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
  </p:notesMasterIdLst>
  <p:sldIdLst>
    <p:sldId id="283" r:id="rId2"/>
    <p:sldId id="314" r:id="rId3"/>
    <p:sldId id="315" r:id="rId4"/>
    <p:sldId id="284" r:id="rId5"/>
    <p:sldId id="285" r:id="rId6"/>
    <p:sldId id="286"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76" d="100"/>
          <a:sy n="76" d="100"/>
        </p:scale>
        <p:origin x="-108"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D6102F-8FD0-4967-BC74-7A15428CD7A8}" type="datetimeFigureOut">
              <a:rPr lang="fr-FR" smtClean="0"/>
              <a:t>11/12/2013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5FE3B6-0270-4090-AF3F-967B4E5D46E7}" type="slidenum">
              <a:rPr lang="fr-FR" smtClean="0"/>
              <a:t>‹N°›</a:t>
            </a:fld>
            <a:endParaRPr lang="fr-FR"/>
          </a:p>
        </p:txBody>
      </p:sp>
    </p:spTree>
    <p:extLst>
      <p:ext uri="{BB962C8B-B14F-4D97-AF65-F5344CB8AC3E}">
        <p14:creationId xmlns:p14="http://schemas.microsoft.com/office/powerpoint/2010/main" val="343857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fr-FR" smtClean="0"/>
              <a:t>Modifiez le style du titre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fr-FR" smtClean="0"/>
              <a:t>Modifiez le style du titre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fr-FR" smtClean="0"/>
              <a:t>Modifiez le style du titre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fr-FR" smtClean="0"/>
              <a:t>Modifiez le style du titre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fr-FR" smtClean="0"/>
              <a:t>Modifiez le style du titre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dirty="0"/>
              <a:t>12/11/2013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fr-FR" smtClean="0"/>
              <a:t>Modifiez le style du titre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48A87A34-81AB-432B-8DAE-1953F412C126}" type="datetimeFigureOut">
              <a:rPr lang="en-US" dirty="0"/>
              <a:t>12/11/2013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fr-FR" smtClean="0"/>
              <a:t>Modifiez le style du titre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fr-FR" smtClean="0"/>
              <a:t>Modifiez le style du titre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fr-FR" smtClean="0"/>
              <a:t>Modifiez le style du titre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fr-FR" smtClean="0"/>
              <a:t>Modifiez le style du titre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48A87A34-81AB-432B-8DAE-1953F412C126}" type="datetimeFigureOut">
              <a:rPr lang="en-US" dirty="0"/>
              <a:t>12/11/2013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fr-FR" smtClean="0"/>
              <a:t>Modifiez le style du titre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2" name="Content Placeholder 3"/>
          <p:cNvSpPr>
            <a:spLocks noGrp="1"/>
          </p:cNvSpPr>
          <p:nvPr>
            <p:ph sz="quarter" idx="13"/>
          </p:nvPr>
        </p:nvSpPr>
        <p:spPr>
          <a:xfrm>
            <a:off x="913774" y="3051012"/>
            <a:ext cx="5106027" cy="2740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3" name="Content Placeholder 5"/>
          <p:cNvSpPr>
            <a:spLocks noGrp="1"/>
          </p:cNvSpPr>
          <p:nvPr>
            <p:ph sz="quarter" idx="14"/>
          </p:nvPr>
        </p:nvSpPr>
        <p:spPr>
          <a:xfrm>
            <a:off x="6172200" y="3051012"/>
            <a:ext cx="5105401" cy="2740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12/11/2013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12/11/2013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fr-FR" smtClean="0"/>
              <a:t>Modifiez le style du titre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8A87A34-81AB-432B-8DAE-1953F412C126}" type="datetimeFigureOut">
              <a:rPr lang="en-US" dirty="0"/>
              <a:t>12/11/2013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12/11/2013</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education.gouv.fr/cid56640/mene1115481c.html"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p:txBody>
          <a:bodyPr/>
          <a:lstStyle/>
          <a:p>
            <a:endParaRPr lang="fr-FR" dirty="0"/>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re 1"/>
          <p:cNvSpPr>
            <a:spLocks noGrp="1"/>
          </p:cNvSpPr>
          <p:nvPr>
            <p:ph type="ctrTitle"/>
          </p:nvPr>
        </p:nvSpPr>
        <p:spPr>
          <a:xfrm>
            <a:off x="3502024" y="956345"/>
            <a:ext cx="8689976" cy="1175855"/>
          </a:xfrm>
        </p:spPr>
        <p:txBody>
          <a:bodyPr>
            <a:normAutofit/>
          </a:bodyPr>
          <a:lstStyle/>
          <a:p>
            <a:r>
              <a:rPr lang="fr-FR" sz="6600" b="1" dirty="0" smtClean="0">
                <a:solidFill>
                  <a:srgbClr val="FF0000"/>
                </a:solidFill>
              </a:rPr>
              <a:t>organisation</a:t>
            </a:r>
            <a:endParaRPr lang="fr-FR" sz="6600" b="1" dirty="0">
              <a:solidFill>
                <a:srgbClr val="FF0000"/>
              </a:solidFill>
            </a:endParaRPr>
          </a:p>
        </p:txBody>
      </p:sp>
    </p:spTree>
    <p:extLst>
      <p:ext uri="{BB962C8B-B14F-4D97-AF65-F5344CB8AC3E}">
        <p14:creationId xmlns:p14="http://schemas.microsoft.com/office/powerpoint/2010/main" val="24012239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051" y="87086"/>
            <a:ext cx="11338559" cy="6613605"/>
          </a:xfrm>
          <a:prstGeom prst="rect">
            <a:avLst/>
          </a:prstGeom>
        </p:spPr>
        <p:txBody>
          <a:bodyPr wrap="square">
            <a:spAutoFit/>
          </a:bodyPr>
          <a:lstStyle/>
          <a:p>
            <a:pPr algn="ctr">
              <a:lnSpc>
                <a:spcPct val="115000"/>
              </a:lnSpc>
              <a:spcBef>
                <a:spcPts val="315"/>
              </a:spcBef>
              <a:spcAft>
                <a:spcPts val="805"/>
              </a:spcAft>
            </a:pPr>
            <a:r>
              <a:rPr lang="fr-FR" sz="2400" b="1" kern="1800" dirty="0">
                <a:latin typeface="Arial" panose="020B0604020202020204" pitchFamily="34" charset="0"/>
                <a:ea typeface="Times New Roman" panose="02020603050405020304" pitchFamily="18" charset="0"/>
                <a:cs typeface="Times New Roman" panose="02020603050405020304" pitchFamily="18" charset="0"/>
              </a:rPr>
              <a:t>Enseignement intégré des sciences et technologie en classes de sixième </a:t>
            </a:r>
            <a:endParaRPr lang="fr-FR" sz="2400" b="1" kern="1800" dirty="0" smtClean="0">
              <a:latin typeface="Arial" panose="020B0604020202020204" pitchFamily="34" charset="0"/>
              <a:ea typeface="Times New Roman" panose="02020603050405020304" pitchFamily="18" charset="0"/>
              <a:cs typeface="Times New Roman" panose="02020603050405020304" pitchFamily="18" charset="0"/>
            </a:endParaRPr>
          </a:p>
          <a:p>
            <a:pPr algn="ctr">
              <a:lnSpc>
                <a:spcPct val="115000"/>
              </a:lnSpc>
              <a:spcBef>
                <a:spcPts val="315"/>
              </a:spcBef>
              <a:spcAft>
                <a:spcPts val="805"/>
              </a:spcAft>
            </a:pPr>
            <a:endParaRPr lang="fr-FR" sz="100" dirty="0">
              <a:latin typeface="Calibri" panose="020F0502020204030204" pitchFamily="34" charset="0"/>
              <a:ea typeface="Calibri" panose="020F0502020204030204" pitchFamily="34" charset="0"/>
              <a:cs typeface="Times New Roman" panose="02020603050405020304" pitchFamily="18" charset="0"/>
            </a:endParaRPr>
          </a:p>
          <a:p>
            <a:pPr>
              <a:lnSpc>
                <a:spcPts val="1190"/>
              </a:lnSpc>
              <a:spcAft>
                <a:spcPts val="1000"/>
              </a:spcAft>
            </a:pPr>
            <a:r>
              <a:rPr lang="fr-FR" sz="1050" b="1" dirty="0">
                <a:latin typeface="Georgia" panose="02040502050405020303" pitchFamily="18" charset="0"/>
                <a:ea typeface="Times New Roman" panose="02020603050405020304" pitchFamily="18" charset="0"/>
                <a:cs typeface="Arial" panose="020B0604020202020204" pitchFamily="34" charset="0"/>
              </a:rPr>
              <a:t>  </a:t>
            </a:r>
            <a:r>
              <a:rPr lang="fr-FR" sz="1200" b="1" dirty="0" smtClean="0">
                <a:latin typeface="Georgia" panose="02040502050405020303" pitchFamily="18" charset="0"/>
                <a:ea typeface="Times New Roman" panose="02020603050405020304" pitchFamily="18" charset="0"/>
                <a:cs typeface="Arial" panose="020B0604020202020204" pitchFamily="34" charset="0"/>
              </a:rPr>
              <a:t>L'enseignement </a:t>
            </a:r>
            <a:r>
              <a:rPr lang="fr-FR" sz="1200" b="1" dirty="0">
                <a:latin typeface="Georgia" panose="02040502050405020303" pitchFamily="18" charset="0"/>
                <a:ea typeface="Times New Roman" panose="02020603050405020304" pitchFamily="18" charset="0"/>
                <a:cs typeface="Arial" panose="020B0604020202020204" pitchFamily="34" charset="0"/>
              </a:rPr>
              <a:t>intégré de science et technologie (EIST) en sixième et cinquième est expérimenté depuis 2006. Il permet de mettre en œuvre la démarche d'investigation caractéristique des pratiques scientifiques et technologiques et favorise le décloisonnement entre disciplines. Les expérimentations à l'École reposent sur l'article 34 de la loi d'orientation et de programme pour l'avenir de l'École du 23 avril 2005.</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400" b="1" u="sng" dirty="0" smtClean="0">
                <a:latin typeface="Arial" panose="020B0604020202020204" pitchFamily="34" charset="0"/>
                <a:ea typeface="Times New Roman" panose="02020603050405020304" pitchFamily="18" charset="0"/>
                <a:cs typeface="Times New Roman" panose="02020603050405020304" pitchFamily="18" charset="0"/>
              </a:rPr>
              <a:t>Démarche </a:t>
            </a:r>
            <a:r>
              <a:rPr lang="fr-FR" sz="1400" b="1" u="sng" dirty="0">
                <a:latin typeface="Arial" panose="020B0604020202020204" pitchFamily="34" charset="0"/>
                <a:ea typeface="Times New Roman" panose="02020603050405020304" pitchFamily="18" charset="0"/>
                <a:cs typeface="Times New Roman" panose="02020603050405020304" pitchFamily="18" charset="0"/>
              </a:rPr>
              <a:t>pédagogique</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000" b="1" dirty="0">
                <a:latin typeface="Arial" panose="020B0604020202020204" pitchFamily="34" charset="0"/>
                <a:ea typeface="Times New Roman" panose="02020603050405020304" pitchFamily="18" charset="0"/>
                <a:cs typeface="Times New Roman" panose="02020603050405020304" pitchFamily="18" charset="0"/>
              </a:rPr>
              <a:t>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200" dirty="0">
                <a:latin typeface="Times New Roman" panose="02020603050405020304" pitchFamily="18" charset="0"/>
                <a:ea typeface="Times New Roman" panose="02020603050405020304" pitchFamily="18" charset="0"/>
                <a:cs typeface="Times New Roman" panose="02020603050405020304" pitchFamily="18" charset="0"/>
              </a:rPr>
              <a:t>L'EIST repose sur l'observation, le questionnement et l'expérimentation. Ce dispositif associe les disciplines scientifiques expérimentales (sciences physique et chimique et sciences de la vie et de la Terre) à la technologie.</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500" dirty="0">
                <a:latin typeface="Times New Roman" panose="02020603050405020304" pitchFamily="18" charset="0"/>
                <a:ea typeface="Times New Roman" panose="02020603050405020304" pitchFamily="18" charset="0"/>
                <a:cs typeface="Times New Roman" panose="02020603050405020304" pitchFamily="18" charset="0"/>
              </a:rPr>
              <a:t>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200" dirty="0">
                <a:latin typeface="Times New Roman" panose="02020603050405020304" pitchFamily="18" charset="0"/>
                <a:ea typeface="Times New Roman" panose="02020603050405020304" pitchFamily="18" charset="0"/>
                <a:cs typeface="Times New Roman" panose="02020603050405020304" pitchFamily="18" charset="0"/>
              </a:rPr>
              <a:t>La circulaire du 14 juin 2011, publié au </a:t>
            </a:r>
            <a:r>
              <a:rPr lang="fr-FR" sz="1200" b="1"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2"/>
              </a:rPr>
              <a:t>BO n°26 du 30 juin 2011</a:t>
            </a:r>
            <a:r>
              <a:rPr lang="fr-FR" sz="1200" dirty="0">
                <a:latin typeface="Times New Roman" panose="02020603050405020304" pitchFamily="18" charset="0"/>
                <a:ea typeface="Times New Roman" panose="02020603050405020304" pitchFamily="18" charset="0"/>
                <a:cs typeface="Times New Roman" panose="02020603050405020304" pitchFamily="18" charset="0"/>
              </a:rPr>
              <a:t>, a pour objectif de préciser les orientations pour la mise en œuvre de l'EIST en classe de sixième.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200" dirty="0">
                <a:latin typeface="Times New Roman" panose="02020603050405020304" pitchFamily="18" charset="0"/>
                <a:ea typeface="Times New Roman" panose="02020603050405020304" pitchFamily="18" charset="0"/>
                <a:cs typeface="Times New Roman" panose="02020603050405020304" pitchFamily="18" charset="0"/>
              </a:rPr>
              <a:t> L'EIST vise plusieurs objectifs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500" dirty="0">
                <a:latin typeface="Times New Roman" panose="02020603050405020304" pitchFamily="18" charset="0"/>
                <a:ea typeface="Times New Roman" panose="02020603050405020304" pitchFamily="18" charset="0"/>
                <a:cs typeface="Times New Roman" panose="02020603050405020304" pitchFamily="18" charset="0"/>
              </a:rPr>
              <a:t>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SzPts val="1000"/>
              <a:buFont typeface="Symbol" panose="05050102010706020507" pitchFamily="18" charset="2"/>
              <a:buChar char=""/>
              <a:tabLst>
                <a:tab pos="457200" algn="l"/>
              </a:tabLst>
            </a:pPr>
            <a:r>
              <a:rPr lang="fr-FR" sz="1200" dirty="0">
                <a:latin typeface="Times New Roman" panose="02020603050405020304" pitchFamily="18" charset="0"/>
                <a:ea typeface="Times New Roman" panose="02020603050405020304" pitchFamily="18" charset="0"/>
                <a:cs typeface="Times New Roman" panose="02020603050405020304" pitchFamily="18" charset="0"/>
              </a:rPr>
              <a:t>stimuler la curiosité et développer </a:t>
            </a:r>
            <a:r>
              <a:rPr lang="fr-FR" sz="1200" b="1" dirty="0">
                <a:latin typeface="Times New Roman" panose="02020603050405020304" pitchFamily="18" charset="0"/>
                <a:ea typeface="Times New Roman" panose="02020603050405020304" pitchFamily="18" charset="0"/>
                <a:cs typeface="Times New Roman" panose="02020603050405020304" pitchFamily="18" charset="0"/>
              </a:rPr>
              <a:t>le goût des sciences</a:t>
            </a:r>
            <a:r>
              <a:rPr lang="fr-FR" sz="1200" dirty="0">
                <a:latin typeface="Times New Roman" panose="02020603050405020304" pitchFamily="18" charset="0"/>
                <a:ea typeface="Times New Roman" panose="02020603050405020304" pitchFamily="18" charset="0"/>
                <a:cs typeface="Times New Roman" panose="02020603050405020304" pitchFamily="18" charset="0"/>
              </a:rPr>
              <a:t> des élèves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SzPts val="1000"/>
              <a:buFont typeface="Symbol" panose="05050102010706020507" pitchFamily="18" charset="2"/>
              <a:buChar char=""/>
              <a:tabLst>
                <a:tab pos="457200" algn="l"/>
              </a:tabLst>
            </a:pPr>
            <a:r>
              <a:rPr lang="fr-FR" sz="1200" dirty="0">
                <a:latin typeface="Times New Roman" panose="02020603050405020304" pitchFamily="18" charset="0"/>
                <a:ea typeface="Times New Roman" panose="02020603050405020304" pitchFamily="18" charset="0"/>
                <a:cs typeface="Times New Roman" panose="02020603050405020304" pitchFamily="18" charset="0"/>
              </a:rPr>
              <a:t>faciliter </a:t>
            </a:r>
            <a:r>
              <a:rPr lang="fr-FR" sz="1200" b="1" dirty="0">
                <a:latin typeface="Times New Roman" panose="02020603050405020304" pitchFamily="18" charset="0"/>
                <a:ea typeface="Times New Roman" panose="02020603050405020304" pitchFamily="18" charset="0"/>
                <a:cs typeface="Times New Roman" panose="02020603050405020304" pitchFamily="18" charset="0"/>
              </a:rPr>
              <a:t>la transition</a:t>
            </a:r>
            <a:r>
              <a:rPr lang="fr-FR" sz="1200" dirty="0">
                <a:latin typeface="Times New Roman" panose="02020603050405020304" pitchFamily="18" charset="0"/>
                <a:ea typeface="Times New Roman" panose="02020603050405020304" pitchFamily="18" charset="0"/>
                <a:cs typeface="Times New Roman" panose="02020603050405020304" pitchFamily="18" charset="0"/>
              </a:rPr>
              <a:t> entre l'école élémentaire et le collège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SzPts val="1000"/>
              <a:buFont typeface="Symbol" panose="05050102010706020507" pitchFamily="18" charset="2"/>
              <a:buChar char=""/>
              <a:tabLst>
                <a:tab pos="457200" algn="l"/>
              </a:tabLst>
            </a:pPr>
            <a:r>
              <a:rPr lang="fr-FR" sz="1200" dirty="0">
                <a:latin typeface="Times New Roman" panose="02020603050405020304" pitchFamily="18" charset="0"/>
                <a:ea typeface="Times New Roman" panose="02020603050405020304" pitchFamily="18" charset="0"/>
                <a:cs typeface="Times New Roman" panose="02020603050405020304" pitchFamily="18" charset="0"/>
              </a:rPr>
              <a:t>donner </a:t>
            </a:r>
            <a:r>
              <a:rPr lang="fr-FR" sz="1200" b="1" dirty="0">
                <a:latin typeface="Times New Roman" panose="02020603050405020304" pitchFamily="18" charset="0"/>
                <a:ea typeface="Times New Roman" panose="02020603050405020304" pitchFamily="18" charset="0"/>
                <a:cs typeface="Times New Roman" panose="02020603050405020304" pitchFamily="18" charset="0"/>
              </a:rPr>
              <a:t>une cohérence entre les disciplines</a:t>
            </a:r>
            <a:r>
              <a:rPr lang="fr-FR" sz="1200" dirty="0">
                <a:latin typeface="Times New Roman" panose="02020603050405020304" pitchFamily="18" charset="0"/>
                <a:ea typeface="Times New Roman" panose="02020603050405020304" pitchFamily="18" charset="0"/>
                <a:cs typeface="Times New Roman" panose="02020603050405020304" pitchFamily="18" charset="0"/>
              </a:rPr>
              <a:t> scientifiques et technologiques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0"/>
              </a:spcAft>
              <a:buSzPts val="1000"/>
              <a:buFont typeface="Symbol" panose="05050102010706020507" pitchFamily="18" charset="2"/>
              <a:buChar char=""/>
              <a:tabLst>
                <a:tab pos="457200" algn="l"/>
              </a:tabLst>
            </a:pPr>
            <a:r>
              <a:rPr lang="fr-FR" sz="1200" dirty="0">
                <a:latin typeface="Times New Roman" panose="02020603050405020304" pitchFamily="18" charset="0"/>
                <a:ea typeface="Times New Roman" panose="02020603050405020304" pitchFamily="18" charset="0"/>
                <a:cs typeface="Times New Roman" panose="02020603050405020304" pitchFamily="18" charset="0"/>
              </a:rPr>
              <a:t>pratiquer </a:t>
            </a:r>
            <a:r>
              <a:rPr lang="fr-FR" sz="1200" b="1" dirty="0">
                <a:latin typeface="Times New Roman" panose="02020603050405020304" pitchFamily="18" charset="0"/>
                <a:ea typeface="Times New Roman" panose="02020603050405020304" pitchFamily="18" charset="0"/>
                <a:cs typeface="Times New Roman" panose="02020603050405020304" pitchFamily="18" charset="0"/>
              </a:rPr>
              <a:t>la démarche d'investigation</a:t>
            </a:r>
            <a:r>
              <a:rPr lang="fr-FR" sz="1200" dirty="0">
                <a:latin typeface="Times New Roman" panose="02020603050405020304" pitchFamily="18" charset="0"/>
                <a:ea typeface="Times New Roman" panose="02020603050405020304" pitchFamily="18" charset="0"/>
                <a:cs typeface="Times New Roman" panose="02020603050405020304" pitchFamily="18" charset="0"/>
              </a:rPr>
              <a:t> telle qu'elle est inscrite dans les nouveaux </a:t>
            </a:r>
            <a:r>
              <a:rPr lang="fr-FR" sz="1200" dirty="0" smtClean="0">
                <a:latin typeface="Times New Roman" panose="02020603050405020304" pitchFamily="18" charset="0"/>
                <a:ea typeface="Times New Roman" panose="02020603050405020304" pitchFamily="18" charset="0"/>
                <a:cs typeface="Times New Roman" panose="02020603050405020304" pitchFamily="18" charset="0"/>
              </a:rPr>
              <a:t>programmes.</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200" dirty="0">
                <a:latin typeface="Times New Roman" panose="02020603050405020304" pitchFamily="18" charset="0"/>
                <a:ea typeface="Times New Roman" panose="02020603050405020304" pitchFamily="18" charset="0"/>
                <a:cs typeface="Times New Roman" panose="02020603050405020304" pitchFamily="18" charset="0"/>
              </a:rPr>
              <a:t>L'EIST répond aux objectifs du </a:t>
            </a:r>
            <a:r>
              <a:rPr lang="fr-FR" sz="1200" b="1" dirty="0">
                <a:latin typeface="Times New Roman" panose="02020603050405020304" pitchFamily="18" charset="0"/>
                <a:ea typeface="Times New Roman" panose="02020603050405020304" pitchFamily="18" charset="0"/>
                <a:cs typeface="Times New Roman" panose="02020603050405020304" pitchFamily="18" charset="0"/>
              </a:rPr>
              <a:t>socle commun de connaissances et de compétences</a:t>
            </a:r>
            <a:r>
              <a:rPr lang="fr-FR" sz="1200" dirty="0">
                <a:latin typeface="Times New Roman" panose="02020603050405020304" pitchFamily="18" charset="0"/>
                <a:ea typeface="Times New Roman" panose="02020603050405020304" pitchFamily="18" charset="0"/>
                <a:cs typeface="Times New Roman" panose="02020603050405020304" pitchFamily="18" charset="0"/>
              </a:rPr>
              <a:t> ; il s'inscrit dans le respect des programmes nationaux</a:t>
            </a:r>
            <a:r>
              <a:rPr lang="fr-FR" sz="12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400" b="1" dirty="0">
                <a:latin typeface="Times New Roman" panose="02020603050405020304" pitchFamily="18" charset="0"/>
                <a:ea typeface="Times New Roman" panose="02020603050405020304" pitchFamily="18" charset="0"/>
                <a:cs typeface="Times New Roman" panose="02020603050405020304" pitchFamily="18" charset="0"/>
              </a:rPr>
              <a:t>Le collège Julia NICOLAS a décidé de s’engager dans l’expérimentation de l’Enseignement Intégré de Sciences et de Technologie à la rentrée de septembre 2012 en respectant le cahier des charges fixé par ses promoteurs, l’Académie des Sciences et l’Académie des Technologies.</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500" b="1" dirty="0">
                <a:latin typeface="Times New Roman" panose="02020603050405020304" pitchFamily="18" charset="0"/>
                <a:ea typeface="Times New Roman" panose="02020603050405020304" pitchFamily="18" charset="0"/>
                <a:cs typeface="Times New Roman" panose="02020603050405020304" pitchFamily="18" charset="0"/>
              </a:rPr>
              <a:t>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400" b="1" dirty="0">
                <a:latin typeface="Times New Roman" panose="02020603050405020304" pitchFamily="18" charset="0"/>
                <a:ea typeface="Times New Roman" panose="02020603050405020304" pitchFamily="18" charset="0"/>
                <a:cs typeface="Times New Roman" panose="02020603050405020304" pitchFamily="18" charset="0"/>
              </a:rPr>
              <a:t>Trois enseignants de trois disciplines (Sciences Physiques, SVT et Technologie) élaborent ensemble et en concertation les séquences d’enseignement dispensées devant 3 groupes d’élèves issus de 2 classes de 6ème pendant 3 h 30 chaque semaine</a:t>
            </a:r>
            <a:r>
              <a:rPr lang="fr-FR" sz="1400" b="1"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fr-FR" sz="1200" dirty="0">
                <a:latin typeface="Times New Roman" panose="02020603050405020304" pitchFamily="18" charset="0"/>
                <a:ea typeface="Times New Roman" panose="02020603050405020304" pitchFamily="18" charset="0"/>
                <a:cs typeface="Times New Roman" panose="02020603050405020304" pitchFamily="18" charset="0"/>
              </a:rPr>
              <a:t>Entre 2006 et 2010, les évaluations croisées du ministère de l'éducation nationale et de l'Institut national de recherche pédagogique (INRP) ont montré la pertinence de cet enseignement.</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ts val="1800"/>
              </a:lnSpc>
              <a:spcAft>
                <a:spcPts val="625"/>
              </a:spcAft>
            </a:pPr>
            <a:r>
              <a:rPr lang="fr-FR" sz="1400" b="1" dirty="0">
                <a:latin typeface="Arial" panose="020B0604020202020204" pitchFamily="34" charset="0"/>
                <a:ea typeface="Times New Roman" panose="02020603050405020304" pitchFamily="18" charset="0"/>
                <a:cs typeface="Times New Roman" panose="02020603050405020304" pitchFamily="18" charset="0"/>
              </a:rPr>
              <a:t> </a:t>
            </a:r>
            <a:endParaRPr lang="fr-FR" sz="1050" dirty="0">
              <a:latin typeface="Calibri" panose="020F0502020204030204" pitchFamily="34" charset="0"/>
              <a:ea typeface="Calibri" panose="020F0502020204030204" pitchFamily="34" charset="0"/>
              <a:cs typeface="Times New Roman" panose="02020603050405020304" pitchFamily="18" charset="0"/>
            </a:endParaRPr>
          </a:p>
          <a:p>
            <a:pPr marL="1348740" indent="449580">
              <a:lnSpc>
                <a:spcPts val="1800"/>
              </a:lnSpc>
              <a:spcAft>
                <a:spcPts val="625"/>
              </a:spcAft>
            </a:pPr>
            <a:r>
              <a:rPr lang="fr-FR" sz="1400" dirty="0">
                <a:latin typeface="Times New Roman" panose="02020603050405020304" pitchFamily="18" charset="0"/>
                <a:ea typeface="Times New Roman" panose="02020603050405020304" pitchFamily="18" charset="0"/>
                <a:cs typeface="Times New Roman" panose="02020603050405020304" pitchFamily="18" charset="0"/>
              </a:rPr>
              <a:t>Vu et pris connaissance le …………………………..</a:t>
            </a:r>
            <a:endParaRPr lang="fr-FR" sz="1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fr-FR" sz="500" dirty="0">
                <a:latin typeface="Times New Roman" panose="02020603050405020304" pitchFamily="18" charset="0"/>
                <a:ea typeface="Calibri" panose="020F0502020204030204" pitchFamily="34" charset="0"/>
                <a:cs typeface="Times New Roman" panose="02020603050405020304" pitchFamily="18" charset="0"/>
              </a:rPr>
              <a:t> </a:t>
            </a:r>
            <a:r>
              <a:rPr lang="fr-FR" sz="1200" dirty="0">
                <a:latin typeface="Times New Roman" panose="02020603050405020304" pitchFamily="18" charset="0"/>
                <a:ea typeface="Calibri" panose="020F0502020204030204" pitchFamily="34" charset="0"/>
                <a:cs typeface="Times New Roman" panose="02020603050405020304" pitchFamily="18" charset="0"/>
              </a:rPr>
              <a:t>			                               Signatures des parents </a:t>
            </a:r>
            <a:r>
              <a:rPr lang="fr-FR" sz="2000" dirty="0">
                <a:latin typeface="Times New Roman" panose="02020603050405020304" pitchFamily="18" charset="0"/>
                <a:ea typeface="Calibri" panose="020F0502020204030204" pitchFamily="34" charset="0"/>
                <a:cs typeface="Times New Roman" panose="02020603050405020304" pitchFamily="18" charset="0"/>
              </a:rPr>
              <a:t>	</a:t>
            </a:r>
            <a:r>
              <a:rPr lang="fr-FR" dirty="0">
                <a:latin typeface="Times New Roman" panose="02020603050405020304" pitchFamily="18" charset="0"/>
                <a:ea typeface="Calibri" panose="020F0502020204030204" pitchFamily="34" charset="0"/>
                <a:cs typeface="Times New Roman" panose="02020603050405020304" pitchFamily="18" charset="0"/>
              </a:rPr>
              <a:t>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00431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915" y="2178"/>
            <a:ext cx="6844936" cy="6855822"/>
          </a:xfrm>
          <a:prstGeom prst="rect">
            <a:avLst/>
          </a:prstGeom>
        </p:spPr>
      </p:pic>
    </p:spTree>
    <p:extLst>
      <p:ext uri="{BB962C8B-B14F-4D97-AF65-F5344CB8AC3E}">
        <p14:creationId xmlns:p14="http://schemas.microsoft.com/office/powerpoint/2010/main" val="40629656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1579526917"/>
              </p:ext>
            </p:extLst>
          </p:nvPr>
        </p:nvGraphicFramePr>
        <p:xfrm>
          <a:off x="6427826" y="12464"/>
          <a:ext cx="5316757" cy="6845536"/>
        </p:xfrm>
        <a:graphic>
          <a:graphicData uri="http://schemas.openxmlformats.org/drawingml/2006/table">
            <a:tbl>
              <a:tblPr>
                <a:tableStyleId>{5C22544A-7EE6-4342-B048-85BDC9FD1C3A}</a:tableStyleId>
              </a:tblPr>
              <a:tblGrid>
                <a:gridCol w="2722489"/>
                <a:gridCol w="290353"/>
                <a:gridCol w="100190"/>
                <a:gridCol w="100190"/>
                <a:gridCol w="100190"/>
                <a:gridCol w="100190"/>
                <a:gridCol w="100190"/>
                <a:gridCol w="100190"/>
                <a:gridCol w="100190"/>
                <a:gridCol w="260749"/>
                <a:gridCol w="258472"/>
                <a:gridCol w="100190"/>
                <a:gridCol w="100190"/>
                <a:gridCol w="100190"/>
                <a:gridCol w="100190"/>
                <a:gridCol w="100190"/>
                <a:gridCol w="290353"/>
                <a:gridCol w="292061"/>
              </a:tblGrid>
              <a:tr h="162529">
                <a:tc>
                  <a:txBody>
                    <a:bodyPr/>
                    <a:lstStyle/>
                    <a:p>
                      <a:pPr algn="ctr">
                        <a:lnSpc>
                          <a:spcPts val="1205"/>
                        </a:lnSpc>
                        <a:spcAft>
                          <a:spcPts val="200"/>
                        </a:spcAft>
                      </a:pPr>
                      <a:r>
                        <a:rPr lang="fr-FR" sz="1050" dirty="0">
                          <a:effectLst/>
                        </a:rPr>
                        <a:t>Capacités</a:t>
                      </a:r>
                      <a:endParaRPr lang="fr-FR" sz="11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17">
                  <a:txBody>
                    <a:bodyPr/>
                    <a:lstStyle/>
                    <a:p>
                      <a:pPr algn="ctr">
                        <a:lnSpc>
                          <a:spcPts val="1205"/>
                        </a:lnSpc>
                        <a:spcAft>
                          <a:spcPts val="200"/>
                        </a:spcAft>
                      </a:pPr>
                      <a:r>
                        <a:rPr lang="fr-FR" sz="1050" dirty="0">
                          <a:effectLst/>
                        </a:rPr>
                        <a:t>Évaluation des capacités</a:t>
                      </a:r>
                      <a:endParaRPr lang="fr-FR" sz="11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73176">
                <a:tc gridSpan="18">
                  <a:txBody>
                    <a:bodyPr/>
                    <a:lstStyle/>
                    <a:p>
                      <a:pPr algn="ctr">
                        <a:lnSpc>
                          <a:spcPct val="115000"/>
                        </a:lnSpc>
                        <a:spcAft>
                          <a:spcPts val="0"/>
                        </a:spcAft>
                      </a:pPr>
                      <a:r>
                        <a:rPr lang="fr-FR" sz="1000" b="1" dirty="0">
                          <a:effectLst/>
                        </a:rPr>
                        <a:t>S’informer «I»</a:t>
                      </a:r>
                      <a:endParaRPr lang="fr-FR" sz="1050" b="1"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38541">
                <a:tc>
                  <a:txBody>
                    <a:bodyPr/>
                    <a:lstStyle/>
                    <a:p>
                      <a:pPr algn="just">
                        <a:lnSpc>
                          <a:spcPct val="115000"/>
                        </a:lnSpc>
                        <a:spcAft>
                          <a:spcPts val="0"/>
                        </a:spcAft>
                      </a:pPr>
                      <a:r>
                        <a:rPr lang="fr-FR" sz="800">
                          <a:effectLst/>
                        </a:rPr>
                        <a:t>I.1 A l’aide d’un texte</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I.2 A l’aide d’une observation</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a:effectLst/>
                        </a:rPr>
                        <a:t>I.3 A l’aide d’un schéma</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I.4 A l’aide d’un tableau</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I.5 A l’aide d’un graphique</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I.6 A l’aide d’une photo ou d’une vidéo</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I.7 A l’aide d’une recherche internet</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I.8 A l’aide d’une clé de détermination</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3176">
                <a:tc gridSpan="18">
                  <a:txBody>
                    <a:bodyPr/>
                    <a:lstStyle/>
                    <a:p>
                      <a:pPr algn="ctr">
                        <a:lnSpc>
                          <a:spcPct val="115000"/>
                        </a:lnSpc>
                        <a:spcAft>
                          <a:spcPts val="0"/>
                        </a:spcAft>
                      </a:pPr>
                      <a:r>
                        <a:rPr lang="fr-FR" sz="1000" b="1" dirty="0">
                          <a:effectLst/>
                        </a:rPr>
                        <a:t>Raisonner «Ra»</a:t>
                      </a:r>
                      <a:endParaRPr lang="fr-FR" sz="1050" b="1"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38541">
                <a:tc>
                  <a:txBody>
                    <a:bodyPr/>
                    <a:lstStyle/>
                    <a:p>
                      <a:pPr algn="just">
                        <a:lnSpc>
                          <a:spcPct val="115000"/>
                        </a:lnSpc>
                        <a:spcAft>
                          <a:spcPts val="0"/>
                        </a:spcAft>
                      </a:pPr>
                      <a:r>
                        <a:rPr lang="fr-FR" sz="800" dirty="0">
                          <a:effectLst/>
                        </a:rPr>
                        <a:t>Ra.1 Utiliser ses connaissances</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Ra.2 Justifier à partir d’un </a:t>
                      </a:r>
                      <a:r>
                        <a:rPr lang="fr-FR" sz="800" dirty="0" err="1">
                          <a:effectLst/>
                        </a:rPr>
                        <a:t>pré-requis</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a:effectLst/>
                        </a:rPr>
                        <a:t>Ra.3 Formuler un problème</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Ra.4 Exploiter des résultats, hypothèses</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Ra.5 Exploiter des résultats, explication</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Ra.6 Concevoir une expérience</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Ra.7 Dégager une conclusion</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541">
                <a:tc>
                  <a:txBody>
                    <a:bodyPr/>
                    <a:lstStyle/>
                    <a:p>
                      <a:pPr algn="just">
                        <a:lnSpc>
                          <a:spcPct val="115000"/>
                        </a:lnSpc>
                        <a:spcAft>
                          <a:spcPts val="0"/>
                        </a:spcAft>
                      </a:pPr>
                      <a:r>
                        <a:rPr lang="fr-FR" sz="800" dirty="0">
                          <a:effectLst/>
                        </a:rPr>
                        <a:t>Ra.8 Critiquer une démarche</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882">
                <a:tc>
                  <a:txBody>
                    <a:bodyPr/>
                    <a:lstStyle/>
                    <a:p>
                      <a:pPr algn="just">
                        <a:lnSpc>
                          <a:spcPts val="1005"/>
                        </a:lnSpc>
                        <a:spcAft>
                          <a:spcPts val="0"/>
                        </a:spcAft>
                      </a:pPr>
                      <a:r>
                        <a:rPr lang="fr-FR" sz="800" dirty="0">
                          <a:effectLst/>
                        </a:rPr>
                        <a:t>Ra.9 Effectuer des comparaisons</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882">
                <a:tc>
                  <a:txBody>
                    <a:bodyPr/>
                    <a:lstStyle/>
                    <a:p>
                      <a:pPr algn="just">
                        <a:lnSpc>
                          <a:spcPts val="1005"/>
                        </a:lnSpc>
                        <a:spcAft>
                          <a:spcPts val="0"/>
                        </a:spcAft>
                      </a:pPr>
                      <a:r>
                        <a:rPr lang="fr-FR" sz="800" dirty="0">
                          <a:effectLst/>
                        </a:rPr>
                        <a:t>Ra.10 Faire des tris, classer</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882">
                <a:tc>
                  <a:txBody>
                    <a:bodyPr/>
                    <a:lstStyle/>
                    <a:p>
                      <a:pPr algn="just">
                        <a:lnSpc>
                          <a:spcPts val="1005"/>
                        </a:lnSpc>
                        <a:spcAft>
                          <a:spcPts val="0"/>
                        </a:spcAft>
                      </a:pPr>
                      <a:r>
                        <a:rPr lang="fr-FR" sz="800" dirty="0">
                          <a:effectLst/>
                        </a:rPr>
                        <a:t>Ra.11 Se préoccuper de l’environnement</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dirty="0">
                          <a:effectLst/>
                        </a:rPr>
                        <a:t> </a:t>
                      </a:r>
                      <a:endParaRPr lang="fr-FR" sz="900" dirty="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15000"/>
                        </a:lnSpc>
                        <a:spcAft>
                          <a:spcPts val="0"/>
                        </a:spcAft>
                      </a:pPr>
                      <a:r>
                        <a:rPr lang="fr-FR" sz="800">
                          <a:effectLst/>
                        </a:rPr>
                        <a:t> </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8882">
                <a:tc gridSpan="18">
                  <a:txBody>
                    <a:bodyPr/>
                    <a:lstStyle/>
                    <a:p>
                      <a:pPr algn="ctr">
                        <a:lnSpc>
                          <a:spcPts val="1005"/>
                        </a:lnSpc>
                        <a:spcAft>
                          <a:spcPts val="0"/>
                        </a:spcAft>
                      </a:pPr>
                      <a:r>
                        <a:rPr lang="fr-FR" sz="1000" b="1" dirty="0">
                          <a:effectLst/>
                        </a:rPr>
                        <a:t>Réaliser «</a:t>
                      </a:r>
                      <a:r>
                        <a:rPr lang="fr-FR" sz="1000" b="1" dirty="0" err="1">
                          <a:effectLst/>
                        </a:rPr>
                        <a:t>Re</a:t>
                      </a:r>
                      <a:r>
                        <a:rPr lang="fr-FR" sz="1000" b="1" dirty="0">
                          <a:effectLst/>
                        </a:rPr>
                        <a:t>»</a:t>
                      </a:r>
                      <a:endParaRPr lang="fr-FR"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dirty="0">
                          <a:effectLst/>
                        </a:rPr>
                        <a:t>Re.1 Réaliser une détermination</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dirty="0">
                          <a:effectLst/>
                        </a:rPr>
                        <a:t>Re.2 Faire une manipulation</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dirty="0">
                          <a:effectLst/>
                        </a:rPr>
                        <a:t>Re.3 Faire une préparation microscopique</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dirty="0">
                          <a:effectLst/>
                        </a:rPr>
                        <a:t>Re.4 Faire une observation</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dirty="0">
                          <a:effectLst/>
                        </a:rPr>
                        <a:t>Re.5 Faire un dessin d’observation</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dirty="0">
                          <a:effectLst/>
                        </a:rPr>
                        <a:t>Re.6 Trier à l’aide de l’appareil de </a:t>
                      </a:r>
                      <a:r>
                        <a:rPr lang="fr-FR" sz="800" dirty="0" err="1">
                          <a:effectLst/>
                        </a:rPr>
                        <a:t>Berlèse</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dirty="0">
                          <a:effectLst/>
                        </a:rPr>
                        <a:t>Re.7 Observer avec une loupe binoculaire</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dirty="0">
                          <a:effectLst/>
                        </a:rPr>
                        <a:t>Re.8 Observer avec un microscope</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a:effectLst/>
                        </a:rPr>
                        <a:t>Re.9 Faire une filtration</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a:effectLst/>
                        </a:rPr>
                        <a:t>Re.10 Réaliser le test de reconnaissance de l’eau</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a:effectLst/>
                        </a:rPr>
                        <a:t>Re.11 Transvaser un gaz par un déplacement d’eau</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dirty="0">
                          <a:effectLst/>
                        </a:rPr>
                        <a:t>Re.12 Associer un procédé de fabrication à une forme</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296522">
                <a:tc>
                  <a:txBody>
                    <a:bodyPr/>
                    <a:lstStyle/>
                    <a:p>
                      <a:pPr algn="just">
                        <a:lnSpc>
                          <a:spcPts val="1005"/>
                        </a:lnSpc>
                        <a:spcAft>
                          <a:spcPts val="0"/>
                        </a:spcAft>
                      </a:pPr>
                      <a:r>
                        <a:rPr lang="fr-FR" sz="800" dirty="0">
                          <a:effectLst/>
                        </a:rPr>
                        <a:t>Re.13 Justifier le choix d’un matériau au regard de contraintes de réalisation</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454165">
                <a:tc>
                  <a:txBody>
                    <a:bodyPr/>
                    <a:lstStyle/>
                    <a:p>
                      <a:pPr algn="just">
                        <a:lnSpc>
                          <a:spcPts val="1005"/>
                        </a:lnSpc>
                        <a:spcAft>
                          <a:spcPts val="0"/>
                        </a:spcAft>
                      </a:pPr>
                      <a:r>
                        <a:rPr lang="fr-FR" sz="800" dirty="0">
                          <a:effectLst/>
                        </a:rPr>
                        <a:t>Re.14 Extraire d’un dessin, d’un plan, d’un schéma, d’un éclaté, ou d’une nomenclature, les informations utiles pour la fabrication ou l’assemblage</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gridSpan="18">
                  <a:txBody>
                    <a:bodyPr/>
                    <a:lstStyle/>
                    <a:p>
                      <a:pPr algn="ctr">
                        <a:lnSpc>
                          <a:spcPts val="1005"/>
                        </a:lnSpc>
                        <a:spcAft>
                          <a:spcPts val="0"/>
                        </a:spcAft>
                      </a:pPr>
                      <a:r>
                        <a:rPr lang="fr-FR" sz="1000" b="1" dirty="0">
                          <a:effectLst/>
                        </a:rPr>
                        <a:t>Communiquer «C»</a:t>
                      </a:r>
                      <a:endParaRPr lang="fr-FR"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a:effectLst/>
                        </a:rPr>
                        <a:t>C.1 Par l’oral</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a:effectLst/>
                        </a:rPr>
                        <a:t>C.2 Par l’écrit</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a:effectLst/>
                        </a:rPr>
                        <a:t>C.3 Par un dessin</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a:effectLst/>
                        </a:rPr>
                        <a:t>C.4 Par un schéma</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a:effectLst/>
                        </a:rPr>
                        <a:t>C.5 Par un tableau</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ts val="1005"/>
                        </a:lnSpc>
                        <a:spcAft>
                          <a:spcPts val="0"/>
                        </a:spcAft>
                      </a:pPr>
                      <a:r>
                        <a:rPr lang="fr-FR" sz="800">
                          <a:effectLst/>
                        </a:rPr>
                        <a:t>C.6 Par un graphique</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r h="138882">
                <a:tc>
                  <a:txBody>
                    <a:bodyPr/>
                    <a:lstStyle/>
                    <a:p>
                      <a:pPr algn="just">
                        <a:lnSpc>
                          <a:spcPct val="115000"/>
                        </a:lnSpc>
                        <a:spcAft>
                          <a:spcPts val="0"/>
                        </a:spcAft>
                      </a:pPr>
                      <a:r>
                        <a:rPr lang="fr-FR" sz="800">
                          <a:effectLst/>
                        </a:rPr>
                        <a:t>C.7 Par un courrier électronique</a:t>
                      </a:r>
                      <a:endParaRPr lang="fr-FR" sz="900">
                        <a:effectLst/>
                        <a:latin typeface="Arial Black" panose="020B0A0402010202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a:txBody>
                    <a:bodyPr/>
                    <a:lstStyle/>
                    <a:p>
                      <a:pPr algn="just">
                        <a:lnSpc>
                          <a:spcPts val="1005"/>
                        </a:lnSpc>
                        <a:spcAft>
                          <a:spcPts val="0"/>
                        </a:spcAft>
                      </a:pPr>
                      <a:r>
                        <a:rPr lang="fr-FR" sz="800">
                          <a:effectLst/>
                        </a:rPr>
                        <a:t> </a:t>
                      </a:r>
                      <a:endParaRPr lang="fr-FR" sz="80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2">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gridSpan="3">
                  <a:txBody>
                    <a:bodyPr/>
                    <a:lstStyle/>
                    <a:p>
                      <a:pPr algn="just">
                        <a:lnSpc>
                          <a:spcPts val="1005"/>
                        </a:lnSpc>
                        <a:spcAft>
                          <a:spcPts val="0"/>
                        </a:spcAft>
                      </a:pPr>
                      <a:r>
                        <a:rPr lang="fr-FR" sz="800" dirty="0">
                          <a:effectLst/>
                        </a:rPr>
                        <a:t> </a:t>
                      </a:r>
                      <a:endParaRPr lang="fr-FR" sz="800" dirty="0">
                        <a:effectLst/>
                        <a:latin typeface="Calibri" panose="020F0502020204030204" pitchFamily="34" charset="0"/>
                        <a:ea typeface="Calibri" panose="020F0502020204030204" pitchFamily="34" charset="0"/>
                        <a:cs typeface="Times New Roman" panose="02020603050405020304" pitchFamily="18" charset="0"/>
                      </a:endParaRPr>
                    </a:p>
                  </a:txBody>
                  <a:tcPr marL="32189" marR="3218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fr-FR"/>
                    </a:p>
                  </a:txBody>
                  <a:tcPr/>
                </a:tc>
                <a:tc hMerge="1">
                  <a:txBody>
                    <a:bodyPr/>
                    <a:lstStyle/>
                    <a:p>
                      <a:endParaRPr lang="fr-FR"/>
                    </a:p>
                  </a:txBody>
                  <a:tcPr/>
                </a:tc>
              </a:tr>
            </a:tbl>
          </a:graphicData>
        </a:graphic>
      </p:graphicFrame>
      <p:sp>
        <p:nvSpPr>
          <p:cNvPr id="3" name="Rectangle 2"/>
          <p:cNvSpPr/>
          <p:nvPr/>
        </p:nvSpPr>
        <p:spPr>
          <a:xfrm>
            <a:off x="243838" y="1825432"/>
            <a:ext cx="6113419" cy="3416320"/>
          </a:xfrm>
          <a:prstGeom prst="rect">
            <a:avLst/>
          </a:prstGeom>
        </p:spPr>
        <p:txBody>
          <a:bodyPr wrap="square">
            <a:spAutoFit/>
          </a:bodyPr>
          <a:lstStyle/>
          <a:p>
            <a:pPr algn="ctr">
              <a:spcAft>
                <a:spcPts val="0"/>
              </a:spcAft>
            </a:pPr>
            <a:r>
              <a:rPr lang="fr-FR" sz="5400" b="1" dirty="0">
                <a:solidFill>
                  <a:srgbClr val="000000"/>
                </a:solidFill>
                <a:latin typeface="Arial Black" panose="020B0A04020102020204" pitchFamily="34" charset="0"/>
                <a:ea typeface="Calibri" panose="020F0502020204030204" pitchFamily="34" charset="0"/>
                <a:cs typeface="Arial Black" panose="020B0A04020102020204" pitchFamily="34" charset="0"/>
              </a:rPr>
              <a:t>Évaluation des capacités </a:t>
            </a:r>
            <a:r>
              <a:rPr lang="fr-FR" sz="5400" b="1" dirty="0" smtClean="0">
                <a:solidFill>
                  <a:srgbClr val="000000"/>
                </a:solidFill>
                <a:latin typeface="Arial Black" panose="020B0A04020102020204" pitchFamily="34" charset="0"/>
                <a:ea typeface="Calibri" panose="020F0502020204030204" pitchFamily="34" charset="0"/>
                <a:cs typeface="Arial Black" panose="020B0A04020102020204" pitchFamily="34" charset="0"/>
              </a:rPr>
              <a:t>   des élèves de 6</a:t>
            </a:r>
            <a:r>
              <a:rPr lang="fr-FR" sz="5400" b="1" baseline="30000" dirty="0" smtClean="0">
                <a:solidFill>
                  <a:srgbClr val="000000"/>
                </a:solidFill>
                <a:latin typeface="Arial Black" panose="020B0A04020102020204" pitchFamily="34" charset="0"/>
                <a:ea typeface="Calibri" panose="020F0502020204030204" pitchFamily="34" charset="0"/>
                <a:cs typeface="Arial Black" panose="020B0A04020102020204" pitchFamily="34" charset="0"/>
              </a:rPr>
              <a:t>ème</a:t>
            </a:r>
            <a:r>
              <a:rPr lang="fr-FR" sz="5400" b="1" dirty="0" smtClean="0">
                <a:solidFill>
                  <a:srgbClr val="000000"/>
                </a:solidFill>
                <a:latin typeface="Arial Black" panose="020B0A04020102020204" pitchFamily="34" charset="0"/>
                <a:ea typeface="Calibri" panose="020F0502020204030204" pitchFamily="34" charset="0"/>
                <a:cs typeface="Arial Black" panose="020B0A04020102020204" pitchFamily="34" charset="0"/>
              </a:rPr>
              <a:t> </a:t>
            </a:r>
            <a:endParaRPr lang="fr-FR" sz="5400" dirty="0">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33594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sz="6600" b="1" dirty="0" smtClean="0">
                <a:solidFill>
                  <a:srgbClr val="FF0000"/>
                </a:solidFill>
              </a:rPr>
              <a:t>Répartition horaire</a:t>
            </a:r>
            <a:endParaRPr lang="fr-FR" sz="6600" b="1" dirty="0">
              <a:solidFill>
                <a:srgbClr val="FF0000"/>
              </a:solidFill>
            </a:endParaRPr>
          </a:p>
        </p:txBody>
      </p:sp>
      <p:sp>
        <p:nvSpPr>
          <p:cNvPr id="3" name="Sous-titre 2"/>
          <p:cNvSpPr>
            <a:spLocks noGrp="1"/>
          </p:cNvSpPr>
          <p:nvPr>
            <p:ph type="subTitle" idx="1"/>
          </p:nvPr>
        </p:nvSpPr>
        <p:spPr/>
        <p:txBody>
          <a:bodyPr/>
          <a:lstStyle/>
          <a:p>
            <a:endParaRPr lang="fr-FR"/>
          </a:p>
        </p:txBody>
      </p:sp>
    </p:spTree>
    <p:extLst>
      <p:ext uri="{BB962C8B-B14F-4D97-AF65-F5344CB8AC3E}">
        <p14:creationId xmlns:p14="http://schemas.microsoft.com/office/powerpoint/2010/main" val="2488981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3498" y="-2653084"/>
            <a:ext cx="6865006" cy="12192001"/>
          </a:xfrm>
          <a:prstGeom prst="rect">
            <a:avLst/>
          </a:prstGeom>
        </p:spPr>
      </p:pic>
      <p:sp>
        <p:nvSpPr>
          <p:cNvPr id="4" name="Rectangle 3"/>
          <p:cNvSpPr/>
          <p:nvPr/>
        </p:nvSpPr>
        <p:spPr>
          <a:xfrm>
            <a:off x="3204754" y="592183"/>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2895600" y="5360126"/>
            <a:ext cx="1162594" cy="140643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625738" y="1584960"/>
            <a:ext cx="1349828" cy="522513"/>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3823062" y="1284514"/>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6644639" y="632224"/>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3823062" y="2976155"/>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6065520" y="1298429"/>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6096001" y="2976155"/>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8381999" y="748937"/>
            <a:ext cx="470263" cy="142839"/>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8358050" y="1661633"/>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8381999" y="2624343"/>
            <a:ext cx="470263" cy="222920"/>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8965474" y="3222171"/>
            <a:ext cx="470263" cy="191116"/>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7537268" y="2910979"/>
            <a:ext cx="1023258" cy="576045"/>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p:cNvSpPr/>
          <p:nvPr/>
        </p:nvSpPr>
        <p:spPr>
          <a:xfrm>
            <a:off x="7471954" y="5360125"/>
            <a:ext cx="2246812" cy="1145177"/>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p:cNvSpPr/>
          <p:nvPr/>
        </p:nvSpPr>
        <p:spPr>
          <a:xfrm>
            <a:off x="10646228" y="1661633"/>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p:cNvSpPr/>
          <p:nvPr/>
        </p:nvSpPr>
        <p:spPr>
          <a:xfrm>
            <a:off x="10646227" y="2654410"/>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p:cNvSpPr/>
          <p:nvPr/>
        </p:nvSpPr>
        <p:spPr>
          <a:xfrm>
            <a:off x="11212285" y="3239588"/>
            <a:ext cx="470263" cy="156754"/>
          </a:xfrm>
          <a:prstGeom prst="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26031460"/>
      </p:ext>
    </p:extLst>
  </p:cSld>
  <p:clrMapOvr>
    <a:masterClrMapping/>
  </p:clrMapOvr>
  <p:timing>
    <p:tnLst>
      <p:par>
        <p:cTn id="1" dur="indefinite" restart="never" nodeType="tmRoot"/>
      </p:par>
    </p:tnLst>
  </p:timing>
</p:sld>
</file>

<file path=ppt/theme/theme1.xml><?xml version="1.0" encoding="utf-8"?>
<a:theme xmlns:a="http://schemas.openxmlformats.org/drawingml/2006/main" name="Ronds dans l’eau">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TC104033925[[fn=Ronds dans l’eau]]</Template>
  <TotalTime>3090</TotalTime>
  <Words>274</Words>
  <Application>Microsoft Office PowerPoint</Application>
  <PresentationFormat>Personnalisé</PresentationFormat>
  <Paragraphs>450</Paragraphs>
  <Slides>6</Slides>
  <Notes>0</Notes>
  <HiddenSlides>0</HiddenSlides>
  <MMClips>0</MMClips>
  <ScaleCrop>false</ScaleCrop>
  <HeadingPairs>
    <vt:vector size="4" baseType="variant">
      <vt:variant>
        <vt:lpstr>Thème</vt:lpstr>
      </vt:variant>
      <vt:variant>
        <vt:i4>1</vt:i4>
      </vt:variant>
      <vt:variant>
        <vt:lpstr>Titres des diapositives</vt:lpstr>
      </vt:variant>
      <vt:variant>
        <vt:i4>6</vt:i4>
      </vt:variant>
    </vt:vector>
  </HeadingPairs>
  <TitlesOfParts>
    <vt:vector size="7" baseType="lpstr">
      <vt:lpstr>Ronds dans l’eau</vt:lpstr>
      <vt:lpstr>organisation</vt:lpstr>
      <vt:lpstr>Présentation PowerPoint</vt:lpstr>
      <vt:lpstr>Présentation PowerPoint</vt:lpstr>
      <vt:lpstr>Présentation PowerPoint</vt:lpstr>
      <vt:lpstr>Répartition horaire</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Joël AUGUSTIN</dc:creator>
  <cp:lastModifiedBy>Heisenberg</cp:lastModifiedBy>
  <cp:revision>92</cp:revision>
  <dcterms:created xsi:type="dcterms:W3CDTF">2013-11-12T18:39:17Z</dcterms:created>
  <dcterms:modified xsi:type="dcterms:W3CDTF">2013-12-11T11:12:01Z</dcterms:modified>
</cp:coreProperties>
</file>