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xml" ContentType="application/vnd.openxmlformats-officedocument.drawingml.chart+xml"/>
  <Override PartName="/ppt/notesSlides/notesSlide15.xml" ContentType="application/vnd.openxmlformats-officedocument.presentationml.notesSlide+xml"/>
  <Override PartName="/ppt/charts/chart2.xml" ContentType="application/vnd.openxmlformats-officedocument.drawingml.chart+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56" r:id="rId2"/>
    <p:sldId id="257" r:id="rId3"/>
    <p:sldId id="286" r:id="rId4"/>
    <p:sldId id="305" r:id="rId5"/>
    <p:sldId id="287" r:id="rId6"/>
    <p:sldId id="266" r:id="rId7"/>
    <p:sldId id="306" r:id="rId8"/>
    <p:sldId id="308" r:id="rId9"/>
    <p:sldId id="309" r:id="rId10"/>
    <p:sldId id="262" r:id="rId11"/>
    <p:sldId id="310" r:id="rId12"/>
    <p:sldId id="321" r:id="rId13"/>
    <p:sldId id="312" r:id="rId14"/>
    <p:sldId id="317" r:id="rId15"/>
    <p:sldId id="318" r:id="rId16"/>
    <p:sldId id="319" r:id="rId17"/>
    <p:sldId id="320" r:id="rId18"/>
    <p:sldId id="290" r:id="rId19"/>
    <p:sldId id="292" r:id="rId20"/>
    <p:sldId id="293" r:id="rId21"/>
    <p:sldId id="294" r:id="rId22"/>
    <p:sldId id="296" r:id="rId23"/>
    <p:sldId id="297" r:id="rId24"/>
    <p:sldId id="298" r:id="rId25"/>
    <p:sldId id="299" r:id="rId26"/>
    <p:sldId id="304" r:id="rId27"/>
    <p:sldId id="301" r:id="rId28"/>
    <p:sldId id="302" r:id="rId29"/>
    <p:sldId id="303" r:id="rId30"/>
    <p:sldId id="316" r:id="rId31"/>
    <p:sldId id="313" r:id="rId32"/>
    <p:sldId id="314" r:id="rId33"/>
    <p:sldId id="315" r:id="rId34"/>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A2116"/>
    <a:srgbClr val="9F218D"/>
    <a:srgbClr val="8C332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27" autoAdjust="0"/>
    <p:restoredTop sz="88133" autoAdjust="0"/>
  </p:normalViewPr>
  <p:slideViewPr>
    <p:cSldViewPr>
      <p:cViewPr varScale="1">
        <p:scale>
          <a:sx n="95" d="100"/>
          <a:sy n="95" d="100"/>
        </p:scale>
        <p:origin x="-1338"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oleObject" Target="file:///C:\Users\R&#233;gis%20Aubry\Desktop\Stage%209%20decembre\Courbe%20fl&#251;te%20de%20Pan.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R&#233;gis%20Aubry\Desktop\Stage%209%20decembre\Courbe%20fl&#251;te%20de%20Pan.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solidFill>
                  <a:srgbClr val="9F218D"/>
                </a:solidFill>
              </a:defRPr>
            </a:pPr>
            <a:r>
              <a:rPr lang="en-US">
                <a:solidFill>
                  <a:srgbClr val="9F218D"/>
                </a:solidFill>
              </a:rPr>
              <a:t>f</a:t>
            </a:r>
            <a:r>
              <a:rPr lang="en-US" baseline="-25000">
                <a:solidFill>
                  <a:srgbClr val="9F218D"/>
                </a:solidFill>
              </a:rPr>
              <a:t>1</a:t>
            </a:r>
            <a:r>
              <a:rPr lang="en-US" baseline="0">
                <a:solidFill>
                  <a:srgbClr val="9F218D"/>
                </a:solidFill>
              </a:rPr>
              <a:t> = g(1/L)</a:t>
            </a:r>
            <a:endParaRPr lang="en-US">
              <a:solidFill>
                <a:srgbClr val="9F218D"/>
              </a:solidFill>
            </a:endParaRPr>
          </a:p>
        </c:rich>
      </c:tx>
      <c:overlay val="0"/>
    </c:title>
    <c:autoTitleDeleted val="0"/>
    <c:plotArea>
      <c:layout/>
      <c:scatterChart>
        <c:scatterStyle val="smoothMarker"/>
        <c:varyColors val="0"/>
        <c:ser>
          <c:idx val="0"/>
          <c:order val="0"/>
          <c:tx>
            <c:strRef>
              <c:f>Feuil1!$B$1</c:f>
              <c:strCache>
                <c:ptCount val="1"/>
                <c:pt idx="0">
                  <c:v>f(Hz)</c:v>
                </c:pt>
              </c:strCache>
            </c:strRef>
          </c:tx>
          <c:trendline>
            <c:trendlineType val="linear"/>
            <c:intercept val="0"/>
            <c:dispRSqr val="1"/>
            <c:dispEq val="1"/>
            <c:trendlineLbl>
              <c:layout>
                <c:manualLayout>
                  <c:x val="0.40225853018372704"/>
                  <c:y val="-0.12072944006999128"/>
                </c:manualLayout>
              </c:layout>
              <c:tx>
                <c:rich>
                  <a:bodyPr/>
                  <a:lstStyle/>
                  <a:p>
                    <a:pPr>
                      <a:defRPr/>
                    </a:pPr>
                    <a:r>
                      <a:rPr lang="en-US" baseline="0"/>
                      <a:t>f</a:t>
                    </a:r>
                    <a:r>
                      <a:rPr lang="en-US" baseline="-25000"/>
                      <a:t>1</a:t>
                    </a:r>
                    <a:r>
                      <a:rPr lang="en-US" baseline="0"/>
                      <a:t> = 85,182*1/L
R² = 0,9999</a:t>
                    </a:r>
                    <a:endParaRPr lang="en-US"/>
                  </a:p>
                </c:rich>
              </c:tx>
              <c:numFmt formatCode="General" sourceLinked="0"/>
            </c:trendlineLbl>
          </c:trendline>
          <c:xVal>
            <c:numRef>
              <c:f>Feuil1!$A$2:$A$6</c:f>
              <c:numCache>
                <c:formatCode>General</c:formatCode>
                <c:ptCount val="5"/>
                <c:pt idx="0">
                  <c:v>3.0959999999999992</c:v>
                </c:pt>
                <c:pt idx="1">
                  <c:v>3.875999999999999</c:v>
                </c:pt>
                <c:pt idx="2">
                  <c:v>4.0979999999999981</c:v>
                </c:pt>
                <c:pt idx="3">
                  <c:v>5.1549999999999976</c:v>
                </c:pt>
                <c:pt idx="4">
                  <c:v>6.134999999999998</c:v>
                </c:pt>
              </c:numCache>
            </c:numRef>
          </c:xVal>
          <c:yVal>
            <c:numRef>
              <c:f>Feuil1!$B$2:$B$6</c:f>
              <c:numCache>
                <c:formatCode>General</c:formatCode>
                <c:ptCount val="5"/>
                <c:pt idx="0">
                  <c:v>261.60000000000002</c:v>
                </c:pt>
                <c:pt idx="1">
                  <c:v>329.6</c:v>
                </c:pt>
                <c:pt idx="2">
                  <c:v>349.2</c:v>
                </c:pt>
                <c:pt idx="3">
                  <c:v>440</c:v>
                </c:pt>
                <c:pt idx="4">
                  <c:v>523.20000000000005</c:v>
                </c:pt>
              </c:numCache>
            </c:numRef>
          </c:yVal>
          <c:smooth val="1"/>
        </c:ser>
        <c:dLbls>
          <c:showLegendKey val="0"/>
          <c:showVal val="0"/>
          <c:showCatName val="0"/>
          <c:showSerName val="0"/>
          <c:showPercent val="0"/>
          <c:showBubbleSize val="0"/>
        </c:dLbls>
        <c:axId val="221621248"/>
        <c:axId val="207647488"/>
      </c:scatterChart>
      <c:valAx>
        <c:axId val="221621248"/>
        <c:scaling>
          <c:orientation val="minMax"/>
        </c:scaling>
        <c:delete val="0"/>
        <c:axPos val="b"/>
        <c:numFmt formatCode="General" sourceLinked="1"/>
        <c:majorTickMark val="out"/>
        <c:minorTickMark val="none"/>
        <c:tickLblPos val="nextTo"/>
        <c:crossAx val="207647488"/>
        <c:crosses val="autoZero"/>
        <c:crossBetween val="midCat"/>
      </c:valAx>
      <c:valAx>
        <c:axId val="207647488"/>
        <c:scaling>
          <c:orientation val="minMax"/>
        </c:scaling>
        <c:delete val="0"/>
        <c:axPos val="l"/>
        <c:majorGridlines/>
        <c:numFmt formatCode="General" sourceLinked="1"/>
        <c:majorTickMark val="out"/>
        <c:minorTickMark val="none"/>
        <c:tickLblPos val="nextTo"/>
        <c:crossAx val="221621248"/>
        <c:crosses val="autoZero"/>
        <c:crossBetween val="midCat"/>
      </c:valAx>
    </c:plotArea>
    <c:legend>
      <c:legendPos val="r"/>
      <c:overlay val="0"/>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solidFill>
                  <a:srgbClr val="9F218D"/>
                </a:solidFill>
              </a:defRPr>
            </a:pPr>
            <a:r>
              <a:rPr lang="en-US">
                <a:solidFill>
                  <a:srgbClr val="9F218D"/>
                </a:solidFill>
              </a:rPr>
              <a:t>f</a:t>
            </a:r>
            <a:r>
              <a:rPr lang="en-US" baseline="-25000">
                <a:solidFill>
                  <a:srgbClr val="9F218D"/>
                </a:solidFill>
              </a:rPr>
              <a:t>1</a:t>
            </a:r>
            <a:r>
              <a:rPr lang="en-US" baseline="0">
                <a:solidFill>
                  <a:srgbClr val="9F218D"/>
                </a:solidFill>
              </a:rPr>
              <a:t> = g(1/L)</a:t>
            </a:r>
            <a:endParaRPr lang="en-US">
              <a:solidFill>
                <a:srgbClr val="9F218D"/>
              </a:solidFill>
            </a:endParaRPr>
          </a:p>
        </c:rich>
      </c:tx>
      <c:overlay val="0"/>
    </c:title>
    <c:autoTitleDeleted val="0"/>
    <c:plotArea>
      <c:layout/>
      <c:scatterChart>
        <c:scatterStyle val="smoothMarker"/>
        <c:varyColors val="0"/>
        <c:ser>
          <c:idx val="0"/>
          <c:order val="0"/>
          <c:tx>
            <c:strRef>
              <c:f>Feuil1!$B$1</c:f>
              <c:strCache>
                <c:ptCount val="1"/>
                <c:pt idx="0">
                  <c:v>f(Hz)</c:v>
                </c:pt>
              </c:strCache>
            </c:strRef>
          </c:tx>
          <c:trendline>
            <c:trendlineType val="linear"/>
            <c:intercept val="0"/>
            <c:dispRSqr val="1"/>
            <c:dispEq val="1"/>
            <c:trendlineLbl>
              <c:layout>
                <c:manualLayout>
                  <c:x val="0.40225853018372704"/>
                  <c:y val="-0.12072944006999128"/>
                </c:manualLayout>
              </c:layout>
              <c:tx>
                <c:rich>
                  <a:bodyPr/>
                  <a:lstStyle/>
                  <a:p>
                    <a:pPr>
                      <a:defRPr/>
                    </a:pPr>
                    <a:r>
                      <a:rPr lang="en-US" baseline="0"/>
                      <a:t>f</a:t>
                    </a:r>
                    <a:r>
                      <a:rPr lang="en-US" baseline="-25000"/>
                      <a:t>1</a:t>
                    </a:r>
                    <a:r>
                      <a:rPr lang="en-US" baseline="0"/>
                      <a:t> = 85,182*1/L
R² = 0,9999</a:t>
                    </a:r>
                    <a:endParaRPr lang="en-US"/>
                  </a:p>
                </c:rich>
              </c:tx>
              <c:numFmt formatCode="General" sourceLinked="0"/>
            </c:trendlineLbl>
          </c:trendline>
          <c:xVal>
            <c:numRef>
              <c:f>Feuil1!$A$2:$A$6</c:f>
              <c:numCache>
                <c:formatCode>General</c:formatCode>
                <c:ptCount val="5"/>
                <c:pt idx="0">
                  <c:v>3.0959999999999992</c:v>
                </c:pt>
                <c:pt idx="1">
                  <c:v>3.875999999999999</c:v>
                </c:pt>
                <c:pt idx="2">
                  <c:v>4.0979999999999981</c:v>
                </c:pt>
                <c:pt idx="3">
                  <c:v>5.1549999999999976</c:v>
                </c:pt>
                <c:pt idx="4">
                  <c:v>6.134999999999998</c:v>
                </c:pt>
              </c:numCache>
            </c:numRef>
          </c:xVal>
          <c:yVal>
            <c:numRef>
              <c:f>Feuil1!$B$2:$B$6</c:f>
              <c:numCache>
                <c:formatCode>General</c:formatCode>
                <c:ptCount val="5"/>
                <c:pt idx="0">
                  <c:v>261.60000000000002</c:v>
                </c:pt>
                <c:pt idx="1">
                  <c:v>329.6</c:v>
                </c:pt>
                <c:pt idx="2">
                  <c:v>349.2</c:v>
                </c:pt>
                <c:pt idx="3">
                  <c:v>440</c:v>
                </c:pt>
                <c:pt idx="4">
                  <c:v>523.20000000000005</c:v>
                </c:pt>
              </c:numCache>
            </c:numRef>
          </c:yVal>
          <c:smooth val="1"/>
        </c:ser>
        <c:dLbls>
          <c:showLegendKey val="0"/>
          <c:showVal val="0"/>
          <c:showCatName val="0"/>
          <c:showSerName val="0"/>
          <c:showPercent val="0"/>
          <c:showBubbleSize val="0"/>
        </c:dLbls>
        <c:axId val="221030272"/>
        <c:axId val="221031808"/>
      </c:scatterChart>
      <c:valAx>
        <c:axId val="221030272"/>
        <c:scaling>
          <c:orientation val="minMax"/>
        </c:scaling>
        <c:delete val="0"/>
        <c:axPos val="b"/>
        <c:numFmt formatCode="General" sourceLinked="1"/>
        <c:majorTickMark val="out"/>
        <c:minorTickMark val="none"/>
        <c:tickLblPos val="nextTo"/>
        <c:crossAx val="221031808"/>
        <c:crosses val="autoZero"/>
        <c:crossBetween val="midCat"/>
      </c:valAx>
      <c:valAx>
        <c:axId val="221031808"/>
        <c:scaling>
          <c:orientation val="minMax"/>
        </c:scaling>
        <c:delete val="0"/>
        <c:axPos val="l"/>
        <c:majorGridlines/>
        <c:numFmt formatCode="General" sourceLinked="1"/>
        <c:majorTickMark val="out"/>
        <c:minorTickMark val="none"/>
        <c:tickLblPos val="nextTo"/>
        <c:crossAx val="221030272"/>
        <c:crosses val="autoZero"/>
        <c:crossBetween val="midCat"/>
      </c:valAx>
    </c:plotArea>
    <c:legend>
      <c:legendPos val="r"/>
      <c:overlay val="0"/>
    </c:legend>
    <c:plotVisOnly val="1"/>
    <c:dispBlanksAs val="gap"/>
    <c:showDLblsOverMax val="0"/>
  </c:chart>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47B89A4-168A-43D4-B098-43977E97F9CB}" type="datetimeFigureOut">
              <a:rPr lang="fr-FR" smtClean="0"/>
              <a:pPr/>
              <a:t>20/02/2014</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156D979-1A6C-4A4C-BB0B-2EB7F9B86150}" type="slidenum">
              <a:rPr lang="fr-FR" smtClean="0"/>
              <a:pPr/>
              <a:t>‹N°›</a:t>
            </a:fld>
            <a:endParaRPr lang="fr-FR"/>
          </a:p>
        </p:txBody>
      </p:sp>
    </p:spTree>
    <p:extLst>
      <p:ext uri="{BB962C8B-B14F-4D97-AF65-F5344CB8AC3E}">
        <p14:creationId xmlns:p14="http://schemas.microsoft.com/office/powerpoint/2010/main" val="31365091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B156D979-1A6C-4A4C-BB0B-2EB7F9B86150}" type="slidenum">
              <a:rPr lang="fr-FR" smtClean="0"/>
              <a:pPr/>
              <a:t>1</a:t>
            </a:fld>
            <a:endParaRPr lang="fr-FR"/>
          </a:p>
        </p:txBody>
      </p:sp>
    </p:spTree>
    <p:extLst>
      <p:ext uri="{BB962C8B-B14F-4D97-AF65-F5344CB8AC3E}">
        <p14:creationId xmlns:p14="http://schemas.microsoft.com/office/powerpoint/2010/main" val="5811035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B156D979-1A6C-4A4C-BB0B-2EB7F9B86150}" type="slidenum">
              <a:rPr lang="fr-FR" smtClean="0"/>
              <a:pPr/>
              <a:t>2</a:t>
            </a:fld>
            <a:endParaRPr lang="fr-FR"/>
          </a:p>
        </p:txBody>
      </p:sp>
    </p:spTree>
    <p:extLst>
      <p:ext uri="{BB962C8B-B14F-4D97-AF65-F5344CB8AC3E}">
        <p14:creationId xmlns:p14="http://schemas.microsoft.com/office/powerpoint/2010/main" val="9721392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B156D979-1A6C-4A4C-BB0B-2EB7F9B86150}" type="slidenum">
              <a:rPr lang="fr-FR" smtClean="0"/>
              <a:pPr/>
              <a:t>3</a:t>
            </a:fld>
            <a:endParaRPr lang="fr-FR"/>
          </a:p>
        </p:txBody>
      </p:sp>
    </p:spTree>
    <p:extLst>
      <p:ext uri="{BB962C8B-B14F-4D97-AF65-F5344CB8AC3E}">
        <p14:creationId xmlns:p14="http://schemas.microsoft.com/office/powerpoint/2010/main" val="31434524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B156D979-1A6C-4A4C-BB0B-2EB7F9B86150}" type="slidenum">
              <a:rPr lang="fr-FR" smtClean="0"/>
              <a:pPr/>
              <a:t>4</a:t>
            </a:fld>
            <a:endParaRPr lang="fr-FR"/>
          </a:p>
        </p:txBody>
      </p:sp>
    </p:spTree>
    <p:extLst>
      <p:ext uri="{BB962C8B-B14F-4D97-AF65-F5344CB8AC3E}">
        <p14:creationId xmlns:p14="http://schemas.microsoft.com/office/powerpoint/2010/main" val="31434524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B156D979-1A6C-4A4C-BB0B-2EB7F9B86150}" type="slidenum">
              <a:rPr lang="fr-FR" smtClean="0"/>
              <a:pPr/>
              <a:t>5</a:t>
            </a:fld>
            <a:endParaRPr lang="fr-FR"/>
          </a:p>
        </p:txBody>
      </p:sp>
    </p:spTree>
    <p:extLst>
      <p:ext uri="{BB962C8B-B14F-4D97-AF65-F5344CB8AC3E}">
        <p14:creationId xmlns:p14="http://schemas.microsoft.com/office/powerpoint/2010/main" val="8815055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B156D979-1A6C-4A4C-BB0B-2EB7F9B86150}" type="slidenum">
              <a:rPr lang="fr-FR" smtClean="0"/>
              <a:pPr/>
              <a:t>6</a:t>
            </a:fld>
            <a:endParaRPr lang="fr-FR"/>
          </a:p>
        </p:txBody>
      </p:sp>
    </p:spTree>
    <p:extLst>
      <p:ext uri="{BB962C8B-B14F-4D97-AF65-F5344CB8AC3E}">
        <p14:creationId xmlns:p14="http://schemas.microsoft.com/office/powerpoint/2010/main" val="9454089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B156D979-1A6C-4A4C-BB0B-2EB7F9B86150}" type="slidenum">
              <a:rPr lang="fr-FR" smtClean="0"/>
              <a:pPr/>
              <a:t>7</a:t>
            </a:fld>
            <a:endParaRPr lang="fr-FR"/>
          </a:p>
        </p:txBody>
      </p:sp>
    </p:spTree>
    <p:extLst>
      <p:ext uri="{BB962C8B-B14F-4D97-AF65-F5344CB8AC3E}">
        <p14:creationId xmlns:p14="http://schemas.microsoft.com/office/powerpoint/2010/main" val="9454089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B156D979-1A6C-4A4C-BB0B-2EB7F9B86150}" type="slidenum">
              <a:rPr lang="fr-FR" smtClean="0"/>
              <a:pPr/>
              <a:t>8</a:t>
            </a:fld>
            <a:endParaRPr lang="fr-FR"/>
          </a:p>
        </p:txBody>
      </p:sp>
    </p:spTree>
    <p:extLst>
      <p:ext uri="{BB962C8B-B14F-4D97-AF65-F5344CB8AC3E}">
        <p14:creationId xmlns:p14="http://schemas.microsoft.com/office/powerpoint/2010/main" val="9454089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B156D979-1A6C-4A4C-BB0B-2EB7F9B86150}" type="slidenum">
              <a:rPr lang="fr-FR" smtClean="0"/>
              <a:pPr/>
              <a:t>9</a:t>
            </a:fld>
            <a:endParaRPr lang="fr-FR"/>
          </a:p>
        </p:txBody>
      </p:sp>
    </p:spTree>
    <p:extLst>
      <p:ext uri="{BB962C8B-B14F-4D97-AF65-F5344CB8AC3E}">
        <p14:creationId xmlns:p14="http://schemas.microsoft.com/office/powerpoint/2010/main" val="9454089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B156D979-1A6C-4A4C-BB0B-2EB7F9B86150}" type="slidenum">
              <a:rPr lang="fr-FR" smtClean="0"/>
              <a:pPr/>
              <a:t>10</a:t>
            </a:fld>
            <a:endParaRPr lang="fr-FR"/>
          </a:p>
        </p:txBody>
      </p:sp>
    </p:spTree>
    <p:extLst>
      <p:ext uri="{BB962C8B-B14F-4D97-AF65-F5344CB8AC3E}">
        <p14:creationId xmlns:p14="http://schemas.microsoft.com/office/powerpoint/2010/main" val="9454089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B156D979-1A6C-4A4C-BB0B-2EB7F9B86150}" type="slidenum">
              <a:rPr lang="fr-FR" smtClean="0"/>
              <a:pPr/>
              <a:t>11</a:t>
            </a:fld>
            <a:endParaRPr lang="fr-FR"/>
          </a:p>
        </p:txBody>
      </p:sp>
    </p:spTree>
    <p:extLst>
      <p:ext uri="{BB962C8B-B14F-4D97-AF65-F5344CB8AC3E}">
        <p14:creationId xmlns:p14="http://schemas.microsoft.com/office/powerpoint/2010/main" val="9454089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B156D979-1A6C-4A4C-BB0B-2EB7F9B86150}" type="slidenum">
              <a:rPr lang="fr-FR" smtClean="0"/>
              <a:pPr/>
              <a:t>12</a:t>
            </a:fld>
            <a:endParaRPr lang="fr-FR"/>
          </a:p>
        </p:txBody>
      </p:sp>
    </p:spTree>
    <p:extLst>
      <p:ext uri="{BB962C8B-B14F-4D97-AF65-F5344CB8AC3E}">
        <p14:creationId xmlns:p14="http://schemas.microsoft.com/office/powerpoint/2010/main" val="9454089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B156D979-1A6C-4A4C-BB0B-2EB7F9B86150}" type="slidenum">
              <a:rPr lang="fr-FR" smtClean="0"/>
              <a:pPr/>
              <a:t>13</a:t>
            </a:fld>
            <a:endParaRPr lang="fr-FR"/>
          </a:p>
        </p:txBody>
      </p:sp>
    </p:spTree>
    <p:extLst>
      <p:ext uri="{BB962C8B-B14F-4D97-AF65-F5344CB8AC3E}">
        <p14:creationId xmlns:p14="http://schemas.microsoft.com/office/powerpoint/2010/main" val="9454089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B156D979-1A6C-4A4C-BB0B-2EB7F9B86150}" type="slidenum">
              <a:rPr lang="fr-FR" smtClean="0"/>
              <a:pPr/>
              <a:t>14</a:t>
            </a:fld>
            <a:endParaRPr lang="fr-FR"/>
          </a:p>
        </p:txBody>
      </p:sp>
    </p:spTree>
    <p:extLst>
      <p:ext uri="{BB962C8B-B14F-4D97-AF65-F5344CB8AC3E}">
        <p14:creationId xmlns:p14="http://schemas.microsoft.com/office/powerpoint/2010/main" val="9454089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B156D979-1A6C-4A4C-BB0B-2EB7F9B86150}" type="slidenum">
              <a:rPr lang="fr-FR" smtClean="0"/>
              <a:pPr/>
              <a:t>15</a:t>
            </a:fld>
            <a:endParaRPr lang="fr-FR"/>
          </a:p>
        </p:txBody>
      </p:sp>
    </p:spTree>
    <p:extLst>
      <p:ext uri="{BB962C8B-B14F-4D97-AF65-F5344CB8AC3E}">
        <p14:creationId xmlns:p14="http://schemas.microsoft.com/office/powerpoint/2010/main" val="9454089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B156D979-1A6C-4A4C-BB0B-2EB7F9B86150}" type="slidenum">
              <a:rPr lang="fr-FR" smtClean="0"/>
              <a:pPr/>
              <a:t>16</a:t>
            </a:fld>
            <a:endParaRPr lang="fr-FR"/>
          </a:p>
        </p:txBody>
      </p:sp>
    </p:spTree>
    <p:extLst>
      <p:ext uri="{BB962C8B-B14F-4D97-AF65-F5344CB8AC3E}">
        <p14:creationId xmlns:p14="http://schemas.microsoft.com/office/powerpoint/2010/main" val="9454089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B156D979-1A6C-4A4C-BB0B-2EB7F9B86150}" type="slidenum">
              <a:rPr lang="fr-FR" smtClean="0"/>
              <a:pPr/>
              <a:t>17</a:t>
            </a:fld>
            <a:endParaRPr lang="fr-FR"/>
          </a:p>
        </p:txBody>
      </p:sp>
    </p:spTree>
    <p:extLst>
      <p:ext uri="{BB962C8B-B14F-4D97-AF65-F5344CB8AC3E}">
        <p14:creationId xmlns:p14="http://schemas.microsoft.com/office/powerpoint/2010/main" val="9454089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B156D979-1A6C-4A4C-BB0B-2EB7F9B86150}" type="slidenum">
              <a:rPr lang="fr-FR" smtClean="0"/>
              <a:pPr/>
              <a:t>18</a:t>
            </a:fld>
            <a:endParaRPr lang="fr-FR"/>
          </a:p>
        </p:txBody>
      </p:sp>
    </p:spTree>
    <p:extLst>
      <p:ext uri="{BB962C8B-B14F-4D97-AF65-F5344CB8AC3E}">
        <p14:creationId xmlns:p14="http://schemas.microsoft.com/office/powerpoint/2010/main" val="8815055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B156D979-1A6C-4A4C-BB0B-2EB7F9B86150}" type="slidenum">
              <a:rPr lang="fr-FR" smtClean="0"/>
              <a:pPr/>
              <a:t>19</a:t>
            </a:fld>
            <a:endParaRPr lang="fr-FR"/>
          </a:p>
        </p:txBody>
      </p:sp>
    </p:spTree>
    <p:extLst>
      <p:ext uri="{BB962C8B-B14F-4D97-AF65-F5344CB8AC3E}">
        <p14:creationId xmlns:p14="http://schemas.microsoft.com/office/powerpoint/2010/main" val="8815055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B156D979-1A6C-4A4C-BB0B-2EB7F9B86150}" type="slidenum">
              <a:rPr lang="fr-FR" smtClean="0"/>
              <a:pPr/>
              <a:t>20</a:t>
            </a:fld>
            <a:endParaRPr lang="fr-FR"/>
          </a:p>
        </p:txBody>
      </p:sp>
    </p:spTree>
    <p:extLst>
      <p:ext uri="{BB962C8B-B14F-4D97-AF65-F5344CB8AC3E}">
        <p14:creationId xmlns:p14="http://schemas.microsoft.com/office/powerpoint/2010/main" val="8815055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B156D979-1A6C-4A4C-BB0B-2EB7F9B86150}" type="slidenum">
              <a:rPr lang="fr-FR" smtClean="0"/>
              <a:pPr/>
              <a:t>21</a:t>
            </a:fld>
            <a:endParaRPr lang="fr-FR"/>
          </a:p>
        </p:txBody>
      </p:sp>
    </p:spTree>
    <p:extLst>
      <p:ext uri="{BB962C8B-B14F-4D97-AF65-F5344CB8AC3E}">
        <p14:creationId xmlns:p14="http://schemas.microsoft.com/office/powerpoint/2010/main" val="8815055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B156D979-1A6C-4A4C-BB0B-2EB7F9B86150}" type="slidenum">
              <a:rPr lang="fr-FR" smtClean="0"/>
              <a:pPr/>
              <a:t>22</a:t>
            </a:fld>
            <a:endParaRPr lang="fr-FR"/>
          </a:p>
        </p:txBody>
      </p:sp>
    </p:spTree>
    <p:extLst>
      <p:ext uri="{BB962C8B-B14F-4D97-AF65-F5344CB8AC3E}">
        <p14:creationId xmlns:p14="http://schemas.microsoft.com/office/powerpoint/2010/main" val="8815055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B156D979-1A6C-4A4C-BB0B-2EB7F9B86150}" type="slidenum">
              <a:rPr lang="fr-FR" smtClean="0"/>
              <a:pPr/>
              <a:t>23</a:t>
            </a:fld>
            <a:endParaRPr lang="fr-FR"/>
          </a:p>
        </p:txBody>
      </p:sp>
    </p:spTree>
    <p:extLst>
      <p:ext uri="{BB962C8B-B14F-4D97-AF65-F5344CB8AC3E}">
        <p14:creationId xmlns:p14="http://schemas.microsoft.com/office/powerpoint/2010/main" val="88150551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B156D979-1A6C-4A4C-BB0B-2EB7F9B86150}" type="slidenum">
              <a:rPr lang="fr-FR" smtClean="0"/>
              <a:pPr/>
              <a:t>24</a:t>
            </a:fld>
            <a:endParaRPr lang="fr-FR"/>
          </a:p>
        </p:txBody>
      </p:sp>
    </p:spTree>
    <p:extLst>
      <p:ext uri="{BB962C8B-B14F-4D97-AF65-F5344CB8AC3E}">
        <p14:creationId xmlns:p14="http://schemas.microsoft.com/office/powerpoint/2010/main" val="88150551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B156D979-1A6C-4A4C-BB0B-2EB7F9B86150}" type="slidenum">
              <a:rPr lang="fr-FR" smtClean="0"/>
              <a:pPr/>
              <a:t>25</a:t>
            </a:fld>
            <a:endParaRPr lang="fr-FR"/>
          </a:p>
        </p:txBody>
      </p:sp>
    </p:spTree>
    <p:extLst>
      <p:ext uri="{BB962C8B-B14F-4D97-AF65-F5344CB8AC3E}">
        <p14:creationId xmlns:p14="http://schemas.microsoft.com/office/powerpoint/2010/main" val="8815055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B156D979-1A6C-4A4C-BB0B-2EB7F9B86150}" type="slidenum">
              <a:rPr lang="fr-FR" smtClean="0"/>
              <a:pPr/>
              <a:t>26</a:t>
            </a:fld>
            <a:endParaRPr lang="fr-FR"/>
          </a:p>
        </p:txBody>
      </p:sp>
    </p:spTree>
    <p:extLst>
      <p:ext uri="{BB962C8B-B14F-4D97-AF65-F5344CB8AC3E}">
        <p14:creationId xmlns:p14="http://schemas.microsoft.com/office/powerpoint/2010/main" val="88150551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B156D979-1A6C-4A4C-BB0B-2EB7F9B86150}" type="slidenum">
              <a:rPr lang="fr-FR" smtClean="0"/>
              <a:pPr/>
              <a:t>27</a:t>
            </a:fld>
            <a:endParaRPr lang="fr-FR"/>
          </a:p>
        </p:txBody>
      </p:sp>
    </p:spTree>
    <p:extLst>
      <p:ext uri="{BB962C8B-B14F-4D97-AF65-F5344CB8AC3E}">
        <p14:creationId xmlns:p14="http://schemas.microsoft.com/office/powerpoint/2010/main" val="88150551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B156D979-1A6C-4A4C-BB0B-2EB7F9B86150}" type="slidenum">
              <a:rPr lang="fr-FR" smtClean="0"/>
              <a:pPr/>
              <a:t>28</a:t>
            </a:fld>
            <a:endParaRPr lang="fr-FR"/>
          </a:p>
        </p:txBody>
      </p:sp>
    </p:spTree>
    <p:extLst>
      <p:ext uri="{BB962C8B-B14F-4D97-AF65-F5344CB8AC3E}">
        <p14:creationId xmlns:p14="http://schemas.microsoft.com/office/powerpoint/2010/main" val="88150551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B156D979-1A6C-4A4C-BB0B-2EB7F9B86150}" type="slidenum">
              <a:rPr lang="fr-FR" smtClean="0"/>
              <a:pPr/>
              <a:t>29</a:t>
            </a:fld>
            <a:endParaRPr lang="fr-FR"/>
          </a:p>
        </p:txBody>
      </p:sp>
    </p:spTree>
    <p:extLst>
      <p:ext uri="{BB962C8B-B14F-4D97-AF65-F5344CB8AC3E}">
        <p14:creationId xmlns:p14="http://schemas.microsoft.com/office/powerpoint/2010/main" val="88150551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B156D979-1A6C-4A4C-BB0B-2EB7F9B86150}" type="slidenum">
              <a:rPr lang="fr-FR" smtClean="0"/>
              <a:pPr/>
              <a:t>30</a:t>
            </a:fld>
            <a:endParaRPr lang="fr-FR"/>
          </a:p>
        </p:txBody>
      </p:sp>
    </p:spTree>
    <p:extLst>
      <p:ext uri="{BB962C8B-B14F-4D97-AF65-F5344CB8AC3E}">
        <p14:creationId xmlns:p14="http://schemas.microsoft.com/office/powerpoint/2010/main" val="88150551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B156D979-1A6C-4A4C-BB0B-2EB7F9B86150}" type="slidenum">
              <a:rPr lang="fr-FR" smtClean="0"/>
              <a:pPr/>
              <a:t>31</a:t>
            </a:fld>
            <a:endParaRPr lang="fr-FR"/>
          </a:p>
        </p:txBody>
      </p:sp>
    </p:spTree>
    <p:extLst>
      <p:ext uri="{BB962C8B-B14F-4D97-AF65-F5344CB8AC3E}">
        <p14:creationId xmlns:p14="http://schemas.microsoft.com/office/powerpoint/2010/main" val="88150551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B156D979-1A6C-4A4C-BB0B-2EB7F9B86150}" type="slidenum">
              <a:rPr lang="fr-FR" smtClean="0"/>
              <a:pPr/>
              <a:t>32</a:t>
            </a:fld>
            <a:endParaRPr lang="fr-FR"/>
          </a:p>
        </p:txBody>
      </p:sp>
    </p:spTree>
    <p:extLst>
      <p:ext uri="{BB962C8B-B14F-4D97-AF65-F5344CB8AC3E}">
        <p14:creationId xmlns:p14="http://schemas.microsoft.com/office/powerpoint/2010/main" val="88150551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B156D979-1A6C-4A4C-BB0B-2EB7F9B86150}" type="slidenum">
              <a:rPr lang="fr-FR" smtClean="0"/>
              <a:pPr/>
              <a:t>33</a:t>
            </a:fld>
            <a:endParaRPr lang="fr-FR"/>
          </a:p>
        </p:txBody>
      </p:sp>
    </p:spTree>
    <p:extLst>
      <p:ext uri="{BB962C8B-B14F-4D97-AF65-F5344CB8AC3E}">
        <p14:creationId xmlns:p14="http://schemas.microsoft.com/office/powerpoint/2010/main" val="8815055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Modifiez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FR"/>
          </a:p>
        </p:txBody>
      </p:sp>
      <p:sp>
        <p:nvSpPr>
          <p:cNvPr id="4" name="Espace réservé de la date 3"/>
          <p:cNvSpPr>
            <a:spLocks noGrp="1"/>
          </p:cNvSpPr>
          <p:nvPr>
            <p:ph type="dt" sz="half" idx="10"/>
          </p:nvPr>
        </p:nvSpPr>
        <p:spPr/>
        <p:txBody>
          <a:bodyPr/>
          <a:lstStyle/>
          <a:p>
            <a:fld id="{F43C3EF1-892B-496C-8D34-39BF45DB5FF7}" type="datetimeFigureOut">
              <a:rPr lang="fr-FR" smtClean="0"/>
              <a:pPr/>
              <a:t>20/02/2014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814338C-A11E-48E7-9AD7-DEF7CC1CD7C5}" type="slidenum">
              <a:rPr lang="fr-FR" smtClean="0"/>
              <a:pPr/>
              <a:t>‹N°›</a:t>
            </a:fld>
            <a:endParaRPr lang="fr-FR"/>
          </a:p>
        </p:txBody>
      </p:sp>
    </p:spTree>
    <p:extLst>
      <p:ext uri="{BB962C8B-B14F-4D97-AF65-F5344CB8AC3E}">
        <p14:creationId xmlns:p14="http://schemas.microsoft.com/office/powerpoint/2010/main" val="11062911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F43C3EF1-892B-496C-8D34-39BF45DB5FF7}" type="datetimeFigureOut">
              <a:rPr lang="fr-FR" smtClean="0"/>
              <a:pPr/>
              <a:t>20/02/2014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814338C-A11E-48E7-9AD7-DEF7CC1CD7C5}" type="slidenum">
              <a:rPr lang="fr-FR" smtClean="0"/>
              <a:pPr/>
              <a:t>‹N°›</a:t>
            </a:fld>
            <a:endParaRPr lang="fr-FR"/>
          </a:p>
        </p:txBody>
      </p:sp>
    </p:spTree>
    <p:extLst>
      <p:ext uri="{BB962C8B-B14F-4D97-AF65-F5344CB8AC3E}">
        <p14:creationId xmlns:p14="http://schemas.microsoft.com/office/powerpoint/2010/main" val="27819784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Modifiez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F43C3EF1-892B-496C-8D34-39BF45DB5FF7}" type="datetimeFigureOut">
              <a:rPr lang="fr-FR" smtClean="0"/>
              <a:pPr/>
              <a:t>20/02/2014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814338C-A11E-48E7-9AD7-DEF7CC1CD7C5}" type="slidenum">
              <a:rPr lang="fr-FR" smtClean="0"/>
              <a:pPr/>
              <a:t>‹N°›</a:t>
            </a:fld>
            <a:endParaRPr lang="fr-FR"/>
          </a:p>
        </p:txBody>
      </p:sp>
    </p:spTree>
    <p:extLst>
      <p:ext uri="{BB962C8B-B14F-4D97-AF65-F5344CB8AC3E}">
        <p14:creationId xmlns:p14="http://schemas.microsoft.com/office/powerpoint/2010/main" val="25294085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F43C3EF1-892B-496C-8D34-39BF45DB5FF7}" type="datetimeFigureOut">
              <a:rPr lang="fr-FR" smtClean="0"/>
              <a:pPr/>
              <a:t>20/02/2014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8814338C-A11E-48E7-9AD7-DEF7CC1CD7C5}" type="slidenum">
              <a:rPr lang="fr-FR" smtClean="0"/>
              <a:pPr/>
              <a:t>‹N°›</a:t>
            </a:fld>
            <a:endParaRPr lang="fr-FR"/>
          </a:p>
        </p:txBody>
      </p:sp>
    </p:spTree>
    <p:extLst>
      <p:ext uri="{BB962C8B-B14F-4D97-AF65-F5344CB8AC3E}">
        <p14:creationId xmlns:p14="http://schemas.microsoft.com/office/powerpoint/2010/main" val="38778273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F43C3EF1-892B-496C-8D34-39BF45DB5FF7}" type="datetimeFigureOut">
              <a:rPr lang="fr-FR" smtClean="0"/>
              <a:pPr/>
              <a:t>20/02/2014</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8814338C-A11E-48E7-9AD7-DEF7CC1CD7C5}" type="slidenum">
              <a:rPr lang="fr-FR" smtClean="0"/>
              <a:pPr/>
              <a:t>‹N°›</a:t>
            </a:fld>
            <a:endParaRPr lang="fr-FR"/>
          </a:p>
        </p:txBody>
      </p:sp>
    </p:spTree>
    <p:extLst>
      <p:ext uri="{BB962C8B-B14F-4D97-AF65-F5344CB8AC3E}">
        <p14:creationId xmlns:p14="http://schemas.microsoft.com/office/powerpoint/2010/main" val="34328537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F43C3EF1-892B-496C-8D34-39BF45DB5FF7}" type="datetimeFigureOut">
              <a:rPr lang="fr-FR" smtClean="0"/>
              <a:pPr/>
              <a:t>20/02/2014</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8814338C-A11E-48E7-9AD7-DEF7CC1CD7C5}" type="slidenum">
              <a:rPr lang="fr-FR" smtClean="0"/>
              <a:pPr/>
              <a:t>‹N°›</a:t>
            </a:fld>
            <a:endParaRPr lang="fr-FR"/>
          </a:p>
        </p:txBody>
      </p:sp>
    </p:spTree>
    <p:extLst>
      <p:ext uri="{BB962C8B-B14F-4D97-AF65-F5344CB8AC3E}">
        <p14:creationId xmlns:p14="http://schemas.microsoft.com/office/powerpoint/2010/main" val="39854997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F43C3EF1-892B-496C-8D34-39BF45DB5FF7}" type="datetimeFigureOut">
              <a:rPr lang="fr-FR" smtClean="0"/>
              <a:pPr/>
              <a:t>20/02/2014</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8814338C-A11E-48E7-9AD7-DEF7CC1CD7C5}" type="slidenum">
              <a:rPr lang="fr-FR" smtClean="0"/>
              <a:pPr/>
              <a:t>‹N°›</a:t>
            </a:fld>
            <a:endParaRPr lang="fr-FR"/>
          </a:p>
        </p:txBody>
      </p:sp>
    </p:spTree>
    <p:extLst>
      <p:ext uri="{BB962C8B-B14F-4D97-AF65-F5344CB8AC3E}">
        <p14:creationId xmlns:p14="http://schemas.microsoft.com/office/powerpoint/2010/main" val="36204016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Modifiez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F43C3EF1-892B-496C-8D34-39BF45DB5FF7}" type="datetimeFigureOut">
              <a:rPr lang="fr-FR" smtClean="0"/>
              <a:pPr/>
              <a:t>20/02/2014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8814338C-A11E-48E7-9AD7-DEF7CC1CD7C5}" type="slidenum">
              <a:rPr lang="fr-FR" smtClean="0"/>
              <a:pPr/>
              <a:t>‹N°›</a:t>
            </a:fld>
            <a:endParaRPr lang="fr-FR"/>
          </a:p>
        </p:txBody>
      </p:sp>
    </p:spTree>
    <p:extLst>
      <p:ext uri="{BB962C8B-B14F-4D97-AF65-F5344CB8AC3E}">
        <p14:creationId xmlns:p14="http://schemas.microsoft.com/office/powerpoint/2010/main" val="41626145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Modifiez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F43C3EF1-892B-496C-8D34-39BF45DB5FF7}" type="datetimeFigureOut">
              <a:rPr lang="fr-FR" smtClean="0"/>
              <a:pPr/>
              <a:t>20/02/2014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8814338C-A11E-48E7-9AD7-DEF7CC1CD7C5}" type="slidenum">
              <a:rPr lang="fr-FR" smtClean="0"/>
              <a:pPr/>
              <a:t>‹N°›</a:t>
            </a:fld>
            <a:endParaRPr lang="fr-FR"/>
          </a:p>
        </p:txBody>
      </p:sp>
    </p:spTree>
    <p:extLst>
      <p:ext uri="{BB962C8B-B14F-4D97-AF65-F5344CB8AC3E}">
        <p14:creationId xmlns:p14="http://schemas.microsoft.com/office/powerpoint/2010/main" val="38633934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F43C3EF1-892B-496C-8D34-39BF45DB5FF7}" type="datetimeFigureOut">
              <a:rPr lang="fr-FR" smtClean="0"/>
              <a:pPr/>
              <a:t>20/02/2014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814338C-A11E-48E7-9AD7-DEF7CC1CD7C5}" type="slidenum">
              <a:rPr lang="fr-FR" smtClean="0"/>
              <a:pPr/>
              <a:t>‹N°›</a:t>
            </a:fld>
            <a:endParaRPr lang="fr-FR"/>
          </a:p>
        </p:txBody>
      </p:sp>
    </p:spTree>
    <p:extLst>
      <p:ext uri="{BB962C8B-B14F-4D97-AF65-F5344CB8AC3E}">
        <p14:creationId xmlns:p14="http://schemas.microsoft.com/office/powerpoint/2010/main" val="855384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F43C3EF1-892B-496C-8D34-39BF45DB5FF7}" type="datetimeFigureOut">
              <a:rPr lang="fr-FR" smtClean="0"/>
              <a:pPr/>
              <a:t>20/02/2014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814338C-A11E-48E7-9AD7-DEF7CC1CD7C5}" type="slidenum">
              <a:rPr lang="fr-FR" smtClean="0"/>
              <a:pPr/>
              <a:t>‹N°›</a:t>
            </a:fld>
            <a:endParaRPr lang="fr-FR"/>
          </a:p>
        </p:txBody>
      </p:sp>
    </p:spTree>
    <p:extLst>
      <p:ext uri="{BB962C8B-B14F-4D97-AF65-F5344CB8AC3E}">
        <p14:creationId xmlns:p14="http://schemas.microsoft.com/office/powerpoint/2010/main" val="27227604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3C3EF1-892B-496C-8D34-39BF45DB5FF7}" type="datetimeFigureOut">
              <a:rPr lang="fr-FR" smtClean="0"/>
              <a:pPr/>
              <a:t>20/02/2014</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814338C-A11E-48E7-9AD7-DEF7CC1CD7C5}" type="slidenum">
              <a:rPr lang="fr-FR" smtClean="0"/>
              <a:pPr/>
              <a:t>‹N°›</a:t>
            </a:fld>
            <a:endParaRPr lang="fr-FR"/>
          </a:p>
        </p:txBody>
      </p:sp>
    </p:spTree>
    <p:extLst>
      <p:ext uri="{BB962C8B-B14F-4D97-AF65-F5344CB8AC3E}">
        <p14:creationId xmlns:p14="http://schemas.microsoft.com/office/powerpoint/2010/main" val="40739984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à coins arrondis 3"/>
          <p:cNvSpPr/>
          <p:nvPr/>
        </p:nvSpPr>
        <p:spPr>
          <a:xfrm>
            <a:off x="971600" y="476672"/>
            <a:ext cx="7272808" cy="936104"/>
          </a:xfrm>
          <a:prstGeom prst="roundRect">
            <a:avLst/>
          </a:prstGeom>
          <a:solidFill>
            <a:schemeClr val="accent6">
              <a:lumMod val="20000"/>
              <a:lumOff val="80000"/>
            </a:schemeClr>
          </a:solidFill>
          <a:ln>
            <a:gradFill>
              <a:gsLst>
                <a:gs pos="0">
                  <a:srgbClr val="DDEBCF"/>
                </a:gs>
                <a:gs pos="50000">
                  <a:srgbClr val="9CB86E"/>
                </a:gs>
                <a:gs pos="100000">
                  <a:srgbClr val="156B13"/>
                </a:gs>
              </a:gsLst>
              <a:lin ang="54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p:cNvSpPr>
            <a:spLocks noGrp="1"/>
          </p:cNvSpPr>
          <p:nvPr>
            <p:ph type="ctrTitle"/>
          </p:nvPr>
        </p:nvSpPr>
        <p:spPr>
          <a:xfrm>
            <a:off x="683568" y="188640"/>
            <a:ext cx="7812867" cy="1368152"/>
          </a:xfrm>
        </p:spPr>
        <p:txBody>
          <a:bodyPr>
            <a:normAutofit fontScale="90000"/>
          </a:bodyPr>
          <a:lstStyle/>
          <a:p>
            <a:r>
              <a:rPr lang="fr-FR" dirty="0" smtClean="0">
                <a:solidFill>
                  <a:schemeClr val="tx1"/>
                </a:solidFill>
              </a:rPr>
              <a:t/>
            </a:r>
            <a:br>
              <a:rPr lang="fr-FR" dirty="0" smtClean="0">
                <a:solidFill>
                  <a:schemeClr val="tx1"/>
                </a:solidFill>
              </a:rPr>
            </a:br>
            <a:r>
              <a:rPr lang="fr-FR" sz="3600" dirty="0" smtClean="0">
                <a:latin typeface="Andalus" panose="02010000000000000000" pitchFamily="2" charset="-78"/>
                <a:cs typeface="Andalus" panose="02010000000000000000" pitchFamily="2" charset="-78"/>
              </a:rPr>
              <a:t>Résolution de problèmes scientifiques</a:t>
            </a:r>
            <a:r>
              <a:rPr lang="fr-FR" sz="4000" dirty="0" smtClean="0"/>
              <a:t/>
            </a:r>
            <a:br>
              <a:rPr lang="fr-FR" sz="4000" dirty="0" smtClean="0"/>
            </a:br>
            <a:endParaRPr lang="fr-FR" sz="4000" dirty="0"/>
          </a:p>
        </p:txBody>
      </p:sp>
      <p:sp>
        <p:nvSpPr>
          <p:cNvPr id="3" name="Sous-titre 2"/>
          <p:cNvSpPr>
            <a:spLocks noGrp="1"/>
          </p:cNvSpPr>
          <p:nvPr>
            <p:ph type="subTitle" idx="1"/>
          </p:nvPr>
        </p:nvSpPr>
        <p:spPr>
          <a:xfrm>
            <a:off x="251520" y="1700808"/>
            <a:ext cx="8712968" cy="4896544"/>
          </a:xfrm>
          <a:gradFill>
            <a:gsLst>
              <a:gs pos="85000">
                <a:srgbClr val="FBEAC7"/>
              </a:gs>
              <a:gs pos="100000">
                <a:srgbClr val="FEE7F2"/>
              </a:gs>
              <a:gs pos="100000">
                <a:srgbClr val="FAC77D"/>
              </a:gs>
              <a:gs pos="19000">
                <a:schemeClr val="accent6">
                  <a:lumMod val="20000"/>
                  <a:lumOff val="80000"/>
                </a:schemeClr>
              </a:gs>
              <a:gs pos="69000">
                <a:srgbClr val="FBC299"/>
              </a:gs>
              <a:gs pos="55000">
                <a:srgbClr val="FBA97D"/>
              </a:gs>
              <a:gs pos="38000">
                <a:srgbClr val="FBD49C"/>
              </a:gs>
              <a:gs pos="100000">
                <a:srgbClr val="FEE7F2"/>
              </a:gs>
            </a:gsLst>
            <a:lin ang="5400000" scaled="0"/>
          </a:gradFill>
        </p:spPr>
        <p:style>
          <a:lnRef idx="0">
            <a:schemeClr val="accent1"/>
          </a:lnRef>
          <a:fillRef idx="3">
            <a:schemeClr val="accent1"/>
          </a:fillRef>
          <a:effectRef idx="3">
            <a:schemeClr val="accent1"/>
          </a:effectRef>
          <a:fontRef idx="minor">
            <a:schemeClr val="lt1"/>
          </a:fontRef>
        </p:style>
        <p:txBody>
          <a:bodyPr>
            <a:normAutofit/>
          </a:bodyPr>
          <a:lstStyle/>
          <a:p>
            <a:pPr algn="l"/>
            <a:r>
              <a:rPr lang="fr-FR" dirty="0">
                <a:solidFill>
                  <a:schemeClr val="tx1"/>
                </a:solidFill>
              </a:rPr>
              <a:t> </a:t>
            </a:r>
            <a:r>
              <a:rPr lang="fr-FR" dirty="0" smtClean="0">
                <a:solidFill>
                  <a:schemeClr val="tx1"/>
                </a:solidFill>
              </a:rPr>
              <a:t>   </a:t>
            </a:r>
            <a:r>
              <a:rPr lang="fr-FR" sz="2400" dirty="0" smtClean="0">
                <a:solidFill>
                  <a:schemeClr val="tx1"/>
                </a:solidFill>
                <a:latin typeface="Andalus" panose="02010000000000000000" pitchFamily="2" charset="-78"/>
                <a:cs typeface="Andalus" panose="02010000000000000000" pitchFamily="2" charset="-78"/>
              </a:rPr>
              <a:t>Thème</a:t>
            </a:r>
            <a:r>
              <a:rPr lang="fr-FR" sz="2400" dirty="0">
                <a:solidFill>
                  <a:schemeClr val="tx1"/>
                </a:solidFill>
              </a:rPr>
              <a:t> : </a:t>
            </a:r>
            <a:r>
              <a:rPr lang="fr-FR" dirty="0" smtClean="0">
                <a:solidFill>
                  <a:srgbClr val="002060"/>
                </a:solidFill>
                <a:latin typeface="Algerian" panose="04020705040A02060702" pitchFamily="82" charset="0"/>
              </a:rPr>
              <a:t>SON et MUSIQUE</a:t>
            </a:r>
            <a:endParaRPr lang="fr-FR" dirty="0">
              <a:solidFill>
                <a:srgbClr val="002060"/>
              </a:solidFill>
              <a:latin typeface="Algerian" panose="04020705040A02060702" pitchFamily="82" charset="0"/>
            </a:endParaRPr>
          </a:p>
          <a:p>
            <a:endParaRPr lang="fr-FR" dirty="0" smtClean="0">
              <a:solidFill>
                <a:schemeClr val="tx1"/>
              </a:solidFill>
            </a:endParaRPr>
          </a:p>
          <a:p>
            <a:r>
              <a:rPr lang="fr-FR" dirty="0" smtClean="0">
                <a:solidFill>
                  <a:schemeClr val="tx1"/>
                </a:solidFill>
              </a:rPr>
              <a:t>                          </a:t>
            </a:r>
            <a:r>
              <a:rPr lang="fr-FR" sz="2400" dirty="0" smtClean="0">
                <a:solidFill>
                  <a:schemeClr val="tx1"/>
                </a:solidFill>
                <a:latin typeface="Andalus" panose="02010000000000000000" pitchFamily="2" charset="-78"/>
                <a:cs typeface="Andalus" panose="02010000000000000000" pitchFamily="2" charset="-78"/>
              </a:rPr>
              <a:t>Sous-thème</a:t>
            </a:r>
            <a:r>
              <a:rPr lang="fr-FR" sz="2400" dirty="0">
                <a:solidFill>
                  <a:schemeClr val="tx1"/>
                </a:solidFill>
              </a:rPr>
              <a:t> : </a:t>
            </a:r>
            <a:r>
              <a:rPr lang="fr-FR" sz="2800" dirty="0" smtClean="0">
                <a:solidFill>
                  <a:srgbClr val="C00000"/>
                </a:solidFill>
                <a:latin typeface="Eras Bold ITC" panose="020B0907030504020204" pitchFamily="34" charset="0"/>
                <a:cs typeface="Andalus" panose="02010000000000000000" pitchFamily="2" charset="-78"/>
              </a:rPr>
              <a:t>Instruments de musique</a:t>
            </a:r>
            <a:endParaRPr lang="fr-FR" sz="2800" dirty="0">
              <a:solidFill>
                <a:srgbClr val="C00000"/>
              </a:solidFill>
              <a:latin typeface="Eras Bold ITC" panose="020B0907030504020204" pitchFamily="34" charset="0"/>
              <a:cs typeface="Andalus" panose="02010000000000000000" pitchFamily="2" charset="-78"/>
            </a:endParaRPr>
          </a:p>
          <a:p>
            <a:endParaRPr lang="fr-FR" dirty="0" smtClean="0">
              <a:solidFill>
                <a:schemeClr val="tx1"/>
              </a:solidFill>
            </a:endParaRPr>
          </a:p>
          <a:p>
            <a:pPr algn="l"/>
            <a:r>
              <a:rPr lang="fr-FR" smtClean="0">
                <a:solidFill>
                  <a:schemeClr val="tx1"/>
                </a:solidFill>
              </a:rPr>
              <a:t>              </a:t>
            </a:r>
            <a:r>
              <a:rPr lang="fr-FR" sz="2400" smtClean="0">
                <a:solidFill>
                  <a:schemeClr val="tx1"/>
                </a:solidFill>
              </a:rPr>
              <a:t>Mots clés</a:t>
            </a:r>
            <a:r>
              <a:rPr lang="fr-FR" sz="2400" dirty="0">
                <a:solidFill>
                  <a:schemeClr val="tx1"/>
                </a:solidFill>
              </a:rPr>
              <a:t> : </a:t>
            </a:r>
            <a:r>
              <a:rPr lang="fr-FR" sz="2400" b="1" dirty="0" smtClean="0">
                <a:solidFill>
                  <a:schemeClr val="accent3">
                    <a:lumMod val="75000"/>
                  </a:schemeClr>
                </a:solidFill>
                <a:latin typeface="Baskerville Old Face" panose="02020602080505020303" pitchFamily="18" charset="0"/>
              </a:rPr>
              <a:t>Instruments à vent – Gammes - harmonies</a:t>
            </a:r>
          </a:p>
          <a:p>
            <a:endParaRPr lang="fr-FR" dirty="0">
              <a:solidFill>
                <a:schemeClr val="tx1"/>
              </a:solidFill>
            </a:endParaRPr>
          </a:p>
          <a:p>
            <a:r>
              <a:rPr lang="fr-FR" dirty="0" smtClean="0">
                <a:solidFill>
                  <a:schemeClr val="tx1"/>
                </a:solidFill>
              </a:rPr>
              <a:t>      </a:t>
            </a:r>
            <a:r>
              <a:rPr lang="fr-FR" sz="2400" dirty="0" smtClean="0">
                <a:solidFill>
                  <a:schemeClr val="tx1"/>
                </a:solidFill>
                <a:latin typeface="Centaur" panose="02030504050205020304" pitchFamily="18" charset="0"/>
              </a:rPr>
              <a:t>Durée estimée</a:t>
            </a:r>
            <a:r>
              <a:rPr lang="fr-FR" dirty="0" smtClean="0">
                <a:solidFill>
                  <a:schemeClr val="tx1"/>
                </a:solidFill>
              </a:rPr>
              <a:t> : </a:t>
            </a:r>
            <a:r>
              <a:rPr lang="fr-FR" sz="2400" dirty="0" smtClean="0">
                <a:solidFill>
                  <a:srgbClr val="002060"/>
                </a:solidFill>
                <a:latin typeface="Andalus" panose="02010000000000000000" pitchFamily="2" charset="-78"/>
                <a:cs typeface="Andalus" panose="02010000000000000000" pitchFamily="2" charset="-78"/>
              </a:rPr>
              <a:t>2 h</a:t>
            </a:r>
            <a:endParaRPr lang="fr-FR" sz="2400" dirty="0">
              <a:solidFill>
                <a:srgbClr val="002060"/>
              </a:solidFill>
              <a:latin typeface="Andalus" panose="02010000000000000000" pitchFamily="2" charset="-78"/>
              <a:cs typeface="Andalus" panose="02010000000000000000" pitchFamily="2" charset="-78"/>
            </a:endParaRPr>
          </a:p>
          <a:p>
            <a:endParaRPr lang="fr-FR" dirty="0"/>
          </a:p>
        </p:txBody>
      </p:sp>
    </p:spTree>
    <p:extLst>
      <p:ext uri="{BB962C8B-B14F-4D97-AF65-F5344CB8AC3E}">
        <p14:creationId xmlns:p14="http://schemas.microsoft.com/office/powerpoint/2010/main" val="33261648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fill="hold"/>
                                        <p:tgtEl>
                                          <p:spTgt spid="3">
                                            <p:bg/>
                                          </p:spTgt>
                                        </p:tgtEl>
                                        <p:attrNameLst>
                                          <p:attrName>ppt_x</p:attrName>
                                        </p:attrNameLst>
                                      </p:cBhvr>
                                      <p:tavLst>
                                        <p:tav tm="0">
                                          <p:val>
                                            <p:strVal val="#ppt_x"/>
                                          </p:val>
                                        </p:tav>
                                        <p:tav tm="100000">
                                          <p:val>
                                            <p:strVal val="#ppt_x"/>
                                          </p:val>
                                        </p:tav>
                                      </p:tavLst>
                                    </p:anim>
                                    <p:anim calcmode="lin" valueType="num">
                                      <p:cBhvr additive="base">
                                        <p:cTn id="8" dur="5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 calcmode="lin" valueType="num">
                                      <p:cBhvr additive="base">
                                        <p:cTn id="22"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188640"/>
            <a:ext cx="9036496" cy="936104"/>
          </a:xfrm>
        </p:spPr>
        <p:txBody>
          <a:bodyPr>
            <a:normAutofit/>
          </a:bodyPr>
          <a:lstStyle/>
          <a:p>
            <a:r>
              <a:rPr lang="fr-FR" sz="2800" dirty="0">
                <a:solidFill>
                  <a:srgbClr val="AA2116"/>
                </a:solidFill>
                <a:latin typeface="Copperplate Gothic Bold" panose="020E0705020206020404" pitchFamily="34" charset="0"/>
              </a:rPr>
              <a:t>LA   FLÛTE   DE   PAN</a:t>
            </a:r>
            <a:endParaRPr lang="fr-FR" sz="2450" dirty="0"/>
          </a:p>
        </p:txBody>
      </p:sp>
      <p:sp>
        <p:nvSpPr>
          <p:cNvPr id="3" name="Espace réservé du contenu 2"/>
          <p:cNvSpPr>
            <a:spLocks noGrp="1"/>
          </p:cNvSpPr>
          <p:nvPr>
            <p:ph idx="1"/>
          </p:nvPr>
        </p:nvSpPr>
        <p:spPr>
          <a:xfrm>
            <a:off x="395536" y="1484784"/>
            <a:ext cx="8568952" cy="5370919"/>
          </a:xfrm>
        </p:spPr>
        <p:txBody>
          <a:bodyPr>
            <a:normAutofit/>
          </a:bodyPr>
          <a:lstStyle/>
          <a:p>
            <a:pPr marL="0" indent="0">
              <a:buNone/>
            </a:pPr>
            <a:endParaRPr lang="fr-FR" sz="2500" dirty="0">
              <a:solidFill>
                <a:srgbClr val="AA2116"/>
              </a:solidFill>
              <a:latin typeface="Copperplate Gothic Bold" panose="020E0705020206020404" pitchFamily="34" charset="0"/>
            </a:endParaRPr>
          </a:p>
          <a:p>
            <a:pPr marL="0" indent="0">
              <a:buNone/>
            </a:pPr>
            <a:endParaRPr lang="fr-FR" sz="2500" dirty="0" smtClean="0">
              <a:solidFill>
                <a:srgbClr val="AA2116"/>
              </a:solidFill>
              <a:latin typeface="Copperplate Gothic Bold" panose="020E0705020206020404" pitchFamily="34" charset="0"/>
            </a:endParaRPr>
          </a:p>
          <a:p>
            <a:pPr marL="0" indent="0">
              <a:buNone/>
            </a:pPr>
            <a:endParaRPr lang="fr-FR" sz="2500" dirty="0">
              <a:solidFill>
                <a:srgbClr val="AA2116"/>
              </a:solidFill>
              <a:latin typeface="Copperplate Gothic Bold" panose="020E0705020206020404" pitchFamily="34" charset="0"/>
            </a:endParaRPr>
          </a:p>
          <a:p>
            <a:pPr marL="0" indent="0">
              <a:buNone/>
            </a:pPr>
            <a:endParaRPr lang="fr-FR" sz="2500" dirty="0" smtClean="0">
              <a:solidFill>
                <a:srgbClr val="AA2116"/>
              </a:solidFill>
              <a:latin typeface="Copperplate Gothic Bold" panose="020E0705020206020404" pitchFamily="34" charset="0"/>
            </a:endParaRPr>
          </a:p>
          <a:p>
            <a:pPr marL="0" indent="0">
              <a:buNone/>
            </a:pPr>
            <a:endParaRPr lang="fr-FR" sz="2500" dirty="0">
              <a:solidFill>
                <a:srgbClr val="AA2116"/>
              </a:solidFill>
              <a:latin typeface="Copperplate Gothic Bold" panose="020E0705020206020404" pitchFamily="34" charset="0"/>
            </a:endParaRPr>
          </a:p>
          <a:p>
            <a:pPr marL="0" indent="0">
              <a:buNone/>
            </a:pPr>
            <a:endParaRPr lang="fr-FR" sz="2500" dirty="0" smtClean="0">
              <a:solidFill>
                <a:srgbClr val="AA2116"/>
              </a:solidFill>
              <a:latin typeface="Copperplate Gothic Bold" panose="020E0705020206020404" pitchFamily="34" charset="0"/>
            </a:endParaRPr>
          </a:p>
          <a:p>
            <a:pPr marL="0" indent="0">
              <a:buNone/>
            </a:pPr>
            <a:endParaRPr lang="fr-FR" sz="2500" dirty="0">
              <a:solidFill>
                <a:srgbClr val="AA2116"/>
              </a:solidFill>
              <a:latin typeface="Copperplate Gothic Bold" panose="020E0705020206020404" pitchFamily="34" charset="0"/>
            </a:endParaRPr>
          </a:p>
          <a:p>
            <a:pPr marL="0" indent="0">
              <a:buNone/>
            </a:pPr>
            <a:endParaRPr lang="fr-FR" sz="2500" dirty="0" smtClean="0">
              <a:solidFill>
                <a:srgbClr val="AA2116"/>
              </a:solidFill>
              <a:latin typeface="Copperplate Gothic Bold" panose="020E0705020206020404" pitchFamily="34" charset="0"/>
            </a:endParaRPr>
          </a:p>
          <a:p>
            <a:pPr marL="0" indent="0">
              <a:buNone/>
            </a:pPr>
            <a:endParaRPr lang="fr-FR" sz="2500" dirty="0">
              <a:solidFill>
                <a:srgbClr val="AA2116"/>
              </a:solidFill>
              <a:latin typeface="Copperplate Gothic Bold" panose="020E0705020206020404" pitchFamily="34" charset="0"/>
            </a:endParaRPr>
          </a:p>
          <a:p>
            <a:pPr marL="0" indent="0">
              <a:buNone/>
            </a:pPr>
            <a:endParaRPr lang="fr-FR" sz="2500" dirty="0" smtClean="0">
              <a:solidFill>
                <a:srgbClr val="AA2116"/>
              </a:solidFill>
              <a:latin typeface="Copperplate Gothic Bold" panose="020E0705020206020404" pitchFamily="34" charset="0"/>
            </a:endParaRPr>
          </a:p>
          <a:p>
            <a:pPr marL="0" indent="0">
              <a:buNone/>
            </a:pPr>
            <a:endParaRPr lang="fr-FR" sz="2500" dirty="0">
              <a:solidFill>
                <a:srgbClr val="AA2116"/>
              </a:solidFill>
              <a:latin typeface="Copperplate Gothic Bold" panose="020E0705020206020404" pitchFamily="34" charset="0"/>
            </a:endParaRPr>
          </a:p>
          <a:p>
            <a:pPr marL="0" indent="0">
              <a:buNone/>
            </a:pPr>
            <a:endParaRPr lang="fr-FR" sz="2500" dirty="0">
              <a:solidFill>
                <a:srgbClr val="AA2116"/>
              </a:solidFill>
              <a:latin typeface="Copperplate Gothic Bold" panose="020E0705020206020404" pitchFamily="34" charset="0"/>
            </a:endParaRPr>
          </a:p>
          <a:p>
            <a:pPr marL="0" indent="0">
              <a:buNone/>
            </a:pPr>
            <a:endParaRPr lang="fr-FR" sz="2500" dirty="0" smtClean="0">
              <a:solidFill>
                <a:srgbClr val="AA2116"/>
              </a:solidFill>
              <a:latin typeface="Copperplate Gothic Bold" panose="020E0705020206020404" pitchFamily="34" charset="0"/>
            </a:endParaRPr>
          </a:p>
          <a:p>
            <a:pPr marL="0" indent="0">
              <a:buNone/>
            </a:pPr>
            <a:endParaRPr lang="fr-FR" sz="2500" dirty="0">
              <a:solidFill>
                <a:srgbClr val="AA2116"/>
              </a:solidFill>
              <a:latin typeface="Copperplate Gothic Bold" panose="020E0705020206020404" pitchFamily="34" charset="0"/>
            </a:endParaRPr>
          </a:p>
          <a:p>
            <a:pPr marL="0" indent="0">
              <a:buNone/>
            </a:pPr>
            <a:endParaRPr lang="fr-FR" sz="2500" dirty="0" smtClean="0">
              <a:solidFill>
                <a:srgbClr val="AA2116"/>
              </a:solidFill>
              <a:latin typeface="Copperplate Gothic Bold" panose="020E0705020206020404" pitchFamily="34" charset="0"/>
            </a:endParaRPr>
          </a:p>
        </p:txBody>
      </p:sp>
      <p:pic>
        <p:nvPicPr>
          <p:cNvPr id="1026" name="Picture 2" descr="http://img.abrakaba.com/00048CC7-0/Olivier-Ombredane-Flute-De-Pan-Les-Traditionnel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87623" y="2030499"/>
            <a:ext cx="4896545" cy="439465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medias.audiofanzine.com/images/normal/gewa-music-flute-de-pan-22886.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24328" y="1052736"/>
            <a:ext cx="1512168" cy="14800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8469032"/>
      </p:ext>
    </p:extLst>
  </p:cSld>
  <p:clrMapOvr>
    <a:masterClrMapping/>
  </p:clrMapOvr>
  <p:transition spd="slow">
    <p:wheel spokes="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16632"/>
            <a:ext cx="8229600" cy="576064"/>
          </a:xfrm>
        </p:spPr>
        <p:txBody>
          <a:bodyPr>
            <a:noAutofit/>
          </a:bodyPr>
          <a:lstStyle/>
          <a:p>
            <a:r>
              <a:rPr lang="fr-FR" sz="2000" dirty="0" smtClean="0">
                <a:solidFill>
                  <a:srgbClr val="AA2116"/>
                </a:solidFill>
                <a:latin typeface="Copperplate Gothic Bold" panose="020E0705020206020404" pitchFamily="34" charset="0"/>
              </a:rPr>
              <a:t/>
            </a:r>
            <a:br>
              <a:rPr lang="fr-FR" sz="2000" dirty="0" smtClean="0">
                <a:solidFill>
                  <a:srgbClr val="AA2116"/>
                </a:solidFill>
                <a:latin typeface="Copperplate Gothic Bold" panose="020E0705020206020404" pitchFamily="34" charset="0"/>
              </a:rPr>
            </a:br>
            <a:r>
              <a:rPr lang="fr-FR" sz="1800" dirty="0">
                <a:solidFill>
                  <a:srgbClr val="AA2116"/>
                </a:solidFill>
                <a:latin typeface="Copperplate Gothic Bold" panose="020E0705020206020404" pitchFamily="34" charset="0"/>
              </a:rPr>
              <a:t>LA   FLÛTE   DE   PAN</a:t>
            </a:r>
            <a:endParaRPr lang="fr-FR" sz="1800" dirty="0"/>
          </a:p>
        </p:txBody>
      </p:sp>
      <p:sp>
        <p:nvSpPr>
          <p:cNvPr id="3" name="Espace réservé du contenu 2"/>
          <p:cNvSpPr>
            <a:spLocks noGrp="1"/>
          </p:cNvSpPr>
          <p:nvPr>
            <p:ph idx="1"/>
          </p:nvPr>
        </p:nvSpPr>
        <p:spPr>
          <a:xfrm>
            <a:off x="0" y="764704"/>
            <a:ext cx="8892480" cy="6093296"/>
          </a:xfrm>
        </p:spPr>
        <p:txBody>
          <a:bodyPr>
            <a:normAutofit lnSpcReduction="10000"/>
          </a:bodyPr>
          <a:lstStyle/>
          <a:p>
            <a:endParaRPr lang="fr-FR" dirty="0" smtClean="0"/>
          </a:p>
          <a:p>
            <a:pPr marL="0" indent="0" algn="ctr">
              <a:buNone/>
            </a:pPr>
            <a:r>
              <a:rPr lang="fr-FR" b="1" dirty="0" smtClean="0">
                <a:solidFill>
                  <a:schemeClr val="accent6">
                    <a:lumMod val="75000"/>
                  </a:schemeClr>
                </a:solidFill>
                <a:latin typeface="Bauhaus 93" panose="04030905020B02020C02" pitchFamily="82" charset="0"/>
              </a:rPr>
              <a:t>Énoncé</a:t>
            </a:r>
          </a:p>
          <a:p>
            <a:pPr marL="0" indent="0">
              <a:buNone/>
            </a:pPr>
            <a:endParaRPr lang="fr-FR" sz="1200" i="1" dirty="0"/>
          </a:p>
          <a:p>
            <a:pPr marL="0" indent="0">
              <a:buNone/>
            </a:pPr>
            <a:r>
              <a:rPr lang="fr-FR" sz="2800" i="1" dirty="0" smtClean="0"/>
              <a:t>Zut </a:t>
            </a:r>
            <a:r>
              <a:rPr lang="fr-FR" sz="2800" i="1" dirty="0"/>
              <a:t>! Julien s’apprête à jouer de la flûte de Pan et la laisse tomber au sol : les différents tuyaux sonores s’éparpillent !</a:t>
            </a:r>
            <a:endParaRPr lang="fr-FR" sz="2800" dirty="0"/>
          </a:p>
          <a:p>
            <a:endParaRPr lang="fr-FR" sz="1200" dirty="0"/>
          </a:p>
          <a:p>
            <a:pPr marL="0" indent="0">
              <a:buNone/>
            </a:pPr>
            <a:r>
              <a:rPr lang="fr-FR" sz="2800" i="1" dirty="0"/>
              <a:t>Il s’agit d’une flûte construite par un autre élève au laboratoire de sciences à l’aide de 8 tubes en PVC bouchés à une extrémité, de faibles diamètres, de longueurs différentes et rangés par ordre croissant.</a:t>
            </a:r>
            <a:endParaRPr lang="fr-FR" sz="2800" dirty="0"/>
          </a:p>
          <a:p>
            <a:pPr marL="0" indent="0">
              <a:buNone/>
            </a:pPr>
            <a:endParaRPr lang="fr-FR" sz="1200" dirty="0" smtClean="0"/>
          </a:p>
          <a:p>
            <a:pPr marL="0" indent="0">
              <a:buNone/>
            </a:pPr>
            <a:r>
              <a:rPr lang="fr-FR" sz="2800" i="1" dirty="0" smtClean="0"/>
              <a:t>Julien </a:t>
            </a:r>
            <a:r>
              <a:rPr lang="fr-FR" sz="2800" i="1" dirty="0"/>
              <a:t>est dans l’embarras : il ne retrouve que 5 tubes sur lesquels sont notés le nom de la note musicale et ayant les caractéristiques suivantes :</a:t>
            </a:r>
            <a:endParaRPr lang="fr-FR" sz="2800" dirty="0"/>
          </a:p>
          <a:p>
            <a:pPr marL="0" indent="0">
              <a:buNone/>
            </a:pPr>
            <a:r>
              <a:rPr lang="fr-FR" dirty="0"/>
              <a:t> </a:t>
            </a:r>
          </a:p>
          <a:p>
            <a:pPr marL="0" indent="0">
              <a:buNone/>
            </a:pPr>
            <a:endParaRPr lang="fr-FR" dirty="0"/>
          </a:p>
        </p:txBody>
      </p:sp>
    </p:spTree>
    <p:extLst>
      <p:ext uri="{BB962C8B-B14F-4D97-AF65-F5344CB8AC3E}">
        <p14:creationId xmlns:p14="http://schemas.microsoft.com/office/powerpoint/2010/main" val="3177371589"/>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9" name="Image 2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0124" y="2983392"/>
            <a:ext cx="4380316" cy="3197500"/>
          </a:xfrm>
          <a:prstGeom prst="rect">
            <a:avLst/>
          </a:prstGeom>
          <a:noFill/>
          <a:extLst>
            <a:ext uri="{909E8E84-426E-40DD-AFC4-6F175D3DCCD1}">
              <a14:hiddenFill xmlns:a14="http://schemas.microsoft.com/office/drawing/2010/main">
                <a:solidFill>
                  <a:srgbClr val="FFFFFF"/>
                </a:solidFill>
              </a14:hiddenFill>
            </a:ext>
          </a:extLst>
        </p:spPr>
      </p:pic>
      <p:sp>
        <p:nvSpPr>
          <p:cNvPr id="2" name="Titre 1"/>
          <p:cNvSpPr>
            <a:spLocks noGrp="1"/>
          </p:cNvSpPr>
          <p:nvPr>
            <p:ph type="title"/>
          </p:nvPr>
        </p:nvSpPr>
        <p:spPr>
          <a:xfrm>
            <a:off x="457200" y="116632"/>
            <a:ext cx="8229600" cy="576064"/>
          </a:xfrm>
        </p:spPr>
        <p:txBody>
          <a:bodyPr>
            <a:noAutofit/>
          </a:bodyPr>
          <a:lstStyle/>
          <a:p>
            <a:r>
              <a:rPr lang="fr-FR" sz="2000" dirty="0" smtClean="0">
                <a:solidFill>
                  <a:srgbClr val="AA2116"/>
                </a:solidFill>
                <a:latin typeface="Copperplate Gothic Bold" panose="020E0705020206020404" pitchFamily="34" charset="0"/>
              </a:rPr>
              <a:t/>
            </a:r>
            <a:br>
              <a:rPr lang="fr-FR" sz="2000" dirty="0" smtClean="0">
                <a:solidFill>
                  <a:srgbClr val="AA2116"/>
                </a:solidFill>
                <a:latin typeface="Copperplate Gothic Bold" panose="020E0705020206020404" pitchFamily="34" charset="0"/>
              </a:rPr>
            </a:br>
            <a:r>
              <a:rPr lang="fr-FR" sz="1800" dirty="0">
                <a:solidFill>
                  <a:srgbClr val="AA2116"/>
                </a:solidFill>
                <a:latin typeface="Copperplate Gothic Bold" panose="020E0705020206020404" pitchFamily="34" charset="0"/>
              </a:rPr>
              <a:t>LA   FLÛTE   DE   PAN</a:t>
            </a:r>
            <a:endParaRPr lang="fr-FR" sz="1800" dirty="0"/>
          </a:p>
        </p:txBody>
      </p:sp>
      <p:sp>
        <p:nvSpPr>
          <p:cNvPr id="3" name="Espace réservé du contenu 2"/>
          <p:cNvSpPr>
            <a:spLocks noGrp="1"/>
          </p:cNvSpPr>
          <p:nvPr>
            <p:ph idx="1"/>
          </p:nvPr>
        </p:nvSpPr>
        <p:spPr>
          <a:xfrm>
            <a:off x="0" y="764704"/>
            <a:ext cx="8892480" cy="6093296"/>
          </a:xfrm>
        </p:spPr>
        <p:txBody>
          <a:bodyPr>
            <a:normAutofit/>
          </a:bodyPr>
          <a:lstStyle/>
          <a:p>
            <a:pPr marL="0" indent="0" algn="ctr">
              <a:buNone/>
            </a:pPr>
            <a:endParaRPr lang="fr-FR" sz="1200" dirty="0"/>
          </a:p>
          <a:p>
            <a:pPr marL="0" indent="0" algn="ctr">
              <a:buNone/>
            </a:pPr>
            <a:r>
              <a:rPr lang="fr-FR" b="1" dirty="0" smtClean="0">
                <a:solidFill>
                  <a:schemeClr val="accent6">
                    <a:lumMod val="75000"/>
                  </a:schemeClr>
                </a:solidFill>
                <a:latin typeface="Bauhaus 93" panose="04030905020B02020C02" pitchFamily="82" charset="0"/>
              </a:rPr>
              <a:t>Énoncé</a:t>
            </a:r>
          </a:p>
          <a:p>
            <a:pPr marL="0" indent="0">
              <a:buNone/>
            </a:pPr>
            <a:endParaRPr lang="fr-FR" sz="1200" i="1" dirty="0"/>
          </a:p>
          <a:p>
            <a:pPr marL="0" indent="0">
              <a:buNone/>
            </a:pPr>
            <a:r>
              <a:rPr lang="fr-FR" dirty="0"/>
              <a:t> </a:t>
            </a:r>
          </a:p>
          <a:p>
            <a:pPr marL="0" indent="0">
              <a:buNone/>
            </a:pPr>
            <a:endParaRPr lang="fr-FR" dirty="0"/>
          </a:p>
        </p:txBody>
      </p:sp>
      <p:graphicFrame>
        <p:nvGraphicFramePr>
          <p:cNvPr id="4" name="Tableau 3"/>
          <p:cNvGraphicFramePr>
            <a:graphicFrameLocks noGrp="1"/>
          </p:cNvGraphicFramePr>
          <p:nvPr>
            <p:extLst>
              <p:ext uri="{D42A27DB-BD31-4B8C-83A1-F6EECF244321}">
                <p14:modId xmlns:p14="http://schemas.microsoft.com/office/powerpoint/2010/main" val="2528375731"/>
              </p:ext>
            </p:extLst>
          </p:nvPr>
        </p:nvGraphicFramePr>
        <p:xfrm>
          <a:off x="153898" y="1988840"/>
          <a:ext cx="5229142" cy="1819431"/>
        </p:xfrm>
        <a:graphic>
          <a:graphicData uri="http://schemas.openxmlformats.org/drawingml/2006/table">
            <a:tbl>
              <a:tblPr firstRow="1" firstCol="1" bandRow="1">
                <a:tableStyleId>{5C22544A-7EE6-4342-B048-85BDC9FD1C3A}</a:tableStyleId>
              </a:tblPr>
              <a:tblGrid>
                <a:gridCol w="1820818"/>
                <a:gridCol w="679084"/>
                <a:gridCol w="703904"/>
                <a:gridCol w="675112"/>
                <a:gridCol w="675112"/>
                <a:gridCol w="675112"/>
              </a:tblGrid>
              <a:tr h="417351">
                <a:tc>
                  <a:txBody>
                    <a:bodyPr/>
                    <a:lstStyle/>
                    <a:p>
                      <a:pPr algn="ctr">
                        <a:lnSpc>
                          <a:spcPct val="115000"/>
                        </a:lnSpc>
                        <a:spcAft>
                          <a:spcPts val="0"/>
                        </a:spcAft>
                      </a:pPr>
                      <a:r>
                        <a:rPr lang="fr-FR" sz="2000" dirty="0">
                          <a:effectLst/>
                        </a:rPr>
                        <a:t>Tube</a:t>
                      </a:r>
                      <a:endParaRPr lang="fr-FR" sz="20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fr-FR" sz="2000" dirty="0">
                          <a:effectLst/>
                        </a:rPr>
                        <a:t>1</a:t>
                      </a:r>
                      <a:endParaRPr lang="fr-FR" sz="20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fr-FR" sz="2000" dirty="0">
                          <a:effectLst/>
                        </a:rPr>
                        <a:t>2</a:t>
                      </a:r>
                      <a:endParaRPr lang="fr-FR" sz="20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fr-FR" sz="2000" dirty="0">
                          <a:effectLst/>
                        </a:rPr>
                        <a:t>3</a:t>
                      </a:r>
                      <a:endParaRPr lang="fr-FR" sz="20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fr-FR" sz="2000" dirty="0">
                          <a:effectLst/>
                        </a:rPr>
                        <a:t>4</a:t>
                      </a:r>
                      <a:endParaRPr lang="fr-FR" sz="20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fr-FR" sz="2000" dirty="0">
                          <a:effectLst/>
                        </a:rPr>
                        <a:t>5</a:t>
                      </a:r>
                      <a:endParaRPr lang="fr-FR" sz="2000" dirty="0">
                        <a:effectLst/>
                        <a:latin typeface="Calibri"/>
                        <a:ea typeface="Calibri"/>
                        <a:cs typeface="Times New Roman"/>
                      </a:endParaRPr>
                    </a:p>
                  </a:txBody>
                  <a:tcPr marL="68580" marR="68580" marT="0" marB="0"/>
                </a:tc>
              </a:tr>
              <a:tr h="655421">
                <a:tc>
                  <a:txBody>
                    <a:bodyPr/>
                    <a:lstStyle/>
                    <a:p>
                      <a:pPr algn="ctr">
                        <a:lnSpc>
                          <a:spcPct val="115000"/>
                        </a:lnSpc>
                        <a:spcAft>
                          <a:spcPts val="0"/>
                        </a:spcAft>
                      </a:pPr>
                      <a:r>
                        <a:rPr lang="fr-FR" sz="2000" dirty="0">
                          <a:effectLst/>
                        </a:rPr>
                        <a:t>Note correspondante</a:t>
                      </a:r>
                      <a:endParaRPr lang="fr-FR" sz="2000" dirty="0">
                        <a:effectLst/>
                        <a:latin typeface="Calibri"/>
                        <a:ea typeface="Calibri"/>
                        <a:cs typeface="Times New Roman"/>
                      </a:endParaRPr>
                    </a:p>
                  </a:txBody>
                  <a:tcPr marL="68580" marR="68580" marT="0" marB="0"/>
                </a:tc>
                <a:tc>
                  <a:txBody>
                    <a:bodyPr/>
                    <a:lstStyle/>
                    <a:p>
                      <a:pPr algn="ctr">
                        <a:lnSpc>
                          <a:spcPct val="115000"/>
                        </a:lnSpc>
                        <a:spcAft>
                          <a:spcPts val="0"/>
                        </a:spcAft>
                      </a:pPr>
                      <a:endParaRPr lang="fr-FR" sz="1000" dirty="0" smtClean="0">
                        <a:effectLst/>
                      </a:endParaRPr>
                    </a:p>
                    <a:p>
                      <a:pPr algn="ctr">
                        <a:lnSpc>
                          <a:spcPct val="115000"/>
                        </a:lnSpc>
                        <a:spcAft>
                          <a:spcPts val="0"/>
                        </a:spcAft>
                      </a:pPr>
                      <a:r>
                        <a:rPr lang="fr-FR" sz="2000" dirty="0" smtClean="0">
                          <a:effectLst/>
                        </a:rPr>
                        <a:t>Do</a:t>
                      </a:r>
                      <a:endParaRPr lang="fr-FR" sz="2000" dirty="0">
                        <a:effectLst/>
                        <a:latin typeface="Calibri"/>
                        <a:ea typeface="Calibri"/>
                        <a:cs typeface="Times New Roman"/>
                      </a:endParaRPr>
                    </a:p>
                  </a:txBody>
                  <a:tcPr marL="68580" marR="68580" marT="0" marB="0"/>
                </a:tc>
                <a:tc>
                  <a:txBody>
                    <a:bodyPr/>
                    <a:lstStyle/>
                    <a:p>
                      <a:pPr algn="ctr">
                        <a:lnSpc>
                          <a:spcPct val="115000"/>
                        </a:lnSpc>
                        <a:spcAft>
                          <a:spcPts val="0"/>
                        </a:spcAft>
                      </a:pPr>
                      <a:endParaRPr lang="fr-FR" sz="1000" dirty="0" smtClean="0">
                        <a:effectLst/>
                      </a:endParaRPr>
                    </a:p>
                    <a:p>
                      <a:pPr algn="ctr">
                        <a:lnSpc>
                          <a:spcPct val="115000"/>
                        </a:lnSpc>
                        <a:spcAft>
                          <a:spcPts val="0"/>
                        </a:spcAft>
                      </a:pPr>
                      <a:r>
                        <a:rPr lang="fr-FR" sz="2000" dirty="0" smtClean="0">
                          <a:effectLst/>
                        </a:rPr>
                        <a:t>Mi</a:t>
                      </a:r>
                      <a:r>
                        <a:rPr lang="fr-FR" sz="2000" baseline="-25000" dirty="0" smtClean="0">
                          <a:effectLst/>
                        </a:rPr>
                        <a:t>3</a:t>
                      </a:r>
                      <a:endParaRPr lang="fr-FR" sz="2000" dirty="0">
                        <a:effectLst/>
                        <a:latin typeface="Calibri"/>
                        <a:ea typeface="Calibri"/>
                        <a:cs typeface="Times New Roman"/>
                      </a:endParaRPr>
                    </a:p>
                  </a:txBody>
                  <a:tcPr marL="68580" marR="68580" marT="0" marB="0"/>
                </a:tc>
                <a:tc>
                  <a:txBody>
                    <a:bodyPr/>
                    <a:lstStyle/>
                    <a:p>
                      <a:pPr algn="ctr">
                        <a:lnSpc>
                          <a:spcPct val="115000"/>
                        </a:lnSpc>
                        <a:spcAft>
                          <a:spcPts val="0"/>
                        </a:spcAft>
                      </a:pPr>
                      <a:endParaRPr lang="fr-FR" sz="1000" dirty="0" smtClean="0">
                        <a:effectLst/>
                      </a:endParaRPr>
                    </a:p>
                    <a:p>
                      <a:pPr algn="ctr">
                        <a:lnSpc>
                          <a:spcPct val="115000"/>
                        </a:lnSpc>
                        <a:spcAft>
                          <a:spcPts val="0"/>
                        </a:spcAft>
                      </a:pPr>
                      <a:r>
                        <a:rPr lang="fr-FR" sz="2000" dirty="0" smtClean="0">
                          <a:effectLst/>
                        </a:rPr>
                        <a:t>Fa</a:t>
                      </a:r>
                      <a:r>
                        <a:rPr lang="fr-FR" sz="2000" baseline="-25000" dirty="0" smtClean="0">
                          <a:effectLst/>
                        </a:rPr>
                        <a:t>3</a:t>
                      </a:r>
                      <a:endParaRPr lang="fr-FR" sz="2000" dirty="0">
                        <a:effectLst/>
                        <a:latin typeface="Calibri"/>
                        <a:ea typeface="Calibri"/>
                        <a:cs typeface="Times New Roman"/>
                      </a:endParaRPr>
                    </a:p>
                  </a:txBody>
                  <a:tcPr marL="68580" marR="68580" marT="0" marB="0"/>
                </a:tc>
                <a:tc>
                  <a:txBody>
                    <a:bodyPr/>
                    <a:lstStyle/>
                    <a:p>
                      <a:pPr algn="ctr">
                        <a:lnSpc>
                          <a:spcPct val="115000"/>
                        </a:lnSpc>
                        <a:spcAft>
                          <a:spcPts val="0"/>
                        </a:spcAft>
                      </a:pPr>
                      <a:endParaRPr lang="fr-FR" sz="1000" dirty="0" smtClean="0">
                        <a:effectLst/>
                      </a:endParaRPr>
                    </a:p>
                    <a:p>
                      <a:pPr algn="ctr">
                        <a:lnSpc>
                          <a:spcPct val="115000"/>
                        </a:lnSpc>
                        <a:spcAft>
                          <a:spcPts val="0"/>
                        </a:spcAft>
                      </a:pPr>
                      <a:r>
                        <a:rPr lang="fr-FR" sz="2000" dirty="0" smtClean="0">
                          <a:effectLst/>
                        </a:rPr>
                        <a:t>La</a:t>
                      </a:r>
                      <a:r>
                        <a:rPr lang="fr-FR" sz="2000" baseline="-25000" dirty="0" smtClean="0">
                          <a:effectLst/>
                        </a:rPr>
                        <a:t>3</a:t>
                      </a:r>
                      <a:endParaRPr lang="fr-FR" sz="2000" dirty="0">
                        <a:effectLst/>
                        <a:latin typeface="Calibri"/>
                        <a:ea typeface="Calibri"/>
                        <a:cs typeface="Times New Roman"/>
                      </a:endParaRPr>
                    </a:p>
                  </a:txBody>
                  <a:tcPr marL="68580" marR="68580" marT="0" marB="0"/>
                </a:tc>
                <a:tc>
                  <a:txBody>
                    <a:bodyPr/>
                    <a:lstStyle/>
                    <a:p>
                      <a:pPr algn="ctr">
                        <a:lnSpc>
                          <a:spcPct val="115000"/>
                        </a:lnSpc>
                        <a:spcAft>
                          <a:spcPts val="0"/>
                        </a:spcAft>
                      </a:pPr>
                      <a:endParaRPr lang="fr-FR" sz="1000" dirty="0" smtClean="0">
                        <a:effectLst/>
                      </a:endParaRPr>
                    </a:p>
                    <a:p>
                      <a:pPr algn="ctr">
                        <a:lnSpc>
                          <a:spcPct val="115000"/>
                        </a:lnSpc>
                        <a:spcAft>
                          <a:spcPts val="0"/>
                        </a:spcAft>
                      </a:pPr>
                      <a:r>
                        <a:rPr lang="fr-FR" sz="2000" dirty="0" smtClean="0">
                          <a:effectLst/>
                        </a:rPr>
                        <a:t>Do</a:t>
                      </a:r>
                      <a:r>
                        <a:rPr lang="fr-FR" sz="2000" baseline="-25000" dirty="0" smtClean="0">
                          <a:effectLst/>
                        </a:rPr>
                        <a:t>4</a:t>
                      </a:r>
                      <a:endParaRPr lang="fr-FR" sz="2000" dirty="0">
                        <a:effectLst/>
                        <a:latin typeface="Calibri"/>
                        <a:ea typeface="Calibri"/>
                        <a:cs typeface="Times New Roman"/>
                      </a:endParaRPr>
                    </a:p>
                  </a:txBody>
                  <a:tcPr marL="68580" marR="68580" marT="0" marB="0"/>
                </a:tc>
              </a:tr>
              <a:tr h="655421">
                <a:tc>
                  <a:txBody>
                    <a:bodyPr/>
                    <a:lstStyle/>
                    <a:p>
                      <a:pPr algn="ctr">
                        <a:lnSpc>
                          <a:spcPct val="115000"/>
                        </a:lnSpc>
                        <a:spcAft>
                          <a:spcPts val="0"/>
                        </a:spcAft>
                      </a:pPr>
                      <a:r>
                        <a:rPr lang="fr-FR" sz="2000" dirty="0">
                          <a:effectLst/>
                        </a:rPr>
                        <a:t>Longueur du tube en (cm)</a:t>
                      </a:r>
                      <a:endParaRPr lang="fr-FR" sz="2000" dirty="0">
                        <a:effectLst/>
                        <a:latin typeface="Calibri"/>
                        <a:ea typeface="Calibri"/>
                        <a:cs typeface="Times New Roman"/>
                      </a:endParaRPr>
                    </a:p>
                  </a:txBody>
                  <a:tcPr marL="68580" marR="68580" marT="0" marB="0"/>
                </a:tc>
                <a:tc>
                  <a:txBody>
                    <a:bodyPr/>
                    <a:lstStyle/>
                    <a:p>
                      <a:pPr algn="ctr">
                        <a:lnSpc>
                          <a:spcPct val="115000"/>
                        </a:lnSpc>
                        <a:spcAft>
                          <a:spcPts val="0"/>
                        </a:spcAft>
                      </a:pPr>
                      <a:endParaRPr lang="fr-FR" sz="1000" dirty="0" smtClean="0">
                        <a:effectLst/>
                      </a:endParaRPr>
                    </a:p>
                    <a:p>
                      <a:pPr algn="ctr">
                        <a:lnSpc>
                          <a:spcPct val="115000"/>
                        </a:lnSpc>
                        <a:spcAft>
                          <a:spcPts val="0"/>
                        </a:spcAft>
                      </a:pPr>
                      <a:r>
                        <a:rPr lang="fr-FR" sz="2000" dirty="0" smtClean="0">
                          <a:effectLst/>
                        </a:rPr>
                        <a:t>32,6</a:t>
                      </a:r>
                      <a:endParaRPr lang="fr-FR" sz="2000" dirty="0">
                        <a:effectLst/>
                        <a:latin typeface="Calibri"/>
                        <a:ea typeface="Calibri"/>
                        <a:cs typeface="Times New Roman"/>
                      </a:endParaRPr>
                    </a:p>
                  </a:txBody>
                  <a:tcPr marL="68580" marR="68580" marT="0" marB="0"/>
                </a:tc>
                <a:tc>
                  <a:txBody>
                    <a:bodyPr/>
                    <a:lstStyle/>
                    <a:p>
                      <a:pPr algn="ctr">
                        <a:lnSpc>
                          <a:spcPct val="115000"/>
                        </a:lnSpc>
                        <a:spcAft>
                          <a:spcPts val="0"/>
                        </a:spcAft>
                      </a:pPr>
                      <a:endParaRPr lang="fr-FR" sz="1000" dirty="0" smtClean="0">
                        <a:effectLst/>
                      </a:endParaRPr>
                    </a:p>
                    <a:p>
                      <a:pPr algn="ctr">
                        <a:lnSpc>
                          <a:spcPct val="115000"/>
                        </a:lnSpc>
                        <a:spcAft>
                          <a:spcPts val="0"/>
                        </a:spcAft>
                      </a:pPr>
                      <a:r>
                        <a:rPr lang="fr-FR" sz="2000" dirty="0" smtClean="0">
                          <a:effectLst/>
                        </a:rPr>
                        <a:t>25,8</a:t>
                      </a:r>
                      <a:endParaRPr lang="fr-FR" sz="2000" dirty="0">
                        <a:effectLst/>
                        <a:latin typeface="Calibri"/>
                        <a:ea typeface="Calibri"/>
                        <a:cs typeface="Times New Roman"/>
                      </a:endParaRPr>
                    </a:p>
                  </a:txBody>
                  <a:tcPr marL="68580" marR="68580" marT="0" marB="0"/>
                </a:tc>
                <a:tc>
                  <a:txBody>
                    <a:bodyPr/>
                    <a:lstStyle/>
                    <a:p>
                      <a:pPr algn="ctr">
                        <a:lnSpc>
                          <a:spcPct val="115000"/>
                        </a:lnSpc>
                        <a:spcAft>
                          <a:spcPts val="0"/>
                        </a:spcAft>
                      </a:pPr>
                      <a:endParaRPr lang="fr-FR" sz="1000" dirty="0" smtClean="0">
                        <a:effectLst/>
                      </a:endParaRPr>
                    </a:p>
                    <a:p>
                      <a:pPr algn="ctr">
                        <a:lnSpc>
                          <a:spcPct val="115000"/>
                        </a:lnSpc>
                        <a:spcAft>
                          <a:spcPts val="0"/>
                        </a:spcAft>
                      </a:pPr>
                      <a:r>
                        <a:rPr lang="fr-FR" sz="2000" dirty="0" smtClean="0">
                          <a:effectLst/>
                        </a:rPr>
                        <a:t>24,4</a:t>
                      </a:r>
                      <a:endParaRPr lang="fr-FR" sz="2000" dirty="0">
                        <a:effectLst/>
                        <a:latin typeface="Calibri"/>
                        <a:ea typeface="Calibri"/>
                        <a:cs typeface="Times New Roman"/>
                      </a:endParaRPr>
                    </a:p>
                  </a:txBody>
                  <a:tcPr marL="68580" marR="68580" marT="0" marB="0"/>
                </a:tc>
                <a:tc>
                  <a:txBody>
                    <a:bodyPr/>
                    <a:lstStyle/>
                    <a:p>
                      <a:pPr algn="ctr">
                        <a:lnSpc>
                          <a:spcPct val="115000"/>
                        </a:lnSpc>
                        <a:spcAft>
                          <a:spcPts val="0"/>
                        </a:spcAft>
                      </a:pPr>
                      <a:endParaRPr lang="fr-FR" sz="1000" dirty="0" smtClean="0">
                        <a:effectLst/>
                      </a:endParaRPr>
                    </a:p>
                    <a:p>
                      <a:pPr algn="ctr">
                        <a:lnSpc>
                          <a:spcPct val="115000"/>
                        </a:lnSpc>
                        <a:spcAft>
                          <a:spcPts val="0"/>
                        </a:spcAft>
                      </a:pPr>
                      <a:r>
                        <a:rPr lang="fr-FR" sz="2000" dirty="0" smtClean="0">
                          <a:effectLst/>
                        </a:rPr>
                        <a:t>19,4</a:t>
                      </a:r>
                      <a:endParaRPr lang="fr-FR" sz="2000" dirty="0">
                        <a:effectLst/>
                        <a:latin typeface="Calibri"/>
                        <a:ea typeface="Calibri"/>
                        <a:cs typeface="Times New Roman"/>
                      </a:endParaRPr>
                    </a:p>
                  </a:txBody>
                  <a:tcPr marL="68580" marR="68580" marT="0" marB="0"/>
                </a:tc>
                <a:tc>
                  <a:txBody>
                    <a:bodyPr/>
                    <a:lstStyle/>
                    <a:p>
                      <a:pPr algn="ctr">
                        <a:lnSpc>
                          <a:spcPct val="115000"/>
                        </a:lnSpc>
                        <a:spcAft>
                          <a:spcPts val="0"/>
                        </a:spcAft>
                      </a:pPr>
                      <a:endParaRPr lang="fr-FR" sz="1000" dirty="0" smtClean="0">
                        <a:effectLst/>
                      </a:endParaRPr>
                    </a:p>
                    <a:p>
                      <a:pPr algn="ctr">
                        <a:lnSpc>
                          <a:spcPct val="115000"/>
                        </a:lnSpc>
                        <a:spcAft>
                          <a:spcPts val="0"/>
                        </a:spcAft>
                      </a:pPr>
                      <a:r>
                        <a:rPr lang="fr-FR" sz="2000" dirty="0" smtClean="0">
                          <a:effectLst/>
                        </a:rPr>
                        <a:t>16,3</a:t>
                      </a:r>
                      <a:endParaRPr lang="fr-FR" sz="2000" dirty="0">
                        <a:effectLst/>
                        <a:latin typeface="Calibri"/>
                        <a:ea typeface="Calibri"/>
                        <a:cs typeface="Times New Roman"/>
                      </a:endParaRPr>
                    </a:p>
                  </a:txBody>
                  <a:tcPr marL="68580" marR="68580" marT="0" marB="0"/>
                </a:tc>
              </a:tr>
            </a:tbl>
          </a:graphicData>
        </a:graphic>
      </p:graphicFrame>
      <p:sp>
        <p:nvSpPr>
          <p:cNvPr id="5" name="Rectangle 2"/>
          <p:cNvSpPr>
            <a:spLocks noChangeArrowheads="1"/>
          </p:cNvSpPr>
          <p:nvPr/>
        </p:nvSpPr>
        <p:spPr bwMode="auto">
          <a:xfrm>
            <a:off x="1341438" y="274955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6" name="Rectangle 3"/>
          <p:cNvSpPr>
            <a:spLocks noChangeArrowheads="1"/>
          </p:cNvSpPr>
          <p:nvPr/>
        </p:nvSpPr>
        <p:spPr bwMode="auto">
          <a:xfrm>
            <a:off x="1691680" y="6150114"/>
            <a:ext cx="7592143"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8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r>
              <a:rPr kumimoji="0" lang="fr-FR" altLang="fr-FR" sz="2400" b="0" i="0" u="none" strike="noStrike" cap="none" normalizeH="0" baseline="0" dirty="0" smtClean="0">
                <a:ln>
                  <a:noFill/>
                </a:ln>
                <a:solidFill>
                  <a:srgbClr val="002060"/>
                </a:solidFill>
                <a:effectLst/>
                <a:latin typeface="David" panose="020E0502060401010101" pitchFamily="34" charset="-79"/>
                <a:ea typeface="Calibri" pitchFamily="34" charset="0"/>
                <a:cs typeface="David" panose="020E0502060401010101" pitchFamily="34" charset="-79"/>
              </a:rPr>
              <a:t>Tubes éparpillés au sol </a:t>
            </a:r>
            <a:endParaRPr kumimoji="0" lang="fr-FR" altLang="fr-FR" sz="2400" b="0" i="0" u="none" strike="noStrike" cap="none" normalizeH="0" baseline="0" dirty="0" smtClean="0">
              <a:ln>
                <a:noFill/>
              </a:ln>
              <a:solidFill>
                <a:srgbClr val="002060"/>
              </a:solidFill>
              <a:effectLst/>
              <a:latin typeface="David" panose="020E0502060401010101" pitchFamily="34" charset="-79"/>
              <a:cs typeface="David" panose="020E0502060401010101" pitchFamily="34" charset="-79"/>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2333868322"/>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7504" y="116632"/>
            <a:ext cx="9036496" cy="1368152"/>
          </a:xfrm>
        </p:spPr>
        <p:txBody>
          <a:bodyPr>
            <a:noAutofit/>
          </a:bodyPr>
          <a:lstStyle/>
          <a:p>
            <a:r>
              <a:rPr lang="fr-FR" sz="2000" dirty="0" smtClean="0">
                <a:solidFill>
                  <a:srgbClr val="AA2116"/>
                </a:solidFill>
                <a:latin typeface="Copperplate Gothic Bold" panose="020E0705020206020404" pitchFamily="34" charset="0"/>
              </a:rPr>
              <a:t/>
            </a:r>
            <a:br>
              <a:rPr lang="fr-FR" sz="2000" dirty="0" smtClean="0">
                <a:solidFill>
                  <a:srgbClr val="AA2116"/>
                </a:solidFill>
                <a:latin typeface="Copperplate Gothic Bold" panose="020E0705020206020404" pitchFamily="34" charset="0"/>
              </a:rPr>
            </a:br>
            <a:r>
              <a:rPr lang="fr-FR" sz="2000" dirty="0">
                <a:solidFill>
                  <a:srgbClr val="AA2116"/>
                </a:solidFill>
                <a:latin typeface="Copperplate Gothic Bold" panose="020E0705020206020404" pitchFamily="34" charset="0"/>
              </a:rPr>
              <a:t/>
            </a:r>
            <a:br>
              <a:rPr lang="fr-FR" sz="2000" dirty="0">
                <a:solidFill>
                  <a:srgbClr val="AA2116"/>
                </a:solidFill>
                <a:latin typeface="Copperplate Gothic Bold" panose="020E0705020206020404" pitchFamily="34" charset="0"/>
              </a:rPr>
            </a:br>
            <a:r>
              <a:rPr lang="fr-FR" sz="2000" dirty="0" smtClean="0">
                <a:solidFill>
                  <a:srgbClr val="AA2116"/>
                </a:solidFill>
                <a:latin typeface="Copperplate Gothic Bold" panose="020E0705020206020404" pitchFamily="34" charset="0"/>
              </a:rPr>
              <a:t/>
            </a:r>
            <a:br>
              <a:rPr lang="fr-FR" sz="2000" dirty="0" smtClean="0">
                <a:solidFill>
                  <a:srgbClr val="AA2116"/>
                </a:solidFill>
                <a:latin typeface="Copperplate Gothic Bold" panose="020E0705020206020404" pitchFamily="34" charset="0"/>
              </a:rPr>
            </a:br>
            <a:r>
              <a:rPr lang="fr-FR" sz="2000" dirty="0">
                <a:solidFill>
                  <a:srgbClr val="AA2116"/>
                </a:solidFill>
                <a:latin typeface="Copperplate Gothic Bold" panose="020E0705020206020404" pitchFamily="34" charset="0"/>
              </a:rPr>
              <a:t/>
            </a:r>
            <a:br>
              <a:rPr lang="fr-FR" sz="2000" dirty="0">
                <a:solidFill>
                  <a:srgbClr val="AA2116"/>
                </a:solidFill>
                <a:latin typeface="Copperplate Gothic Bold" panose="020E0705020206020404" pitchFamily="34" charset="0"/>
              </a:rPr>
            </a:br>
            <a:r>
              <a:rPr lang="fr-FR" sz="2000" dirty="0" smtClean="0">
                <a:solidFill>
                  <a:srgbClr val="AA2116"/>
                </a:solidFill>
                <a:latin typeface="Copperplate Gothic Bold" panose="020E0705020206020404" pitchFamily="34" charset="0"/>
              </a:rPr>
              <a:t> </a:t>
            </a:r>
            <a:br>
              <a:rPr lang="fr-FR" sz="2000" dirty="0" smtClean="0">
                <a:solidFill>
                  <a:srgbClr val="AA2116"/>
                </a:solidFill>
                <a:latin typeface="Copperplate Gothic Bold" panose="020E0705020206020404" pitchFamily="34" charset="0"/>
              </a:rPr>
            </a:br>
            <a:r>
              <a:rPr lang="fr-FR" sz="2000" dirty="0" smtClean="0">
                <a:solidFill>
                  <a:srgbClr val="AA2116"/>
                </a:solidFill>
                <a:latin typeface="Copperplate Gothic Bold" panose="020E0705020206020404" pitchFamily="34" charset="0"/>
              </a:rPr>
              <a:t/>
            </a:r>
            <a:br>
              <a:rPr lang="fr-FR" sz="2000" dirty="0" smtClean="0">
                <a:solidFill>
                  <a:srgbClr val="AA2116"/>
                </a:solidFill>
                <a:latin typeface="Copperplate Gothic Bold" panose="020E0705020206020404" pitchFamily="34" charset="0"/>
              </a:rPr>
            </a:br>
            <a:r>
              <a:rPr lang="fr-FR" sz="1800" dirty="0" smtClean="0">
                <a:solidFill>
                  <a:srgbClr val="AA2116"/>
                </a:solidFill>
                <a:latin typeface="Copperplate Gothic Bold" panose="020E0705020206020404" pitchFamily="34" charset="0"/>
              </a:rPr>
              <a:t>LA   </a:t>
            </a:r>
            <a:r>
              <a:rPr lang="fr-FR" sz="1800" dirty="0">
                <a:solidFill>
                  <a:srgbClr val="AA2116"/>
                </a:solidFill>
                <a:latin typeface="Copperplate Gothic Bold" panose="020E0705020206020404" pitchFamily="34" charset="0"/>
              </a:rPr>
              <a:t>FLÛTE   DE   PAN</a:t>
            </a:r>
            <a:r>
              <a:rPr lang="fr-FR" sz="2000" dirty="0" smtClean="0">
                <a:solidFill>
                  <a:srgbClr val="AA2116"/>
                </a:solidFill>
                <a:latin typeface="Copperplate Gothic Bold" panose="020E0705020206020404" pitchFamily="34" charset="0"/>
              </a:rPr>
              <a:t/>
            </a:r>
            <a:br>
              <a:rPr lang="fr-FR" sz="2000" dirty="0" smtClean="0">
                <a:solidFill>
                  <a:srgbClr val="AA2116"/>
                </a:solidFill>
                <a:latin typeface="Copperplate Gothic Bold" panose="020E0705020206020404" pitchFamily="34" charset="0"/>
              </a:rPr>
            </a:br>
            <a:r>
              <a:rPr lang="fr-FR" sz="2000" dirty="0" smtClean="0">
                <a:solidFill>
                  <a:srgbClr val="AA2116"/>
                </a:solidFill>
                <a:latin typeface="Copperplate Gothic Bold" panose="020E0705020206020404" pitchFamily="34" charset="0"/>
              </a:rPr>
              <a:t>                                    </a:t>
            </a:r>
            <a:br>
              <a:rPr lang="fr-FR" sz="2000" dirty="0" smtClean="0">
                <a:solidFill>
                  <a:srgbClr val="AA2116"/>
                </a:solidFill>
                <a:latin typeface="Copperplate Gothic Bold" panose="020E0705020206020404" pitchFamily="34" charset="0"/>
              </a:rPr>
            </a:br>
            <a:r>
              <a:rPr lang="fr-FR" sz="2400" b="1" dirty="0">
                <a:solidFill>
                  <a:schemeClr val="accent6">
                    <a:lumMod val="75000"/>
                  </a:schemeClr>
                </a:solidFill>
                <a:latin typeface="Eras Bold ITC" panose="020B0907030504020204" pitchFamily="34" charset="0"/>
              </a:rPr>
              <a:t>Quelle est la problématique ?</a:t>
            </a:r>
            <a:r>
              <a:rPr lang="fr-FR" sz="2000" b="1" dirty="0">
                <a:solidFill>
                  <a:srgbClr val="0070C0"/>
                </a:solidFill>
                <a:latin typeface="Eras Bold ITC" panose="020B0907030504020204" pitchFamily="34" charset="0"/>
              </a:rPr>
              <a:t/>
            </a:r>
            <a:br>
              <a:rPr lang="fr-FR" sz="2000" b="1" dirty="0">
                <a:solidFill>
                  <a:srgbClr val="0070C0"/>
                </a:solidFill>
                <a:latin typeface="Eras Bold ITC" panose="020B0907030504020204" pitchFamily="34" charset="0"/>
              </a:rPr>
            </a:br>
            <a:r>
              <a:rPr lang="fr-FR" sz="2000" b="1" dirty="0">
                <a:solidFill>
                  <a:srgbClr val="0070C0"/>
                </a:solidFill>
                <a:latin typeface="Eras Bold ITC" panose="020B0907030504020204" pitchFamily="34" charset="0"/>
              </a:rPr>
              <a:t/>
            </a:r>
            <a:br>
              <a:rPr lang="fr-FR" sz="2000" b="1" dirty="0">
                <a:solidFill>
                  <a:srgbClr val="0070C0"/>
                </a:solidFill>
                <a:latin typeface="Eras Bold ITC" panose="020B0907030504020204" pitchFamily="34" charset="0"/>
              </a:rPr>
            </a:br>
            <a:r>
              <a:rPr lang="fr-FR" sz="2000" u="sng" dirty="0">
                <a:solidFill>
                  <a:schemeClr val="accent3">
                    <a:lumMod val="50000"/>
                  </a:schemeClr>
                </a:solidFill>
                <a:latin typeface="Agency FB" panose="020B0503020202020204" pitchFamily="34" charset="0"/>
              </a:rPr>
              <a:t/>
            </a:r>
            <a:br>
              <a:rPr lang="fr-FR" sz="2000" u="sng" dirty="0">
                <a:solidFill>
                  <a:schemeClr val="accent3">
                    <a:lumMod val="50000"/>
                  </a:schemeClr>
                </a:solidFill>
                <a:latin typeface="Agency FB" panose="020B0503020202020204" pitchFamily="34" charset="0"/>
              </a:rPr>
            </a:br>
            <a:r>
              <a:rPr lang="fr-FR" sz="2000" b="1" dirty="0">
                <a:solidFill>
                  <a:srgbClr val="0070C0"/>
                </a:solidFill>
                <a:latin typeface="Eras Bold ITC" panose="020B0907030504020204" pitchFamily="34" charset="0"/>
              </a:rPr>
              <a:t/>
            </a:r>
            <a:br>
              <a:rPr lang="fr-FR" sz="2000" b="1" dirty="0">
                <a:solidFill>
                  <a:srgbClr val="0070C0"/>
                </a:solidFill>
                <a:latin typeface="Eras Bold ITC" panose="020B0907030504020204" pitchFamily="34" charset="0"/>
              </a:rPr>
            </a:br>
            <a:r>
              <a:rPr lang="fr-FR" sz="2000" dirty="0" smtClean="0">
                <a:solidFill>
                  <a:srgbClr val="AA2116"/>
                </a:solidFill>
                <a:latin typeface="Copperplate Gothic Bold" panose="020E0705020206020404" pitchFamily="34" charset="0"/>
              </a:rPr>
              <a:t/>
            </a:r>
            <a:br>
              <a:rPr lang="fr-FR" sz="2000" dirty="0" smtClean="0">
                <a:solidFill>
                  <a:srgbClr val="AA2116"/>
                </a:solidFill>
                <a:latin typeface="Copperplate Gothic Bold" panose="020E0705020206020404" pitchFamily="34" charset="0"/>
              </a:rPr>
            </a:br>
            <a:r>
              <a:rPr lang="fr-FR" sz="2000" dirty="0">
                <a:solidFill>
                  <a:srgbClr val="AA2116"/>
                </a:solidFill>
                <a:latin typeface="Copperplate Gothic Bold" panose="020E0705020206020404" pitchFamily="34" charset="0"/>
              </a:rPr>
              <a:t/>
            </a:r>
            <a:br>
              <a:rPr lang="fr-FR" sz="2000" dirty="0">
                <a:solidFill>
                  <a:srgbClr val="AA2116"/>
                </a:solidFill>
                <a:latin typeface="Copperplate Gothic Bold" panose="020E0705020206020404" pitchFamily="34" charset="0"/>
              </a:rPr>
            </a:br>
            <a:r>
              <a:rPr lang="fr-FR" sz="2000" dirty="0" smtClean="0">
                <a:solidFill>
                  <a:srgbClr val="AA2116"/>
                </a:solidFill>
                <a:latin typeface="Copperplate Gothic Bold" panose="020E0705020206020404" pitchFamily="34" charset="0"/>
              </a:rPr>
              <a:t/>
            </a:r>
            <a:br>
              <a:rPr lang="fr-FR" sz="2000" dirty="0" smtClean="0">
                <a:solidFill>
                  <a:srgbClr val="AA2116"/>
                </a:solidFill>
                <a:latin typeface="Copperplate Gothic Bold" panose="020E0705020206020404" pitchFamily="34" charset="0"/>
              </a:rPr>
            </a:br>
            <a:endParaRPr lang="fr-FR" sz="2000" dirty="0"/>
          </a:p>
        </p:txBody>
      </p:sp>
      <p:sp>
        <p:nvSpPr>
          <p:cNvPr id="3" name="Espace réservé du contenu 2"/>
          <p:cNvSpPr>
            <a:spLocks noGrp="1"/>
          </p:cNvSpPr>
          <p:nvPr>
            <p:ph idx="1"/>
          </p:nvPr>
        </p:nvSpPr>
        <p:spPr>
          <a:xfrm>
            <a:off x="107504" y="1556791"/>
            <a:ext cx="8928992" cy="5099867"/>
          </a:xfrm>
        </p:spPr>
        <p:txBody>
          <a:bodyPr>
            <a:normAutofit fontScale="77500" lnSpcReduction="20000"/>
          </a:bodyPr>
          <a:lstStyle/>
          <a:p>
            <a:pPr marL="0" indent="0">
              <a:buNone/>
            </a:pPr>
            <a:endParaRPr lang="fr-FR" dirty="0" smtClean="0"/>
          </a:p>
          <a:p>
            <a:pPr marL="0" indent="0">
              <a:buNone/>
            </a:pPr>
            <a:r>
              <a:rPr lang="fr-FR" dirty="0" smtClean="0">
                <a:solidFill>
                  <a:srgbClr val="0070C0"/>
                </a:solidFill>
                <a:latin typeface="Bauhaus 93" panose="04030905020B02020C02" pitchFamily="82" charset="0"/>
              </a:rPr>
              <a:t>    </a:t>
            </a:r>
            <a:r>
              <a:rPr lang="fr-FR" dirty="0" smtClean="0">
                <a:solidFill>
                  <a:schemeClr val="accent6">
                    <a:lumMod val="75000"/>
                  </a:schemeClr>
                </a:solidFill>
                <a:latin typeface="Bauhaus 93" panose="04030905020B02020C02" pitchFamily="82" charset="0"/>
              </a:rPr>
              <a:t>Problème </a:t>
            </a:r>
            <a:endParaRPr lang="fr-FR" sz="2400" dirty="0">
              <a:solidFill>
                <a:schemeClr val="accent6">
                  <a:lumMod val="75000"/>
                </a:schemeClr>
              </a:solidFill>
              <a:latin typeface="Bauhaus 93" panose="04030905020B02020C02" pitchFamily="82" charset="0"/>
            </a:endParaRPr>
          </a:p>
          <a:p>
            <a:pPr marL="0" indent="0">
              <a:buNone/>
            </a:pPr>
            <a:r>
              <a:rPr lang="fr-FR" sz="800" dirty="0"/>
              <a:t> </a:t>
            </a:r>
            <a:endParaRPr lang="fr-FR" sz="4800" dirty="0"/>
          </a:p>
          <a:p>
            <a:pPr marL="0" indent="0">
              <a:buNone/>
            </a:pPr>
            <a:r>
              <a:rPr lang="fr-FR" dirty="0" smtClean="0"/>
              <a:t> Comment </a:t>
            </a:r>
            <a:r>
              <a:rPr lang="fr-FR" dirty="0"/>
              <a:t>Julien peut-il reconstruire la flûte de Pan au </a:t>
            </a:r>
            <a:r>
              <a:rPr lang="fr-FR" dirty="0" smtClean="0"/>
              <a:t> laboratoire</a:t>
            </a:r>
            <a:r>
              <a:rPr lang="fr-FR" dirty="0"/>
              <a:t> ?</a:t>
            </a:r>
          </a:p>
          <a:p>
            <a:pPr marL="0" indent="0">
              <a:buNone/>
            </a:pPr>
            <a:r>
              <a:rPr lang="fr-FR" dirty="0"/>
              <a:t> </a:t>
            </a:r>
            <a:endParaRPr lang="fr-FR" dirty="0" smtClean="0"/>
          </a:p>
          <a:p>
            <a:pPr marL="0" indent="0">
              <a:buNone/>
            </a:pPr>
            <a:r>
              <a:rPr lang="fr-FR" dirty="0"/>
              <a:t>Justifiez dès que possible vos propos à l’aide de calculs.</a:t>
            </a:r>
          </a:p>
          <a:p>
            <a:pPr marL="0" indent="0">
              <a:buNone/>
            </a:pPr>
            <a:endParaRPr lang="fr-FR" dirty="0"/>
          </a:p>
          <a:p>
            <a:pPr marL="0" indent="0">
              <a:buNone/>
            </a:pPr>
            <a:r>
              <a:rPr lang="fr-FR" dirty="0"/>
              <a:t>Apporter une réponse à la problématique en mobilisant vos propres connaissances et en utilisant </a:t>
            </a:r>
            <a:r>
              <a:rPr lang="fr-FR" dirty="0" smtClean="0"/>
              <a:t>les documents </a:t>
            </a:r>
            <a:r>
              <a:rPr lang="fr-FR" dirty="0"/>
              <a:t>suivants mis à disposition. </a:t>
            </a:r>
          </a:p>
          <a:p>
            <a:pPr marL="0" indent="0">
              <a:buNone/>
            </a:pPr>
            <a:r>
              <a:rPr lang="fr-FR" dirty="0"/>
              <a:t> </a:t>
            </a:r>
          </a:p>
          <a:p>
            <a:pPr marL="0" indent="0">
              <a:buNone/>
            </a:pPr>
            <a:r>
              <a:rPr lang="fr-FR" dirty="0"/>
              <a:t>Exercer un regard critique sur vos calculs et sur votre argumentation. </a:t>
            </a:r>
          </a:p>
          <a:p>
            <a:pPr marL="0" indent="0">
              <a:buNone/>
            </a:pPr>
            <a:r>
              <a:rPr lang="fr-FR" sz="800" dirty="0"/>
              <a:t> </a:t>
            </a:r>
            <a:endParaRPr lang="fr-FR" sz="4800" dirty="0"/>
          </a:p>
          <a:p>
            <a:pPr marL="0" indent="0">
              <a:buNone/>
            </a:pPr>
            <a:endParaRPr lang="fr-FR" i="1" u="sng" dirty="0" smtClean="0"/>
          </a:p>
          <a:p>
            <a:pPr marL="0" indent="0">
              <a:buNone/>
            </a:pPr>
            <a:endParaRPr lang="fr-FR" dirty="0"/>
          </a:p>
        </p:txBody>
      </p:sp>
      <p:sp>
        <p:nvSpPr>
          <p:cNvPr id="4" name="Rectangle à coins arrondis 3"/>
          <p:cNvSpPr/>
          <p:nvPr/>
        </p:nvSpPr>
        <p:spPr>
          <a:xfrm>
            <a:off x="107504" y="1556792"/>
            <a:ext cx="8928992" cy="5112568"/>
          </a:xfrm>
          <a:prstGeom prst="roundRect">
            <a:avLst/>
          </a:prstGeom>
          <a:noFill/>
          <a:ln>
            <a:solidFill>
              <a:schemeClr val="accent3">
                <a:lumMod val="50000"/>
              </a:schemeClr>
            </a:solidFill>
          </a:ln>
          <a:effectLst>
            <a:glow rad="1397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019927393"/>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à coins arrondis 6"/>
          <p:cNvSpPr/>
          <p:nvPr/>
        </p:nvSpPr>
        <p:spPr>
          <a:xfrm>
            <a:off x="0" y="0"/>
            <a:ext cx="1296144" cy="332656"/>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p:cNvSpPr>
            <a:spLocks noGrp="1"/>
          </p:cNvSpPr>
          <p:nvPr>
            <p:ph type="title"/>
          </p:nvPr>
        </p:nvSpPr>
        <p:spPr>
          <a:xfrm>
            <a:off x="0" y="0"/>
            <a:ext cx="9036496" cy="620688"/>
          </a:xfrm>
        </p:spPr>
        <p:txBody>
          <a:bodyPr>
            <a:noAutofit/>
          </a:bodyPr>
          <a:lstStyle/>
          <a:p>
            <a:pPr algn="l"/>
            <a:r>
              <a:rPr lang="fr-FR" sz="1200" dirty="0" smtClean="0">
                <a:solidFill>
                  <a:schemeClr val="bg1"/>
                </a:solidFill>
                <a:latin typeface="Copperplate Gothic Bold" panose="020E0705020206020404" pitchFamily="34" charset="0"/>
              </a:rPr>
              <a:t/>
            </a:r>
            <a:br>
              <a:rPr lang="fr-FR" sz="1200" dirty="0" smtClean="0">
                <a:solidFill>
                  <a:schemeClr val="bg1"/>
                </a:solidFill>
                <a:latin typeface="Copperplate Gothic Bold" panose="020E0705020206020404" pitchFamily="34" charset="0"/>
              </a:rPr>
            </a:br>
            <a:r>
              <a:rPr lang="fr-FR" sz="1400" dirty="0" smtClean="0">
                <a:solidFill>
                  <a:schemeClr val="bg1"/>
                </a:solidFill>
                <a:latin typeface="Copperplate Gothic Bold" panose="020E0705020206020404" pitchFamily="34" charset="0"/>
              </a:rPr>
              <a:t>Document 1</a:t>
            </a:r>
            <a:r>
              <a:rPr lang="fr-FR" sz="1200" dirty="0" smtClean="0">
                <a:solidFill>
                  <a:srgbClr val="AA2116"/>
                </a:solidFill>
                <a:latin typeface="Copperplate Gothic Bold" panose="020E0705020206020404" pitchFamily="34" charset="0"/>
              </a:rPr>
              <a:t/>
            </a:r>
            <a:br>
              <a:rPr lang="fr-FR" sz="1200" dirty="0" smtClean="0">
                <a:solidFill>
                  <a:srgbClr val="AA2116"/>
                </a:solidFill>
                <a:latin typeface="Copperplate Gothic Bold" panose="020E0705020206020404" pitchFamily="34" charset="0"/>
              </a:rPr>
            </a:br>
            <a:r>
              <a:rPr lang="fr-FR" sz="1200" dirty="0">
                <a:solidFill>
                  <a:srgbClr val="AA2116"/>
                </a:solidFill>
                <a:latin typeface="Copperplate Gothic Bold" panose="020E0705020206020404" pitchFamily="34" charset="0"/>
              </a:rPr>
              <a:t> </a:t>
            </a:r>
            <a:r>
              <a:rPr lang="fr-FR" sz="1200" dirty="0" smtClean="0">
                <a:solidFill>
                  <a:srgbClr val="AA2116"/>
                </a:solidFill>
                <a:latin typeface="Copperplate Gothic Bold" panose="020E0705020206020404" pitchFamily="34" charset="0"/>
              </a:rPr>
              <a:t>                                           </a:t>
            </a:r>
            <a:r>
              <a:rPr lang="fr-FR" sz="2000" dirty="0" smtClean="0">
                <a:solidFill>
                  <a:srgbClr val="AA2116"/>
                </a:solidFill>
                <a:latin typeface="Copperplate Gothic Bold" panose="020E0705020206020404" pitchFamily="34" charset="0"/>
              </a:rPr>
              <a:t>LA   </a:t>
            </a:r>
            <a:r>
              <a:rPr lang="fr-FR" sz="2000" dirty="0">
                <a:solidFill>
                  <a:srgbClr val="AA2116"/>
                </a:solidFill>
                <a:latin typeface="Copperplate Gothic Bold" panose="020E0705020206020404" pitchFamily="34" charset="0"/>
              </a:rPr>
              <a:t>FLÛTE   DE   PAN</a:t>
            </a:r>
            <a:r>
              <a:rPr lang="fr-FR" sz="2000" dirty="0" smtClean="0">
                <a:latin typeface="Eras Bold ITC" panose="020B0907030504020204" pitchFamily="34" charset="0"/>
              </a:rPr>
              <a:t/>
            </a:r>
            <a:br>
              <a:rPr lang="fr-FR" sz="2000" dirty="0" smtClean="0">
                <a:latin typeface="Eras Bold ITC" panose="020B0907030504020204" pitchFamily="34" charset="0"/>
              </a:rPr>
            </a:br>
            <a:endParaRPr lang="fr-FR" sz="2000" dirty="0">
              <a:latin typeface="Eras Bold ITC" panose="020B0907030504020204" pitchFamily="34" charset="0"/>
            </a:endParaRPr>
          </a:p>
        </p:txBody>
      </p:sp>
      <p:graphicFrame>
        <p:nvGraphicFramePr>
          <p:cNvPr id="5" name="Espace réservé du contenu 4"/>
          <p:cNvGraphicFramePr>
            <a:graphicFrameLocks noGrp="1"/>
          </p:cNvGraphicFramePr>
          <p:nvPr>
            <p:ph idx="1"/>
            <p:extLst>
              <p:ext uri="{D42A27DB-BD31-4B8C-83A1-F6EECF244321}">
                <p14:modId xmlns:p14="http://schemas.microsoft.com/office/powerpoint/2010/main" val="3888920498"/>
              </p:ext>
            </p:extLst>
          </p:nvPr>
        </p:nvGraphicFramePr>
        <p:xfrm>
          <a:off x="52386" y="620688"/>
          <a:ext cx="9091614" cy="8961120"/>
        </p:xfrm>
        <a:graphic>
          <a:graphicData uri="http://schemas.openxmlformats.org/drawingml/2006/table">
            <a:tbl>
              <a:tblPr firstRow="1" bandRow="1">
                <a:tableStyleId>{5C22544A-7EE6-4342-B048-85BDC9FD1C3A}</a:tableStyleId>
              </a:tblPr>
              <a:tblGrid>
                <a:gridCol w="4402616"/>
                <a:gridCol w="4688998"/>
              </a:tblGrid>
              <a:tr h="8334435">
                <a:tc>
                  <a:txBody>
                    <a:bodyPr/>
                    <a:lstStyle/>
                    <a:p>
                      <a:endParaRPr lang="fr-FR" sz="1500" b="1" kern="1200" dirty="0" smtClean="0">
                        <a:solidFill>
                          <a:schemeClr val="tx1"/>
                        </a:solidFill>
                        <a:effectLst/>
                        <a:latin typeface="Candara" panose="020E0502030303020204" pitchFamily="34" charset="0"/>
                        <a:ea typeface="+mn-ea"/>
                        <a:cs typeface="+mn-cs"/>
                      </a:endParaRPr>
                    </a:p>
                    <a:p>
                      <a:pPr fontAlgn="base"/>
                      <a:r>
                        <a:rPr lang="fr-FR" sz="1800" kern="1200" dirty="0" smtClean="0">
                          <a:solidFill>
                            <a:schemeClr val="dk1"/>
                          </a:solidFill>
                          <a:effectLst/>
                          <a:latin typeface="+mn-lt"/>
                          <a:ea typeface="+mn-ea"/>
                          <a:cs typeface="+mn-cs"/>
                        </a:rPr>
                        <a:t>La flûte de Pan est un aérophone (instrument à vent) dont le son est produit grâce aux vibrations d'une colonne d'air provoquées par le souffle d'un instrumentiste.</a:t>
                      </a:r>
                    </a:p>
                    <a:p>
                      <a:r>
                        <a:rPr lang="fr-FR" sz="1800" kern="1200" dirty="0" smtClean="0">
                          <a:solidFill>
                            <a:schemeClr val="dk1"/>
                          </a:solidFill>
                          <a:effectLst/>
                          <a:latin typeface="+mn-lt"/>
                          <a:ea typeface="+mn-ea"/>
                          <a:cs typeface="+mn-cs"/>
                        </a:rPr>
                        <a:t> </a:t>
                      </a:r>
                    </a:p>
                    <a:p>
                      <a:r>
                        <a:rPr lang="fr-FR" sz="1800" kern="1200" dirty="0" smtClean="0">
                          <a:solidFill>
                            <a:schemeClr val="dk1"/>
                          </a:solidFill>
                          <a:effectLst/>
                          <a:latin typeface="+mn-lt"/>
                          <a:ea typeface="+mn-ea"/>
                          <a:cs typeface="+mn-cs"/>
                        </a:rPr>
                        <a:t>Composé d'un ensemble de tubes sonores d’inégales longueurs assemblés et bouchés à une extrémité, la flûte de Pan est présente de par le monde entier (en Europe, en Asie, en Amérique, en Océanie, en Afrique), avec une grande variété de formes et d'organisations spatiale.</a:t>
                      </a:r>
                    </a:p>
                    <a:p>
                      <a:r>
                        <a:rPr lang="fr-FR" sz="1800" kern="1200" dirty="0" smtClean="0">
                          <a:solidFill>
                            <a:schemeClr val="dk1"/>
                          </a:solidFill>
                          <a:effectLst/>
                          <a:latin typeface="+mn-lt"/>
                          <a:ea typeface="+mn-ea"/>
                          <a:cs typeface="+mn-cs"/>
                        </a:rPr>
                        <a:t>Les matériaux utilisés sont aussi très variés (bambous, roseaux, </a:t>
                      </a:r>
                      <a:r>
                        <a:rPr lang="fr-FR" sz="1800" kern="1200" dirty="0" err="1" smtClean="0">
                          <a:solidFill>
                            <a:schemeClr val="dk1"/>
                          </a:solidFill>
                          <a:effectLst/>
                          <a:latin typeface="+mn-lt"/>
                          <a:ea typeface="+mn-ea"/>
                          <a:cs typeface="+mn-cs"/>
                        </a:rPr>
                        <a:t>etc</a:t>
                      </a:r>
                      <a:r>
                        <a:rPr lang="fr-FR" sz="1800" kern="1200" dirty="0" smtClean="0">
                          <a:solidFill>
                            <a:schemeClr val="dk1"/>
                          </a:solidFill>
                          <a:effectLst/>
                          <a:latin typeface="+mn-lt"/>
                          <a:ea typeface="+mn-ea"/>
                          <a:cs typeface="+mn-cs"/>
                        </a:rPr>
                        <a:t>).</a:t>
                      </a:r>
                      <a:endParaRPr lang="fr-FR" sz="1500" b="1" kern="1200" dirty="0" smtClean="0">
                        <a:solidFill>
                          <a:schemeClr val="tx1"/>
                        </a:solidFill>
                        <a:effectLst/>
                        <a:latin typeface="Candara" panose="020E0502030303020204" pitchFamily="34" charset="0"/>
                        <a:ea typeface="+mn-ea"/>
                        <a:cs typeface="+mn-cs"/>
                      </a:endParaRPr>
                    </a:p>
                    <a:p>
                      <a:endParaRPr lang="fr-FR" sz="1100" b="1" kern="1200" dirty="0" smtClean="0">
                        <a:solidFill>
                          <a:schemeClr val="tx1"/>
                        </a:solidFill>
                        <a:effectLst/>
                        <a:latin typeface="Candara" panose="020E0502030303020204" pitchFamily="34" charset="0"/>
                        <a:ea typeface="+mn-ea"/>
                        <a:cs typeface="+mn-cs"/>
                      </a:endParaRPr>
                    </a:p>
                    <a:p>
                      <a:endParaRPr lang="fr-FR" sz="1100" b="1" kern="1200" dirty="0" smtClean="0">
                        <a:solidFill>
                          <a:schemeClr val="tx1"/>
                        </a:solidFill>
                        <a:effectLst/>
                        <a:latin typeface="Candara" panose="020E0502030303020204" pitchFamily="34" charset="0"/>
                        <a:ea typeface="+mn-ea"/>
                        <a:cs typeface="+mn-cs"/>
                      </a:endParaRPr>
                    </a:p>
                    <a:p>
                      <a:endParaRPr lang="fr-FR" sz="1100" b="1" kern="1200" dirty="0" smtClean="0">
                        <a:solidFill>
                          <a:schemeClr val="tx1"/>
                        </a:solidFill>
                        <a:effectLst/>
                        <a:latin typeface="Candara" panose="020E0502030303020204" pitchFamily="34" charset="0"/>
                        <a:ea typeface="+mn-ea"/>
                        <a:cs typeface="+mn-cs"/>
                      </a:endParaRPr>
                    </a:p>
                    <a:p>
                      <a:endParaRPr lang="fr-FR" sz="1100" b="1" kern="1200" dirty="0" smtClean="0">
                        <a:solidFill>
                          <a:schemeClr val="tx1"/>
                        </a:solidFill>
                        <a:effectLst/>
                        <a:latin typeface="Candara" panose="020E0502030303020204" pitchFamily="34" charset="0"/>
                        <a:ea typeface="+mn-ea"/>
                        <a:cs typeface="+mn-cs"/>
                      </a:endParaRPr>
                    </a:p>
                    <a:p>
                      <a:endParaRPr lang="fr-FR" sz="1100" b="1" kern="1200" dirty="0" smtClean="0">
                        <a:solidFill>
                          <a:schemeClr val="tx1"/>
                        </a:solidFill>
                        <a:effectLst/>
                        <a:latin typeface="Candara" panose="020E0502030303020204" pitchFamily="34" charset="0"/>
                        <a:ea typeface="+mn-ea"/>
                        <a:cs typeface="+mn-cs"/>
                      </a:endParaRPr>
                    </a:p>
                    <a:p>
                      <a:endParaRPr lang="fr-FR" sz="1100" b="1" kern="1200" dirty="0" smtClean="0">
                        <a:solidFill>
                          <a:schemeClr val="tx1"/>
                        </a:solidFill>
                        <a:effectLst/>
                        <a:latin typeface="Candara" panose="020E0502030303020204" pitchFamily="34" charset="0"/>
                        <a:ea typeface="+mn-ea"/>
                        <a:cs typeface="+mn-cs"/>
                      </a:endParaRPr>
                    </a:p>
                    <a:p>
                      <a:endParaRPr lang="fr-FR" sz="1100" b="1" kern="1200" dirty="0" smtClean="0">
                        <a:solidFill>
                          <a:schemeClr val="tx1"/>
                        </a:solidFill>
                        <a:effectLst/>
                        <a:latin typeface="Candara" panose="020E0502030303020204" pitchFamily="34" charset="0"/>
                        <a:ea typeface="+mn-ea"/>
                        <a:cs typeface="+mn-cs"/>
                      </a:endParaRPr>
                    </a:p>
                    <a:p>
                      <a:endParaRPr lang="fr-FR" sz="1100" b="1" kern="1200" dirty="0" smtClean="0">
                        <a:solidFill>
                          <a:schemeClr val="tx1"/>
                        </a:solidFill>
                        <a:effectLst/>
                        <a:latin typeface="Candara" panose="020E0502030303020204" pitchFamily="34" charset="0"/>
                        <a:ea typeface="+mn-ea"/>
                        <a:cs typeface="+mn-cs"/>
                      </a:endParaRPr>
                    </a:p>
                    <a:p>
                      <a:endParaRPr lang="fr-FR" sz="1100" b="1" kern="1200" dirty="0" smtClean="0">
                        <a:solidFill>
                          <a:schemeClr val="tx1"/>
                        </a:solidFill>
                        <a:effectLst/>
                        <a:latin typeface="Candara" panose="020E0502030303020204" pitchFamily="34" charset="0"/>
                        <a:ea typeface="+mn-ea"/>
                        <a:cs typeface="+mn-cs"/>
                      </a:endParaRPr>
                    </a:p>
                    <a:p>
                      <a:r>
                        <a:rPr lang="fr-FR" sz="1800" b="1" kern="1200" dirty="0" smtClean="0">
                          <a:solidFill>
                            <a:schemeClr val="accent6">
                              <a:lumMod val="75000"/>
                            </a:schemeClr>
                          </a:solidFill>
                          <a:effectLst/>
                          <a:latin typeface="+mn-lt"/>
                          <a:ea typeface="+mn-ea"/>
                          <a:cs typeface="+mn-cs"/>
                        </a:rPr>
                        <a:t>Flûtes de Pan roumaine</a:t>
                      </a:r>
                      <a:endParaRPr lang="fr-FR" sz="1100" b="1" kern="1200" dirty="0" smtClean="0">
                        <a:solidFill>
                          <a:schemeClr val="accent6">
                            <a:lumMod val="75000"/>
                          </a:schemeClr>
                        </a:solidFill>
                        <a:effectLst/>
                        <a:latin typeface="Candara" panose="020E0502030303020204" pitchFamily="34" charset="0"/>
                        <a:ea typeface="+mn-ea"/>
                        <a:cs typeface="+mn-cs"/>
                      </a:endParaRPr>
                    </a:p>
                    <a:p>
                      <a:endParaRPr lang="fr-FR" sz="1100" b="1" kern="1200" dirty="0" smtClean="0">
                        <a:solidFill>
                          <a:schemeClr val="tx1"/>
                        </a:solidFill>
                        <a:effectLst/>
                        <a:latin typeface="Candara" panose="020E0502030303020204" pitchFamily="34" charset="0"/>
                        <a:ea typeface="+mn-ea"/>
                        <a:cs typeface="+mn-cs"/>
                      </a:endParaRPr>
                    </a:p>
                    <a:p>
                      <a:endParaRPr lang="fr-FR" sz="1100" b="1" kern="1200" dirty="0" smtClean="0">
                        <a:solidFill>
                          <a:schemeClr val="tx1"/>
                        </a:solidFill>
                        <a:effectLst/>
                        <a:latin typeface="Candara" panose="020E0502030303020204" pitchFamily="34" charset="0"/>
                        <a:ea typeface="+mn-ea"/>
                        <a:cs typeface="+mn-cs"/>
                      </a:endParaRPr>
                    </a:p>
                    <a:p>
                      <a:endParaRPr lang="fr-FR" sz="1100" b="1" kern="1200" dirty="0" smtClean="0">
                        <a:solidFill>
                          <a:schemeClr val="tx1"/>
                        </a:solidFill>
                        <a:effectLst/>
                        <a:latin typeface="Candara" panose="020E0502030303020204" pitchFamily="34" charset="0"/>
                        <a:ea typeface="+mn-ea"/>
                        <a:cs typeface="+mn-cs"/>
                      </a:endParaRPr>
                    </a:p>
                    <a:p>
                      <a:endParaRPr lang="fr-FR" sz="1100" b="1" kern="1200" dirty="0" smtClean="0">
                        <a:solidFill>
                          <a:schemeClr val="tx1"/>
                        </a:solidFill>
                        <a:effectLst/>
                        <a:latin typeface="Candara" panose="020E0502030303020204" pitchFamily="34" charset="0"/>
                        <a:ea typeface="+mn-ea"/>
                        <a:cs typeface="+mn-cs"/>
                      </a:endParaRPr>
                    </a:p>
                    <a:p>
                      <a:endParaRPr lang="fr-FR" sz="1100" b="1" kern="1200" dirty="0" smtClean="0">
                        <a:solidFill>
                          <a:schemeClr val="tx1"/>
                        </a:solidFill>
                        <a:effectLst/>
                        <a:latin typeface="Candara" panose="020E0502030303020204" pitchFamily="34" charset="0"/>
                        <a:ea typeface="+mn-ea"/>
                        <a:cs typeface="+mn-cs"/>
                      </a:endParaRPr>
                    </a:p>
                    <a:p>
                      <a:endParaRPr lang="fr-FR" sz="1100" b="1" kern="1200" dirty="0" smtClean="0">
                        <a:solidFill>
                          <a:schemeClr val="tx1"/>
                        </a:solidFill>
                        <a:effectLst/>
                        <a:latin typeface="Candara" panose="020E0502030303020204" pitchFamily="34" charset="0"/>
                        <a:ea typeface="+mn-ea"/>
                        <a:cs typeface="+mn-cs"/>
                      </a:endParaRPr>
                    </a:p>
                    <a:p>
                      <a:endParaRPr lang="fr-FR" sz="1100" b="1" kern="1200" dirty="0" smtClean="0">
                        <a:solidFill>
                          <a:schemeClr val="tx1"/>
                        </a:solidFill>
                        <a:effectLst/>
                        <a:latin typeface="Candara" panose="020E0502030303020204" pitchFamily="34" charset="0"/>
                        <a:ea typeface="+mn-ea"/>
                        <a:cs typeface="+mn-cs"/>
                      </a:endParaRPr>
                    </a:p>
                    <a:p>
                      <a:endParaRPr lang="fr-FR" sz="1100" b="1" kern="1200" dirty="0" smtClean="0">
                        <a:solidFill>
                          <a:schemeClr val="tx1"/>
                        </a:solidFill>
                        <a:effectLst/>
                        <a:latin typeface="Candara" panose="020E0502030303020204" pitchFamily="34" charset="0"/>
                        <a:ea typeface="+mn-ea"/>
                        <a:cs typeface="+mn-cs"/>
                      </a:endParaRPr>
                    </a:p>
                    <a:p>
                      <a:endParaRPr lang="fr-FR" sz="500" b="1" kern="1200" dirty="0" smtClean="0">
                        <a:solidFill>
                          <a:schemeClr val="tx1"/>
                        </a:solidFill>
                        <a:effectLst/>
                        <a:latin typeface="Candara" panose="020E0502030303020204" pitchFamily="34" charset="0"/>
                        <a:ea typeface="+mn-ea"/>
                        <a:cs typeface="+mn-cs"/>
                      </a:endParaRPr>
                    </a:p>
                    <a:p>
                      <a:endParaRPr lang="fr-FR" sz="1500" b="1" i="0" kern="1200" dirty="0" smtClean="0">
                        <a:solidFill>
                          <a:schemeClr val="tx1"/>
                        </a:solidFill>
                        <a:effectLst/>
                        <a:latin typeface="Candara" panose="020E0502030303020204" pitchFamily="34" charset="0"/>
                        <a:ea typeface="+mn-ea"/>
                        <a:cs typeface="+mn-cs"/>
                      </a:endParaRPr>
                    </a:p>
                    <a:p>
                      <a:endParaRPr lang="fr-FR" sz="1800" b="1" i="1" kern="1200" dirty="0" smtClean="0">
                        <a:solidFill>
                          <a:schemeClr val="tx1"/>
                        </a:solidFill>
                        <a:effectLst/>
                        <a:latin typeface="+mn-lt"/>
                        <a:ea typeface="+mn-ea"/>
                        <a:cs typeface="+mn-cs"/>
                      </a:endParaRPr>
                    </a:p>
                    <a:p>
                      <a:endParaRPr lang="fr-FR" sz="1800" b="1" i="1" kern="1200" dirty="0" smtClean="0">
                        <a:solidFill>
                          <a:schemeClr val="tx1"/>
                        </a:solidFill>
                        <a:effectLst/>
                        <a:latin typeface="+mn-lt"/>
                        <a:ea typeface="+mn-ea"/>
                        <a:cs typeface="+mn-cs"/>
                      </a:endParaRPr>
                    </a:p>
                    <a:p>
                      <a:endParaRPr lang="fr-FR" sz="1800" b="1" i="1" kern="1200" dirty="0" smtClean="0">
                        <a:solidFill>
                          <a:schemeClr val="tx1"/>
                        </a:solidFill>
                        <a:effectLst/>
                        <a:latin typeface="+mn-lt"/>
                        <a:ea typeface="+mn-ea"/>
                        <a:cs typeface="+mn-cs"/>
                      </a:endParaRPr>
                    </a:p>
                    <a:p>
                      <a:endParaRPr lang="fr-FR" dirty="0">
                        <a:solidFill>
                          <a:schemeClr val="tx1"/>
                        </a:solidFill>
                      </a:endParaRPr>
                    </a:p>
                  </a:txBody>
                  <a:tcPr>
                    <a:gradFill>
                      <a:gsLst>
                        <a:gs pos="0">
                          <a:srgbClr val="5E9EFF"/>
                        </a:gs>
                        <a:gs pos="7000">
                          <a:srgbClr val="85C2FF"/>
                        </a:gs>
                        <a:gs pos="18000">
                          <a:srgbClr val="C4D6EB"/>
                        </a:gs>
                        <a:gs pos="100000">
                          <a:srgbClr val="FFEBFA"/>
                        </a:gs>
                      </a:gsLst>
                      <a:lin ang="5400000" scaled="0"/>
                    </a:gradFill>
                  </a:tcPr>
                </a:tc>
                <a:tc>
                  <a:txBody>
                    <a:bodyPr/>
                    <a:lstStyle/>
                    <a:p>
                      <a:endParaRPr lang="fr-FR" dirty="0" smtClean="0">
                        <a:solidFill>
                          <a:schemeClr val="tx1"/>
                        </a:solidFill>
                      </a:endParaRPr>
                    </a:p>
                    <a:p>
                      <a:pPr fontAlgn="base"/>
                      <a:r>
                        <a:rPr lang="fr-FR" sz="1800" kern="1200" dirty="0" smtClean="0">
                          <a:solidFill>
                            <a:schemeClr val="dk1"/>
                          </a:solidFill>
                          <a:effectLst/>
                          <a:latin typeface="+mn-lt"/>
                          <a:ea typeface="+mn-ea"/>
                          <a:cs typeface="+mn-cs"/>
                        </a:rPr>
                        <a:t>La flûte de pan est l'un des instruments de</a:t>
                      </a:r>
                      <a:r>
                        <a:rPr lang="fr-FR" sz="1800" kern="1200" baseline="0" dirty="0" smtClean="0">
                          <a:solidFill>
                            <a:schemeClr val="dk1"/>
                          </a:solidFill>
                          <a:effectLst/>
                          <a:latin typeface="+mn-lt"/>
                          <a:ea typeface="+mn-ea"/>
                          <a:cs typeface="+mn-cs"/>
                        </a:rPr>
                        <a:t> </a:t>
                      </a:r>
                      <a:r>
                        <a:rPr lang="fr-FR" sz="1800" kern="1200" dirty="0" smtClean="0">
                          <a:solidFill>
                            <a:schemeClr val="dk1"/>
                          </a:solidFill>
                          <a:effectLst/>
                          <a:latin typeface="+mn-lt"/>
                          <a:ea typeface="+mn-ea"/>
                          <a:cs typeface="+mn-cs"/>
                        </a:rPr>
                        <a:t>musique traditionnels les plus joués de la Cordillère des Andes.</a:t>
                      </a:r>
                    </a:p>
                    <a:p>
                      <a:endParaRPr lang="fr-FR" dirty="0" smtClean="0">
                        <a:solidFill>
                          <a:schemeClr val="tx1"/>
                        </a:solidFill>
                      </a:endParaRPr>
                    </a:p>
                    <a:p>
                      <a:endParaRPr lang="fr-FR" dirty="0" smtClean="0">
                        <a:solidFill>
                          <a:schemeClr val="tx1"/>
                        </a:solidFill>
                      </a:endParaRPr>
                    </a:p>
                    <a:p>
                      <a:endParaRPr lang="fr-FR" dirty="0" smtClean="0">
                        <a:solidFill>
                          <a:schemeClr val="tx1"/>
                        </a:solidFill>
                      </a:endParaRPr>
                    </a:p>
                    <a:p>
                      <a:endParaRPr lang="fr-FR" dirty="0" smtClean="0">
                        <a:solidFill>
                          <a:schemeClr val="tx1"/>
                        </a:solidFill>
                      </a:endParaRPr>
                    </a:p>
                    <a:p>
                      <a:endParaRPr lang="fr-FR" dirty="0" smtClean="0">
                        <a:solidFill>
                          <a:schemeClr val="tx1"/>
                        </a:solidFill>
                      </a:endParaRPr>
                    </a:p>
                    <a:p>
                      <a:endParaRPr lang="fr-FR" dirty="0" smtClean="0">
                        <a:solidFill>
                          <a:schemeClr val="tx1"/>
                        </a:solidFill>
                      </a:endParaRPr>
                    </a:p>
                    <a:p>
                      <a:endParaRPr lang="fr-FR" dirty="0" smtClean="0">
                        <a:solidFill>
                          <a:schemeClr val="tx1"/>
                        </a:solidFill>
                      </a:endParaRPr>
                    </a:p>
                    <a:p>
                      <a:endParaRPr lang="fr-FR" dirty="0" smtClean="0">
                        <a:solidFill>
                          <a:schemeClr val="tx1"/>
                        </a:solidFill>
                      </a:endParaRPr>
                    </a:p>
                    <a:p>
                      <a:endParaRPr lang="fr-FR" dirty="0" smtClean="0">
                        <a:solidFill>
                          <a:schemeClr val="tx1"/>
                        </a:solidFill>
                      </a:endParaRPr>
                    </a:p>
                    <a:p>
                      <a:endParaRPr lang="fr-FR" sz="1500" b="1" kern="1200" dirty="0" smtClean="0">
                        <a:solidFill>
                          <a:schemeClr val="tx1"/>
                        </a:solidFill>
                        <a:effectLst/>
                        <a:latin typeface="Candara" panose="020E0502030303020204" pitchFamily="34" charset="0"/>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fr-FR" sz="1600" kern="1200" dirty="0" smtClean="0">
                        <a:solidFill>
                          <a:schemeClr val="dk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fr-FR" sz="1600" kern="1200" dirty="0" smtClean="0">
                        <a:solidFill>
                          <a:schemeClr val="dk1"/>
                        </a:solidFill>
                        <a:effectLst/>
                        <a:latin typeface="+mn-lt"/>
                        <a:ea typeface="+mn-ea"/>
                        <a:cs typeface="+mn-cs"/>
                      </a:endParaRPr>
                    </a:p>
                    <a:p>
                      <a:pPr fontAlgn="base"/>
                      <a:r>
                        <a:rPr lang="fr-FR" sz="1600" b="1" kern="1200" dirty="0" smtClean="0">
                          <a:solidFill>
                            <a:schemeClr val="dk1"/>
                          </a:solidFill>
                          <a:effectLst/>
                          <a:latin typeface="Andalus" panose="02010000000000000000" pitchFamily="2" charset="-78"/>
                          <a:ea typeface="+mn-ea"/>
                          <a:cs typeface="Andalus" panose="02010000000000000000" pitchFamily="2" charset="-78"/>
                        </a:rPr>
                        <a:t> </a:t>
                      </a:r>
                      <a:r>
                        <a:rPr lang="fr-FR" sz="1600" b="1" kern="1200" dirty="0" smtClean="0">
                          <a:solidFill>
                            <a:srgbClr val="C00000"/>
                          </a:solidFill>
                          <a:effectLst/>
                          <a:latin typeface="Andalus" panose="02010000000000000000" pitchFamily="2" charset="-78"/>
                          <a:ea typeface="+mn-ea"/>
                          <a:cs typeface="Andalus" panose="02010000000000000000" pitchFamily="2" charset="-78"/>
                        </a:rPr>
                        <a:t>L’</a:t>
                      </a:r>
                      <a:r>
                        <a:rPr lang="fr-FR" sz="1600" b="1" kern="1200" dirty="0" err="1" smtClean="0">
                          <a:solidFill>
                            <a:srgbClr val="C00000"/>
                          </a:solidFill>
                          <a:effectLst/>
                          <a:latin typeface="Andalus" panose="02010000000000000000" pitchFamily="2" charset="-78"/>
                          <a:ea typeface="+mn-ea"/>
                          <a:cs typeface="Andalus" panose="02010000000000000000" pitchFamily="2" charset="-78"/>
                        </a:rPr>
                        <a:t>Antara</a:t>
                      </a:r>
                      <a:r>
                        <a:rPr lang="fr-FR" sz="1600" b="1" kern="1200" dirty="0" smtClean="0">
                          <a:solidFill>
                            <a:srgbClr val="C00000"/>
                          </a:solidFill>
                          <a:effectLst/>
                          <a:latin typeface="Andalus" panose="02010000000000000000" pitchFamily="2" charset="-78"/>
                          <a:ea typeface="+mn-ea"/>
                          <a:cs typeface="Andalus" panose="02010000000000000000" pitchFamily="2" charset="-78"/>
                        </a:rPr>
                        <a:t> </a:t>
                      </a:r>
                      <a:r>
                        <a:rPr lang="fr-FR" sz="1600" kern="1200" dirty="0" smtClean="0">
                          <a:solidFill>
                            <a:schemeClr val="dk1"/>
                          </a:solidFill>
                          <a:effectLst/>
                          <a:latin typeface="Andalus" panose="02010000000000000000" pitchFamily="2" charset="-78"/>
                          <a:ea typeface="+mn-ea"/>
                          <a:cs typeface="Andalus" panose="02010000000000000000" pitchFamily="2" charset="-78"/>
                        </a:rPr>
                        <a:t>est la flûte la plus utilisée dans les Andes.</a:t>
                      </a:r>
                    </a:p>
                    <a:p>
                      <a:pPr fontAlgn="base"/>
                      <a:r>
                        <a:rPr lang="fr-FR" sz="1600" kern="1200" dirty="0" smtClean="0">
                          <a:solidFill>
                            <a:schemeClr val="dk1"/>
                          </a:solidFill>
                          <a:effectLst/>
                          <a:latin typeface="Andalus" panose="02010000000000000000" pitchFamily="2" charset="-78"/>
                          <a:ea typeface="+mn-ea"/>
                          <a:cs typeface="Andalus" panose="02010000000000000000" pitchFamily="2" charset="-78"/>
                        </a:rPr>
                        <a:t>Elle se rapproche de la flûte de Pan</a:t>
                      </a:r>
                      <a:r>
                        <a:rPr lang="fr-FR" sz="1600" kern="1200" baseline="0" dirty="0" smtClean="0">
                          <a:solidFill>
                            <a:schemeClr val="dk1"/>
                          </a:solidFill>
                          <a:effectLst/>
                          <a:latin typeface="Andalus" panose="02010000000000000000" pitchFamily="2" charset="-78"/>
                          <a:ea typeface="+mn-ea"/>
                          <a:cs typeface="Andalus" panose="02010000000000000000" pitchFamily="2" charset="-78"/>
                        </a:rPr>
                        <a:t> </a:t>
                      </a:r>
                      <a:r>
                        <a:rPr lang="fr-FR" sz="1600" kern="1200" dirty="0" smtClean="0">
                          <a:solidFill>
                            <a:schemeClr val="dk1"/>
                          </a:solidFill>
                          <a:effectLst/>
                          <a:latin typeface="Andalus" panose="02010000000000000000" pitchFamily="2" charset="-78"/>
                          <a:ea typeface="+mn-ea"/>
                          <a:cs typeface="Andalus" panose="02010000000000000000" pitchFamily="2" charset="-78"/>
                        </a:rPr>
                        <a:t>Européenne.</a:t>
                      </a:r>
                    </a:p>
                    <a:p>
                      <a:pPr fontAlgn="base"/>
                      <a:r>
                        <a:rPr lang="fr-FR" sz="1600" kern="1200" dirty="0" smtClean="0">
                          <a:solidFill>
                            <a:schemeClr val="dk1"/>
                          </a:solidFill>
                          <a:effectLst/>
                          <a:latin typeface="Andalus" panose="02010000000000000000" pitchFamily="2" charset="-78"/>
                          <a:ea typeface="+mn-ea"/>
                          <a:cs typeface="Andalus" panose="02010000000000000000" pitchFamily="2" charset="-78"/>
                        </a:rPr>
                        <a:t>Elle est constituée de tubes de bambou  aux parois très fines, ce qui produit un son très doux.</a:t>
                      </a:r>
                    </a:p>
                    <a:p>
                      <a:endParaRPr lang="fr-FR" sz="1500" b="1" kern="1200" dirty="0" smtClean="0">
                        <a:solidFill>
                          <a:schemeClr val="tx1"/>
                        </a:solidFill>
                        <a:effectLst/>
                        <a:latin typeface="Candara" panose="020E0502030303020204" pitchFamily="34" charset="0"/>
                        <a:ea typeface="+mn-ea"/>
                        <a:cs typeface="+mn-cs"/>
                      </a:endParaRPr>
                    </a:p>
                    <a:p>
                      <a:endParaRPr lang="fr-FR" sz="500" b="1" kern="1200" dirty="0" smtClean="0">
                        <a:solidFill>
                          <a:schemeClr val="tx1"/>
                        </a:solidFill>
                        <a:effectLst/>
                        <a:latin typeface="+mn-lt"/>
                        <a:ea typeface="+mn-ea"/>
                        <a:cs typeface="+mn-cs"/>
                      </a:endParaRPr>
                    </a:p>
                    <a:p>
                      <a:r>
                        <a:rPr lang="fr-FR" sz="1400" b="1" kern="1200" dirty="0" smtClean="0">
                          <a:solidFill>
                            <a:schemeClr val="tx1"/>
                          </a:solidFill>
                          <a:effectLst/>
                          <a:latin typeface="Candara" panose="020E0502030303020204" pitchFamily="34" charset="0"/>
                          <a:ea typeface="+mn-ea"/>
                          <a:cs typeface="+mn-cs"/>
                        </a:rPr>
                        <a:t>                </a:t>
                      </a:r>
                      <a:endParaRPr lang="fr-FR" sz="1600" dirty="0">
                        <a:solidFill>
                          <a:schemeClr val="tx1"/>
                        </a:solidFill>
                      </a:endParaRPr>
                    </a:p>
                  </a:txBody>
                  <a:tcPr>
                    <a:gradFill>
                      <a:gsLst>
                        <a:gs pos="0">
                          <a:srgbClr val="5E9EFF"/>
                        </a:gs>
                        <a:gs pos="7000">
                          <a:srgbClr val="85C2FF"/>
                        </a:gs>
                        <a:gs pos="18000">
                          <a:srgbClr val="C4D6EB"/>
                        </a:gs>
                        <a:gs pos="100000">
                          <a:srgbClr val="FFEBFA"/>
                        </a:gs>
                      </a:gsLst>
                      <a:lin ang="5400000" scaled="0"/>
                    </a:gradFill>
                  </a:tcPr>
                </a:tc>
              </a:tr>
            </a:tbl>
          </a:graphicData>
        </a:graphic>
      </p:graphicFrame>
      <p:sp>
        <p:nvSpPr>
          <p:cNvPr id="12" name="Rectangle 11"/>
          <p:cNvSpPr/>
          <p:nvPr/>
        </p:nvSpPr>
        <p:spPr>
          <a:xfrm>
            <a:off x="0" y="620688"/>
            <a:ext cx="9144000" cy="6453336"/>
          </a:xfrm>
          <a:prstGeom prst="rect">
            <a:avLst/>
          </a:prstGeom>
          <a:noFill/>
          <a:ln cmpd="dbl">
            <a:solidFill>
              <a:schemeClr val="accent3">
                <a:lumMod val="75000"/>
              </a:schemeClr>
            </a:solidFill>
          </a:ln>
          <a:effectLst>
            <a:outerShdw blurRad="50800" dist="38100" dir="2700000" algn="tl" rotWithShape="0">
              <a:schemeClr val="accent3">
                <a:lumMod val="7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Image 9" descr="antara.jpg (6347 octet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28184" y="2348880"/>
            <a:ext cx="2664296" cy="2428354"/>
          </a:xfrm>
          <a:prstGeom prst="rect">
            <a:avLst/>
          </a:prstGeom>
          <a:noFill/>
          <a:ln>
            <a:noFill/>
          </a:ln>
        </p:spPr>
      </p:pic>
      <p:pic>
        <p:nvPicPr>
          <p:cNvPr id="11" name="Image 10" descr="Fichier: Trio-HPIM2997.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90439" y="4777234"/>
            <a:ext cx="1693529" cy="2296790"/>
          </a:xfrm>
          <a:prstGeom prst="rect">
            <a:avLst/>
          </a:prstGeom>
          <a:noFill/>
          <a:ln>
            <a:noFill/>
          </a:ln>
        </p:spPr>
      </p:pic>
    </p:spTree>
    <p:extLst>
      <p:ext uri="{BB962C8B-B14F-4D97-AF65-F5344CB8AC3E}">
        <p14:creationId xmlns:p14="http://schemas.microsoft.com/office/powerpoint/2010/main" val="206647652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à coins arrondis 6"/>
          <p:cNvSpPr/>
          <p:nvPr/>
        </p:nvSpPr>
        <p:spPr>
          <a:xfrm>
            <a:off x="0" y="0"/>
            <a:ext cx="1296144" cy="332656"/>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p:cNvSpPr>
            <a:spLocks noGrp="1"/>
          </p:cNvSpPr>
          <p:nvPr>
            <p:ph type="title"/>
          </p:nvPr>
        </p:nvSpPr>
        <p:spPr>
          <a:xfrm>
            <a:off x="0" y="0"/>
            <a:ext cx="9036496" cy="836712"/>
          </a:xfrm>
        </p:spPr>
        <p:txBody>
          <a:bodyPr>
            <a:noAutofit/>
          </a:bodyPr>
          <a:lstStyle/>
          <a:p>
            <a:pPr algn="l"/>
            <a:r>
              <a:rPr lang="fr-FR" sz="1200" dirty="0" smtClean="0">
                <a:solidFill>
                  <a:schemeClr val="bg1"/>
                </a:solidFill>
                <a:latin typeface="Copperplate Gothic Bold" panose="020E0705020206020404" pitchFamily="34" charset="0"/>
              </a:rPr>
              <a:t/>
            </a:r>
            <a:br>
              <a:rPr lang="fr-FR" sz="1200" dirty="0" smtClean="0">
                <a:solidFill>
                  <a:schemeClr val="bg1"/>
                </a:solidFill>
                <a:latin typeface="Copperplate Gothic Bold" panose="020E0705020206020404" pitchFamily="34" charset="0"/>
              </a:rPr>
            </a:br>
            <a:r>
              <a:rPr lang="fr-FR" sz="1400" dirty="0" smtClean="0">
                <a:solidFill>
                  <a:schemeClr val="bg1"/>
                </a:solidFill>
                <a:latin typeface="Copperplate Gothic Bold" panose="020E0705020206020404" pitchFamily="34" charset="0"/>
              </a:rPr>
              <a:t>Document 2</a:t>
            </a:r>
            <a:r>
              <a:rPr lang="fr-FR" sz="1200" dirty="0" smtClean="0">
                <a:solidFill>
                  <a:srgbClr val="AA2116"/>
                </a:solidFill>
                <a:latin typeface="Copperplate Gothic Bold" panose="020E0705020206020404" pitchFamily="34" charset="0"/>
              </a:rPr>
              <a:t/>
            </a:r>
            <a:br>
              <a:rPr lang="fr-FR" sz="1200" dirty="0" smtClean="0">
                <a:solidFill>
                  <a:srgbClr val="AA2116"/>
                </a:solidFill>
                <a:latin typeface="Copperplate Gothic Bold" panose="020E0705020206020404" pitchFamily="34" charset="0"/>
              </a:rPr>
            </a:br>
            <a:r>
              <a:rPr lang="fr-FR" sz="1600" dirty="0">
                <a:solidFill>
                  <a:srgbClr val="AA2116"/>
                </a:solidFill>
                <a:latin typeface="Copperplate Gothic Bold" panose="020E0705020206020404" pitchFamily="34" charset="0"/>
              </a:rPr>
              <a:t> </a:t>
            </a:r>
            <a:r>
              <a:rPr lang="fr-FR" sz="1600" dirty="0" smtClean="0">
                <a:solidFill>
                  <a:srgbClr val="AA2116"/>
                </a:solidFill>
                <a:latin typeface="Copperplate Gothic Bold" panose="020E0705020206020404" pitchFamily="34" charset="0"/>
              </a:rPr>
              <a:t>                          </a:t>
            </a:r>
            <a:r>
              <a:rPr lang="fr-FR" sz="1800" dirty="0" smtClean="0">
                <a:solidFill>
                  <a:srgbClr val="AA2116"/>
                </a:solidFill>
                <a:latin typeface="Copperplate Gothic Bold" panose="020E0705020206020404" pitchFamily="34" charset="0"/>
              </a:rPr>
              <a:t>Vibrations d’une colonne d’air fermée à une extrémité</a:t>
            </a:r>
            <a:r>
              <a:rPr lang="fr-FR" sz="2000" dirty="0" smtClean="0">
                <a:latin typeface="Eras Bold ITC" panose="020B0907030504020204" pitchFamily="34" charset="0"/>
              </a:rPr>
              <a:t/>
            </a:r>
            <a:br>
              <a:rPr lang="fr-FR" sz="2000" dirty="0" smtClean="0">
                <a:latin typeface="Eras Bold ITC" panose="020B0907030504020204" pitchFamily="34" charset="0"/>
              </a:rPr>
            </a:br>
            <a:endParaRPr lang="fr-FR" sz="2000" dirty="0">
              <a:latin typeface="Eras Bold ITC" panose="020B0907030504020204" pitchFamily="34" charset="0"/>
            </a:endParaRPr>
          </a:p>
        </p:txBody>
      </p:sp>
      <mc:AlternateContent xmlns:mc="http://schemas.openxmlformats.org/markup-compatibility/2006" xmlns:a14="http://schemas.microsoft.com/office/drawing/2010/main">
        <mc:Choice Requires="a14">
          <p:graphicFrame>
            <p:nvGraphicFramePr>
              <p:cNvPr id="5" name="Espace réservé du contenu 4"/>
              <p:cNvGraphicFramePr>
                <a:graphicFrameLocks noGrp="1"/>
              </p:cNvGraphicFramePr>
              <p:nvPr>
                <p:ph idx="1"/>
                <p:extLst>
                  <p:ext uri="{D42A27DB-BD31-4B8C-83A1-F6EECF244321}">
                    <p14:modId xmlns:p14="http://schemas.microsoft.com/office/powerpoint/2010/main" val="492544446"/>
                  </p:ext>
                </p:extLst>
              </p:nvPr>
            </p:nvGraphicFramePr>
            <p:xfrm>
              <a:off x="-4777" y="944880"/>
              <a:ext cx="9091614" cy="11826240"/>
            </p:xfrm>
            <a:graphic>
              <a:graphicData uri="http://schemas.openxmlformats.org/drawingml/2006/table">
                <a:tbl>
                  <a:tblPr firstRow="1" bandRow="1">
                    <a:tableStyleId>{5C22544A-7EE6-4342-B048-85BDC9FD1C3A}</a:tableStyleId>
                  </a:tblPr>
                  <a:tblGrid>
                    <a:gridCol w="9091614"/>
                  </a:tblGrid>
                  <a:tr h="8334435">
                    <a:tc>
                      <a:txBody>
                        <a:bodyPr/>
                        <a:lstStyle/>
                        <a:p>
                          <a:endParaRPr lang="fr-FR" sz="1500" b="1" kern="1200" dirty="0" smtClean="0">
                            <a:solidFill>
                              <a:schemeClr val="tx1"/>
                            </a:solidFill>
                            <a:effectLst/>
                            <a:latin typeface="Candara" panose="020E0502030303020204" pitchFamily="34" charset="0"/>
                            <a:ea typeface="+mn-ea"/>
                            <a:cs typeface="+mn-cs"/>
                          </a:endParaRPr>
                        </a:p>
                        <a:p>
                          <a:r>
                            <a:rPr lang="fr-FR" sz="1800" b="1" kern="1200" dirty="0" smtClean="0">
                              <a:solidFill>
                                <a:schemeClr val="tx1"/>
                              </a:solidFill>
                              <a:effectLst/>
                              <a:latin typeface="+mn-lt"/>
                              <a:ea typeface="+mn-ea"/>
                              <a:cs typeface="+mn-cs"/>
                            </a:rPr>
                            <a:t>Lorsqu’une colonne d’air est excitée de manière périodique, elle n’entre en </a:t>
                          </a:r>
                          <a:r>
                            <a:rPr lang="fr-FR" sz="1800" b="1" kern="1200" dirty="0">
                              <a:solidFill>
                                <a:schemeClr val="tx1"/>
                              </a:solidFill>
                              <a:effectLst/>
                              <a:latin typeface="+mn-lt"/>
                              <a:ea typeface="+mn-ea"/>
                              <a:cs typeface="+mn-cs"/>
                            </a:rPr>
                            <a:t>résonance, c'est-à-dire ne vibre de manière importante, que pour certaines </a:t>
                          </a:r>
                          <a:r>
                            <a:rPr lang="fr-FR" sz="1800" b="1" kern="1200" dirty="0" smtClean="0">
                              <a:solidFill>
                                <a:srgbClr val="C00000"/>
                              </a:solidFill>
                              <a:effectLst/>
                              <a:latin typeface="+mn-lt"/>
                              <a:ea typeface="+mn-ea"/>
                              <a:cs typeface="+mn-cs"/>
                            </a:rPr>
                            <a:t>fréquences </a:t>
                          </a:r>
                          <a14:m>
                            <m:oMath xmlns:m="http://schemas.openxmlformats.org/officeDocument/2006/math">
                              <m:sSub>
                                <m:sSubPr>
                                  <m:ctrlPr>
                                    <a:rPr lang="fr-FR" sz="1800" b="1" i="1" kern="1200" smtClean="0">
                                      <a:solidFill>
                                        <a:srgbClr val="C00000"/>
                                      </a:solidFill>
                                      <a:effectLst/>
                                      <a:latin typeface="Cambria Math"/>
                                      <a:ea typeface="+mn-ea"/>
                                      <a:cs typeface="+mn-cs"/>
                                    </a:rPr>
                                  </m:ctrlPr>
                                </m:sSubPr>
                                <m:e>
                                  <m:r>
                                    <a:rPr lang="fr-FR" sz="1800" b="1" i="1" kern="1200">
                                      <a:solidFill>
                                        <a:srgbClr val="C00000"/>
                                      </a:solidFill>
                                      <a:effectLst/>
                                      <a:latin typeface="Cambria Math"/>
                                      <a:ea typeface="+mn-ea"/>
                                      <a:cs typeface="+mn-cs"/>
                                    </a:rPr>
                                    <m:t>𝒇</m:t>
                                  </m:r>
                                </m:e>
                                <m:sub>
                                  <m:r>
                                    <a:rPr lang="fr-FR" sz="1800" b="1" i="1" kern="1200">
                                      <a:solidFill>
                                        <a:srgbClr val="C00000"/>
                                      </a:solidFill>
                                      <a:effectLst/>
                                      <a:latin typeface="Cambria Math"/>
                                      <a:ea typeface="+mn-ea"/>
                                      <a:cs typeface="+mn-cs"/>
                                    </a:rPr>
                                    <m:t>𝒏</m:t>
                                  </m:r>
                                </m:sub>
                              </m:sSub>
                            </m:oMath>
                          </a14:m>
                          <a:r>
                            <a:rPr lang="fr-FR" sz="1800" b="1" kern="1200" dirty="0">
                              <a:solidFill>
                                <a:srgbClr val="C00000"/>
                              </a:solidFill>
                              <a:effectLst/>
                              <a:latin typeface="+mn-lt"/>
                              <a:ea typeface="+mn-ea"/>
                              <a:cs typeface="+mn-cs"/>
                            </a:rPr>
                            <a:t> </a:t>
                          </a:r>
                          <a:r>
                            <a:rPr lang="fr-FR" sz="1800" b="1" kern="1200" dirty="0">
                              <a:solidFill>
                                <a:schemeClr val="tx1"/>
                              </a:solidFill>
                              <a:effectLst/>
                              <a:latin typeface="+mn-lt"/>
                              <a:ea typeface="+mn-ea"/>
                              <a:cs typeface="+mn-cs"/>
                            </a:rPr>
                            <a:t>appelées </a:t>
                          </a:r>
                          <a:r>
                            <a:rPr lang="fr-FR" sz="1800" b="1" kern="1200" dirty="0" smtClean="0">
                              <a:solidFill>
                                <a:srgbClr val="C00000"/>
                              </a:solidFill>
                              <a:effectLst/>
                              <a:latin typeface="+mn-lt"/>
                              <a:ea typeface="+mn-ea"/>
                              <a:cs typeface="+mn-cs"/>
                            </a:rPr>
                            <a:t>harmoniques de rang </a:t>
                          </a:r>
                          <a14:m>
                            <m:oMath xmlns:m="http://schemas.openxmlformats.org/officeDocument/2006/math">
                              <m:r>
                                <a:rPr lang="fr-FR" sz="1800" b="1" i="1" kern="1200">
                                  <a:solidFill>
                                    <a:srgbClr val="C00000"/>
                                  </a:solidFill>
                                  <a:effectLst/>
                                  <a:latin typeface="Cambria Math"/>
                                  <a:ea typeface="+mn-ea"/>
                                  <a:cs typeface="+mn-cs"/>
                                </a:rPr>
                                <m:t>𝒏</m:t>
                              </m:r>
                            </m:oMath>
                          </a14:m>
                          <a:r>
                            <a:rPr lang="fr-FR" sz="1800" b="1" kern="1200" dirty="0">
                              <a:solidFill>
                                <a:srgbClr val="C00000"/>
                              </a:solidFill>
                              <a:effectLst/>
                              <a:latin typeface="+mn-lt"/>
                              <a:ea typeface="+mn-ea"/>
                              <a:cs typeface="+mn-cs"/>
                            </a:rPr>
                            <a:t>. </a:t>
                          </a:r>
                          <a:endParaRPr lang="fr-FR" sz="1800" b="1" kern="1200" dirty="0" smtClean="0">
                            <a:solidFill>
                              <a:srgbClr val="C00000"/>
                            </a:solidFill>
                            <a:effectLst/>
                            <a:latin typeface="+mn-lt"/>
                            <a:ea typeface="+mn-ea"/>
                            <a:cs typeface="+mn-cs"/>
                          </a:endParaRPr>
                        </a:p>
                        <a:p>
                          <a:endParaRPr lang="fr-FR" sz="1800" b="1" kern="1200" dirty="0">
                            <a:solidFill>
                              <a:schemeClr val="bg1"/>
                            </a:solidFill>
                            <a:effectLst/>
                            <a:latin typeface="+mn-lt"/>
                            <a:ea typeface="+mn-ea"/>
                            <a:cs typeface="+mn-cs"/>
                          </a:endParaRPr>
                        </a:p>
                        <a:p>
                          <a:endParaRPr lang="fr-FR" sz="1000" b="1" i="1" kern="1200" dirty="0">
                            <a:solidFill>
                              <a:schemeClr val="tx1"/>
                            </a:solidFill>
                            <a:effectLst/>
                            <a:latin typeface="+mn-lt"/>
                            <a:ea typeface="+mn-ea"/>
                            <a:cs typeface="+mn-cs"/>
                          </a:endParaRPr>
                        </a:p>
                        <a:p>
                          <a:r>
                            <a:rPr lang="fr-FR" sz="1800" b="1" kern="1200" dirty="0" smtClean="0">
                              <a:solidFill>
                                <a:schemeClr val="tx1"/>
                              </a:solidFill>
                              <a:effectLst/>
                              <a:latin typeface="+mn-lt"/>
                              <a:ea typeface="+mn-ea"/>
                              <a:cs typeface="+mn-cs"/>
                            </a:rPr>
                            <a:t>La </a:t>
                          </a:r>
                          <a:r>
                            <a:rPr lang="fr-FR" sz="1800" b="1" kern="1200" dirty="0">
                              <a:solidFill>
                                <a:schemeClr val="tx1"/>
                              </a:solidFill>
                              <a:effectLst/>
                              <a:latin typeface="+mn-lt"/>
                              <a:ea typeface="+mn-ea"/>
                              <a:cs typeface="+mn-cs"/>
                            </a:rPr>
                            <a:t>plus petite de ces fréquences est appelée </a:t>
                          </a:r>
                          <a:r>
                            <a:rPr lang="fr-FR" sz="1800" b="1" kern="1200" dirty="0">
                              <a:solidFill>
                                <a:srgbClr val="C00000"/>
                              </a:solidFill>
                              <a:effectLst/>
                              <a:latin typeface="+mn-lt"/>
                              <a:ea typeface="+mn-ea"/>
                              <a:cs typeface="+mn-cs"/>
                            </a:rPr>
                            <a:t>fréquence fondamentale. </a:t>
                          </a:r>
                          <a:endParaRPr lang="fr-FR" sz="1800" b="1" kern="1200" dirty="0" smtClean="0">
                            <a:solidFill>
                              <a:srgbClr val="C00000"/>
                            </a:solidFill>
                            <a:effectLst/>
                            <a:latin typeface="+mn-lt"/>
                            <a:ea typeface="+mn-ea"/>
                            <a:cs typeface="+mn-cs"/>
                          </a:endParaRPr>
                        </a:p>
                        <a:p>
                          <a:endParaRPr lang="fr-FR" sz="1800" b="1" kern="1200" dirty="0">
                            <a:solidFill>
                              <a:schemeClr val="bg1"/>
                            </a:solidFill>
                            <a:effectLst/>
                            <a:latin typeface="+mn-lt"/>
                            <a:ea typeface="+mn-ea"/>
                            <a:cs typeface="+mn-cs"/>
                          </a:endParaRPr>
                        </a:p>
                        <a:p>
                          <a:endParaRPr lang="fr-FR" sz="1000" b="1" i="1" kern="1200" dirty="0">
                            <a:solidFill>
                              <a:schemeClr val="tx1"/>
                            </a:solidFill>
                            <a:effectLst/>
                            <a:latin typeface="+mn-lt"/>
                            <a:ea typeface="+mn-ea"/>
                            <a:cs typeface="+mn-cs"/>
                          </a:endParaRPr>
                        </a:p>
                        <a:p>
                          <a:r>
                            <a:rPr lang="fr-FR" sz="1800" b="1" kern="1200" dirty="0" smtClean="0">
                              <a:solidFill>
                                <a:schemeClr val="tx1"/>
                              </a:solidFill>
                              <a:effectLst/>
                              <a:latin typeface="+mn-lt"/>
                              <a:ea typeface="+mn-ea"/>
                              <a:cs typeface="+mn-cs"/>
                            </a:rPr>
                            <a:t>La </a:t>
                          </a:r>
                          <a:r>
                            <a:rPr lang="fr-FR" sz="1800" b="1" kern="1200" dirty="0">
                              <a:solidFill>
                                <a:schemeClr val="tx1"/>
                              </a:solidFill>
                              <a:effectLst/>
                              <a:latin typeface="+mn-lt"/>
                              <a:ea typeface="+mn-ea"/>
                              <a:cs typeface="+mn-cs"/>
                            </a:rPr>
                            <a:t>fréquence </a:t>
                          </a:r>
                          <a:r>
                            <a:rPr lang="fr-FR" sz="1800" b="1" kern="1200" dirty="0" err="1">
                              <a:solidFill>
                                <a:schemeClr val="tx1"/>
                              </a:solidFill>
                              <a:effectLst/>
                              <a:latin typeface="+mn-lt"/>
                              <a:ea typeface="+mn-ea"/>
                              <a:cs typeface="+mn-cs"/>
                            </a:rPr>
                            <a:t>f</a:t>
                          </a:r>
                          <a:r>
                            <a:rPr lang="fr-FR" sz="1800" b="1" kern="1200" baseline="-25000" dirty="0" err="1">
                              <a:solidFill>
                                <a:schemeClr val="tx1"/>
                              </a:solidFill>
                              <a:effectLst/>
                              <a:latin typeface="+mn-lt"/>
                              <a:ea typeface="+mn-ea"/>
                              <a:cs typeface="+mn-cs"/>
                            </a:rPr>
                            <a:t>n</a:t>
                          </a:r>
                          <a:r>
                            <a:rPr lang="fr-FR" sz="1800" b="1" kern="1200" dirty="0">
                              <a:solidFill>
                                <a:schemeClr val="tx1"/>
                              </a:solidFill>
                              <a:effectLst/>
                              <a:latin typeface="+mn-lt"/>
                              <a:ea typeface="+mn-ea"/>
                              <a:cs typeface="+mn-cs"/>
                            </a:rPr>
                            <a:t> d’un harmonique est un multiple de la fréquence fondamentale f</a:t>
                          </a:r>
                          <a:r>
                            <a:rPr lang="fr-FR" sz="1800" b="1" kern="1200" baseline="-25000" dirty="0">
                              <a:solidFill>
                                <a:schemeClr val="tx1"/>
                              </a:solidFill>
                              <a:effectLst/>
                              <a:latin typeface="+mn-lt"/>
                              <a:ea typeface="+mn-ea"/>
                              <a:cs typeface="+mn-cs"/>
                            </a:rPr>
                            <a:t>1</a:t>
                          </a:r>
                          <a:r>
                            <a:rPr lang="fr-FR" sz="1800" b="1" kern="1200" dirty="0" smtClean="0">
                              <a:solidFill>
                                <a:schemeClr val="tx1"/>
                              </a:solidFill>
                              <a:effectLst/>
                              <a:latin typeface="+mn-lt"/>
                              <a:ea typeface="+mn-ea"/>
                              <a:cs typeface="+mn-cs"/>
                            </a:rPr>
                            <a:t>.</a:t>
                          </a:r>
                        </a:p>
                        <a:p>
                          <a:endParaRPr lang="fr-FR" sz="1800" b="1" kern="1200" dirty="0">
                            <a:solidFill>
                              <a:schemeClr val="tx1"/>
                            </a:solidFill>
                            <a:effectLst/>
                            <a:latin typeface="+mn-lt"/>
                            <a:ea typeface="+mn-ea"/>
                            <a:cs typeface="+mn-cs"/>
                          </a:endParaRPr>
                        </a:p>
                        <a:p>
                          <a:endParaRPr lang="fr-FR" sz="1000" b="1" i="1" kern="1200" dirty="0">
                            <a:solidFill>
                              <a:schemeClr val="tx1"/>
                            </a:solidFill>
                            <a:effectLst/>
                            <a:latin typeface="+mn-lt"/>
                            <a:ea typeface="+mn-ea"/>
                            <a:cs typeface="+mn-cs"/>
                          </a:endParaRPr>
                        </a:p>
                        <a:p>
                          <a:r>
                            <a:rPr lang="fr-FR" sz="2000" b="1" i="1" kern="1200" dirty="0" smtClean="0">
                              <a:solidFill>
                                <a:srgbClr val="0070C0"/>
                              </a:solidFill>
                              <a:effectLst/>
                              <a:latin typeface="+mn-lt"/>
                              <a:ea typeface="+mn-ea"/>
                              <a:cs typeface="+mn-cs"/>
                            </a:rPr>
                            <a:t>L’ensemble </a:t>
                          </a:r>
                          <a:r>
                            <a:rPr lang="fr-FR" sz="2000" b="1" i="1" kern="1200" dirty="0">
                              <a:solidFill>
                                <a:srgbClr val="0070C0"/>
                              </a:solidFill>
                              <a:effectLst/>
                              <a:latin typeface="+mn-lt"/>
                              <a:ea typeface="+mn-ea"/>
                              <a:cs typeface="+mn-cs"/>
                            </a:rPr>
                            <a:t>(fondamental et harmonique) constitue une note musicale</a:t>
                          </a:r>
                          <a:r>
                            <a:rPr lang="fr-FR" sz="2000" b="1" i="1" kern="1200" dirty="0" smtClean="0">
                              <a:solidFill>
                                <a:srgbClr val="0070C0"/>
                              </a:solidFill>
                              <a:effectLst/>
                              <a:latin typeface="+mn-lt"/>
                              <a:ea typeface="+mn-ea"/>
                              <a:cs typeface="+mn-cs"/>
                            </a:rPr>
                            <a:t>.</a:t>
                          </a:r>
                        </a:p>
                        <a:p>
                          <a:endParaRPr lang="fr-FR" sz="1800" b="1" kern="1200" dirty="0">
                            <a:solidFill>
                              <a:srgbClr val="C00000"/>
                            </a:solidFill>
                            <a:effectLst/>
                            <a:latin typeface="+mn-lt"/>
                            <a:ea typeface="+mn-ea"/>
                            <a:cs typeface="+mn-cs"/>
                          </a:endParaRPr>
                        </a:p>
                        <a:p>
                          <a:endParaRPr lang="fr-FR" sz="1000" b="1" i="1" kern="1200" dirty="0">
                            <a:solidFill>
                              <a:schemeClr val="tx1"/>
                            </a:solidFill>
                            <a:effectLst/>
                            <a:latin typeface="+mn-lt"/>
                            <a:ea typeface="+mn-ea"/>
                            <a:cs typeface="+mn-cs"/>
                          </a:endParaRPr>
                        </a:p>
                        <a:p>
                          <a:r>
                            <a:rPr lang="fr-FR" sz="1800" b="1" kern="1200" dirty="0" smtClean="0">
                              <a:solidFill>
                                <a:schemeClr val="tx1"/>
                              </a:solidFill>
                              <a:effectLst/>
                              <a:latin typeface="+mn-lt"/>
                              <a:ea typeface="+mn-ea"/>
                              <a:cs typeface="+mn-cs"/>
                            </a:rPr>
                            <a:t>On </a:t>
                          </a:r>
                          <a:r>
                            <a:rPr lang="fr-FR" sz="1800" b="1" kern="1200" dirty="0">
                              <a:solidFill>
                                <a:schemeClr val="tx1"/>
                              </a:solidFill>
                              <a:effectLst/>
                              <a:latin typeface="+mn-lt"/>
                              <a:ea typeface="+mn-ea"/>
                              <a:cs typeface="+mn-cs"/>
                            </a:rPr>
                            <a:t>appelle </a:t>
                          </a:r>
                          <a:r>
                            <a:rPr lang="fr-FR" sz="1800" b="1" kern="1200" dirty="0">
                              <a:solidFill>
                                <a:srgbClr val="C00000"/>
                              </a:solidFill>
                              <a:effectLst/>
                              <a:latin typeface="+mn-lt"/>
                              <a:ea typeface="+mn-ea"/>
                              <a:cs typeface="+mn-cs"/>
                            </a:rPr>
                            <a:t>modes propres de vibration </a:t>
                          </a:r>
                          <a:r>
                            <a:rPr lang="fr-FR" sz="1800" b="1" kern="1200" dirty="0">
                              <a:solidFill>
                                <a:schemeClr val="tx1"/>
                              </a:solidFill>
                              <a:effectLst/>
                              <a:latin typeface="+mn-lt"/>
                              <a:ea typeface="+mn-ea"/>
                              <a:cs typeface="+mn-cs"/>
                            </a:rPr>
                            <a:t>d’une colonne d’air les différents états de résonance de cette colonne.</a:t>
                          </a:r>
                        </a:p>
                        <a:p>
                          <a:endParaRPr lang="fr-FR" sz="1000" b="1" kern="1200" dirty="0" smtClean="0">
                            <a:solidFill>
                              <a:schemeClr val="tx1"/>
                            </a:solidFill>
                            <a:effectLst/>
                            <a:latin typeface="+mn-lt"/>
                            <a:ea typeface="+mn-ea"/>
                            <a:cs typeface="+mn-cs"/>
                          </a:endParaRPr>
                        </a:p>
                        <a:p>
                          <a:endParaRPr lang="fr-FR" sz="1800" b="1" kern="1200" dirty="0" smtClean="0">
                            <a:solidFill>
                              <a:schemeClr val="tx1"/>
                            </a:solidFill>
                            <a:effectLst/>
                            <a:latin typeface="+mn-lt"/>
                            <a:ea typeface="+mn-ea"/>
                            <a:cs typeface="+mn-cs"/>
                          </a:endParaRPr>
                        </a:p>
                        <a:p>
                          <a:r>
                            <a:rPr lang="fr-FR" sz="1800" b="1" kern="1200" dirty="0" smtClean="0">
                              <a:solidFill>
                                <a:schemeClr val="tx1"/>
                              </a:solidFill>
                              <a:effectLst/>
                              <a:latin typeface="+mn-lt"/>
                              <a:ea typeface="+mn-ea"/>
                              <a:cs typeface="+mn-cs"/>
                            </a:rPr>
                            <a:t>Les </a:t>
                          </a:r>
                          <a:r>
                            <a:rPr lang="fr-FR" sz="1800" b="1" kern="1200" dirty="0">
                              <a:solidFill>
                                <a:schemeClr val="tx1"/>
                              </a:solidFill>
                              <a:effectLst/>
                              <a:latin typeface="+mn-lt"/>
                              <a:ea typeface="+mn-ea"/>
                              <a:cs typeface="+mn-cs"/>
                            </a:rPr>
                            <a:t>vibrations selon un mode résultent de la superposition d’ondes progressives se propageant dans l’air de la colonne dans un sens et dans un autre et dont l’interférence n’est constructive qu’à ces fréquences de résonance.</a:t>
                          </a:r>
                        </a:p>
                        <a:p>
                          <a:endParaRPr lang="fr-FR" sz="1100" b="1" kern="1200" dirty="0" smtClean="0">
                            <a:solidFill>
                              <a:schemeClr val="tx1"/>
                            </a:solidFill>
                            <a:effectLst/>
                            <a:latin typeface="Candara" panose="020E0502030303020204" pitchFamily="34" charset="0"/>
                            <a:ea typeface="+mn-ea"/>
                            <a:cs typeface="+mn-cs"/>
                          </a:endParaRPr>
                        </a:p>
                        <a:p>
                          <a:endParaRPr lang="fr-FR" sz="1100" b="1" kern="1200" dirty="0" smtClean="0">
                            <a:solidFill>
                              <a:schemeClr val="tx1"/>
                            </a:solidFill>
                            <a:effectLst/>
                            <a:latin typeface="Candara" panose="020E0502030303020204" pitchFamily="34" charset="0"/>
                            <a:ea typeface="+mn-ea"/>
                            <a:cs typeface="+mn-cs"/>
                          </a:endParaRPr>
                        </a:p>
                        <a:p>
                          <a:endParaRPr lang="fr-FR" sz="1100" b="1" kern="1200" dirty="0" smtClean="0">
                            <a:solidFill>
                              <a:schemeClr val="tx1"/>
                            </a:solidFill>
                            <a:effectLst/>
                            <a:latin typeface="Candara" panose="020E0502030303020204" pitchFamily="34" charset="0"/>
                            <a:ea typeface="+mn-ea"/>
                            <a:cs typeface="+mn-cs"/>
                          </a:endParaRPr>
                        </a:p>
                        <a:p>
                          <a:endParaRPr lang="fr-FR" sz="1100" b="1" kern="1200" dirty="0" smtClean="0">
                            <a:solidFill>
                              <a:schemeClr val="tx1"/>
                            </a:solidFill>
                            <a:effectLst/>
                            <a:latin typeface="Candara" panose="020E0502030303020204" pitchFamily="34" charset="0"/>
                            <a:ea typeface="+mn-ea"/>
                            <a:cs typeface="+mn-cs"/>
                          </a:endParaRPr>
                        </a:p>
                        <a:p>
                          <a:endParaRPr lang="fr-FR" sz="1100" b="1" kern="1200" dirty="0" smtClean="0">
                            <a:solidFill>
                              <a:schemeClr val="tx1"/>
                            </a:solidFill>
                            <a:effectLst/>
                            <a:latin typeface="Candara" panose="020E0502030303020204" pitchFamily="34" charset="0"/>
                            <a:ea typeface="+mn-ea"/>
                            <a:cs typeface="+mn-cs"/>
                          </a:endParaRPr>
                        </a:p>
                        <a:p>
                          <a:endParaRPr lang="fr-FR" sz="1100" b="1" kern="1200" dirty="0" smtClean="0">
                            <a:solidFill>
                              <a:schemeClr val="tx1"/>
                            </a:solidFill>
                            <a:effectLst/>
                            <a:latin typeface="Candara" panose="020E0502030303020204" pitchFamily="34" charset="0"/>
                            <a:ea typeface="+mn-ea"/>
                            <a:cs typeface="+mn-cs"/>
                          </a:endParaRPr>
                        </a:p>
                        <a:p>
                          <a:endParaRPr lang="fr-FR" sz="1100" b="1" kern="1200" dirty="0" smtClean="0">
                            <a:solidFill>
                              <a:schemeClr val="tx1"/>
                            </a:solidFill>
                            <a:effectLst/>
                            <a:latin typeface="Candara" panose="020E0502030303020204" pitchFamily="34" charset="0"/>
                            <a:ea typeface="+mn-ea"/>
                            <a:cs typeface="+mn-cs"/>
                          </a:endParaRPr>
                        </a:p>
                        <a:p>
                          <a:endParaRPr lang="fr-FR" sz="1100" b="1" kern="1200" dirty="0" smtClean="0">
                            <a:solidFill>
                              <a:schemeClr val="tx1"/>
                            </a:solidFill>
                            <a:effectLst/>
                            <a:latin typeface="Candara" panose="020E0502030303020204" pitchFamily="34" charset="0"/>
                            <a:ea typeface="+mn-ea"/>
                            <a:cs typeface="+mn-cs"/>
                          </a:endParaRPr>
                        </a:p>
                        <a:p>
                          <a:endParaRPr lang="fr-FR" sz="1100" b="1" kern="1200" dirty="0" smtClean="0">
                            <a:solidFill>
                              <a:schemeClr val="tx1"/>
                            </a:solidFill>
                            <a:effectLst/>
                            <a:latin typeface="Candara" panose="020E0502030303020204" pitchFamily="34" charset="0"/>
                            <a:ea typeface="+mn-ea"/>
                            <a:cs typeface="+mn-cs"/>
                          </a:endParaRPr>
                        </a:p>
                        <a:p>
                          <a:endParaRPr lang="fr-FR" sz="1100" b="1" kern="1200" dirty="0" smtClean="0">
                            <a:solidFill>
                              <a:schemeClr val="tx1"/>
                            </a:solidFill>
                            <a:effectLst/>
                            <a:latin typeface="Candara" panose="020E0502030303020204" pitchFamily="34" charset="0"/>
                            <a:ea typeface="+mn-ea"/>
                            <a:cs typeface="+mn-cs"/>
                          </a:endParaRPr>
                        </a:p>
                        <a:p>
                          <a:endParaRPr lang="fr-FR" sz="1100" b="1" kern="1200" dirty="0" smtClean="0">
                            <a:solidFill>
                              <a:schemeClr val="tx1"/>
                            </a:solidFill>
                            <a:effectLst/>
                            <a:latin typeface="Candara" panose="020E0502030303020204" pitchFamily="34" charset="0"/>
                            <a:ea typeface="+mn-ea"/>
                            <a:cs typeface="+mn-cs"/>
                          </a:endParaRPr>
                        </a:p>
                        <a:p>
                          <a:endParaRPr lang="fr-FR" sz="1100" b="1" kern="1200" dirty="0" smtClean="0">
                            <a:solidFill>
                              <a:schemeClr val="tx1"/>
                            </a:solidFill>
                            <a:effectLst/>
                            <a:latin typeface="Candara" panose="020E0502030303020204" pitchFamily="34" charset="0"/>
                            <a:ea typeface="+mn-ea"/>
                            <a:cs typeface="+mn-cs"/>
                          </a:endParaRPr>
                        </a:p>
                        <a:p>
                          <a:endParaRPr lang="fr-FR" sz="1100" b="1" kern="1200" dirty="0" smtClean="0">
                            <a:solidFill>
                              <a:schemeClr val="tx1"/>
                            </a:solidFill>
                            <a:effectLst/>
                            <a:latin typeface="Candara" panose="020E0502030303020204" pitchFamily="34" charset="0"/>
                            <a:ea typeface="+mn-ea"/>
                            <a:cs typeface="+mn-cs"/>
                          </a:endParaRPr>
                        </a:p>
                        <a:p>
                          <a:endParaRPr lang="fr-FR" sz="1100" b="1" kern="1200" dirty="0" smtClean="0">
                            <a:solidFill>
                              <a:schemeClr val="tx1"/>
                            </a:solidFill>
                            <a:effectLst/>
                            <a:latin typeface="Candara" panose="020E0502030303020204" pitchFamily="34" charset="0"/>
                            <a:ea typeface="+mn-ea"/>
                            <a:cs typeface="+mn-cs"/>
                          </a:endParaRPr>
                        </a:p>
                        <a:p>
                          <a:endParaRPr lang="fr-FR" sz="1100" b="1" kern="1200" dirty="0" smtClean="0">
                            <a:solidFill>
                              <a:schemeClr val="tx1"/>
                            </a:solidFill>
                            <a:effectLst/>
                            <a:latin typeface="Candara" panose="020E0502030303020204" pitchFamily="34" charset="0"/>
                            <a:ea typeface="+mn-ea"/>
                            <a:cs typeface="+mn-cs"/>
                          </a:endParaRPr>
                        </a:p>
                        <a:p>
                          <a:endParaRPr lang="fr-FR" sz="1100" b="1" kern="1200" dirty="0" smtClean="0">
                            <a:solidFill>
                              <a:schemeClr val="tx1"/>
                            </a:solidFill>
                            <a:effectLst/>
                            <a:latin typeface="Candara" panose="020E0502030303020204" pitchFamily="34" charset="0"/>
                            <a:ea typeface="+mn-ea"/>
                            <a:cs typeface="+mn-cs"/>
                          </a:endParaRPr>
                        </a:p>
                        <a:p>
                          <a:endParaRPr lang="fr-FR" sz="1100" b="1" kern="1200" dirty="0" smtClean="0">
                            <a:solidFill>
                              <a:schemeClr val="tx1"/>
                            </a:solidFill>
                            <a:effectLst/>
                            <a:latin typeface="Candara" panose="020E0502030303020204" pitchFamily="34" charset="0"/>
                            <a:ea typeface="+mn-ea"/>
                            <a:cs typeface="+mn-cs"/>
                          </a:endParaRPr>
                        </a:p>
                        <a:p>
                          <a:endParaRPr lang="fr-FR" sz="500" b="1" kern="1200" dirty="0" smtClean="0">
                            <a:solidFill>
                              <a:schemeClr val="tx1"/>
                            </a:solidFill>
                            <a:effectLst/>
                            <a:latin typeface="Candara" panose="020E0502030303020204" pitchFamily="34" charset="0"/>
                            <a:ea typeface="+mn-ea"/>
                            <a:cs typeface="+mn-cs"/>
                          </a:endParaRPr>
                        </a:p>
                        <a:p>
                          <a:endParaRPr lang="fr-FR" sz="1500" b="1" i="0" kern="1200" dirty="0" smtClean="0">
                            <a:solidFill>
                              <a:schemeClr val="tx1"/>
                            </a:solidFill>
                            <a:effectLst/>
                            <a:latin typeface="Candara" panose="020E0502030303020204" pitchFamily="34" charset="0"/>
                            <a:ea typeface="+mn-ea"/>
                            <a:cs typeface="+mn-cs"/>
                          </a:endParaRPr>
                        </a:p>
                        <a:p>
                          <a:endParaRPr lang="fr-FR" sz="1800" b="1" i="1" kern="1200" dirty="0" smtClean="0">
                            <a:solidFill>
                              <a:schemeClr val="tx1"/>
                            </a:solidFill>
                            <a:effectLst/>
                            <a:latin typeface="+mn-lt"/>
                            <a:ea typeface="+mn-ea"/>
                            <a:cs typeface="+mn-cs"/>
                          </a:endParaRPr>
                        </a:p>
                        <a:p>
                          <a:endParaRPr lang="fr-FR" sz="1800" b="1" i="1" kern="1200" dirty="0" smtClean="0">
                            <a:solidFill>
                              <a:schemeClr val="tx1"/>
                            </a:solidFill>
                            <a:effectLst/>
                            <a:latin typeface="+mn-lt"/>
                            <a:ea typeface="+mn-ea"/>
                            <a:cs typeface="+mn-cs"/>
                          </a:endParaRPr>
                        </a:p>
                        <a:p>
                          <a:endParaRPr lang="fr-FR" sz="1800" b="1" i="1" kern="1200" dirty="0" smtClean="0">
                            <a:solidFill>
                              <a:schemeClr val="tx1"/>
                            </a:solidFill>
                            <a:effectLst/>
                            <a:latin typeface="+mn-lt"/>
                            <a:ea typeface="+mn-ea"/>
                            <a:cs typeface="+mn-cs"/>
                          </a:endParaRPr>
                        </a:p>
                        <a:p>
                          <a:endParaRPr lang="fr-FR" dirty="0">
                            <a:solidFill>
                              <a:schemeClr val="tx1"/>
                            </a:solidFill>
                          </a:endParaRPr>
                        </a:p>
                        <a:p>
                          <a:endParaRPr lang="fr-FR" dirty="0" smtClean="0">
                            <a:solidFill>
                              <a:schemeClr val="tx1"/>
                            </a:solidFill>
                          </a:endParaRPr>
                        </a:p>
                        <a:p>
                          <a:endParaRPr lang="fr-FR" dirty="0" smtClean="0">
                            <a:solidFill>
                              <a:schemeClr val="tx1"/>
                            </a:solidFill>
                          </a:endParaRPr>
                        </a:p>
                        <a:p>
                          <a:endParaRPr lang="fr-FR" dirty="0" smtClean="0">
                            <a:solidFill>
                              <a:schemeClr val="tx1"/>
                            </a:solidFill>
                          </a:endParaRPr>
                        </a:p>
                        <a:p>
                          <a:endParaRPr lang="fr-FR" sz="1500" b="1" kern="1200" dirty="0" smtClean="0">
                            <a:solidFill>
                              <a:schemeClr val="tx1"/>
                            </a:solidFill>
                            <a:effectLst/>
                            <a:latin typeface="Candara" panose="020E0502030303020204" pitchFamily="34" charset="0"/>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fr-FR" sz="1600" kern="1200" dirty="0" smtClean="0">
                            <a:solidFill>
                              <a:schemeClr val="dk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fr-FR" sz="1600" kern="1200" dirty="0" smtClean="0">
                            <a:solidFill>
                              <a:schemeClr val="dk1"/>
                            </a:solidFill>
                            <a:effectLst/>
                            <a:latin typeface="+mn-lt"/>
                            <a:ea typeface="+mn-ea"/>
                            <a:cs typeface="+mn-cs"/>
                          </a:endParaRPr>
                        </a:p>
                        <a:p>
                          <a:pPr fontAlgn="base"/>
                          <a:r>
                            <a:rPr lang="fr-FR" sz="1600" b="1" kern="1200" dirty="0" smtClean="0">
                              <a:solidFill>
                                <a:schemeClr val="dk1"/>
                              </a:solidFill>
                              <a:effectLst/>
                              <a:latin typeface="Andalus" panose="02010000000000000000" pitchFamily="2" charset="-78"/>
                              <a:ea typeface="+mn-ea"/>
                              <a:cs typeface="Andalus" panose="02010000000000000000" pitchFamily="2" charset="-78"/>
                            </a:rPr>
                            <a:t> </a:t>
                          </a:r>
                          <a:endParaRPr lang="fr-FR" sz="1500" b="1" kern="1200" dirty="0" smtClean="0">
                            <a:solidFill>
                              <a:schemeClr val="tx1"/>
                            </a:solidFill>
                            <a:effectLst/>
                            <a:latin typeface="Candara" panose="020E0502030303020204" pitchFamily="34" charset="0"/>
                            <a:ea typeface="+mn-ea"/>
                            <a:cs typeface="+mn-cs"/>
                          </a:endParaRPr>
                        </a:p>
                        <a:p>
                          <a:endParaRPr lang="fr-FR" sz="500" b="1" kern="1200" dirty="0" smtClean="0">
                            <a:solidFill>
                              <a:schemeClr val="tx1"/>
                            </a:solidFill>
                            <a:effectLst/>
                            <a:latin typeface="+mn-lt"/>
                            <a:ea typeface="+mn-ea"/>
                            <a:cs typeface="+mn-cs"/>
                          </a:endParaRPr>
                        </a:p>
                        <a:p>
                          <a:r>
                            <a:rPr lang="fr-FR" sz="1400" b="1" kern="1200" dirty="0" smtClean="0">
                              <a:solidFill>
                                <a:schemeClr val="tx1"/>
                              </a:solidFill>
                              <a:effectLst/>
                              <a:latin typeface="Candara" panose="020E0502030303020204" pitchFamily="34" charset="0"/>
                              <a:ea typeface="+mn-ea"/>
                              <a:cs typeface="+mn-cs"/>
                            </a:rPr>
                            <a:t>                </a:t>
                          </a:r>
                          <a:endParaRPr lang="fr-FR" sz="1600" dirty="0">
                            <a:solidFill>
                              <a:schemeClr val="tx1"/>
                            </a:solidFill>
                          </a:endParaRPr>
                        </a:p>
                      </a:txBody>
                      <a:tcPr>
                        <a:gradFill>
                          <a:gsLst>
                            <a:gs pos="0">
                              <a:srgbClr val="FBEAC7"/>
                            </a:gs>
                            <a:gs pos="17999">
                              <a:srgbClr val="FEE7F2"/>
                            </a:gs>
                            <a:gs pos="36000">
                              <a:srgbClr val="FAC77D"/>
                            </a:gs>
                            <a:gs pos="61000">
                              <a:srgbClr val="FBA97D"/>
                            </a:gs>
                            <a:gs pos="82001">
                              <a:srgbClr val="FBD49C"/>
                            </a:gs>
                            <a:gs pos="100000">
                              <a:srgbClr val="FEE7F2"/>
                            </a:gs>
                          </a:gsLst>
                          <a:lin ang="5400000" scaled="0"/>
                        </a:gradFill>
                      </a:tcPr>
                    </a:tc>
                  </a:tr>
                </a:tbl>
              </a:graphicData>
            </a:graphic>
          </p:graphicFrame>
        </mc:Choice>
        <mc:Fallback xmlns="">
          <p:graphicFrame>
            <p:nvGraphicFramePr>
              <p:cNvPr id="5" name="Espace réservé du contenu 4"/>
              <p:cNvGraphicFramePr>
                <a:graphicFrameLocks noGrp="1"/>
              </p:cNvGraphicFramePr>
              <p:nvPr>
                <p:ph idx="1"/>
                <p:extLst>
                  <p:ext uri="{D42A27DB-BD31-4B8C-83A1-F6EECF244321}">
                    <p14:modId xmlns:p14="http://schemas.microsoft.com/office/powerpoint/2010/main" xmlns="" xmlns:a14="http://schemas.microsoft.com/office/drawing/2010/main" val="492544446"/>
                  </p:ext>
                </p:extLst>
              </p:nvPr>
            </p:nvGraphicFramePr>
            <p:xfrm>
              <a:off x="-4777" y="944880"/>
              <a:ext cx="9091614" cy="11826240"/>
            </p:xfrm>
            <a:graphic>
              <a:graphicData uri="http://schemas.openxmlformats.org/drawingml/2006/table">
                <a:tbl>
                  <a:tblPr firstRow="1" bandRow="1">
                    <a:tableStyleId>{5C22544A-7EE6-4342-B048-85BDC9FD1C3A}</a:tableStyleId>
                  </a:tblPr>
                  <a:tblGrid>
                    <a:gridCol w="9091614"/>
                  </a:tblGrid>
                  <a:tr h="11826240">
                    <a:tc>
                      <a:txBody>
                        <a:bodyPr/>
                        <a:lstStyle/>
                        <a:p>
                          <a:endParaRPr lang="fr-FR"/>
                        </a:p>
                      </a:txBody>
                      <a:tcPr>
                        <a:blipFill rotWithShape="1">
                          <a:blip r:embed="rId3"/>
                          <a:stretch>
                            <a:fillRect/>
                          </a:stretch>
                        </a:blipFill>
                      </a:tcPr>
                    </a:tc>
                  </a:tr>
                </a:tbl>
              </a:graphicData>
            </a:graphic>
          </p:graphicFrame>
        </mc:Fallback>
      </mc:AlternateContent>
      <p:sp>
        <p:nvSpPr>
          <p:cNvPr id="12" name="Rectangle 11"/>
          <p:cNvSpPr/>
          <p:nvPr/>
        </p:nvSpPr>
        <p:spPr>
          <a:xfrm>
            <a:off x="0" y="908720"/>
            <a:ext cx="9144000" cy="5928681"/>
          </a:xfrm>
          <a:prstGeom prst="rect">
            <a:avLst/>
          </a:prstGeom>
          <a:noFill/>
          <a:ln cmpd="dbl">
            <a:solidFill>
              <a:schemeClr val="accent3">
                <a:lumMod val="75000"/>
              </a:schemeClr>
            </a:solidFill>
          </a:ln>
          <a:effectLst>
            <a:outerShdw blurRad="50800" dist="38100" dir="2700000" algn="tl" rotWithShape="0">
              <a:schemeClr val="accent3">
                <a:lumMod val="7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680804499"/>
      </p:ext>
    </p:extLst>
  </p:cSld>
  <p:clrMapOvr>
    <a:masterClrMapping/>
  </p:clrMapOvr>
  <p:transition spd="slow">
    <p:pull/>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à coins arrondis 6"/>
          <p:cNvSpPr/>
          <p:nvPr/>
        </p:nvSpPr>
        <p:spPr>
          <a:xfrm>
            <a:off x="0" y="0"/>
            <a:ext cx="1296144" cy="332656"/>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p:cNvSpPr>
            <a:spLocks noGrp="1"/>
          </p:cNvSpPr>
          <p:nvPr>
            <p:ph type="title"/>
          </p:nvPr>
        </p:nvSpPr>
        <p:spPr>
          <a:xfrm>
            <a:off x="0" y="0"/>
            <a:ext cx="9036496" cy="620688"/>
          </a:xfrm>
        </p:spPr>
        <p:txBody>
          <a:bodyPr>
            <a:noAutofit/>
          </a:bodyPr>
          <a:lstStyle/>
          <a:p>
            <a:pPr algn="l"/>
            <a:r>
              <a:rPr lang="fr-FR" sz="1200" dirty="0" smtClean="0">
                <a:solidFill>
                  <a:schemeClr val="bg1"/>
                </a:solidFill>
                <a:latin typeface="Copperplate Gothic Bold" panose="020E0705020206020404" pitchFamily="34" charset="0"/>
              </a:rPr>
              <a:t/>
            </a:r>
            <a:br>
              <a:rPr lang="fr-FR" sz="1200" dirty="0" smtClean="0">
                <a:solidFill>
                  <a:schemeClr val="bg1"/>
                </a:solidFill>
                <a:latin typeface="Copperplate Gothic Bold" panose="020E0705020206020404" pitchFamily="34" charset="0"/>
              </a:rPr>
            </a:br>
            <a:r>
              <a:rPr lang="fr-FR" sz="1400" dirty="0" smtClean="0">
                <a:solidFill>
                  <a:schemeClr val="bg1"/>
                </a:solidFill>
                <a:latin typeface="Copperplate Gothic Bold" panose="020E0705020206020404" pitchFamily="34" charset="0"/>
              </a:rPr>
              <a:t>Document 2</a:t>
            </a:r>
            <a:r>
              <a:rPr lang="fr-FR" sz="1200" dirty="0" smtClean="0">
                <a:solidFill>
                  <a:srgbClr val="AA2116"/>
                </a:solidFill>
                <a:latin typeface="Copperplate Gothic Bold" panose="020E0705020206020404" pitchFamily="34" charset="0"/>
              </a:rPr>
              <a:t/>
            </a:r>
            <a:br>
              <a:rPr lang="fr-FR" sz="1200" dirty="0" smtClean="0">
                <a:solidFill>
                  <a:srgbClr val="AA2116"/>
                </a:solidFill>
                <a:latin typeface="Copperplate Gothic Bold" panose="020E0705020206020404" pitchFamily="34" charset="0"/>
              </a:rPr>
            </a:br>
            <a:r>
              <a:rPr lang="fr-FR" sz="1200" dirty="0">
                <a:solidFill>
                  <a:srgbClr val="AA2116"/>
                </a:solidFill>
                <a:latin typeface="Copperplate Gothic Bold" panose="020E0705020206020404" pitchFamily="34" charset="0"/>
              </a:rPr>
              <a:t> </a:t>
            </a:r>
            <a:r>
              <a:rPr lang="fr-FR" sz="1200" dirty="0" smtClean="0">
                <a:solidFill>
                  <a:srgbClr val="AA2116"/>
                </a:solidFill>
                <a:latin typeface="Copperplate Gothic Bold" panose="020E0705020206020404" pitchFamily="34" charset="0"/>
              </a:rPr>
              <a:t>                                     </a:t>
            </a:r>
            <a:r>
              <a:rPr lang="fr-FR" sz="1700" dirty="0" smtClean="0">
                <a:solidFill>
                  <a:srgbClr val="AA2116"/>
                </a:solidFill>
                <a:latin typeface="Copperplate Gothic Bold" panose="020E0705020206020404" pitchFamily="34" charset="0"/>
              </a:rPr>
              <a:t>Vibrations </a:t>
            </a:r>
            <a:r>
              <a:rPr lang="fr-FR" sz="1700" dirty="0">
                <a:solidFill>
                  <a:srgbClr val="AA2116"/>
                </a:solidFill>
                <a:latin typeface="Copperplate Gothic Bold" panose="020E0705020206020404" pitchFamily="34" charset="0"/>
              </a:rPr>
              <a:t>d’une colonne d’air fermée à une extrémité</a:t>
            </a:r>
            <a:r>
              <a:rPr lang="fr-FR" sz="2800" dirty="0">
                <a:latin typeface="Eras Bold ITC" panose="020B0907030504020204" pitchFamily="34" charset="0"/>
              </a:rPr>
              <a:t/>
            </a:r>
            <a:br>
              <a:rPr lang="fr-FR" sz="2800" dirty="0">
                <a:latin typeface="Eras Bold ITC" panose="020B0907030504020204" pitchFamily="34" charset="0"/>
              </a:rPr>
            </a:br>
            <a:endParaRPr lang="fr-FR" sz="2000" dirty="0">
              <a:latin typeface="Eras Bold ITC" panose="020B0907030504020204" pitchFamily="34" charset="0"/>
            </a:endParaRPr>
          </a:p>
        </p:txBody>
      </p:sp>
      <mc:AlternateContent xmlns:mc="http://schemas.openxmlformats.org/markup-compatibility/2006" xmlns:a14="http://schemas.microsoft.com/office/drawing/2010/main">
        <mc:Choice Requires="a14">
          <p:graphicFrame>
            <p:nvGraphicFramePr>
              <p:cNvPr id="5" name="Espace réservé du contenu 4"/>
              <p:cNvGraphicFramePr>
                <a:graphicFrameLocks noGrp="1"/>
              </p:cNvGraphicFramePr>
              <p:nvPr>
                <p:ph idx="1"/>
                <p:extLst>
                  <p:ext uri="{D42A27DB-BD31-4B8C-83A1-F6EECF244321}">
                    <p14:modId xmlns:p14="http://schemas.microsoft.com/office/powerpoint/2010/main" val="1604189847"/>
                  </p:ext>
                </p:extLst>
              </p:nvPr>
            </p:nvGraphicFramePr>
            <p:xfrm>
              <a:off x="52386" y="620688"/>
              <a:ext cx="9091614" cy="9382887"/>
            </p:xfrm>
            <a:graphic>
              <a:graphicData uri="http://schemas.openxmlformats.org/drawingml/2006/table">
                <a:tbl>
                  <a:tblPr firstRow="1" bandRow="1">
                    <a:tableStyleId>{5C22544A-7EE6-4342-B048-85BDC9FD1C3A}</a:tableStyleId>
                  </a:tblPr>
                  <a:tblGrid>
                    <a:gridCol w="4951662"/>
                    <a:gridCol w="4139952"/>
                  </a:tblGrid>
                  <a:tr h="8334435">
                    <a:tc>
                      <a:txBody>
                        <a:bodyPr/>
                        <a:lstStyle/>
                        <a:p>
                          <a:endParaRPr lang="fr-FR" sz="1500" b="1" kern="1200" dirty="0" smtClean="0">
                            <a:solidFill>
                              <a:schemeClr val="tx1"/>
                            </a:solidFill>
                            <a:effectLst/>
                            <a:latin typeface="Candara" panose="020E0502030303020204" pitchFamily="34" charset="0"/>
                            <a:ea typeface="+mn-ea"/>
                            <a:cs typeface="+mn-cs"/>
                          </a:endParaRPr>
                        </a:p>
                        <a:p>
                          <a:r>
                            <a:rPr lang="fr-FR" sz="1800" b="1" kern="1200" dirty="0" smtClean="0">
                              <a:solidFill>
                                <a:schemeClr val="tx1"/>
                              </a:solidFill>
                              <a:effectLst/>
                              <a:latin typeface="+mn-lt"/>
                              <a:ea typeface="+mn-ea"/>
                              <a:cs typeface="+mn-cs"/>
                            </a:rPr>
                            <a:t>Pour un mode </a:t>
                          </a:r>
                          <a:r>
                            <a:rPr lang="fr-FR" sz="1800" b="1" i="1" kern="1200" dirty="0" smtClean="0">
                              <a:solidFill>
                                <a:schemeClr val="tx1"/>
                              </a:solidFill>
                              <a:effectLst/>
                              <a:latin typeface="+mn-lt"/>
                              <a:ea typeface="+mn-ea"/>
                              <a:cs typeface="+mn-cs"/>
                            </a:rPr>
                            <a:t>n de vibration de l’air</a:t>
                          </a:r>
                          <a:r>
                            <a:rPr lang="fr-FR" sz="1800" b="1" kern="1200" dirty="0" smtClean="0">
                              <a:solidFill>
                                <a:schemeClr val="tx1"/>
                              </a:solidFill>
                              <a:effectLst/>
                              <a:latin typeface="+mn-lt"/>
                              <a:ea typeface="+mn-ea"/>
                              <a:cs typeface="+mn-cs"/>
                            </a:rPr>
                            <a:t>, l'onde présente </a:t>
                          </a:r>
                          <a:r>
                            <a:rPr lang="fr-FR" sz="1800" b="1" i="1" kern="1200" dirty="0" smtClean="0">
                              <a:solidFill>
                                <a:schemeClr val="tx1"/>
                              </a:solidFill>
                              <a:effectLst/>
                              <a:latin typeface="+mn-lt"/>
                              <a:ea typeface="+mn-ea"/>
                              <a:cs typeface="+mn-cs"/>
                            </a:rPr>
                            <a:t>n ventres de pression et n nœuds de pression</a:t>
                          </a:r>
                          <a:r>
                            <a:rPr lang="fr-FR" sz="1800" b="1" kern="1200" dirty="0" smtClean="0">
                              <a:solidFill>
                                <a:schemeClr val="tx1"/>
                              </a:solidFill>
                              <a:effectLst/>
                              <a:latin typeface="+mn-lt"/>
                              <a:ea typeface="+mn-ea"/>
                              <a:cs typeface="+mn-cs"/>
                            </a:rPr>
                            <a:t> répartis régulièrement.</a:t>
                          </a:r>
                        </a:p>
                        <a:p>
                          <a:r>
                            <a:rPr lang="fr-FR" sz="1800" kern="1200" dirty="0" smtClean="0">
                              <a:solidFill>
                                <a:schemeClr val="dk1"/>
                              </a:solidFill>
                              <a:effectLst/>
                              <a:latin typeface="+mn-lt"/>
                              <a:ea typeface="+mn-ea"/>
                              <a:cs typeface="+mn-cs"/>
                            </a:rPr>
                            <a:t> </a:t>
                          </a:r>
                        </a:p>
                        <a:p>
                          <a:endParaRPr lang="fr-FR" sz="1100" b="1" kern="1200" dirty="0" smtClean="0">
                            <a:solidFill>
                              <a:schemeClr val="tx1"/>
                            </a:solidFill>
                            <a:effectLst/>
                            <a:latin typeface="Candara" panose="020E0502030303020204" pitchFamily="34" charset="0"/>
                            <a:ea typeface="+mn-ea"/>
                            <a:cs typeface="+mn-cs"/>
                          </a:endParaRPr>
                        </a:p>
                        <a:p>
                          <a:endParaRPr lang="fr-FR" sz="1100" b="1" kern="1200" dirty="0" smtClean="0">
                            <a:solidFill>
                              <a:schemeClr val="tx1"/>
                            </a:solidFill>
                            <a:effectLst/>
                            <a:latin typeface="Candara" panose="020E0502030303020204" pitchFamily="34" charset="0"/>
                            <a:ea typeface="+mn-ea"/>
                            <a:cs typeface="+mn-cs"/>
                          </a:endParaRPr>
                        </a:p>
                        <a:p>
                          <a:r>
                            <a:rPr lang="fr-FR" sz="1600" b="1" kern="1200" dirty="0" smtClean="0">
                              <a:solidFill>
                                <a:schemeClr val="tx1"/>
                              </a:solidFill>
                              <a:effectLst/>
                              <a:latin typeface="+mn-lt"/>
                              <a:ea typeface="+mn-ea"/>
                              <a:cs typeface="+mn-cs"/>
                            </a:rPr>
                            <a:t>Mode fondamental n = 1  </a:t>
                          </a:r>
                        </a:p>
                        <a:p>
                          <a:r>
                            <a:rPr lang="fr-FR" sz="1100" b="1" kern="1200" dirty="0" smtClean="0">
                              <a:solidFill>
                                <a:schemeClr val="lt1"/>
                              </a:solidFill>
                              <a:effectLst/>
                              <a:latin typeface="+mn-lt"/>
                              <a:ea typeface="+mn-ea"/>
                              <a:cs typeface="+mn-cs"/>
                            </a:rPr>
                            <a:t> </a:t>
                          </a:r>
                        </a:p>
                        <a:p>
                          <a:endParaRPr lang="fr-FR" sz="1100" b="1" kern="1200" dirty="0" smtClean="0">
                            <a:solidFill>
                              <a:schemeClr val="lt1"/>
                            </a:solidFill>
                            <a:effectLst/>
                            <a:latin typeface="+mn-lt"/>
                            <a:ea typeface="+mn-ea"/>
                            <a:cs typeface="+mn-cs"/>
                          </a:endParaRPr>
                        </a:p>
                        <a:p>
                          <a:endParaRPr lang="fr-FR" sz="1100" b="1" kern="1200" dirty="0" smtClean="0">
                            <a:solidFill>
                              <a:schemeClr val="lt1"/>
                            </a:solidFill>
                            <a:effectLst/>
                            <a:latin typeface="+mn-lt"/>
                            <a:ea typeface="+mn-ea"/>
                            <a:cs typeface="+mn-cs"/>
                          </a:endParaRPr>
                        </a:p>
                        <a:p>
                          <a:endParaRPr lang="fr-FR" sz="1100" b="1" kern="1200" dirty="0" smtClean="0">
                            <a:solidFill>
                              <a:schemeClr val="lt1"/>
                            </a:solidFill>
                            <a:effectLst/>
                            <a:latin typeface="+mn-lt"/>
                            <a:ea typeface="+mn-ea"/>
                            <a:cs typeface="+mn-cs"/>
                          </a:endParaRPr>
                        </a:p>
                        <a:p>
                          <a:endParaRPr lang="fr-FR" sz="1100" b="1" kern="1200" dirty="0" smtClean="0">
                            <a:solidFill>
                              <a:schemeClr val="lt1"/>
                            </a:solidFill>
                            <a:effectLst/>
                            <a:latin typeface="+mn-lt"/>
                            <a:ea typeface="+mn-ea"/>
                            <a:cs typeface="+mn-cs"/>
                          </a:endParaRPr>
                        </a:p>
                        <a:p>
                          <a:r>
                            <a:rPr lang="fr-FR" sz="1600" b="1" kern="1200" dirty="0" smtClean="0">
                              <a:solidFill>
                                <a:schemeClr val="tx1"/>
                              </a:solidFill>
                              <a:effectLst/>
                              <a:latin typeface="+mn-lt"/>
                              <a:ea typeface="+mn-ea"/>
                              <a:cs typeface="+mn-cs"/>
                            </a:rPr>
                            <a:t>Mode de vibration n = 2</a:t>
                          </a:r>
                        </a:p>
                        <a:p>
                          <a:r>
                            <a:rPr lang="fr-FR" sz="1100" b="1" kern="1200" dirty="0" smtClean="0">
                              <a:solidFill>
                                <a:schemeClr val="lt1"/>
                              </a:solidFill>
                              <a:effectLst/>
                              <a:latin typeface="+mn-lt"/>
                              <a:ea typeface="+mn-ea"/>
                              <a:cs typeface="+mn-cs"/>
                            </a:rPr>
                            <a:t> </a:t>
                          </a:r>
                        </a:p>
                        <a:p>
                          <a:r>
                            <a:rPr lang="fr-FR" sz="1100" b="1" kern="1200" dirty="0" smtClean="0">
                              <a:solidFill>
                                <a:schemeClr val="lt1"/>
                              </a:solidFill>
                              <a:effectLst/>
                              <a:latin typeface="+mn-lt"/>
                              <a:ea typeface="+mn-ea"/>
                              <a:cs typeface="+mn-cs"/>
                            </a:rPr>
                            <a:t> </a:t>
                          </a:r>
                        </a:p>
                        <a:p>
                          <a:endParaRPr lang="fr-FR" sz="1100" b="1" kern="1200" dirty="0" smtClean="0">
                            <a:solidFill>
                              <a:schemeClr val="lt1"/>
                            </a:solidFill>
                            <a:effectLst/>
                            <a:latin typeface="+mn-lt"/>
                            <a:ea typeface="+mn-ea"/>
                            <a:cs typeface="+mn-cs"/>
                          </a:endParaRPr>
                        </a:p>
                        <a:p>
                          <a:endParaRPr lang="fr-FR" sz="1100" b="1" kern="1200" dirty="0" smtClean="0">
                            <a:solidFill>
                              <a:schemeClr val="lt1"/>
                            </a:solidFill>
                            <a:effectLst/>
                            <a:latin typeface="+mn-lt"/>
                            <a:ea typeface="+mn-ea"/>
                            <a:cs typeface="+mn-cs"/>
                          </a:endParaRPr>
                        </a:p>
                        <a:p>
                          <a:r>
                            <a:rPr lang="fr-FR" sz="1600" b="1" kern="1200" dirty="0" smtClean="0">
                              <a:solidFill>
                                <a:schemeClr val="tx1"/>
                              </a:solidFill>
                              <a:effectLst/>
                              <a:latin typeface="+mn-lt"/>
                              <a:ea typeface="+mn-ea"/>
                              <a:cs typeface="+mn-cs"/>
                            </a:rPr>
                            <a:t>Mode de vibration n = 3</a:t>
                          </a:r>
                        </a:p>
                        <a:p>
                          <a:endParaRPr lang="fr-FR" sz="1100" b="1" kern="1200" dirty="0" smtClean="0">
                            <a:solidFill>
                              <a:schemeClr val="tx1"/>
                            </a:solidFill>
                            <a:effectLst/>
                            <a:latin typeface="Candara" panose="020E0502030303020204" pitchFamily="34" charset="0"/>
                            <a:ea typeface="+mn-ea"/>
                            <a:cs typeface="+mn-cs"/>
                          </a:endParaRPr>
                        </a:p>
                        <a:p>
                          <a:endParaRPr lang="fr-FR" sz="1100" b="1" kern="1200" dirty="0" smtClean="0">
                            <a:solidFill>
                              <a:schemeClr val="tx1"/>
                            </a:solidFill>
                            <a:effectLst/>
                            <a:latin typeface="Candara" panose="020E0502030303020204" pitchFamily="34" charset="0"/>
                            <a:ea typeface="+mn-ea"/>
                            <a:cs typeface="+mn-cs"/>
                          </a:endParaRPr>
                        </a:p>
                        <a:p>
                          <a:endParaRPr lang="fr-FR" sz="800" b="1" i="1" kern="1200" dirty="0" smtClean="0">
                            <a:solidFill>
                              <a:schemeClr val="tx1"/>
                            </a:solidFill>
                            <a:effectLst/>
                            <a:latin typeface="+mn-lt"/>
                            <a:ea typeface="+mn-ea"/>
                            <a:cs typeface="+mn-cs"/>
                          </a:endParaRPr>
                        </a:p>
                        <a:p>
                          <a:r>
                            <a:rPr lang="fr-FR" sz="1100" b="1" kern="1200" dirty="0" smtClean="0">
                              <a:solidFill>
                                <a:schemeClr val="lt1"/>
                              </a:solidFill>
                              <a:effectLst/>
                              <a:latin typeface="+mn-lt"/>
                              <a:ea typeface="+mn-ea"/>
                              <a:cs typeface="+mn-cs"/>
                            </a:rPr>
                            <a:t>                                                                              </a:t>
                          </a:r>
                        </a:p>
                        <a:p>
                          <a:r>
                            <a:rPr lang="fr-FR" sz="800" b="1" kern="1200" baseline="0" dirty="0" smtClean="0">
                              <a:solidFill>
                                <a:schemeClr val="lt1"/>
                              </a:solidFill>
                              <a:effectLst/>
                              <a:latin typeface="+mn-lt"/>
                              <a:ea typeface="+mn-ea"/>
                              <a:cs typeface="+mn-cs"/>
                            </a:rPr>
                            <a:t>                                                                                                  </a:t>
                          </a:r>
                          <a:r>
                            <a:rPr lang="fr-FR" sz="1800" b="1" kern="1200" dirty="0" smtClean="0">
                              <a:solidFill>
                                <a:schemeClr val="tx1"/>
                              </a:solidFill>
                              <a:effectLst/>
                              <a:latin typeface="+mn-lt"/>
                              <a:ea typeface="+mn-ea"/>
                              <a:cs typeface="+mn-cs"/>
                            </a:rPr>
                            <a:t>Fuseau</a:t>
                          </a:r>
                        </a:p>
                        <a:p>
                          <a:r>
                            <a:rPr lang="fr-FR" sz="1800" b="1" kern="1200" baseline="0" dirty="0" smtClean="0">
                              <a:solidFill>
                                <a:schemeClr val="tx1"/>
                              </a:solidFill>
                              <a:effectLst/>
                              <a:latin typeface="+mn-lt"/>
                              <a:ea typeface="+mn-ea"/>
                              <a:cs typeface="+mn-cs"/>
                            </a:rPr>
                            <a:t>                </a:t>
                          </a:r>
                          <a:r>
                            <a:rPr lang="fr-FR" sz="1600" b="1" kern="1200" baseline="0" dirty="0" smtClean="0">
                              <a:solidFill>
                                <a:schemeClr val="tx1"/>
                              </a:solidFill>
                              <a:effectLst/>
                              <a:latin typeface="+mn-lt"/>
                              <a:ea typeface="+mn-ea"/>
                              <a:cs typeface="+mn-cs"/>
                            </a:rPr>
                            <a:t> </a:t>
                          </a:r>
                          <a:r>
                            <a:rPr lang="fr-FR" sz="1600" b="1" kern="1200" baseline="0" dirty="0" err="1" smtClean="0">
                              <a:solidFill>
                                <a:schemeClr val="tx1"/>
                              </a:solidFill>
                              <a:effectLst/>
                              <a:latin typeface="+mn-lt"/>
                              <a:ea typeface="+mn-ea"/>
                              <a:cs typeface="+mn-cs"/>
                            </a:rPr>
                            <a:t>Noeud</a:t>
                          </a:r>
                          <a:r>
                            <a:rPr lang="fr-FR" sz="1600" b="1" kern="1200" baseline="0" dirty="0" smtClean="0">
                              <a:solidFill>
                                <a:schemeClr val="tx1"/>
                              </a:solidFill>
                              <a:effectLst/>
                              <a:latin typeface="+mn-lt"/>
                              <a:ea typeface="+mn-ea"/>
                              <a:cs typeface="+mn-cs"/>
                            </a:rPr>
                            <a:t>                                 Ventre </a:t>
                          </a:r>
                          <a:r>
                            <a:rPr lang="fr-FR" sz="1600" b="1" kern="1200" dirty="0" smtClean="0">
                              <a:solidFill>
                                <a:schemeClr val="tx1"/>
                              </a:solidFill>
                              <a:effectLst/>
                              <a:latin typeface="+mn-lt"/>
                              <a:ea typeface="+mn-ea"/>
                              <a:cs typeface="+mn-cs"/>
                            </a:rPr>
                            <a:t>Nœud  Ventre</a:t>
                          </a:r>
                          <a:endParaRPr lang="fr-FR" sz="1600" b="1" kern="1200" dirty="0" smtClean="0">
                            <a:solidFill>
                              <a:schemeClr val="tx1"/>
                            </a:solidFill>
                            <a:effectLst/>
                            <a:latin typeface="Candara" panose="020E0502030303020204" pitchFamily="34" charset="0"/>
                            <a:ea typeface="+mn-ea"/>
                            <a:cs typeface="+mn-cs"/>
                          </a:endParaRPr>
                        </a:p>
                        <a:p>
                          <a:endParaRPr lang="fr-FR" sz="1100" b="1" kern="1200" dirty="0" smtClean="0">
                            <a:solidFill>
                              <a:schemeClr val="tx1"/>
                            </a:solidFill>
                            <a:effectLst/>
                            <a:latin typeface="Candara" panose="020E0502030303020204" pitchFamily="34" charset="0"/>
                            <a:ea typeface="+mn-ea"/>
                            <a:cs typeface="+mn-cs"/>
                          </a:endParaRPr>
                        </a:p>
                        <a:p>
                          <a:endParaRPr lang="fr-FR" sz="1100" b="1" kern="1200" dirty="0" smtClean="0">
                            <a:solidFill>
                              <a:schemeClr val="tx1"/>
                            </a:solidFill>
                            <a:effectLst/>
                            <a:latin typeface="Candara" panose="020E0502030303020204" pitchFamily="34" charset="0"/>
                            <a:ea typeface="+mn-ea"/>
                            <a:cs typeface="+mn-cs"/>
                          </a:endParaRPr>
                        </a:p>
                        <a:p>
                          <a:endParaRPr lang="fr-FR" sz="1100" b="1" kern="1200" dirty="0" smtClean="0">
                            <a:solidFill>
                              <a:schemeClr val="tx1"/>
                            </a:solidFill>
                            <a:effectLst/>
                            <a:latin typeface="Candara" panose="020E0502030303020204" pitchFamily="34" charset="0"/>
                            <a:ea typeface="+mn-ea"/>
                            <a:cs typeface="+mn-cs"/>
                          </a:endParaRPr>
                        </a:p>
                        <a:p>
                          <a:endParaRPr lang="fr-FR" sz="1100" b="1" kern="1200" dirty="0" smtClean="0">
                            <a:solidFill>
                              <a:schemeClr val="tx1"/>
                            </a:solidFill>
                            <a:effectLst/>
                            <a:latin typeface="Candara" panose="020E0502030303020204" pitchFamily="34" charset="0"/>
                            <a:ea typeface="+mn-ea"/>
                            <a:cs typeface="+mn-cs"/>
                          </a:endParaRPr>
                        </a:p>
                        <a:p>
                          <a:endParaRPr lang="fr-FR" sz="1100" b="1" kern="1200" dirty="0" smtClean="0">
                            <a:solidFill>
                              <a:schemeClr val="tx1"/>
                            </a:solidFill>
                            <a:effectLst/>
                            <a:latin typeface="Candara" panose="020E0502030303020204" pitchFamily="34" charset="0"/>
                            <a:ea typeface="+mn-ea"/>
                            <a:cs typeface="+mn-cs"/>
                          </a:endParaRPr>
                        </a:p>
                        <a:p>
                          <a:endParaRPr lang="fr-FR" sz="1100" b="1" kern="1200" dirty="0" smtClean="0">
                            <a:solidFill>
                              <a:schemeClr val="tx1"/>
                            </a:solidFill>
                            <a:effectLst/>
                            <a:latin typeface="Candara" panose="020E0502030303020204" pitchFamily="34" charset="0"/>
                            <a:ea typeface="+mn-ea"/>
                            <a:cs typeface="+mn-cs"/>
                          </a:endParaRPr>
                        </a:p>
                        <a:p>
                          <a:endParaRPr lang="fr-FR" sz="1100" b="1" kern="1200" dirty="0" smtClean="0">
                            <a:solidFill>
                              <a:schemeClr val="tx1"/>
                            </a:solidFill>
                            <a:effectLst/>
                            <a:latin typeface="Candara" panose="020E0502030303020204" pitchFamily="34" charset="0"/>
                            <a:ea typeface="+mn-ea"/>
                            <a:cs typeface="+mn-cs"/>
                          </a:endParaRPr>
                        </a:p>
                        <a:p>
                          <a:endParaRPr lang="fr-FR" sz="1100" b="1" kern="1200" dirty="0" smtClean="0">
                            <a:solidFill>
                              <a:schemeClr val="tx1"/>
                            </a:solidFill>
                            <a:effectLst/>
                            <a:latin typeface="Candara" panose="020E0502030303020204" pitchFamily="34" charset="0"/>
                            <a:ea typeface="+mn-ea"/>
                            <a:cs typeface="+mn-cs"/>
                          </a:endParaRPr>
                        </a:p>
                        <a:p>
                          <a:endParaRPr lang="fr-FR" sz="500" b="1" kern="1200" dirty="0" smtClean="0">
                            <a:solidFill>
                              <a:schemeClr val="tx1"/>
                            </a:solidFill>
                            <a:effectLst/>
                            <a:latin typeface="Candara" panose="020E0502030303020204" pitchFamily="34" charset="0"/>
                            <a:ea typeface="+mn-ea"/>
                            <a:cs typeface="+mn-cs"/>
                          </a:endParaRPr>
                        </a:p>
                        <a:p>
                          <a:endParaRPr lang="fr-FR" sz="1500" b="1" i="0" kern="1200" dirty="0" smtClean="0">
                            <a:solidFill>
                              <a:schemeClr val="tx1"/>
                            </a:solidFill>
                            <a:effectLst/>
                            <a:latin typeface="Candara" panose="020E0502030303020204" pitchFamily="34" charset="0"/>
                            <a:ea typeface="+mn-ea"/>
                            <a:cs typeface="+mn-cs"/>
                          </a:endParaRPr>
                        </a:p>
                        <a:p>
                          <a:endParaRPr lang="fr-FR" sz="1800" b="1" i="1" kern="1200" dirty="0" smtClean="0">
                            <a:solidFill>
                              <a:schemeClr val="tx1"/>
                            </a:solidFill>
                            <a:effectLst/>
                            <a:latin typeface="+mn-lt"/>
                            <a:ea typeface="+mn-ea"/>
                            <a:cs typeface="+mn-cs"/>
                          </a:endParaRPr>
                        </a:p>
                        <a:p>
                          <a:endParaRPr lang="fr-FR" sz="1800" b="1" i="1" kern="1200" dirty="0" smtClean="0">
                            <a:solidFill>
                              <a:schemeClr val="tx1"/>
                            </a:solidFill>
                            <a:effectLst/>
                            <a:latin typeface="+mn-lt"/>
                            <a:ea typeface="+mn-ea"/>
                            <a:cs typeface="+mn-cs"/>
                          </a:endParaRPr>
                        </a:p>
                        <a:p>
                          <a:endParaRPr lang="fr-FR" sz="1800" b="1" i="1" kern="1200" dirty="0" smtClean="0">
                            <a:solidFill>
                              <a:schemeClr val="tx1"/>
                            </a:solidFill>
                            <a:effectLst/>
                            <a:latin typeface="+mn-lt"/>
                            <a:ea typeface="+mn-ea"/>
                            <a:cs typeface="+mn-cs"/>
                          </a:endParaRPr>
                        </a:p>
                        <a:p>
                          <a:endParaRPr lang="fr-FR" dirty="0">
                            <a:solidFill>
                              <a:schemeClr val="tx1"/>
                            </a:solidFill>
                          </a:endParaRPr>
                        </a:p>
                      </a:txBody>
                      <a:tcPr>
                        <a:gradFill>
                          <a:gsLst>
                            <a:gs pos="0">
                              <a:srgbClr val="FBEAC7"/>
                            </a:gs>
                            <a:gs pos="17999">
                              <a:srgbClr val="FEE7F2"/>
                            </a:gs>
                            <a:gs pos="36000">
                              <a:srgbClr val="FAC77D"/>
                            </a:gs>
                            <a:gs pos="61000">
                              <a:srgbClr val="FBA97D"/>
                            </a:gs>
                            <a:gs pos="82001">
                              <a:srgbClr val="FBD49C"/>
                            </a:gs>
                            <a:gs pos="100000">
                              <a:srgbClr val="FEE7F2"/>
                            </a:gs>
                          </a:gsLst>
                          <a:lin ang="5400000" scaled="0"/>
                        </a:gradFill>
                      </a:tcPr>
                    </a:tc>
                    <a:tc>
                      <a:txBody>
                        <a:bodyPr/>
                        <a:lstStyle/>
                        <a:p>
                          <a:endParaRPr lang="fr-FR" sz="1100" dirty="0" smtClean="0">
                            <a:solidFill>
                              <a:schemeClr val="tx1"/>
                            </a:solidFill>
                          </a:endParaRPr>
                        </a:p>
                        <a:p>
                          <a:r>
                            <a:rPr lang="fr-FR" sz="1800" b="1" kern="1200" dirty="0" smtClean="0">
                              <a:solidFill>
                                <a:srgbClr val="C00000"/>
                              </a:solidFill>
                              <a:effectLst/>
                              <a:latin typeface="+mn-lt"/>
                              <a:ea typeface="+mn-ea"/>
                              <a:cs typeface="+mn-cs"/>
                            </a:rPr>
                            <a:t>Une extrémité ouverte</a:t>
                          </a:r>
                          <a:r>
                            <a:rPr lang="fr-FR" sz="1800" b="1" kern="1200" dirty="0" smtClean="0">
                              <a:solidFill>
                                <a:schemeClr val="tx1"/>
                              </a:solidFill>
                              <a:effectLst/>
                              <a:latin typeface="+mn-lt"/>
                              <a:ea typeface="+mn-ea"/>
                              <a:cs typeface="+mn-cs"/>
                            </a:rPr>
                            <a:t>, en contact avec l’air atmosphérique, correspond à une variation de pression maximale. À une extrémité ouverte, on trouve </a:t>
                          </a:r>
                          <a:r>
                            <a:rPr lang="fr-FR" sz="1800" b="1" kern="1200" dirty="0" smtClean="0">
                              <a:solidFill>
                                <a:srgbClr val="C00000"/>
                              </a:solidFill>
                              <a:effectLst/>
                              <a:latin typeface="+mn-lt"/>
                              <a:ea typeface="+mn-ea"/>
                              <a:cs typeface="+mn-cs"/>
                            </a:rPr>
                            <a:t>un  nœud de  pression </a:t>
                          </a:r>
                          <a:r>
                            <a:rPr lang="fr-FR" sz="1800" b="1" kern="1200" dirty="0" smtClean="0">
                              <a:solidFill>
                                <a:schemeClr val="tx1"/>
                              </a:solidFill>
                              <a:effectLst/>
                              <a:latin typeface="+mn-lt"/>
                              <a:ea typeface="+mn-ea"/>
                              <a:cs typeface="+mn-cs"/>
                            </a:rPr>
                            <a:t>(ou ventre de vibration).</a:t>
                          </a:r>
                        </a:p>
                        <a:p>
                          <a:r>
                            <a:rPr lang="fr-FR" sz="1800" b="1" kern="1200" dirty="0" smtClean="0">
                              <a:solidFill>
                                <a:schemeClr val="lt1"/>
                              </a:solidFill>
                              <a:effectLst/>
                              <a:latin typeface="+mn-lt"/>
                              <a:ea typeface="+mn-ea"/>
                              <a:cs typeface="+mn-cs"/>
                            </a:rPr>
                            <a:t> </a:t>
                          </a:r>
                        </a:p>
                        <a:p>
                          <a:r>
                            <a:rPr lang="fr-FR" sz="1800" b="1" kern="1200" dirty="0" smtClean="0">
                              <a:solidFill>
                                <a:srgbClr val="C00000"/>
                              </a:solidFill>
                              <a:effectLst/>
                              <a:latin typeface="+mn-lt"/>
                              <a:ea typeface="+mn-ea"/>
                              <a:cs typeface="+mn-cs"/>
                            </a:rPr>
                            <a:t>Une extrémité fermée </a:t>
                          </a:r>
                          <a:r>
                            <a:rPr lang="fr-FR" sz="1800" b="1" kern="1200" dirty="0" smtClean="0">
                              <a:solidFill>
                                <a:schemeClr val="tx1"/>
                              </a:solidFill>
                              <a:effectLst/>
                              <a:latin typeface="+mn-lt"/>
                              <a:ea typeface="+mn-ea"/>
                              <a:cs typeface="+mn-cs"/>
                            </a:rPr>
                            <a:t>(paroi immobile), correspond à une variation de pression nulle. À une extrémité fermée, on trouve </a:t>
                          </a:r>
                          <a:r>
                            <a:rPr lang="fr-FR" sz="1800" b="1" kern="1200" dirty="0" smtClean="0">
                              <a:solidFill>
                                <a:srgbClr val="C00000"/>
                              </a:solidFill>
                              <a:effectLst/>
                              <a:latin typeface="+mn-lt"/>
                              <a:ea typeface="+mn-ea"/>
                              <a:cs typeface="+mn-cs"/>
                            </a:rPr>
                            <a:t>un ventre de pression </a:t>
                          </a:r>
                          <a:r>
                            <a:rPr lang="fr-FR" sz="1800" b="1" kern="1200" dirty="0" smtClean="0">
                              <a:solidFill>
                                <a:schemeClr val="tx1"/>
                              </a:solidFill>
                              <a:effectLst/>
                              <a:latin typeface="+mn-lt"/>
                              <a:ea typeface="+mn-ea"/>
                              <a:cs typeface="+mn-cs"/>
                            </a:rPr>
                            <a:t>(ou nœud de vibration).</a:t>
                          </a:r>
                        </a:p>
                        <a:p>
                          <a:r>
                            <a:rPr lang="fr-FR" sz="1800" b="1" kern="1200" dirty="0" smtClean="0">
                              <a:solidFill>
                                <a:schemeClr val="lt1"/>
                              </a:solidFill>
                              <a:effectLst/>
                              <a:latin typeface="+mn-lt"/>
                              <a:ea typeface="+mn-ea"/>
                              <a:cs typeface="+mn-cs"/>
                            </a:rPr>
                            <a:t> </a:t>
                          </a:r>
                        </a:p>
                        <a:p>
                          <a:r>
                            <a:rPr lang="fr-FR" sz="1800" b="1" kern="1200" dirty="0" smtClean="0">
                              <a:solidFill>
                                <a:schemeClr val="tx1"/>
                              </a:solidFill>
                              <a:effectLst/>
                              <a:latin typeface="+mn-lt"/>
                              <a:ea typeface="+mn-ea"/>
                              <a:cs typeface="+mn-cs"/>
                            </a:rPr>
                            <a:t>Les fréquences propres </a:t>
                          </a:r>
                          <a:r>
                            <a:rPr lang="fr-FR" sz="1800" b="1" kern="1200" dirty="0" err="1">
                              <a:solidFill>
                                <a:schemeClr val="tx1"/>
                              </a:solidFill>
                              <a:effectLst/>
                              <a:latin typeface="+mn-lt"/>
                              <a:ea typeface="+mn-ea"/>
                              <a:cs typeface="+mn-cs"/>
                            </a:rPr>
                            <a:t>f</a:t>
                          </a:r>
                          <a:r>
                            <a:rPr lang="fr-FR" sz="1800" b="1" kern="1200" baseline="-25000" dirty="0" err="1">
                              <a:solidFill>
                                <a:schemeClr val="tx1"/>
                              </a:solidFill>
                              <a:effectLst/>
                              <a:latin typeface="+mn-lt"/>
                              <a:ea typeface="+mn-ea"/>
                              <a:cs typeface="+mn-cs"/>
                            </a:rPr>
                            <a:t>n</a:t>
                          </a:r>
                          <a:r>
                            <a:rPr lang="fr-FR" sz="1800" b="1" kern="1200" baseline="-25000" dirty="0">
                              <a:solidFill>
                                <a:schemeClr val="tx1"/>
                              </a:solidFill>
                              <a:effectLst/>
                              <a:latin typeface="+mn-lt"/>
                              <a:ea typeface="+mn-ea"/>
                              <a:cs typeface="+mn-cs"/>
                            </a:rPr>
                            <a:t> </a:t>
                          </a:r>
                          <a:r>
                            <a:rPr lang="fr-FR" sz="1800" b="1" kern="1200" dirty="0">
                              <a:solidFill>
                                <a:schemeClr val="tx1"/>
                              </a:solidFill>
                              <a:effectLst/>
                              <a:latin typeface="+mn-lt"/>
                              <a:ea typeface="+mn-ea"/>
                              <a:cs typeface="+mn-cs"/>
                            </a:rPr>
                            <a:t>des modes de vibration dépendent de la longueur L de la colonne d’air. Elles sont données par la relation :</a:t>
                          </a:r>
                        </a:p>
                        <a:p>
                          <a:r>
                            <a:rPr lang="fr-FR" sz="2200" b="1" kern="1200" dirty="0" smtClean="0">
                              <a:solidFill>
                                <a:srgbClr val="0070C0"/>
                              </a:solidFill>
                              <a:effectLst/>
                              <a:latin typeface="+mn-lt"/>
                              <a:ea typeface="+mn-ea"/>
                              <a:cs typeface="+mn-cs"/>
                            </a:rPr>
                            <a:t>                           </a:t>
                          </a:r>
                          <a:r>
                            <a:rPr lang="fr-FR" sz="2200" b="1" kern="1200" dirty="0" err="1" smtClean="0">
                              <a:solidFill>
                                <a:srgbClr val="0070C0"/>
                              </a:solidFill>
                              <a:effectLst/>
                              <a:latin typeface="+mn-lt"/>
                              <a:ea typeface="+mn-ea"/>
                              <a:cs typeface="+mn-cs"/>
                            </a:rPr>
                            <a:t>f</a:t>
                          </a:r>
                          <a:r>
                            <a:rPr lang="fr-FR" sz="2200" b="1" kern="1200" baseline="-25000" dirty="0" err="1" smtClean="0">
                              <a:solidFill>
                                <a:srgbClr val="0070C0"/>
                              </a:solidFill>
                              <a:effectLst/>
                              <a:latin typeface="+mn-lt"/>
                              <a:ea typeface="+mn-ea"/>
                              <a:cs typeface="+mn-cs"/>
                            </a:rPr>
                            <a:t>n</a:t>
                          </a:r>
                          <a:r>
                            <a:rPr lang="fr-FR" sz="2200" b="1" kern="1200" dirty="0">
                              <a:solidFill>
                                <a:srgbClr val="0070C0"/>
                              </a:solidFill>
                              <a:effectLst/>
                              <a:latin typeface="+mn-lt"/>
                              <a:ea typeface="+mn-ea"/>
                              <a:cs typeface="+mn-cs"/>
                            </a:rPr>
                            <a:t>= </a:t>
                          </a:r>
                          <a14:m>
                            <m:oMath xmlns:m="http://schemas.openxmlformats.org/officeDocument/2006/math">
                              <m:f>
                                <m:fPr>
                                  <m:ctrlPr>
                                    <a:rPr lang="fr-FR" sz="2200" b="1" i="1" kern="1200">
                                      <a:solidFill>
                                        <a:srgbClr val="0070C0"/>
                                      </a:solidFill>
                                      <a:effectLst/>
                                      <a:latin typeface="Cambria Math"/>
                                      <a:ea typeface="+mn-ea"/>
                                      <a:cs typeface="+mn-cs"/>
                                    </a:rPr>
                                  </m:ctrlPr>
                                </m:fPr>
                                <m:num>
                                  <m:r>
                                    <a:rPr lang="fr-FR" sz="2200" b="1" i="1" kern="1200">
                                      <a:solidFill>
                                        <a:srgbClr val="0070C0"/>
                                      </a:solidFill>
                                      <a:effectLst/>
                                      <a:latin typeface="Cambria Math"/>
                                      <a:ea typeface="+mn-ea"/>
                                      <a:cs typeface="+mn-cs"/>
                                    </a:rPr>
                                    <m:t>𝟐𝐧</m:t>
                                  </m:r>
                                  <m:r>
                                    <a:rPr lang="fr-FR" sz="2200" b="1" i="1" kern="1200">
                                      <a:solidFill>
                                        <a:srgbClr val="0070C0"/>
                                      </a:solidFill>
                                      <a:effectLst/>
                                      <a:latin typeface="Cambria Math"/>
                                      <a:ea typeface="+mn-ea"/>
                                      <a:cs typeface="+mn-cs"/>
                                    </a:rPr>
                                    <m:t>−</m:t>
                                  </m:r>
                                  <m:r>
                                    <a:rPr lang="fr-FR" sz="2200" b="1" i="1" kern="1200">
                                      <a:solidFill>
                                        <a:srgbClr val="0070C0"/>
                                      </a:solidFill>
                                      <a:effectLst/>
                                      <a:latin typeface="Cambria Math"/>
                                      <a:ea typeface="+mn-ea"/>
                                      <a:cs typeface="+mn-cs"/>
                                    </a:rPr>
                                    <m:t>𝟏</m:t>
                                  </m:r>
                                </m:num>
                                <m:den>
                                  <m:r>
                                    <a:rPr lang="fr-FR" sz="2200" b="1" i="1" kern="1200">
                                      <a:solidFill>
                                        <a:srgbClr val="0070C0"/>
                                      </a:solidFill>
                                      <a:effectLst/>
                                      <a:latin typeface="Cambria Math"/>
                                      <a:ea typeface="+mn-ea"/>
                                      <a:cs typeface="+mn-cs"/>
                                    </a:rPr>
                                    <m:t>𝟐</m:t>
                                  </m:r>
                                </m:den>
                              </m:f>
                            </m:oMath>
                          </a14:m>
                          <a:r>
                            <a:rPr lang="fr-FR" sz="2200" b="1" kern="1200" dirty="0">
                              <a:solidFill>
                                <a:srgbClr val="0070C0"/>
                              </a:solidFill>
                              <a:effectLst/>
                              <a:latin typeface="+mn-lt"/>
                              <a:ea typeface="+mn-ea"/>
                              <a:cs typeface="+mn-cs"/>
                            </a:rPr>
                            <a:t>. </a:t>
                          </a:r>
                          <a14:m>
                            <m:oMath xmlns:m="http://schemas.openxmlformats.org/officeDocument/2006/math">
                              <m:f>
                                <m:fPr>
                                  <m:ctrlPr>
                                    <a:rPr lang="fr-FR" sz="2200" b="1" i="1" kern="1200">
                                      <a:solidFill>
                                        <a:srgbClr val="0070C0"/>
                                      </a:solidFill>
                                      <a:effectLst/>
                                      <a:latin typeface="Cambria Math"/>
                                      <a:ea typeface="+mn-ea"/>
                                      <a:cs typeface="+mn-cs"/>
                                    </a:rPr>
                                  </m:ctrlPr>
                                </m:fPr>
                                <m:num>
                                  <m:r>
                                    <a:rPr lang="fr-FR" sz="2200" b="1" i="1" kern="1200">
                                      <a:solidFill>
                                        <a:srgbClr val="0070C0"/>
                                      </a:solidFill>
                                      <a:effectLst/>
                                      <a:latin typeface="Cambria Math"/>
                                      <a:ea typeface="+mn-ea"/>
                                      <a:cs typeface="+mn-cs"/>
                                    </a:rPr>
                                    <m:t>𝐯</m:t>
                                  </m:r>
                                </m:num>
                                <m:den>
                                  <m:r>
                                    <a:rPr lang="fr-FR" sz="2200" b="1" i="1" kern="1200">
                                      <a:solidFill>
                                        <a:srgbClr val="0070C0"/>
                                      </a:solidFill>
                                      <a:effectLst/>
                                      <a:latin typeface="Cambria Math"/>
                                      <a:ea typeface="+mn-ea"/>
                                      <a:cs typeface="+mn-cs"/>
                                    </a:rPr>
                                    <m:t>𝟐𝐋</m:t>
                                  </m:r>
                                </m:den>
                              </m:f>
                            </m:oMath>
                          </a14:m>
                          <a:endParaRPr lang="fr-FR" sz="2200" b="1" kern="1200" dirty="0">
                            <a:solidFill>
                              <a:srgbClr val="0070C0"/>
                            </a:solidFill>
                            <a:effectLst/>
                            <a:latin typeface="+mn-lt"/>
                            <a:ea typeface="+mn-ea"/>
                            <a:cs typeface="+mn-cs"/>
                          </a:endParaRPr>
                        </a:p>
                        <a:p>
                          <a:r>
                            <a:rPr lang="fr-FR" sz="1800" b="1" kern="1200" dirty="0">
                              <a:solidFill>
                                <a:schemeClr val="lt1"/>
                              </a:solidFill>
                              <a:effectLst/>
                              <a:latin typeface="+mn-lt"/>
                              <a:ea typeface="+mn-ea"/>
                              <a:cs typeface="+mn-cs"/>
                            </a:rPr>
                            <a:t> </a:t>
                          </a:r>
                        </a:p>
                        <a:p>
                          <a:r>
                            <a:rPr lang="fr-FR" sz="1800" b="1" kern="1200" dirty="0">
                              <a:solidFill>
                                <a:schemeClr val="tx1"/>
                              </a:solidFill>
                              <a:effectLst/>
                              <a:latin typeface="+mn-lt"/>
                              <a:ea typeface="+mn-ea"/>
                              <a:cs typeface="+mn-cs"/>
                            </a:rPr>
                            <a:t>où n est un entier supérieur ou égal à 1, et v est la célérité du son dans la colonne d’air.</a:t>
                          </a:r>
                        </a:p>
                        <a:p>
                          <a:endParaRPr lang="fr-FR" dirty="0" smtClean="0">
                            <a:solidFill>
                              <a:schemeClr val="tx1"/>
                            </a:solidFill>
                          </a:endParaRPr>
                        </a:p>
                        <a:p>
                          <a:endParaRPr lang="fr-FR" dirty="0" smtClean="0">
                            <a:solidFill>
                              <a:schemeClr val="tx1"/>
                            </a:solidFill>
                          </a:endParaRPr>
                        </a:p>
                        <a:p>
                          <a:endParaRPr lang="fr-FR" dirty="0" smtClean="0">
                            <a:solidFill>
                              <a:schemeClr val="tx1"/>
                            </a:solidFill>
                          </a:endParaRPr>
                        </a:p>
                        <a:p>
                          <a:endParaRPr lang="fr-FR" dirty="0" smtClean="0">
                            <a:solidFill>
                              <a:schemeClr val="tx1"/>
                            </a:solidFill>
                          </a:endParaRPr>
                        </a:p>
                        <a:p>
                          <a:endParaRPr lang="fr-FR" dirty="0" smtClean="0">
                            <a:solidFill>
                              <a:schemeClr val="tx1"/>
                            </a:solidFill>
                          </a:endParaRPr>
                        </a:p>
                        <a:p>
                          <a:endParaRPr lang="fr-FR" dirty="0" smtClean="0">
                            <a:solidFill>
                              <a:schemeClr val="tx1"/>
                            </a:solidFill>
                          </a:endParaRPr>
                        </a:p>
                        <a:p>
                          <a:endParaRPr lang="fr-FR" dirty="0" smtClean="0">
                            <a:solidFill>
                              <a:schemeClr val="tx1"/>
                            </a:solidFill>
                          </a:endParaRPr>
                        </a:p>
                        <a:p>
                          <a:endParaRPr lang="fr-FR" dirty="0" smtClean="0">
                            <a:solidFill>
                              <a:schemeClr val="tx1"/>
                            </a:solidFill>
                          </a:endParaRPr>
                        </a:p>
                        <a:p>
                          <a:endParaRPr lang="fr-FR" sz="1500" b="1" kern="1200" dirty="0" smtClean="0">
                            <a:solidFill>
                              <a:schemeClr val="tx1"/>
                            </a:solidFill>
                            <a:effectLst/>
                            <a:latin typeface="Candara" panose="020E0502030303020204" pitchFamily="34" charset="0"/>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fr-FR" sz="1600" kern="1200" dirty="0" smtClean="0">
                            <a:solidFill>
                              <a:schemeClr val="dk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fr-FR" sz="1600" kern="1200" dirty="0" smtClean="0">
                            <a:solidFill>
                              <a:schemeClr val="dk1"/>
                            </a:solidFill>
                            <a:effectLst/>
                            <a:latin typeface="+mn-lt"/>
                            <a:ea typeface="+mn-ea"/>
                            <a:cs typeface="+mn-cs"/>
                          </a:endParaRPr>
                        </a:p>
                        <a:p>
                          <a:pPr fontAlgn="base"/>
                          <a:r>
                            <a:rPr lang="fr-FR" sz="1600" b="1" kern="1200" dirty="0" smtClean="0">
                              <a:solidFill>
                                <a:schemeClr val="dk1"/>
                              </a:solidFill>
                              <a:effectLst/>
                              <a:latin typeface="Andalus" panose="02010000000000000000" pitchFamily="2" charset="-78"/>
                              <a:ea typeface="+mn-ea"/>
                              <a:cs typeface="Andalus" panose="02010000000000000000" pitchFamily="2" charset="-78"/>
                            </a:rPr>
                            <a:t> </a:t>
                          </a:r>
                          <a:endParaRPr lang="fr-FR" sz="1600" dirty="0">
                            <a:solidFill>
                              <a:schemeClr val="tx1"/>
                            </a:solidFill>
                          </a:endParaRPr>
                        </a:p>
                      </a:txBody>
                      <a:tcPr>
                        <a:gradFill>
                          <a:gsLst>
                            <a:gs pos="0">
                              <a:srgbClr val="FBEAC7"/>
                            </a:gs>
                            <a:gs pos="17999">
                              <a:srgbClr val="FEE7F2"/>
                            </a:gs>
                            <a:gs pos="36000">
                              <a:srgbClr val="FAC77D"/>
                            </a:gs>
                            <a:gs pos="61000">
                              <a:srgbClr val="FBA97D"/>
                            </a:gs>
                            <a:gs pos="82001">
                              <a:srgbClr val="FBD49C"/>
                            </a:gs>
                            <a:gs pos="100000">
                              <a:srgbClr val="FEE7F2"/>
                            </a:gs>
                          </a:gsLst>
                          <a:lin ang="5400000" scaled="0"/>
                        </a:gradFill>
                      </a:tcPr>
                    </a:tc>
                  </a:tr>
                </a:tbl>
              </a:graphicData>
            </a:graphic>
          </p:graphicFrame>
        </mc:Choice>
        <mc:Fallback xmlns="">
          <p:graphicFrame>
            <p:nvGraphicFramePr>
              <p:cNvPr id="5" name="Espace réservé du contenu 4"/>
              <p:cNvGraphicFramePr>
                <a:graphicFrameLocks noGrp="1"/>
              </p:cNvGraphicFramePr>
              <p:nvPr>
                <p:ph idx="1"/>
                <p:extLst>
                  <p:ext uri="{D42A27DB-BD31-4B8C-83A1-F6EECF244321}">
                    <p14:modId xmlns:p14="http://schemas.microsoft.com/office/powerpoint/2010/main" xmlns="" xmlns:a14="http://schemas.microsoft.com/office/drawing/2010/main" val="1604189847"/>
                  </p:ext>
                </p:extLst>
              </p:nvPr>
            </p:nvGraphicFramePr>
            <p:xfrm>
              <a:off x="52386" y="620688"/>
              <a:ext cx="9091614" cy="9382887"/>
            </p:xfrm>
            <a:graphic>
              <a:graphicData uri="http://schemas.openxmlformats.org/drawingml/2006/table">
                <a:tbl>
                  <a:tblPr firstRow="1" bandRow="1">
                    <a:tableStyleId>{5C22544A-7EE6-4342-B048-85BDC9FD1C3A}</a:tableStyleId>
                  </a:tblPr>
                  <a:tblGrid>
                    <a:gridCol w="4951662"/>
                    <a:gridCol w="4139952"/>
                  </a:tblGrid>
                  <a:tr h="9382887">
                    <a:tc>
                      <a:txBody>
                        <a:bodyPr/>
                        <a:lstStyle/>
                        <a:p>
                          <a:endParaRPr lang="fr-FR" sz="1500" b="1" kern="1200" dirty="0" smtClean="0">
                            <a:solidFill>
                              <a:schemeClr val="tx1"/>
                            </a:solidFill>
                            <a:effectLst/>
                            <a:latin typeface="Candara" panose="020E0502030303020204" pitchFamily="34" charset="0"/>
                            <a:ea typeface="+mn-ea"/>
                            <a:cs typeface="+mn-cs"/>
                          </a:endParaRPr>
                        </a:p>
                        <a:p>
                          <a:r>
                            <a:rPr lang="fr-FR" sz="1800" b="1" kern="1200" dirty="0" smtClean="0">
                              <a:solidFill>
                                <a:schemeClr val="tx1"/>
                              </a:solidFill>
                              <a:effectLst/>
                              <a:latin typeface="+mn-lt"/>
                              <a:ea typeface="+mn-ea"/>
                              <a:cs typeface="+mn-cs"/>
                            </a:rPr>
                            <a:t>Pour un mode </a:t>
                          </a:r>
                          <a:r>
                            <a:rPr lang="fr-FR" sz="1800" b="1" i="1" kern="1200" dirty="0" smtClean="0">
                              <a:solidFill>
                                <a:schemeClr val="tx1"/>
                              </a:solidFill>
                              <a:effectLst/>
                              <a:latin typeface="+mn-lt"/>
                              <a:ea typeface="+mn-ea"/>
                              <a:cs typeface="+mn-cs"/>
                            </a:rPr>
                            <a:t>n de vibration de l’air</a:t>
                          </a:r>
                          <a:r>
                            <a:rPr lang="fr-FR" sz="1800" b="1" kern="1200" dirty="0" smtClean="0">
                              <a:solidFill>
                                <a:schemeClr val="tx1"/>
                              </a:solidFill>
                              <a:effectLst/>
                              <a:latin typeface="+mn-lt"/>
                              <a:ea typeface="+mn-ea"/>
                              <a:cs typeface="+mn-cs"/>
                            </a:rPr>
                            <a:t>, l'onde présente </a:t>
                          </a:r>
                          <a:r>
                            <a:rPr lang="fr-FR" sz="1800" b="1" i="1" kern="1200" dirty="0" smtClean="0">
                              <a:solidFill>
                                <a:schemeClr val="tx1"/>
                              </a:solidFill>
                              <a:effectLst/>
                              <a:latin typeface="+mn-lt"/>
                              <a:ea typeface="+mn-ea"/>
                              <a:cs typeface="+mn-cs"/>
                            </a:rPr>
                            <a:t>n ventres de pression et n nœuds de pression</a:t>
                          </a:r>
                          <a:r>
                            <a:rPr lang="fr-FR" sz="1800" b="1" kern="1200" dirty="0" smtClean="0">
                              <a:solidFill>
                                <a:schemeClr val="tx1"/>
                              </a:solidFill>
                              <a:effectLst/>
                              <a:latin typeface="+mn-lt"/>
                              <a:ea typeface="+mn-ea"/>
                              <a:cs typeface="+mn-cs"/>
                            </a:rPr>
                            <a:t> répartis régulièrement.</a:t>
                          </a:r>
                        </a:p>
                        <a:p>
                          <a:r>
                            <a:rPr lang="fr-FR" sz="1800" kern="1200" dirty="0" smtClean="0">
                              <a:solidFill>
                                <a:schemeClr val="dk1"/>
                              </a:solidFill>
                              <a:effectLst/>
                              <a:latin typeface="+mn-lt"/>
                              <a:ea typeface="+mn-ea"/>
                              <a:cs typeface="+mn-cs"/>
                            </a:rPr>
                            <a:t> </a:t>
                          </a:r>
                        </a:p>
                        <a:p>
                          <a:endParaRPr lang="fr-FR" sz="1100" b="1" kern="1200" dirty="0" smtClean="0">
                            <a:solidFill>
                              <a:schemeClr val="tx1"/>
                            </a:solidFill>
                            <a:effectLst/>
                            <a:latin typeface="Candara" panose="020E0502030303020204" pitchFamily="34" charset="0"/>
                            <a:ea typeface="+mn-ea"/>
                            <a:cs typeface="+mn-cs"/>
                          </a:endParaRPr>
                        </a:p>
                        <a:p>
                          <a:endParaRPr lang="fr-FR" sz="1100" b="1" kern="1200" dirty="0" smtClean="0">
                            <a:solidFill>
                              <a:schemeClr val="tx1"/>
                            </a:solidFill>
                            <a:effectLst/>
                            <a:latin typeface="Candara" panose="020E0502030303020204" pitchFamily="34" charset="0"/>
                            <a:ea typeface="+mn-ea"/>
                            <a:cs typeface="+mn-cs"/>
                          </a:endParaRPr>
                        </a:p>
                        <a:p>
                          <a:r>
                            <a:rPr lang="fr-FR" sz="1600" b="1" kern="1200" dirty="0" smtClean="0">
                              <a:solidFill>
                                <a:schemeClr val="tx1"/>
                              </a:solidFill>
                              <a:effectLst/>
                              <a:latin typeface="+mn-lt"/>
                              <a:ea typeface="+mn-ea"/>
                              <a:cs typeface="+mn-cs"/>
                            </a:rPr>
                            <a:t>Mode fondamental n = 1  </a:t>
                          </a:r>
                        </a:p>
                        <a:p>
                          <a:r>
                            <a:rPr lang="fr-FR" sz="1100" b="1" kern="1200" dirty="0" smtClean="0">
                              <a:solidFill>
                                <a:schemeClr val="lt1"/>
                              </a:solidFill>
                              <a:effectLst/>
                              <a:latin typeface="+mn-lt"/>
                              <a:ea typeface="+mn-ea"/>
                              <a:cs typeface="+mn-cs"/>
                            </a:rPr>
                            <a:t> </a:t>
                          </a:r>
                        </a:p>
                        <a:p>
                          <a:endParaRPr lang="fr-FR" sz="1100" b="1" kern="1200" dirty="0" smtClean="0">
                            <a:solidFill>
                              <a:schemeClr val="lt1"/>
                            </a:solidFill>
                            <a:effectLst/>
                            <a:latin typeface="+mn-lt"/>
                            <a:ea typeface="+mn-ea"/>
                            <a:cs typeface="+mn-cs"/>
                          </a:endParaRPr>
                        </a:p>
                        <a:p>
                          <a:endParaRPr lang="fr-FR" sz="1100" b="1" kern="1200" dirty="0" smtClean="0">
                            <a:solidFill>
                              <a:schemeClr val="lt1"/>
                            </a:solidFill>
                            <a:effectLst/>
                            <a:latin typeface="+mn-lt"/>
                            <a:ea typeface="+mn-ea"/>
                            <a:cs typeface="+mn-cs"/>
                          </a:endParaRPr>
                        </a:p>
                        <a:p>
                          <a:endParaRPr lang="fr-FR" sz="1100" b="1" kern="1200" dirty="0" smtClean="0">
                            <a:solidFill>
                              <a:schemeClr val="lt1"/>
                            </a:solidFill>
                            <a:effectLst/>
                            <a:latin typeface="+mn-lt"/>
                            <a:ea typeface="+mn-ea"/>
                            <a:cs typeface="+mn-cs"/>
                          </a:endParaRPr>
                        </a:p>
                        <a:p>
                          <a:endParaRPr lang="fr-FR" sz="1100" b="1" kern="1200" dirty="0" smtClean="0">
                            <a:solidFill>
                              <a:schemeClr val="lt1"/>
                            </a:solidFill>
                            <a:effectLst/>
                            <a:latin typeface="+mn-lt"/>
                            <a:ea typeface="+mn-ea"/>
                            <a:cs typeface="+mn-cs"/>
                          </a:endParaRPr>
                        </a:p>
                        <a:p>
                          <a:r>
                            <a:rPr lang="fr-FR" sz="1600" b="1" kern="1200" dirty="0" smtClean="0">
                              <a:solidFill>
                                <a:schemeClr val="tx1"/>
                              </a:solidFill>
                              <a:effectLst/>
                              <a:latin typeface="+mn-lt"/>
                              <a:ea typeface="+mn-ea"/>
                              <a:cs typeface="+mn-cs"/>
                            </a:rPr>
                            <a:t>Mode de vibration n = 2</a:t>
                          </a:r>
                        </a:p>
                        <a:p>
                          <a:r>
                            <a:rPr lang="fr-FR" sz="1100" b="1" kern="1200" dirty="0" smtClean="0">
                              <a:solidFill>
                                <a:schemeClr val="lt1"/>
                              </a:solidFill>
                              <a:effectLst/>
                              <a:latin typeface="+mn-lt"/>
                              <a:ea typeface="+mn-ea"/>
                              <a:cs typeface="+mn-cs"/>
                            </a:rPr>
                            <a:t> </a:t>
                          </a:r>
                        </a:p>
                        <a:p>
                          <a:r>
                            <a:rPr lang="fr-FR" sz="1100" b="1" kern="1200" dirty="0" smtClean="0">
                              <a:solidFill>
                                <a:schemeClr val="lt1"/>
                              </a:solidFill>
                              <a:effectLst/>
                              <a:latin typeface="+mn-lt"/>
                              <a:ea typeface="+mn-ea"/>
                              <a:cs typeface="+mn-cs"/>
                            </a:rPr>
                            <a:t> </a:t>
                          </a:r>
                        </a:p>
                        <a:p>
                          <a:endParaRPr lang="fr-FR" sz="1100" b="1" kern="1200" dirty="0" smtClean="0">
                            <a:solidFill>
                              <a:schemeClr val="lt1"/>
                            </a:solidFill>
                            <a:effectLst/>
                            <a:latin typeface="+mn-lt"/>
                            <a:ea typeface="+mn-ea"/>
                            <a:cs typeface="+mn-cs"/>
                          </a:endParaRPr>
                        </a:p>
                        <a:p>
                          <a:endParaRPr lang="fr-FR" sz="1100" b="1" kern="1200" dirty="0" smtClean="0">
                            <a:solidFill>
                              <a:schemeClr val="lt1"/>
                            </a:solidFill>
                            <a:effectLst/>
                            <a:latin typeface="+mn-lt"/>
                            <a:ea typeface="+mn-ea"/>
                            <a:cs typeface="+mn-cs"/>
                          </a:endParaRPr>
                        </a:p>
                        <a:p>
                          <a:r>
                            <a:rPr lang="fr-FR" sz="1600" b="1" kern="1200" dirty="0" smtClean="0">
                              <a:solidFill>
                                <a:schemeClr val="tx1"/>
                              </a:solidFill>
                              <a:effectLst/>
                              <a:latin typeface="+mn-lt"/>
                              <a:ea typeface="+mn-ea"/>
                              <a:cs typeface="+mn-cs"/>
                            </a:rPr>
                            <a:t>Mode de vibration n = 3</a:t>
                          </a:r>
                        </a:p>
                        <a:p>
                          <a:endParaRPr lang="fr-FR" sz="1100" b="1" kern="1200" dirty="0" smtClean="0">
                            <a:solidFill>
                              <a:schemeClr val="tx1"/>
                            </a:solidFill>
                            <a:effectLst/>
                            <a:latin typeface="Candara" panose="020E0502030303020204" pitchFamily="34" charset="0"/>
                            <a:ea typeface="+mn-ea"/>
                            <a:cs typeface="+mn-cs"/>
                          </a:endParaRPr>
                        </a:p>
                        <a:p>
                          <a:endParaRPr lang="fr-FR" sz="1100" b="1" kern="1200" dirty="0" smtClean="0">
                            <a:solidFill>
                              <a:schemeClr val="tx1"/>
                            </a:solidFill>
                            <a:effectLst/>
                            <a:latin typeface="Candara" panose="020E0502030303020204" pitchFamily="34" charset="0"/>
                            <a:ea typeface="+mn-ea"/>
                            <a:cs typeface="+mn-cs"/>
                          </a:endParaRPr>
                        </a:p>
                        <a:p>
                          <a:endParaRPr lang="fr-FR" sz="800" b="1" i="1" kern="1200" dirty="0" smtClean="0">
                            <a:solidFill>
                              <a:schemeClr val="tx1"/>
                            </a:solidFill>
                            <a:effectLst/>
                            <a:latin typeface="+mn-lt"/>
                            <a:ea typeface="+mn-ea"/>
                            <a:cs typeface="+mn-cs"/>
                          </a:endParaRPr>
                        </a:p>
                        <a:p>
                          <a:r>
                            <a:rPr lang="fr-FR" sz="1100" b="1" kern="1200" dirty="0" smtClean="0">
                              <a:solidFill>
                                <a:schemeClr val="lt1"/>
                              </a:solidFill>
                              <a:effectLst/>
                              <a:latin typeface="+mn-lt"/>
                              <a:ea typeface="+mn-ea"/>
                              <a:cs typeface="+mn-cs"/>
                            </a:rPr>
                            <a:t>                                                                              </a:t>
                          </a:r>
                        </a:p>
                        <a:p>
                          <a:r>
                            <a:rPr lang="fr-FR" sz="800" b="1" kern="1200" baseline="0" dirty="0" smtClean="0">
                              <a:solidFill>
                                <a:schemeClr val="lt1"/>
                              </a:solidFill>
                              <a:effectLst/>
                              <a:latin typeface="+mn-lt"/>
                              <a:ea typeface="+mn-ea"/>
                              <a:cs typeface="+mn-cs"/>
                            </a:rPr>
                            <a:t>                                                                                                  </a:t>
                          </a:r>
                          <a:r>
                            <a:rPr lang="fr-FR" sz="1800" b="1" kern="1200" dirty="0" smtClean="0">
                              <a:solidFill>
                                <a:schemeClr val="tx1"/>
                              </a:solidFill>
                              <a:effectLst/>
                              <a:latin typeface="+mn-lt"/>
                              <a:ea typeface="+mn-ea"/>
                              <a:cs typeface="+mn-cs"/>
                            </a:rPr>
                            <a:t>Fuseau</a:t>
                          </a:r>
                        </a:p>
                        <a:p>
                          <a:r>
                            <a:rPr lang="fr-FR" sz="1800" b="1" kern="1200" baseline="0" dirty="0" smtClean="0">
                              <a:solidFill>
                                <a:schemeClr val="tx1"/>
                              </a:solidFill>
                              <a:effectLst/>
                              <a:latin typeface="+mn-lt"/>
                              <a:ea typeface="+mn-ea"/>
                              <a:cs typeface="+mn-cs"/>
                            </a:rPr>
                            <a:t>                </a:t>
                          </a:r>
                          <a:r>
                            <a:rPr lang="fr-FR" sz="1600" b="1" kern="1200" baseline="0" dirty="0" smtClean="0">
                              <a:solidFill>
                                <a:schemeClr val="tx1"/>
                              </a:solidFill>
                              <a:effectLst/>
                              <a:latin typeface="+mn-lt"/>
                              <a:ea typeface="+mn-ea"/>
                              <a:cs typeface="+mn-cs"/>
                            </a:rPr>
                            <a:t> </a:t>
                          </a:r>
                          <a:r>
                            <a:rPr lang="fr-FR" sz="1600" b="1" kern="1200" baseline="0" dirty="0" err="1" smtClean="0">
                              <a:solidFill>
                                <a:schemeClr val="tx1"/>
                              </a:solidFill>
                              <a:effectLst/>
                              <a:latin typeface="+mn-lt"/>
                              <a:ea typeface="+mn-ea"/>
                              <a:cs typeface="+mn-cs"/>
                            </a:rPr>
                            <a:t>Noeud</a:t>
                          </a:r>
                          <a:r>
                            <a:rPr lang="fr-FR" sz="1600" b="1" kern="1200" baseline="0" dirty="0" smtClean="0">
                              <a:solidFill>
                                <a:schemeClr val="tx1"/>
                              </a:solidFill>
                              <a:effectLst/>
                              <a:latin typeface="+mn-lt"/>
                              <a:ea typeface="+mn-ea"/>
                              <a:cs typeface="+mn-cs"/>
                            </a:rPr>
                            <a:t>                                 Ventre </a:t>
                          </a:r>
                          <a:r>
                            <a:rPr lang="fr-FR" sz="1600" b="1" kern="1200" dirty="0" smtClean="0">
                              <a:solidFill>
                                <a:schemeClr val="tx1"/>
                              </a:solidFill>
                              <a:effectLst/>
                              <a:latin typeface="+mn-lt"/>
                              <a:ea typeface="+mn-ea"/>
                              <a:cs typeface="+mn-cs"/>
                            </a:rPr>
                            <a:t>Nœud  Ventre</a:t>
                          </a:r>
                          <a:endParaRPr lang="fr-FR" sz="1600" b="1" kern="1200" dirty="0" smtClean="0">
                            <a:solidFill>
                              <a:schemeClr val="tx1"/>
                            </a:solidFill>
                            <a:effectLst/>
                            <a:latin typeface="Candara" panose="020E0502030303020204" pitchFamily="34" charset="0"/>
                            <a:ea typeface="+mn-ea"/>
                            <a:cs typeface="+mn-cs"/>
                          </a:endParaRPr>
                        </a:p>
                        <a:p>
                          <a:endParaRPr lang="fr-FR" sz="1100" b="1" kern="1200" dirty="0" smtClean="0">
                            <a:solidFill>
                              <a:schemeClr val="tx1"/>
                            </a:solidFill>
                            <a:effectLst/>
                            <a:latin typeface="Candara" panose="020E0502030303020204" pitchFamily="34" charset="0"/>
                            <a:ea typeface="+mn-ea"/>
                            <a:cs typeface="+mn-cs"/>
                          </a:endParaRPr>
                        </a:p>
                        <a:p>
                          <a:endParaRPr lang="fr-FR" sz="1100" b="1" kern="1200" dirty="0" smtClean="0">
                            <a:solidFill>
                              <a:schemeClr val="tx1"/>
                            </a:solidFill>
                            <a:effectLst/>
                            <a:latin typeface="Candara" panose="020E0502030303020204" pitchFamily="34" charset="0"/>
                            <a:ea typeface="+mn-ea"/>
                            <a:cs typeface="+mn-cs"/>
                          </a:endParaRPr>
                        </a:p>
                        <a:p>
                          <a:endParaRPr lang="fr-FR" sz="1100" b="1" kern="1200" dirty="0" smtClean="0">
                            <a:solidFill>
                              <a:schemeClr val="tx1"/>
                            </a:solidFill>
                            <a:effectLst/>
                            <a:latin typeface="Candara" panose="020E0502030303020204" pitchFamily="34" charset="0"/>
                            <a:ea typeface="+mn-ea"/>
                            <a:cs typeface="+mn-cs"/>
                          </a:endParaRPr>
                        </a:p>
                        <a:p>
                          <a:endParaRPr lang="fr-FR" sz="1100" b="1" kern="1200" dirty="0" smtClean="0">
                            <a:solidFill>
                              <a:schemeClr val="tx1"/>
                            </a:solidFill>
                            <a:effectLst/>
                            <a:latin typeface="Candara" panose="020E0502030303020204" pitchFamily="34" charset="0"/>
                            <a:ea typeface="+mn-ea"/>
                            <a:cs typeface="+mn-cs"/>
                          </a:endParaRPr>
                        </a:p>
                        <a:p>
                          <a:endParaRPr lang="fr-FR" sz="1100" b="1" kern="1200" dirty="0" smtClean="0">
                            <a:solidFill>
                              <a:schemeClr val="tx1"/>
                            </a:solidFill>
                            <a:effectLst/>
                            <a:latin typeface="Candara" panose="020E0502030303020204" pitchFamily="34" charset="0"/>
                            <a:ea typeface="+mn-ea"/>
                            <a:cs typeface="+mn-cs"/>
                          </a:endParaRPr>
                        </a:p>
                        <a:p>
                          <a:endParaRPr lang="fr-FR" sz="1100" b="1" kern="1200" dirty="0" smtClean="0">
                            <a:solidFill>
                              <a:schemeClr val="tx1"/>
                            </a:solidFill>
                            <a:effectLst/>
                            <a:latin typeface="Candara" panose="020E0502030303020204" pitchFamily="34" charset="0"/>
                            <a:ea typeface="+mn-ea"/>
                            <a:cs typeface="+mn-cs"/>
                          </a:endParaRPr>
                        </a:p>
                        <a:p>
                          <a:endParaRPr lang="fr-FR" sz="1100" b="1" kern="1200" dirty="0" smtClean="0">
                            <a:solidFill>
                              <a:schemeClr val="tx1"/>
                            </a:solidFill>
                            <a:effectLst/>
                            <a:latin typeface="Candara" panose="020E0502030303020204" pitchFamily="34" charset="0"/>
                            <a:ea typeface="+mn-ea"/>
                            <a:cs typeface="+mn-cs"/>
                          </a:endParaRPr>
                        </a:p>
                        <a:p>
                          <a:endParaRPr lang="fr-FR" sz="1100" b="1" kern="1200" dirty="0" smtClean="0">
                            <a:solidFill>
                              <a:schemeClr val="tx1"/>
                            </a:solidFill>
                            <a:effectLst/>
                            <a:latin typeface="Candara" panose="020E0502030303020204" pitchFamily="34" charset="0"/>
                            <a:ea typeface="+mn-ea"/>
                            <a:cs typeface="+mn-cs"/>
                          </a:endParaRPr>
                        </a:p>
                        <a:p>
                          <a:endParaRPr lang="fr-FR" sz="500" b="1" kern="1200" dirty="0" smtClean="0">
                            <a:solidFill>
                              <a:schemeClr val="tx1"/>
                            </a:solidFill>
                            <a:effectLst/>
                            <a:latin typeface="Candara" panose="020E0502030303020204" pitchFamily="34" charset="0"/>
                            <a:ea typeface="+mn-ea"/>
                            <a:cs typeface="+mn-cs"/>
                          </a:endParaRPr>
                        </a:p>
                        <a:p>
                          <a:endParaRPr lang="fr-FR" sz="1500" b="1" i="0" kern="1200" dirty="0" smtClean="0">
                            <a:solidFill>
                              <a:schemeClr val="tx1"/>
                            </a:solidFill>
                            <a:effectLst/>
                            <a:latin typeface="Candara" panose="020E0502030303020204" pitchFamily="34" charset="0"/>
                            <a:ea typeface="+mn-ea"/>
                            <a:cs typeface="+mn-cs"/>
                          </a:endParaRPr>
                        </a:p>
                        <a:p>
                          <a:endParaRPr lang="fr-FR" sz="1800" b="1" i="1" kern="1200" dirty="0" smtClean="0">
                            <a:solidFill>
                              <a:schemeClr val="tx1"/>
                            </a:solidFill>
                            <a:effectLst/>
                            <a:latin typeface="+mn-lt"/>
                            <a:ea typeface="+mn-ea"/>
                            <a:cs typeface="+mn-cs"/>
                          </a:endParaRPr>
                        </a:p>
                        <a:p>
                          <a:endParaRPr lang="fr-FR" sz="1800" b="1" i="1" kern="1200" dirty="0" smtClean="0">
                            <a:solidFill>
                              <a:schemeClr val="tx1"/>
                            </a:solidFill>
                            <a:effectLst/>
                            <a:latin typeface="+mn-lt"/>
                            <a:ea typeface="+mn-ea"/>
                            <a:cs typeface="+mn-cs"/>
                          </a:endParaRPr>
                        </a:p>
                        <a:p>
                          <a:endParaRPr lang="fr-FR" sz="1800" b="1" i="1" kern="1200" dirty="0" smtClean="0">
                            <a:solidFill>
                              <a:schemeClr val="tx1"/>
                            </a:solidFill>
                            <a:effectLst/>
                            <a:latin typeface="+mn-lt"/>
                            <a:ea typeface="+mn-ea"/>
                            <a:cs typeface="+mn-cs"/>
                          </a:endParaRPr>
                        </a:p>
                        <a:p>
                          <a:endParaRPr lang="fr-FR" dirty="0">
                            <a:solidFill>
                              <a:schemeClr val="tx1"/>
                            </a:solidFill>
                          </a:endParaRPr>
                        </a:p>
                      </a:txBody>
                      <a:tcPr>
                        <a:gradFill>
                          <a:gsLst>
                            <a:gs pos="0">
                              <a:srgbClr val="FBEAC7"/>
                            </a:gs>
                            <a:gs pos="17999">
                              <a:srgbClr val="FEE7F2"/>
                            </a:gs>
                            <a:gs pos="36000">
                              <a:srgbClr val="FAC77D"/>
                            </a:gs>
                            <a:gs pos="61000">
                              <a:srgbClr val="FBA97D"/>
                            </a:gs>
                            <a:gs pos="82001">
                              <a:srgbClr val="FBD49C"/>
                            </a:gs>
                            <a:gs pos="100000">
                              <a:srgbClr val="FEE7F2"/>
                            </a:gs>
                          </a:gsLst>
                          <a:lin ang="5400000" scaled="0"/>
                        </a:gradFill>
                      </a:tcPr>
                    </a:tc>
                    <a:tc>
                      <a:txBody>
                        <a:bodyPr/>
                        <a:lstStyle/>
                        <a:p>
                          <a:endParaRPr lang="fr-FR"/>
                        </a:p>
                      </a:txBody>
                      <a:tcPr>
                        <a:blipFill rotWithShape="1">
                          <a:blip r:embed="rId3"/>
                          <a:stretch>
                            <a:fillRect l="-119735" t="-65" b="-65"/>
                          </a:stretch>
                        </a:blipFill>
                      </a:tcPr>
                    </a:tc>
                  </a:tr>
                </a:tbl>
              </a:graphicData>
            </a:graphic>
          </p:graphicFrame>
        </mc:Fallback>
      </mc:AlternateContent>
      <p:sp>
        <p:nvSpPr>
          <p:cNvPr id="12" name="Rectangle 11"/>
          <p:cNvSpPr/>
          <p:nvPr/>
        </p:nvSpPr>
        <p:spPr>
          <a:xfrm>
            <a:off x="0" y="548680"/>
            <a:ext cx="9144000" cy="6309320"/>
          </a:xfrm>
          <a:prstGeom prst="rect">
            <a:avLst/>
          </a:prstGeom>
          <a:noFill/>
          <a:ln cmpd="dbl">
            <a:solidFill>
              <a:schemeClr val="accent3">
                <a:lumMod val="75000"/>
              </a:schemeClr>
            </a:solidFill>
          </a:ln>
          <a:effectLst>
            <a:outerShdw blurRad="50800" dist="38100" dir="2700000" algn="tl" rotWithShape="0">
              <a:schemeClr val="accent3">
                <a:lumMod val="7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descr="http://upload.wikimedia.org/wikipedia/commons/thumb/3/33/Onde_stationnaire_pression_tuyau_ferme_trois_modes.svg/150px-Onde_stationnaire_pression_tuyau_ferme_trois_modes.svg.pn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67744" y="2164633"/>
            <a:ext cx="2545499" cy="2592288"/>
          </a:xfrm>
          <a:prstGeom prst="rect">
            <a:avLst/>
          </a:prstGeom>
          <a:noFill/>
          <a:ln>
            <a:noFill/>
          </a:ln>
        </p:spPr>
      </p:pic>
      <p:cxnSp>
        <p:nvCxnSpPr>
          <p:cNvPr id="4" name="Connecteur droit avec flèche 3"/>
          <p:cNvCxnSpPr/>
          <p:nvPr/>
        </p:nvCxnSpPr>
        <p:spPr>
          <a:xfrm>
            <a:off x="2273513" y="5024332"/>
            <a:ext cx="961323" cy="0"/>
          </a:xfrm>
          <a:prstGeom prst="straightConnector1">
            <a:avLst/>
          </a:prstGeom>
          <a:ln>
            <a:headEnd type="arrow"/>
            <a:tailEnd type="arrow"/>
          </a:ln>
        </p:spPr>
        <p:style>
          <a:lnRef idx="1">
            <a:schemeClr val="dk1"/>
          </a:lnRef>
          <a:fillRef idx="0">
            <a:schemeClr val="dk1"/>
          </a:fillRef>
          <a:effectRef idx="0">
            <a:schemeClr val="dk1"/>
          </a:effectRef>
          <a:fontRef idx="minor">
            <a:schemeClr val="tx1"/>
          </a:fontRef>
        </p:style>
      </p:cxnSp>
      <p:cxnSp>
        <p:nvCxnSpPr>
          <p:cNvPr id="9" name="Connecteur droit 8"/>
          <p:cNvCxnSpPr/>
          <p:nvPr/>
        </p:nvCxnSpPr>
        <p:spPr>
          <a:xfrm>
            <a:off x="2273513" y="4758612"/>
            <a:ext cx="0" cy="265720"/>
          </a:xfrm>
          <a:prstGeom prst="line">
            <a:avLst/>
          </a:prstGeom>
        </p:spPr>
        <p:style>
          <a:lnRef idx="1">
            <a:schemeClr val="dk1"/>
          </a:lnRef>
          <a:fillRef idx="0">
            <a:schemeClr val="dk1"/>
          </a:fillRef>
          <a:effectRef idx="0">
            <a:schemeClr val="dk1"/>
          </a:effectRef>
          <a:fontRef idx="minor">
            <a:schemeClr val="tx1"/>
          </a:fontRef>
        </p:style>
      </p:cxnSp>
      <p:cxnSp>
        <p:nvCxnSpPr>
          <p:cNvPr id="14" name="Connecteur droit 13"/>
          <p:cNvCxnSpPr/>
          <p:nvPr/>
        </p:nvCxnSpPr>
        <p:spPr>
          <a:xfrm>
            <a:off x="3203848" y="4745765"/>
            <a:ext cx="0" cy="265720"/>
          </a:xfrm>
          <a:prstGeom prst="line">
            <a:avLst/>
          </a:prstGeom>
        </p:spPr>
        <p:style>
          <a:lnRef idx="1">
            <a:schemeClr val="dk1"/>
          </a:lnRef>
          <a:fillRef idx="0">
            <a:schemeClr val="dk1"/>
          </a:fillRef>
          <a:effectRef idx="0">
            <a:schemeClr val="dk1"/>
          </a:effectRef>
          <a:fontRef idx="minor">
            <a:schemeClr val="tx1"/>
          </a:fontRef>
        </p:style>
      </p:cxnSp>
      <p:cxnSp>
        <p:nvCxnSpPr>
          <p:cNvPr id="16" name="Connecteur droit avec flèche 15"/>
          <p:cNvCxnSpPr/>
          <p:nvPr/>
        </p:nvCxnSpPr>
        <p:spPr>
          <a:xfrm flipV="1">
            <a:off x="3540493" y="4758612"/>
            <a:ext cx="239419" cy="83062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Connecteur droit avec flèche 17"/>
          <p:cNvCxnSpPr/>
          <p:nvPr/>
        </p:nvCxnSpPr>
        <p:spPr>
          <a:xfrm flipV="1">
            <a:off x="3995936" y="4509120"/>
            <a:ext cx="288032" cy="108012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0" name="Connecteur droit avec flèche 19"/>
          <p:cNvCxnSpPr/>
          <p:nvPr/>
        </p:nvCxnSpPr>
        <p:spPr>
          <a:xfrm flipV="1">
            <a:off x="4489421" y="4758612"/>
            <a:ext cx="241243" cy="83062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 name="Connecteur droit avec flèche 5"/>
          <p:cNvCxnSpPr/>
          <p:nvPr/>
        </p:nvCxnSpPr>
        <p:spPr>
          <a:xfrm flipV="1">
            <a:off x="1386745" y="4471425"/>
            <a:ext cx="864096" cy="108012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35946037"/>
      </p:ext>
    </p:extLst>
  </p:cSld>
  <p:clrMapOvr>
    <a:masterClrMapping/>
  </p:clrMapOvr>
  <p:transition spd="slow">
    <p:pull/>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à coins arrondis 6"/>
          <p:cNvSpPr/>
          <p:nvPr/>
        </p:nvSpPr>
        <p:spPr>
          <a:xfrm>
            <a:off x="0" y="0"/>
            <a:ext cx="1296144" cy="332656"/>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p:cNvSpPr>
            <a:spLocks noGrp="1"/>
          </p:cNvSpPr>
          <p:nvPr>
            <p:ph type="title"/>
          </p:nvPr>
        </p:nvSpPr>
        <p:spPr>
          <a:xfrm>
            <a:off x="0" y="0"/>
            <a:ext cx="9036496" cy="620688"/>
          </a:xfrm>
        </p:spPr>
        <p:txBody>
          <a:bodyPr>
            <a:noAutofit/>
          </a:bodyPr>
          <a:lstStyle/>
          <a:p>
            <a:pPr algn="l"/>
            <a:r>
              <a:rPr lang="fr-FR" sz="1200" dirty="0" smtClean="0">
                <a:solidFill>
                  <a:schemeClr val="bg1"/>
                </a:solidFill>
                <a:latin typeface="Copperplate Gothic Bold" panose="020E0705020206020404" pitchFamily="34" charset="0"/>
              </a:rPr>
              <a:t/>
            </a:r>
            <a:br>
              <a:rPr lang="fr-FR" sz="1200" dirty="0" smtClean="0">
                <a:solidFill>
                  <a:schemeClr val="bg1"/>
                </a:solidFill>
                <a:latin typeface="Copperplate Gothic Bold" panose="020E0705020206020404" pitchFamily="34" charset="0"/>
              </a:rPr>
            </a:br>
            <a:r>
              <a:rPr lang="fr-FR" sz="1400" dirty="0" smtClean="0">
                <a:solidFill>
                  <a:schemeClr val="bg1"/>
                </a:solidFill>
                <a:latin typeface="Copperplate Gothic Bold" panose="020E0705020206020404" pitchFamily="34" charset="0"/>
              </a:rPr>
              <a:t>Document 3</a:t>
            </a:r>
            <a:r>
              <a:rPr lang="fr-FR" sz="1200" dirty="0" smtClean="0">
                <a:solidFill>
                  <a:srgbClr val="AA2116"/>
                </a:solidFill>
                <a:latin typeface="Copperplate Gothic Bold" panose="020E0705020206020404" pitchFamily="34" charset="0"/>
              </a:rPr>
              <a:t/>
            </a:r>
            <a:br>
              <a:rPr lang="fr-FR" sz="1200" dirty="0" smtClean="0">
                <a:solidFill>
                  <a:srgbClr val="AA2116"/>
                </a:solidFill>
                <a:latin typeface="Copperplate Gothic Bold" panose="020E0705020206020404" pitchFamily="34" charset="0"/>
              </a:rPr>
            </a:br>
            <a:r>
              <a:rPr lang="fr-FR" sz="1200" dirty="0">
                <a:solidFill>
                  <a:srgbClr val="AA2116"/>
                </a:solidFill>
                <a:latin typeface="Copperplate Gothic Bold" panose="020E0705020206020404" pitchFamily="34" charset="0"/>
              </a:rPr>
              <a:t> </a:t>
            </a:r>
            <a:r>
              <a:rPr lang="fr-FR" sz="1200" dirty="0" smtClean="0">
                <a:solidFill>
                  <a:srgbClr val="AA2116"/>
                </a:solidFill>
                <a:latin typeface="Copperplate Gothic Bold" panose="020E0705020206020404" pitchFamily="34" charset="0"/>
              </a:rPr>
              <a:t>                                           </a:t>
            </a:r>
            <a:r>
              <a:rPr lang="fr-FR" sz="2000" dirty="0">
                <a:solidFill>
                  <a:srgbClr val="AA2116"/>
                </a:solidFill>
                <a:latin typeface="Copperplate Gothic Bold" panose="020E0705020206020404" pitchFamily="34" charset="0"/>
              </a:rPr>
              <a:t> </a:t>
            </a:r>
            <a:r>
              <a:rPr lang="fr-FR" sz="2000" dirty="0" smtClean="0">
                <a:solidFill>
                  <a:srgbClr val="AA2116"/>
                </a:solidFill>
                <a:latin typeface="Copperplate Gothic Bold" panose="020E0705020206020404" pitchFamily="34" charset="0"/>
              </a:rPr>
              <a:t>la gamme tempérée</a:t>
            </a:r>
            <a:r>
              <a:rPr lang="fr-FR" sz="2000" dirty="0">
                <a:latin typeface="Eras Bold ITC" panose="020B0907030504020204" pitchFamily="34" charset="0"/>
              </a:rPr>
              <a:t/>
            </a:r>
            <a:br>
              <a:rPr lang="fr-FR" sz="2000" dirty="0">
                <a:latin typeface="Eras Bold ITC" panose="020B0907030504020204" pitchFamily="34" charset="0"/>
              </a:rPr>
            </a:br>
            <a:endParaRPr lang="fr-FR" sz="2000" dirty="0">
              <a:latin typeface="Eras Bold ITC" panose="020B0907030504020204" pitchFamily="34" charset="0"/>
            </a:endParaRPr>
          </a:p>
        </p:txBody>
      </p:sp>
      <p:graphicFrame>
        <p:nvGraphicFramePr>
          <p:cNvPr id="5" name="Espace réservé du contenu 4"/>
          <p:cNvGraphicFramePr>
            <a:graphicFrameLocks noGrp="1"/>
          </p:cNvGraphicFramePr>
          <p:nvPr>
            <p:ph idx="1"/>
            <p:extLst>
              <p:ext uri="{D42A27DB-BD31-4B8C-83A1-F6EECF244321}">
                <p14:modId xmlns:p14="http://schemas.microsoft.com/office/powerpoint/2010/main" val="1152621446"/>
              </p:ext>
            </p:extLst>
          </p:nvPr>
        </p:nvGraphicFramePr>
        <p:xfrm>
          <a:off x="52386" y="620688"/>
          <a:ext cx="9091614" cy="12283440"/>
        </p:xfrm>
        <a:graphic>
          <a:graphicData uri="http://schemas.openxmlformats.org/drawingml/2006/table">
            <a:tbl>
              <a:tblPr firstRow="1" bandRow="1">
                <a:tableStyleId>{5C22544A-7EE6-4342-B048-85BDC9FD1C3A}</a:tableStyleId>
              </a:tblPr>
              <a:tblGrid>
                <a:gridCol w="4663630"/>
                <a:gridCol w="4427984"/>
              </a:tblGrid>
              <a:tr h="8334435">
                <a:tc>
                  <a:txBody>
                    <a:bodyPr/>
                    <a:lstStyle/>
                    <a:p>
                      <a:r>
                        <a:rPr lang="fr-FR" sz="1800" b="1" kern="1200" dirty="0" smtClean="0">
                          <a:solidFill>
                            <a:schemeClr val="tx1"/>
                          </a:solidFill>
                          <a:effectLst/>
                          <a:latin typeface="+mn-lt"/>
                          <a:ea typeface="+mn-ea"/>
                          <a:cs typeface="+mn-cs"/>
                        </a:rPr>
                        <a:t>Une gamme est un ensemble de </a:t>
                      </a:r>
                      <a:r>
                        <a:rPr lang="fr-FR" sz="1800" b="1" kern="1200" dirty="0" smtClean="0">
                          <a:solidFill>
                            <a:schemeClr val="accent6">
                              <a:lumMod val="75000"/>
                            </a:schemeClr>
                          </a:solidFill>
                          <a:effectLst/>
                          <a:latin typeface="+mn-lt"/>
                          <a:ea typeface="+mn-ea"/>
                          <a:cs typeface="+mn-cs"/>
                        </a:rPr>
                        <a:t>8 notes </a:t>
                      </a:r>
                      <a:r>
                        <a:rPr lang="fr-FR" sz="1800" b="1" kern="1200" dirty="0" smtClean="0">
                          <a:solidFill>
                            <a:schemeClr val="tx1"/>
                          </a:solidFill>
                          <a:effectLst/>
                          <a:latin typeface="+mn-lt"/>
                          <a:ea typeface="+mn-ea"/>
                          <a:cs typeface="+mn-cs"/>
                        </a:rPr>
                        <a:t>comprises dans une </a:t>
                      </a:r>
                      <a:r>
                        <a:rPr lang="fr-FR" sz="1800" b="1" kern="1200" dirty="0" smtClean="0">
                          <a:solidFill>
                            <a:schemeClr val="accent6">
                              <a:lumMod val="75000"/>
                            </a:schemeClr>
                          </a:solidFill>
                          <a:effectLst/>
                          <a:latin typeface="+mn-lt"/>
                          <a:ea typeface="+mn-ea"/>
                          <a:cs typeface="+mn-cs"/>
                        </a:rPr>
                        <a:t>octave.</a:t>
                      </a:r>
                    </a:p>
                    <a:p>
                      <a:pPr marL="0" marR="0" indent="0" algn="l" defTabSz="914400" rtl="0" eaLnBrk="1" fontAlgn="auto" latinLnBrk="0" hangingPunct="1">
                        <a:lnSpc>
                          <a:spcPct val="100000"/>
                        </a:lnSpc>
                        <a:spcBef>
                          <a:spcPts val="0"/>
                        </a:spcBef>
                        <a:spcAft>
                          <a:spcPts val="0"/>
                        </a:spcAft>
                        <a:buClrTx/>
                        <a:buSzTx/>
                        <a:buFontTx/>
                        <a:buNone/>
                        <a:tabLst/>
                        <a:defRPr/>
                      </a:pPr>
                      <a:endParaRPr lang="fr-FR" sz="800" b="1"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800" b="1" kern="1200" dirty="0" smtClean="0">
                          <a:solidFill>
                            <a:schemeClr val="tx1"/>
                          </a:solidFill>
                          <a:effectLst/>
                          <a:latin typeface="+mn-lt"/>
                          <a:ea typeface="+mn-ea"/>
                          <a:cs typeface="+mn-cs"/>
                        </a:rPr>
                        <a:t>L’octave est l’intervalle qui existe entre le premier et le deuxième Do dans l’énumération Do, Ré, Mi, Fa, Sol, La, Si, Do.</a:t>
                      </a:r>
                    </a:p>
                    <a:p>
                      <a:endParaRPr lang="fr-FR" sz="800" b="1" kern="1200" dirty="0" smtClean="0">
                        <a:solidFill>
                          <a:schemeClr val="tx1"/>
                        </a:solidFill>
                        <a:effectLst/>
                        <a:latin typeface="+mn-lt"/>
                        <a:ea typeface="+mn-ea"/>
                        <a:cs typeface="+mn-cs"/>
                      </a:endParaRPr>
                    </a:p>
                    <a:p>
                      <a:r>
                        <a:rPr lang="fr-FR" sz="1800" b="1" kern="1200" dirty="0" smtClean="0">
                          <a:solidFill>
                            <a:schemeClr val="accent6">
                              <a:lumMod val="75000"/>
                            </a:schemeClr>
                          </a:solidFill>
                          <a:effectLst/>
                          <a:latin typeface="+mn-lt"/>
                          <a:ea typeface="+mn-ea"/>
                          <a:cs typeface="+mn-cs"/>
                        </a:rPr>
                        <a:t>La gamme tempérée </a:t>
                      </a:r>
                      <a:r>
                        <a:rPr lang="fr-FR" sz="1800" b="1" kern="1200" baseline="0" dirty="0" smtClean="0">
                          <a:solidFill>
                            <a:schemeClr val="tx1"/>
                          </a:solidFill>
                          <a:effectLst/>
                          <a:latin typeface="+mn-lt"/>
                          <a:ea typeface="+mn-ea"/>
                          <a:cs typeface="+mn-cs"/>
                        </a:rPr>
                        <a:t> </a:t>
                      </a:r>
                      <a:r>
                        <a:rPr lang="fr-FR" sz="1800" b="1" kern="1200" dirty="0" smtClean="0">
                          <a:solidFill>
                            <a:schemeClr val="tx1"/>
                          </a:solidFill>
                          <a:effectLst/>
                          <a:latin typeface="+mn-lt"/>
                          <a:ea typeface="+mn-ea"/>
                          <a:cs typeface="+mn-cs"/>
                        </a:rPr>
                        <a:t>(ou à tempérament égal) a été créé par Jean-Sébastien BACH (</a:t>
                      </a:r>
                      <a:r>
                        <a:rPr lang="fr-FR" sz="1400" b="1" kern="1200" dirty="0" smtClean="0">
                          <a:solidFill>
                            <a:schemeClr val="tx1"/>
                          </a:solidFill>
                          <a:effectLst/>
                          <a:latin typeface="+mn-lt"/>
                          <a:ea typeface="+mn-ea"/>
                          <a:cs typeface="+mn-cs"/>
                        </a:rPr>
                        <a:t>1685-1750). </a:t>
                      </a:r>
                    </a:p>
                    <a:p>
                      <a:endParaRPr lang="fr-FR" sz="800" b="1" kern="1200" dirty="0" smtClean="0">
                        <a:solidFill>
                          <a:schemeClr val="tx1"/>
                        </a:solidFill>
                        <a:effectLst/>
                        <a:latin typeface="+mn-lt"/>
                        <a:ea typeface="+mn-ea"/>
                        <a:cs typeface="+mn-cs"/>
                      </a:endParaRPr>
                    </a:p>
                    <a:p>
                      <a:r>
                        <a:rPr lang="fr-FR" sz="1800" b="1" kern="1200" dirty="0" smtClean="0">
                          <a:solidFill>
                            <a:schemeClr val="tx1"/>
                          </a:solidFill>
                          <a:effectLst/>
                          <a:latin typeface="+mn-lt"/>
                          <a:ea typeface="+mn-ea"/>
                          <a:cs typeface="+mn-cs"/>
                        </a:rPr>
                        <a:t>Elle est construite en divisant l’octave en douze intervalles égaux, appelés </a:t>
                      </a:r>
                      <a:r>
                        <a:rPr lang="fr-FR" sz="1800" b="1" kern="1200" dirty="0" smtClean="0">
                          <a:solidFill>
                            <a:srgbClr val="002060"/>
                          </a:solidFill>
                          <a:effectLst/>
                          <a:latin typeface="+mn-lt"/>
                          <a:ea typeface="+mn-ea"/>
                          <a:cs typeface="+mn-cs"/>
                        </a:rPr>
                        <a:t>demi-tons.</a:t>
                      </a:r>
                      <a:r>
                        <a:rPr lang="fr-FR" sz="1800" b="1" kern="1200" baseline="0" dirty="0" smtClean="0">
                          <a:solidFill>
                            <a:srgbClr val="002060"/>
                          </a:solidFill>
                          <a:effectLst/>
                          <a:latin typeface="+mn-lt"/>
                          <a:ea typeface="+mn-ea"/>
                          <a:cs typeface="+mn-cs"/>
                        </a:rPr>
                        <a:t> </a:t>
                      </a:r>
                    </a:p>
                    <a:p>
                      <a:endParaRPr lang="fr-FR" sz="400" b="1" kern="1200" baseline="0" dirty="0" smtClean="0">
                        <a:solidFill>
                          <a:srgbClr val="002060"/>
                        </a:solidFill>
                        <a:effectLst/>
                        <a:latin typeface="+mn-lt"/>
                        <a:ea typeface="+mn-ea"/>
                        <a:cs typeface="+mn-cs"/>
                      </a:endParaRPr>
                    </a:p>
                    <a:p>
                      <a:r>
                        <a:rPr lang="fr-FR" sz="1800" b="1" kern="1200" dirty="0" smtClean="0">
                          <a:solidFill>
                            <a:schemeClr val="tx1"/>
                          </a:solidFill>
                          <a:effectLst/>
                          <a:latin typeface="+mn-lt"/>
                          <a:ea typeface="+mn-ea"/>
                          <a:cs typeface="+mn-cs"/>
                        </a:rPr>
                        <a:t>Ce qui  inclut 5 notes supplémentaires altérées (Do</a:t>
                      </a:r>
                      <a:r>
                        <a:rPr lang="fr-FR" sz="1800" b="1" kern="1200" baseline="30000" dirty="0" smtClean="0">
                          <a:solidFill>
                            <a:schemeClr val="tx1"/>
                          </a:solidFill>
                          <a:effectLst/>
                          <a:latin typeface="+mn-lt"/>
                          <a:ea typeface="+mn-ea"/>
                          <a:cs typeface="+mn-cs"/>
                        </a:rPr>
                        <a:t>≠</a:t>
                      </a:r>
                      <a:r>
                        <a:rPr lang="fr-FR" sz="1800" b="1" kern="1200" dirty="0" smtClean="0">
                          <a:solidFill>
                            <a:schemeClr val="tx1"/>
                          </a:solidFill>
                          <a:effectLst/>
                          <a:latin typeface="+mn-lt"/>
                          <a:ea typeface="+mn-ea"/>
                          <a:cs typeface="+mn-cs"/>
                        </a:rPr>
                        <a:t>, </a:t>
                      </a:r>
                      <a:r>
                        <a:rPr lang="fr-FR" sz="1800" b="1" kern="1200" dirty="0" err="1" smtClean="0">
                          <a:solidFill>
                            <a:schemeClr val="tx1"/>
                          </a:solidFill>
                          <a:effectLst/>
                          <a:latin typeface="+mn-lt"/>
                          <a:ea typeface="+mn-ea"/>
                          <a:cs typeface="+mn-cs"/>
                        </a:rPr>
                        <a:t>Mi</a:t>
                      </a:r>
                      <a:r>
                        <a:rPr lang="fr-FR" sz="1800" b="1" kern="1200" baseline="30000" dirty="0" err="1" smtClean="0">
                          <a:solidFill>
                            <a:schemeClr val="tx1"/>
                          </a:solidFill>
                          <a:effectLst/>
                          <a:latin typeface="+mn-lt"/>
                          <a:ea typeface="+mn-ea"/>
                          <a:cs typeface="+mn-cs"/>
                        </a:rPr>
                        <a:t>b</a:t>
                      </a:r>
                      <a:r>
                        <a:rPr lang="fr-FR" sz="1800" b="1" kern="1200" dirty="0" smtClean="0">
                          <a:solidFill>
                            <a:schemeClr val="tx1"/>
                          </a:solidFill>
                          <a:effectLst/>
                          <a:latin typeface="+mn-lt"/>
                          <a:ea typeface="+mn-ea"/>
                          <a:cs typeface="+mn-cs"/>
                        </a:rPr>
                        <a:t>, Fa</a:t>
                      </a:r>
                      <a:r>
                        <a:rPr lang="fr-FR" sz="1800" b="1" kern="1200" baseline="30000" dirty="0" smtClean="0">
                          <a:solidFill>
                            <a:schemeClr val="tx1"/>
                          </a:solidFill>
                          <a:effectLst/>
                          <a:latin typeface="+mn-lt"/>
                          <a:ea typeface="+mn-ea"/>
                          <a:cs typeface="+mn-cs"/>
                        </a:rPr>
                        <a:t>≠</a:t>
                      </a:r>
                      <a:r>
                        <a:rPr lang="fr-FR" sz="1800" b="1" kern="1200" dirty="0" smtClean="0">
                          <a:solidFill>
                            <a:schemeClr val="tx1"/>
                          </a:solidFill>
                          <a:effectLst/>
                          <a:latin typeface="+mn-lt"/>
                          <a:ea typeface="+mn-ea"/>
                          <a:cs typeface="+mn-cs"/>
                        </a:rPr>
                        <a:t>, Sol</a:t>
                      </a:r>
                      <a:r>
                        <a:rPr lang="fr-FR" sz="1800" b="1" kern="1200" baseline="30000" dirty="0" smtClean="0">
                          <a:solidFill>
                            <a:schemeClr val="tx1"/>
                          </a:solidFill>
                          <a:effectLst/>
                          <a:latin typeface="+mn-lt"/>
                          <a:ea typeface="+mn-ea"/>
                          <a:cs typeface="+mn-cs"/>
                        </a:rPr>
                        <a:t>≠</a:t>
                      </a:r>
                      <a:r>
                        <a:rPr lang="fr-FR" sz="1800" b="1" kern="1200" dirty="0" smtClean="0">
                          <a:solidFill>
                            <a:schemeClr val="tx1"/>
                          </a:solidFill>
                          <a:effectLst/>
                          <a:latin typeface="+mn-lt"/>
                          <a:ea typeface="+mn-ea"/>
                          <a:cs typeface="+mn-cs"/>
                        </a:rPr>
                        <a:t>, La</a:t>
                      </a:r>
                      <a:r>
                        <a:rPr lang="fr-FR" sz="1800" b="1" kern="1200" baseline="30000" dirty="0" smtClean="0">
                          <a:solidFill>
                            <a:schemeClr val="tx1"/>
                          </a:solidFill>
                          <a:effectLst/>
                          <a:latin typeface="+mn-lt"/>
                          <a:ea typeface="+mn-ea"/>
                          <a:cs typeface="+mn-cs"/>
                        </a:rPr>
                        <a:t>≠</a:t>
                      </a:r>
                      <a:r>
                        <a:rPr lang="fr-FR" sz="1800" b="1" kern="1200" dirty="0" smtClean="0">
                          <a:solidFill>
                            <a:schemeClr val="tx1"/>
                          </a:solidFill>
                          <a:effectLst/>
                          <a:latin typeface="+mn-lt"/>
                          <a:ea typeface="+mn-ea"/>
                          <a:cs typeface="+mn-cs"/>
                        </a:rPr>
                        <a:t>) qui modifient la hauteur initiale d’une note.</a:t>
                      </a:r>
                    </a:p>
                    <a:p>
                      <a:endParaRPr lang="fr-FR" sz="400" b="1" kern="1200" dirty="0" smtClean="0">
                        <a:solidFill>
                          <a:schemeClr val="tx1"/>
                        </a:solidFill>
                        <a:effectLst/>
                        <a:latin typeface="+mn-lt"/>
                        <a:ea typeface="+mn-ea"/>
                        <a:cs typeface="+mn-cs"/>
                      </a:endParaRPr>
                    </a:p>
                    <a:p>
                      <a:r>
                        <a:rPr lang="fr-FR" sz="1400" b="1" kern="1200" dirty="0" smtClean="0">
                          <a:solidFill>
                            <a:srgbClr val="002060"/>
                          </a:solidFill>
                          <a:effectLst/>
                          <a:latin typeface="+mn-lt"/>
                          <a:ea typeface="+mn-ea"/>
                          <a:cs typeface="+mn-cs"/>
                        </a:rPr>
                        <a:t>Le dièse (≠) </a:t>
                      </a:r>
                      <a:r>
                        <a:rPr lang="fr-FR" sz="1400" b="1" kern="1200" dirty="0" smtClean="0">
                          <a:solidFill>
                            <a:schemeClr val="tx1"/>
                          </a:solidFill>
                          <a:effectLst/>
                          <a:latin typeface="+mn-lt"/>
                          <a:ea typeface="+mn-ea"/>
                          <a:cs typeface="+mn-cs"/>
                        </a:rPr>
                        <a:t>est l’altération qui élève la note d’un demi-ton.</a:t>
                      </a:r>
                    </a:p>
                    <a:p>
                      <a:endParaRPr lang="fr-FR" sz="400" b="1" kern="1200" dirty="0" smtClean="0">
                        <a:solidFill>
                          <a:schemeClr val="tx1"/>
                        </a:solidFill>
                        <a:effectLst/>
                        <a:latin typeface="+mn-lt"/>
                        <a:ea typeface="+mn-ea"/>
                        <a:cs typeface="+mn-cs"/>
                      </a:endParaRPr>
                    </a:p>
                    <a:p>
                      <a:r>
                        <a:rPr lang="fr-FR" sz="1400" b="1" kern="1200" dirty="0" smtClean="0">
                          <a:solidFill>
                            <a:srgbClr val="002060"/>
                          </a:solidFill>
                          <a:effectLst/>
                          <a:latin typeface="+mn-lt"/>
                          <a:ea typeface="+mn-ea"/>
                          <a:cs typeface="+mn-cs"/>
                        </a:rPr>
                        <a:t>Le bémol (b) </a:t>
                      </a:r>
                      <a:r>
                        <a:rPr lang="fr-FR" sz="1400" b="1" kern="1200" dirty="0" smtClean="0">
                          <a:solidFill>
                            <a:schemeClr val="tx1"/>
                          </a:solidFill>
                          <a:effectLst/>
                          <a:latin typeface="+mn-lt"/>
                          <a:ea typeface="+mn-ea"/>
                          <a:cs typeface="+mn-cs"/>
                        </a:rPr>
                        <a:t>est l’altération qui abaisse la note d’un demi-ton.</a:t>
                      </a:r>
                    </a:p>
                    <a:p>
                      <a:endParaRPr lang="fr-FR" sz="400" b="1" kern="1200" dirty="0" smtClean="0">
                        <a:solidFill>
                          <a:schemeClr val="tx1"/>
                        </a:solidFill>
                        <a:effectLst/>
                        <a:latin typeface="+mn-lt"/>
                        <a:ea typeface="+mn-ea"/>
                        <a:cs typeface="+mn-cs"/>
                      </a:endParaRPr>
                    </a:p>
                    <a:p>
                      <a:r>
                        <a:rPr lang="fr-FR" sz="1600" b="1" kern="1200" dirty="0" smtClean="0">
                          <a:solidFill>
                            <a:srgbClr val="002060"/>
                          </a:solidFill>
                          <a:effectLst/>
                          <a:latin typeface="+mn-lt"/>
                          <a:ea typeface="+mn-ea"/>
                          <a:cs typeface="+mn-cs"/>
                        </a:rPr>
                        <a:t>Un ton </a:t>
                      </a:r>
                      <a:r>
                        <a:rPr lang="fr-FR" sz="1600" b="1" kern="1200" dirty="0" smtClean="0">
                          <a:solidFill>
                            <a:schemeClr val="tx1"/>
                          </a:solidFill>
                          <a:effectLst/>
                          <a:latin typeface="+mn-lt"/>
                          <a:ea typeface="+mn-ea"/>
                          <a:cs typeface="+mn-cs"/>
                        </a:rPr>
                        <a:t>est un intervalle correspondant à deux demi-tons. </a:t>
                      </a:r>
                    </a:p>
                    <a:p>
                      <a:endParaRPr lang="fr-FR" sz="500" b="1" kern="1200" dirty="0" smtClean="0">
                        <a:solidFill>
                          <a:schemeClr val="tx1"/>
                        </a:solidFill>
                        <a:effectLst/>
                        <a:latin typeface="+mn-lt"/>
                        <a:ea typeface="+mn-ea"/>
                        <a:cs typeface="+mn-cs"/>
                      </a:endParaRPr>
                    </a:p>
                    <a:p>
                      <a:r>
                        <a:rPr lang="fr-FR" sz="1800" b="1" kern="1200" dirty="0" smtClean="0">
                          <a:solidFill>
                            <a:schemeClr val="tx1"/>
                          </a:solidFill>
                          <a:effectLst/>
                          <a:latin typeface="+mn-lt"/>
                          <a:ea typeface="+mn-ea"/>
                          <a:cs typeface="+mn-cs"/>
                        </a:rPr>
                        <a:t>Deux </a:t>
                      </a:r>
                      <a:r>
                        <a:rPr lang="fr-FR" sz="1800" b="1" kern="1200" dirty="0" smtClean="0">
                          <a:solidFill>
                            <a:srgbClr val="C00000"/>
                          </a:solidFill>
                          <a:effectLst/>
                          <a:latin typeface="+mn-lt"/>
                          <a:ea typeface="+mn-ea"/>
                          <a:cs typeface="+mn-cs"/>
                        </a:rPr>
                        <a:t>notes séparées d’une octave </a:t>
                      </a:r>
                      <a:r>
                        <a:rPr lang="fr-FR" sz="1800" b="1" kern="1200" dirty="0" smtClean="0">
                          <a:solidFill>
                            <a:schemeClr val="tx1"/>
                          </a:solidFill>
                          <a:effectLst/>
                          <a:latin typeface="+mn-lt"/>
                          <a:ea typeface="+mn-ea"/>
                          <a:cs typeface="+mn-cs"/>
                        </a:rPr>
                        <a:t>procurent la même sensation musicale. </a:t>
                      </a:r>
                      <a:r>
                        <a:rPr lang="fr-FR" sz="1800" b="1" kern="1200" dirty="0" smtClean="0">
                          <a:solidFill>
                            <a:srgbClr val="C00000"/>
                          </a:solidFill>
                          <a:effectLst/>
                          <a:latin typeface="+mn-lt"/>
                          <a:ea typeface="+mn-ea"/>
                          <a:cs typeface="+mn-cs"/>
                        </a:rPr>
                        <a:t>Le rapport de leur fréquence est égale à 2. </a:t>
                      </a:r>
                      <a:r>
                        <a:rPr lang="fr-FR" sz="1800" b="1" kern="1200" dirty="0" smtClean="0">
                          <a:solidFill>
                            <a:schemeClr val="tx1"/>
                          </a:solidFill>
                          <a:effectLst/>
                          <a:latin typeface="+mn-lt"/>
                          <a:ea typeface="+mn-ea"/>
                          <a:cs typeface="+mn-cs"/>
                        </a:rPr>
                        <a:t>On dit</a:t>
                      </a:r>
                      <a:r>
                        <a:rPr lang="fr-FR" sz="1800" b="1" kern="1200" baseline="0" dirty="0" smtClean="0">
                          <a:solidFill>
                            <a:schemeClr val="tx1"/>
                          </a:solidFill>
                          <a:effectLst/>
                          <a:latin typeface="+mn-lt"/>
                          <a:ea typeface="+mn-ea"/>
                          <a:cs typeface="+mn-cs"/>
                        </a:rPr>
                        <a:t> que ces deux notes </a:t>
                      </a:r>
                      <a:r>
                        <a:rPr lang="fr-FR" sz="1800" b="1" kern="1200" baseline="0" dirty="0" smtClean="0">
                          <a:solidFill>
                            <a:srgbClr val="C00000"/>
                          </a:solidFill>
                          <a:effectLst/>
                          <a:latin typeface="+mn-lt"/>
                          <a:ea typeface="+mn-ea"/>
                          <a:cs typeface="+mn-cs"/>
                        </a:rPr>
                        <a:t>sont harmonieuses.</a:t>
                      </a:r>
                      <a:endParaRPr lang="fr-FR" sz="1800" b="1" kern="1200" dirty="0" smtClean="0">
                        <a:solidFill>
                          <a:srgbClr val="C00000"/>
                        </a:solidFill>
                        <a:effectLst/>
                        <a:latin typeface="+mn-lt"/>
                        <a:ea typeface="+mn-ea"/>
                        <a:cs typeface="+mn-cs"/>
                      </a:endParaRPr>
                    </a:p>
                    <a:p>
                      <a:r>
                        <a:rPr lang="fr-FR" sz="1800" kern="1200" dirty="0" smtClean="0">
                          <a:solidFill>
                            <a:schemeClr val="dk1"/>
                          </a:solidFill>
                          <a:effectLst/>
                          <a:latin typeface="+mn-lt"/>
                          <a:ea typeface="+mn-ea"/>
                          <a:cs typeface="+mn-cs"/>
                        </a:rPr>
                        <a:t> </a:t>
                      </a:r>
                    </a:p>
                    <a:p>
                      <a:endParaRPr lang="fr-FR" sz="1100" b="1" kern="1200" dirty="0" smtClean="0">
                        <a:solidFill>
                          <a:schemeClr val="tx1"/>
                        </a:solidFill>
                        <a:effectLst/>
                        <a:latin typeface="Candara" panose="020E0502030303020204" pitchFamily="34" charset="0"/>
                        <a:ea typeface="+mn-ea"/>
                        <a:cs typeface="+mn-cs"/>
                      </a:endParaRPr>
                    </a:p>
                    <a:p>
                      <a:endParaRPr lang="fr-FR" sz="1100" b="1" kern="1200" dirty="0" smtClean="0">
                        <a:solidFill>
                          <a:schemeClr val="tx1"/>
                        </a:solidFill>
                        <a:effectLst/>
                        <a:latin typeface="Candara" panose="020E0502030303020204" pitchFamily="34" charset="0"/>
                        <a:ea typeface="+mn-ea"/>
                        <a:cs typeface="+mn-cs"/>
                      </a:endParaRPr>
                    </a:p>
                    <a:p>
                      <a:r>
                        <a:rPr lang="fr-FR" sz="1100" b="1" kern="1200" dirty="0" smtClean="0">
                          <a:solidFill>
                            <a:schemeClr val="lt1"/>
                          </a:solidFill>
                          <a:effectLst/>
                          <a:latin typeface="+mn-lt"/>
                          <a:ea typeface="+mn-ea"/>
                          <a:cs typeface="+mn-cs"/>
                        </a:rPr>
                        <a:t> </a:t>
                      </a:r>
                    </a:p>
                    <a:p>
                      <a:endParaRPr lang="fr-FR" sz="1100" b="1" kern="1200" dirty="0" smtClean="0">
                        <a:solidFill>
                          <a:schemeClr val="lt1"/>
                        </a:solidFill>
                        <a:effectLst/>
                        <a:latin typeface="+mn-lt"/>
                        <a:ea typeface="+mn-ea"/>
                        <a:cs typeface="+mn-cs"/>
                      </a:endParaRPr>
                    </a:p>
                    <a:p>
                      <a:endParaRPr lang="fr-FR" sz="1100" b="1" kern="1200" dirty="0" smtClean="0">
                        <a:solidFill>
                          <a:schemeClr val="lt1"/>
                        </a:solidFill>
                        <a:effectLst/>
                        <a:latin typeface="+mn-lt"/>
                        <a:ea typeface="+mn-ea"/>
                        <a:cs typeface="+mn-cs"/>
                      </a:endParaRPr>
                    </a:p>
                    <a:p>
                      <a:endParaRPr lang="fr-FR" sz="1100" b="1" kern="1200" dirty="0" smtClean="0">
                        <a:solidFill>
                          <a:schemeClr val="lt1"/>
                        </a:solidFill>
                        <a:effectLst/>
                        <a:latin typeface="+mn-lt"/>
                        <a:ea typeface="+mn-ea"/>
                        <a:cs typeface="+mn-cs"/>
                      </a:endParaRPr>
                    </a:p>
                    <a:p>
                      <a:endParaRPr lang="fr-FR" sz="1100" b="1" kern="1200" dirty="0" smtClean="0">
                        <a:solidFill>
                          <a:schemeClr val="lt1"/>
                        </a:solidFill>
                        <a:effectLst/>
                        <a:latin typeface="+mn-lt"/>
                        <a:ea typeface="+mn-ea"/>
                        <a:cs typeface="+mn-cs"/>
                      </a:endParaRPr>
                    </a:p>
                    <a:p>
                      <a:r>
                        <a:rPr lang="fr-FR" sz="1100" b="1" kern="1200" dirty="0" smtClean="0">
                          <a:solidFill>
                            <a:schemeClr val="lt1"/>
                          </a:solidFill>
                          <a:effectLst/>
                          <a:latin typeface="+mn-lt"/>
                          <a:ea typeface="+mn-ea"/>
                          <a:cs typeface="+mn-cs"/>
                        </a:rPr>
                        <a:t> </a:t>
                      </a:r>
                    </a:p>
                    <a:p>
                      <a:endParaRPr lang="fr-FR" sz="1100" b="1" kern="1200" dirty="0" smtClean="0">
                        <a:solidFill>
                          <a:schemeClr val="lt1"/>
                        </a:solidFill>
                        <a:effectLst/>
                        <a:latin typeface="+mn-lt"/>
                        <a:ea typeface="+mn-ea"/>
                        <a:cs typeface="+mn-cs"/>
                      </a:endParaRPr>
                    </a:p>
                    <a:p>
                      <a:r>
                        <a:rPr lang="fr-FR" sz="1800" b="1" kern="1200" dirty="0" smtClean="0">
                          <a:solidFill>
                            <a:schemeClr val="lt1"/>
                          </a:solidFill>
                          <a:effectLst/>
                          <a:latin typeface="+mn-lt"/>
                          <a:ea typeface="+mn-ea"/>
                          <a:cs typeface="+mn-cs"/>
                        </a:rPr>
                        <a:t> </a:t>
                      </a:r>
                    </a:p>
                    <a:p>
                      <a:endParaRPr lang="fr-FR" sz="1100" b="1" kern="1200" dirty="0" smtClean="0">
                        <a:solidFill>
                          <a:schemeClr val="lt1"/>
                        </a:solidFill>
                        <a:effectLst/>
                        <a:latin typeface="+mn-lt"/>
                        <a:ea typeface="+mn-ea"/>
                        <a:cs typeface="+mn-cs"/>
                      </a:endParaRPr>
                    </a:p>
                    <a:p>
                      <a:endParaRPr lang="fr-FR" sz="1100" b="1" kern="1200" dirty="0" smtClean="0">
                        <a:solidFill>
                          <a:schemeClr val="tx1"/>
                        </a:solidFill>
                        <a:effectLst/>
                        <a:latin typeface="Candara" panose="020E0502030303020204" pitchFamily="34" charset="0"/>
                        <a:ea typeface="+mn-ea"/>
                        <a:cs typeface="+mn-cs"/>
                      </a:endParaRPr>
                    </a:p>
                    <a:p>
                      <a:endParaRPr lang="fr-FR" sz="1100" b="1" kern="1200" dirty="0" smtClean="0">
                        <a:solidFill>
                          <a:schemeClr val="tx1"/>
                        </a:solidFill>
                        <a:effectLst/>
                        <a:latin typeface="Candara" panose="020E0502030303020204" pitchFamily="34" charset="0"/>
                        <a:ea typeface="+mn-ea"/>
                        <a:cs typeface="+mn-cs"/>
                      </a:endParaRPr>
                    </a:p>
                    <a:p>
                      <a:endParaRPr lang="fr-FR" sz="800" b="1" i="1" kern="1200" dirty="0" smtClean="0">
                        <a:solidFill>
                          <a:schemeClr val="tx1"/>
                        </a:solidFill>
                        <a:effectLst/>
                        <a:latin typeface="+mn-lt"/>
                        <a:ea typeface="+mn-ea"/>
                        <a:cs typeface="+mn-cs"/>
                      </a:endParaRPr>
                    </a:p>
                    <a:p>
                      <a:r>
                        <a:rPr lang="fr-FR" sz="1100" b="1" kern="1200" dirty="0" smtClean="0">
                          <a:solidFill>
                            <a:schemeClr val="lt1"/>
                          </a:solidFill>
                          <a:effectLst/>
                          <a:latin typeface="+mn-lt"/>
                          <a:ea typeface="+mn-ea"/>
                          <a:cs typeface="+mn-cs"/>
                        </a:rPr>
                        <a:t>                                                                              </a:t>
                      </a:r>
                    </a:p>
                    <a:p>
                      <a:r>
                        <a:rPr lang="fr-FR" sz="800" b="1" kern="1200" baseline="0" dirty="0" smtClean="0">
                          <a:solidFill>
                            <a:schemeClr val="lt1"/>
                          </a:solidFill>
                          <a:effectLst/>
                          <a:latin typeface="+mn-lt"/>
                          <a:ea typeface="+mn-ea"/>
                          <a:cs typeface="+mn-cs"/>
                        </a:rPr>
                        <a:t>                                                                                          </a:t>
                      </a:r>
                      <a:endParaRPr lang="fr-FR" sz="1800" b="1" kern="1200" dirty="0" smtClean="0">
                        <a:solidFill>
                          <a:schemeClr val="tx1"/>
                        </a:solidFill>
                        <a:effectLst/>
                        <a:latin typeface="+mn-lt"/>
                        <a:ea typeface="+mn-ea"/>
                        <a:cs typeface="+mn-cs"/>
                      </a:endParaRPr>
                    </a:p>
                    <a:p>
                      <a:r>
                        <a:rPr lang="fr-FR" sz="1800" b="1" kern="1200" baseline="0" dirty="0" smtClean="0">
                          <a:solidFill>
                            <a:schemeClr val="tx1"/>
                          </a:solidFill>
                          <a:effectLst/>
                          <a:latin typeface="+mn-lt"/>
                          <a:ea typeface="+mn-ea"/>
                          <a:cs typeface="+mn-cs"/>
                        </a:rPr>
                        <a:t>                                      </a:t>
                      </a:r>
                      <a:endParaRPr lang="fr-FR" sz="1600" b="1" kern="1200" dirty="0" smtClean="0">
                        <a:solidFill>
                          <a:schemeClr val="tx1"/>
                        </a:solidFill>
                        <a:effectLst/>
                        <a:latin typeface="Candara" panose="020E0502030303020204" pitchFamily="34" charset="0"/>
                        <a:ea typeface="+mn-ea"/>
                        <a:cs typeface="+mn-cs"/>
                      </a:endParaRPr>
                    </a:p>
                    <a:p>
                      <a:endParaRPr lang="fr-FR" sz="1100" b="1" kern="1200" dirty="0" smtClean="0">
                        <a:solidFill>
                          <a:schemeClr val="tx1"/>
                        </a:solidFill>
                        <a:effectLst/>
                        <a:latin typeface="Candara" panose="020E0502030303020204" pitchFamily="34" charset="0"/>
                        <a:ea typeface="+mn-ea"/>
                        <a:cs typeface="+mn-cs"/>
                      </a:endParaRPr>
                    </a:p>
                    <a:p>
                      <a:endParaRPr lang="fr-FR" sz="1100" b="1" kern="1200" dirty="0" smtClean="0">
                        <a:solidFill>
                          <a:schemeClr val="tx1"/>
                        </a:solidFill>
                        <a:effectLst/>
                        <a:latin typeface="Candara" panose="020E0502030303020204" pitchFamily="34" charset="0"/>
                        <a:ea typeface="+mn-ea"/>
                        <a:cs typeface="+mn-cs"/>
                      </a:endParaRPr>
                    </a:p>
                    <a:p>
                      <a:endParaRPr lang="fr-FR" sz="1100" b="1" kern="1200" dirty="0" smtClean="0">
                        <a:solidFill>
                          <a:schemeClr val="tx1"/>
                        </a:solidFill>
                        <a:effectLst/>
                        <a:latin typeface="Candara" panose="020E0502030303020204" pitchFamily="34" charset="0"/>
                        <a:ea typeface="+mn-ea"/>
                        <a:cs typeface="+mn-cs"/>
                      </a:endParaRPr>
                    </a:p>
                    <a:p>
                      <a:endParaRPr lang="fr-FR" sz="1100" b="1" kern="1200" dirty="0" smtClean="0">
                        <a:solidFill>
                          <a:schemeClr val="tx1"/>
                        </a:solidFill>
                        <a:effectLst/>
                        <a:latin typeface="Candara" panose="020E0502030303020204" pitchFamily="34" charset="0"/>
                        <a:ea typeface="+mn-ea"/>
                        <a:cs typeface="+mn-cs"/>
                      </a:endParaRPr>
                    </a:p>
                    <a:p>
                      <a:endParaRPr lang="fr-FR" sz="1100" b="1" kern="1200" dirty="0" smtClean="0">
                        <a:solidFill>
                          <a:schemeClr val="tx1"/>
                        </a:solidFill>
                        <a:effectLst/>
                        <a:latin typeface="Candara" panose="020E0502030303020204" pitchFamily="34" charset="0"/>
                        <a:ea typeface="+mn-ea"/>
                        <a:cs typeface="+mn-cs"/>
                      </a:endParaRPr>
                    </a:p>
                    <a:p>
                      <a:endParaRPr lang="fr-FR" sz="1100" b="1" kern="1200" dirty="0" smtClean="0">
                        <a:solidFill>
                          <a:schemeClr val="tx1"/>
                        </a:solidFill>
                        <a:effectLst/>
                        <a:latin typeface="Candara" panose="020E0502030303020204" pitchFamily="34" charset="0"/>
                        <a:ea typeface="+mn-ea"/>
                        <a:cs typeface="+mn-cs"/>
                      </a:endParaRPr>
                    </a:p>
                    <a:p>
                      <a:endParaRPr lang="fr-FR" sz="1100" b="1" kern="1200" dirty="0" smtClean="0">
                        <a:solidFill>
                          <a:schemeClr val="tx1"/>
                        </a:solidFill>
                        <a:effectLst/>
                        <a:latin typeface="Candara" panose="020E0502030303020204" pitchFamily="34" charset="0"/>
                        <a:ea typeface="+mn-ea"/>
                        <a:cs typeface="+mn-cs"/>
                      </a:endParaRPr>
                    </a:p>
                    <a:p>
                      <a:endParaRPr lang="fr-FR" sz="1100" b="1" kern="1200" dirty="0" smtClean="0">
                        <a:solidFill>
                          <a:schemeClr val="tx1"/>
                        </a:solidFill>
                        <a:effectLst/>
                        <a:latin typeface="Candara" panose="020E0502030303020204" pitchFamily="34" charset="0"/>
                        <a:ea typeface="+mn-ea"/>
                        <a:cs typeface="+mn-cs"/>
                      </a:endParaRPr>
                    </a:p>
                    <a:p>
                      <a:endParaRPr lang="fr-FR" sz="500" b="1" kern="1200" dirty="0" smtClean="0">
                        <a:solidFill>
                          <a:schemeClr val="tx1"/>
                        </a:solidFill>
                        <a:effectLst/>
                        <a:latin typeface="Candara" panose="020E0502030303020204" pitchFamily="34" charset="0"/>
                        <a:ea typeface="+mn-ea"/>
                        <a:cs typeface="+mn-cs"/>
                      </a:endParaRPr>
                    </a:p>
                    <a:p>
                      <a:endParaRPr lang="fr-FR" sz="1500" b="1" i="0" kern="1200" dirty="0" smtClean="0">
                        <a:solidFill>
                          <a:schemeClr val="tx1"/>
                        </a:solidFill>
                        <a:effectLst/>
                        <a:latin typeface="Candara" panose="020E0502030303020204" pitchFamily="34" charset="0"/>
                        <a:ea typeface="+mn-ea"/>
                        <a:cs typeface="+mn-cs"/>
                      </a:endParaRPr>
                    </a:p>
                    <a:p>
                      <a:endParaRPr lang="fr-FR" sz="1800" b="1" i="1" kern="1200" dirty="0" smtClean="0">
                        <a:solidFill>
                          <a:schemeClr val="tx1"/>
                        </a:solidFill>
                        <a:effectLst/>
                        <a:latin typeface="+mn-lt"/>
                        <a:ea typeface="+mn-ea"/>
                        <a:cs typeface="+mn-cs"/>
                      </a:endParaRPr>
                    </a:p>
                    <a:p>
                      <a:endParaRPr lang="fr-FR" sz="1800" b="1" i="1" kern="1200" dirty="0" smtClean="0">
                        <a:solidFill>
                          <a:schemeClr val="tx1"/>
                        </a:solidFill>
                        <a:effectLst/>
                        <a:latin typeface="+mn-lt"/>
                        <a:ea typeface="+mn-ea"/>
                        <a:cs typeface="+mn-cs"/>
                      </a:endParaRPr>
                    </a:p>
                    <a:p>
                      <a:endParaRPr lang="fr-FR" sz="1800" b="1" i="1" kern="1200" dirty="0" smtClean="0">
                        <a:solidFill>
                          <a:schemeClr val="tx1"/>
                        </a:solidFill>
                        <a:effectLst/>
                        <a:latin typeface="+mn-lt"/>
                        <a:ea typeface="+mn-ea"/>
                        <a:cs typeface="+mn-cs"/>
                      </a:endParaRPr>
                    </a:p>
                    <a:p>
                      <a:endParaRPr lang="fr-FR" dirty="0">
                        <a:solidFill>
                          <a:schemeClr val="tx1"/>
                        </a:solidFill>
                      </a:endParaRPr>
                    </a:p>
                  </a:txBody>
                  <a:tcPr>
                    <a:solidFill>
                      <a:schemeClr val="accent3">
                        <a:lumMod val="40000"/>
                        <a:lumOff val="60000"/>
                      </a:schemeClr>
                    </a:solidFill>
                  </a:tcPr>
                </a:tc>
                <a:tc>
                  <a:txBody>
                    <a:bodyPr/>
                    <a:lstStyle/>
                    <a:p>
                      <a:endParaRPr lang="fr-FR" dirty="0" smtClean="0">
                        <a:solidFill>
                          <a:schemeClr val="tx1"/>
                        </a:solidFill>
                      </a:endParaRPr>
                    </a:p>
                    <a:p>
                      <a:endParaRPr lang="fr-FR" dirty="0" smtClean="0">
                        <a:solidFill>
                          <a:schemeClr val="tx1"/>
                        </a:solidFill>
                      </a:endParaRPr>
                    </a:p>
                    <a:p>
                      <a:endParaRPr lang="fr-FR" dirty="0" smtClean="0">
                        <a:solidFill>
                          <a:schemeClr val="tx1"/>
                        </a:solidFill>
                      </a:endParaRPr>
                    </a:p>
                    <a:p>
                      <a:endParaRPr lang="fr-FR" dirty="0" smtClean="0">
                        <a:solidFill>
                          <a:schemeClr val="tx1"/>
                        </a:solidFill>
                      </a:endParaRPr>
                    </a:p>
                    <a:p>
                      <a:endParaRPr lang="fr-FR" dirty="0" smtClean="0">
                        <a:solidFill>
                          <a:schemeClr val="tx1"/>
                        </a:solidFill>
                      </a:endParaRPr>
                    </a:p>
                    <a:p>
                      <a:endParaRPr lang="fr-FR" dirty="0" smtClean="0">
                        <a:solidFill>
                          <a:schemeClr val="tx1"/>
                        </a:solidFill>
                      </a:endParaRPr>
                    </a:p>
                    <a:p>
                      <a:pPr algn="l"/>
                      <a:r>
                        <a:rPr lang="fr-FR" sz="1400" b="1" kern="1200" dirty="0" smtClean="0">
                          <a:solidFill>
                            <a:srgbClr val="9F218D"/>
                          </a:solidFill>
                          <a:effectLst/>
                          <a:latin typeface="+mn-lt"/>
                          <a:ea typeface="+mn-ea"/>
                          <a:cs typeface="+mn-cs"/>
                        </a:rPr>
                        <a:t>Intervalle d’une octave </a:t>
                      </a:r>
                      <a:r>
                        <a:rPr lang="fr-FR" sz="1400" b="1" kern="1200" dirty="0" err="1" smtClean="0">
                          <a:solidFill>
                            <a:srgbClr val="9F218D"/>
                          </a:solidFill>
                          <a:effectLst/>
                          <a:latin typeface="+mn-lt"/>
                          <a:ea typeface="+mn-ea"/>
                          <a:cs typeface="+mn-cs"/>
                        </a:rPr>
                        <a:t>Do-Do</a:t>
                      </a:r>
                      <a:r>
                        <a:rPr lang="fr-FR" sz="1400" b="1" kern="1200" dirty="0" smtClean="0">
                          <a:solidFill>
                            <a:srgbClr val="9F218D"/>
                          </a:solidFill>
                          <a:effectLst/>
                          <a:latin typeface="+mn-lt"/>
                          <a:ea typeface="+mn-ea"/>
                          <a:cs typeface="+mn-cs"/>
                        </a:rPr>
                        <a:t> = Doublement</a:t>
                      </a:r>
                      <a:r>
                        <a:rPr lang="fr-FR" sz="1400" b="1" kern="1200" baseline="0" dirty="0" smtClean="0">
                          <a:solidFill>
                            <a:srgbClr val="9F218D"/>
                          </a:solidFill>
                          <a:effectLst/>
                          <a:latin typeface="+mn-lt"/>
                          <a:ea typeface="+mn-ea"/>
                          <a:cs typeface="+mn-cs"/>
                        </a:rPr>
                        <a:t> </a:t>
                      </a:r>
                      <a:r>
                        <a:rPr lang="fr-FR" sz="1400" b="1" kern="1200" dirty="0" smtClean="0">
                          <a:solidFill>
                            <a:srgbClr val="9F218D"/>
                          </a:solidFill>
                          <a:effectLst/>
                          <a:latin typeface="+mn-lt"/>
                          <a:ea typeface="+mn-ea"/>
                          <a:cs typeface="+mn-cs"/>
                        </a:rPr>
                        <a:t>de la  fréquence de la </a:t>
                      </a:r>
                      <a:r>
                        <a:rPr lang="fr-FR" sz="1400" b="0" kern="1200" dirty="0" smtClean="0">
                          <a:solidFill>
                            <a:srgbClr val="9F218D"/>
                          </a:solidFill>
                          <a:effectLst/>
                          <a:latin typeface="+mn-lt"/>
                          <a:ea typeface="+mn-ea"/>
                          <a:cs typeface="+mn-cs"/>
                        </a:rPr>
                        <a:t>note</a:t>
                      </a:r>
                      <a:endParaRPr lang="fr-FR" sz="1400" b="0" dirty="0" smtClean="0">
                        <a:solidFill>
                          <a:srgbClr val="9F218D"/>
                        </a:solidFill>
                      </a:endParaRPr>
                    </a:p>
                    <a:p>
                      <a:endParaRPr lang="fr-FR" dirty="0" smtClean="0">
                        <a:solidFill>
                          <a:schemeClr val="tx1"/>
                        </a:solidFill>
                      </a:endParaRPr>
                    </a:p>
                    <a:p>
                      <a:endParaRPr lang="fr-FR" dirty="0" smtClean="0">
                        <a:solidFill>
                          <a:schemeClr val="tx1"/>
                        </a:solidFill>
                      </a:endParaRPr>
                    </a:p>
                    <a:p>
                      <a:endParaRPr lang="fr-FR" dirty="0" smtClean="0">
                        <a:solidFill>
                          <a:schemeClr val="tx1"/>
                        </a:solidFill>
                      </a:endParaRPr>
                    </a:p>
                    <a:p>
                      <a:endParaRPr lang="fr-FR" dirty="0" smtClean="0">
                        <a:solidFill>
                          <a:schemeClr val="tx1"/>
                        </a:solidFill>
                      </a:endParaRPr>
                    </a:p>
                    <a:p>
                      <a:endParaRPr lang="fr-FR" dirty="0" smtClean="0">
                        <a:solidFill>
                          <a:schemeClr val="tx1"/>
                        </a:solidFill>
                      </a:endParaRPr>
                    </a:p>
                    <a:p>
                      <a:endParaRPr lang="fr-FR" dirty="0" smtClean="0">
                        <a:solidFill>
                          <a:schemeClr val="tx1"/>
                        </a:solidFill>
                      </a:endParaRPr>
                    </a:p>
                    <a:p>
                      <a:endParaRPr lang="fr-FR" sz="1500" b="1" kern="1200" dirty="0" smtClean="0">
                        <a:solidFill>
                          <a:schemeClr val="tx1"/>
                        </a:solidFill>
                        <a:effectLst/>
                        <a:latin typeface="Candara" panose="020E0502030303020204" pitchFamily="34" charset="0"/>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fr-FR" sz="1600" kern="1200" dirty="0" smtClean="0">
                        <a:solidFill>
                          <a:schemeClr val="dk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fr-FR" sz="1600" kern="1200" dirty="0" smtClean="0">
                        <a:solidFill>
                          <a:schemeClr val="dk1"/>
                        </a:solidFill>
                        <a:effectLst/>
                        <a:latin typeface="+mn-lt"/>
                        <a:ea typeface="+mn-ea"/>
                        <a:cs typeface="+mn-cs"/>
                      </a:endParaRPr>
                    </a:p>
                    <a:p>
                      <a:pPr fontAlgn="base"/>
                      <a:r>
                        <a:rPr lang="fr-FR" sz="1600" b="1" kern="1200" dirty="0" smtClean="0">
                          <a:solidFill>
                            <a:schemeClr val="dk1"/>
                          </a:solidFill>
                          <a:effectLst/>
                          <a:latin typeface="Andalus" panose="02010000000000000000" pitchFamily="2" charset="-78"/>
                          <a:ea typeface="+mn-ea"/>
                          <a:cs typeface="Andalus" panose="02010000000000000000" pitchFamily="2" charset="-78"/>
                        </a:rPr>
                        <a:t> </a:t>
                      </a:r>
                    </a:p>
                    <a:p>
                      <a:pPr fontAlgn="base"/>
                      <a:endParaRPr lang="fr-FR" sz="1600" b="1" kern="1200" dirty="0" smtClean="0">
                        <a:solidFill>
                          <a:schemeClr val="dk1"/>
                        </a:solidFill>
                        <a:effectLst/>
                        <a:latin typeface="Andalus" panose="02010000000000000000" pitchFamily="2" charset="-78"/>
                        <a:ea typeface="+mn-ea"/>
                        <a:cs typeface="Andalus" panose="02010000000000000000" pitchFamily="2" charset="-78"/>
                      </a:endParaRPr>
                    </a:p>
                    <a:p>
                      <a:pPr fontAlgn="base"/>
                      <a:endParaRPr lang="fr-FR" sz="1600" b="1" kern="1200" dirty="0" smtClean="0">
                        <a:solidFill>
                          <a:schemeClr val="dk1"/>
                        </a:solidFill>
                        <a:effectLst/>
                        <a:latin typeface="Andalus" panose="02010000000000000000" pitchFamily="2" charset="-78"/>
                        <a:ea typeface="+mn-ea"/>
                        <a:cs typeface="Andalus" panose="02010000000000000000" pitchFamily="2" charset="-78"/>
                      </a:endParaRPr>
                    </a:p>
                    <a:p>
                      <a:r>
                        <a:rPr lang="fr-FR" sz="1800" b="1" kern="1200" dirty="0" smtClean="0">
                          <a:solidFill>
                            <a:schemeClr val="lt1"/>
                          </a:solidFill>
                          <a:effectLst/>
                          <a:latin typeface="+mn-lt"/>
                          <a:ea typeface="+mn-ea"/>
                          <a:cs typeface="+mn-cs"/>
                        </a:rPr>
                        <a:t> </a:t>
                      </a:r>
                    </a:p>
                    <a:p>
                      <a:endParaRPr lang="fr-FR" sz="800" b="1" kern="1200" dirty="0" smtClean="0">
                        <a:solidFill>
                          <a:srgbClr val="9F218D"/>
                        </a:solidFill>
                        <a:effectLst/>
                        <a:latin typeface="Comic Sans MS" panose="030F0702030302020204" pitchFamily="66" charset="0"/>
                        <a:ea typeface="+mn-ea"/>
                        <a:cs typeface="+mn-cs"/>
                      </a:endParaRPr>
                    </a:p>
                    <a:p>
                      <a:r>
                        <a:rPr lang="fr-FR" sz="1200" b="1" kern="1200" dirty="0" smtClean="0">
                          <a:solidFill>
                            <a:srgbClr val="9F218D"/>
                          </a:solidFill>
                          <a:effectLst/>
                          <a:latin typeface="Comic Sans MS" panose="030F0702030302020204" pitchFamily="66" charset="0"/>
                          <a:ea typeface="+mn-ea"/>
                          <a:cs typeface="+mn-cs"/>
                        </a:rPr>
                        <a:t>Les fréquences fondamentales f</a:t>
                      </a:r>
                      <a:r>
                        <a:rPr lang="fr-FR" sz="1200" b="1" kern="1200" baseline="-25000" dirty="0" smtClean="0">
                          <a:solidFill>
                            <a:srgbClr val="9F218D"/>
                          </a:solidFill>
                          <a:effectLst/>
                          <a:latin typeface="Comic Sans MS" panose="030F0702030302020204" pitchFamily="66" charset="0"/>
                          <a:ea typeface="+mn-ea"/>
                          <a:cs typeface="+mn-cs"/>
                        </a:rPr>
                        <a:t>1</a:t>
                      </a:r>
                      <a:r>
                        <a:rPr lang="fr-FR" sz="1200" b="1" kern="1200" baseline="0" dirty="0" smtClean="0">
                          <a:solidFill>
                            <a:srgbClr val="9F218D"/>
                          </a:solidFill>
                          <a:effectLst/>
                          <a:latin typeface="Comic Sans MS" panose="030F0702030302020204" pitchFamily="66" charset="0"/>
                          <a:ea typeface="+mn-ea"/>
                          <a:cs typeface="+mn-cs"/>
                        </a:rPr>
                        <a:t> </a:t>
                      </a:r>
                      <a:r>
                        <a:rPr lang="fr-FR" sz="1200" b="1" kern="1200" dirty="0" smtClean="0">
                          <a:solidFill>
                            <a:srgbClr val="9F218D"/>
                          </a:solidFill>
                          <a:effectLst/>
                          <a:latin typeface="Comic Sans MS" panose="030F0702030302020204" pitchFamily="66" charset="0"/>
                          <a:ea typeface="+mn-ea"/>
                          <a:cs typeface="+mn-cs"/>
                        </a:rPr>
                        <a:t>associées à la gamme tempérée pour 4 octaves </a:t>
                      </a:r>
                      <a:r>
                        <a:rPr lang="fr-FR" sz="1200" b="1" kern="1200" dirty="0" err="1" smtClean="0">
                          <a:solidFill>
                            <a:srgbClr val="9F218D"/>
                          </a:solidFill>
                          <a:effectLst/>
                          <a:latin typeface="Comic Sans MS" panose="030F0702030302020204" pitchFamily="66" charset="0"/>
                          <a:ea typeface="+mn-ea"/>
                          <a:cs typeface="+mn-cs"/>
                        </a:rPr>
                        <a:t>Do-Do</a:t>
                      </a:r>
                      <a:endParaRPr lang="fr-FR" sz="1200" b="1" kern="1200" dirty="0" smtClean="0">
                        <a:solidFill>
                          <a:srgbClr val="9F218D"/>
                        </a:solidFill>
                        <a:effectLst/>
                        <a:latin typeface="Comic Sans MS" panose="030F0702030302020204" pitchFamily="66" charset="0"/>
                        <a:ea typeface="+mn-ea"/>
                        <a:cs typeface="+mn-cs"/>
                      </a:endParaRPr>
                    </a:p>
                    <a:p>
                      <a:pPr fontAlgn="base"/>
                      <a:endParaRPr lang="fr-FR" sz="1600" dirty="0">
                        <a:solidFill>
                          <a:schemeClr val="tx1"/>
                        </a:solidFill>
                      </a:endParaRPr>
                    </a:p>
                  </a:txBody>
                  <a:tcPr>
                    <a:solidFill>
                      <a:schemeClr val="accent3">
                        <a:lumMod val="40000"/>
                        <a:lumOff val="60000"/>
                      </a:schemeClr>
                    </a:solidFill>
                  </a:tcPr>
                </a:tc>
              </a:tr>
            </a:tbl>
          </a:graphicData>
        </a:graphic>
      </p:graphicFrame>
      <p:sp>
        <p:nvSpPr>
          <p:cNvPr id="12" name="Rectangle 11"/>
          <p:cNvSpPr/>
          <p:nvPr/>
        </p:nvSpPr>
        <p:spPr>
          <a:xfrm>
            <a:off x="0" y="548680"/>
            <a:ext cx="9144000" cy="6309320"/>
          </a:xfrm>
          <a:prstGeom prst="rect">
            <a:avLst/>
          </a:prstGeom>
          <a:noFill/>
          <a:ln cmpd="dbl">
            <a:solidFill>
              <a:schemeClr val="accent3">
                <a:lumMod val="75000"/>
              </a:schemeClr>
            </a:solidFill>
          </a:ln>
          <a:effectLst>
            <a:outerShdw blurRad="50800" dist="38100" dir="2700000" algn="tl" rotWithShape="0">
              <a:schemeClr val="accent3">
                <a:lumMod val="7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3" name="Tableau 2"/>
          <p:cNvGraphicFramePr>
            <a:graphicFrameLocks noGrp="1"/>
          </p:cNvGraphicFramePr>
          <p:nvPr>
            <p:extLst>
              <p:ext uri="{D42A27DB-BD31-4B8C-83A1-F6EECF244321}">
                <p14:modId xmlns:p14="http://schemas.microsoft.com/office/powerpoint/2010/main" val="3662511362"/>
              </p:ext>
            </p:extLst>
          </p:nvPr>
        </p:nvGraphicFramePr>
        <p:xfrm>
          <a:off x="4800713" y="3068960"/>
          <a:ext cx="4355976" cy="3020488"/>
        </p:xfrm>
        <a:graphic>
          <a:graphicData uri="http://schemas.openxmlformats.org/drawingml/2006/table">
            <a:tbl>
              <a:tblPr firstRow="1" bandRow="1">
                <a:tableStyleId>{5C22544A-7EE6-4342-B048-85BDC9FD1C3A}</a:tableStyleId>
              </a:tblPr>
              <a:tblGrid>
                <a:gridCol w="725996"/>
                <a:gridCol w="725996"/>
                <a:gridCol w="725996"/>
                <a:gridCol w="725996"/>
                <a:gridCol w="725996"/>
                <a:gridCol w="725996"/>
              </a:tblGrid>
              <a:tr h="113922">
                <a:tc rowSpan="2">
                  <a:txBody>
                    <a:bodyPr/>
                    <a:lstStyle/>
                    <a:p>
                      <a:pPr algn="ctr">
                        <a:lnSpc>
                          <a:spcPct val="115000"/>
                        </a:lnSpc>
                        <a:spcAft>
                          <a:spcPts val="0"/>
                        </a:spcAft>
                      </a:pPr>
                      <a:r>
                        <a:rPr lang="fr-FR" sz="2000" dirty="0" smtClean="0">
                          <a:solidFill>
                            <a:schemeClr val="bg1">
                              <a:lumMod val="85000"/>
                            </a:schemeClr>
                          </a:solidFill>
                          <a:effectLst/>
                          <a:latin typeface="Calibri"/>
                          <a:ea typeface="Calibri"/>
                          <a:cs typeface="Times New Roman"/>
                        </a:rPr>
                        <a:t>Note</a:t>
                      </a:r>
                      <a:endParaRPr lang="fr-FR" sz="2000" dirty="0">
                        <a:solidFill>
                          <a:schemeClr val="bg1">
                            <a:lumMod val="85000"/>
                          </a:schemeClr>
                        </a:solidFill>
                        <a:effectLst/>
                        <a:latin typeface="Calibri"/>
                        <a:ea typeface="Calibri"/>
                        <a:cs typeface="Times New Roman"/>
                      </a:endParaRPr>
                    </a:p>
                  </a:txBody>
                  <a:tcPr marL="68580" marR="68580" marT="0" marB="0"/>
                </a:tc>
                <a:tc gridSpan="5">
                  <a:txBody>
                    <a:bodyPr/>
                    <a:lstStyle/>
                    <a:p>
                      <a:pPr algn="ctr">
                        <a:lnSpc>
                          <a:spcPct val="115000"/>
                        </a:lnSpc>
                        <a:spcAft>
                          <a:spcPts val="0"/>
                        </a:spcAft>
                      </a:pPr>
                      <a:r>
                        <a:rPr lang="fr-FR" sz="2000" dirty="0">
                          <a:solidFill>
                            <a:schemeClr val="bg1">
                              <a:lumMod val="85000"/>
                            </a:schemeClr>
                          </a:solidFill>
                          <a:effectLst/>
                          <a:latin typeface="Calibri"/>
                          <a:ea typeface="Calibri"/>
                          <a:cs typeface="Times New Roman"/>
                        </a:rPr>
                        <a:t>Octave</a:t>
                      </a:r>
                    </a:p>
                  </a:txBody>
                  <a:tcPr marL="68580" marR="68580" marT="0" marB="0"/>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r>
              <a:tr h="333746">
                <a:tc vMerge="1">
                  <a:txBody>
                    <a:bodyPr/>
                    <a:lstStyle/>
                    <a:p>
                      <a:endParaRPr lang="fr-FR"/>
                    </a:p>
                  </a:txBody>
                  <a:tcPr/>
                </a:tc>
                <a:tc>
                  <a:txBody>
                    <a:bodyPr/>
                    <a:lstStyle/>
                    <a:p>
                      <a:pPr algn="ctr">
                        <a:lnSpc>
                          <a:spcPct val="115000"/>
                        </a:lnSpc>
                        <a:spcAft>
                          <a:spcPts val="0"/>
                        </a:spcAft>
                      </a:pPr>
                      <a:r>
                        <a:rPr lang="fr-FR" sz="1100">
                          <a:solidFill>
                            <a:schemeClr val="accent6">
                              <a:lumMod val="75000"/>
                            </a:schemeClr>
                          </a:solidFill>
                          <a:effectLst/>
                          <a:latin typeface="Calibri"/>
                          <a:ea typeface="Calibri"/>
                          <a:cs typeface="Times New Roman"/>
                        </a:rPr>
                        <a:t>1</a:t>
                      </a:r>
                    </a:p>
                  </a:txBody>
                  <a:tcPr marL="68580" marR="68580" marT="0" marB="0"/>
                </a:tc>
                <a:tc>
                  <a:txBody>
                    <a:bodyPr/>
                    <a:lstStyle/>
                    <a:p>
                      <a:pPr algn="ctr">
                        <a:lnSpc>
                          <a:spcPct val="115000"/>
                        </a:lnSpc>
                        <a:spcAft>
                          <a:spcPts val="0"/>
                        </a:spcAft>
                      </a:pPr>
                      <a:r>
                        <a:rPr lang="fr-FR" sz="1100">
                          <a:solidFill>
                            <a:schemeClr val="accent6">
                              <a:lumMod val="75000"/>
                            </a:schemeClr>
                          </a:solidFill>
                          <a:effectLst/>
                          <a:latin typeface="Calibri"/>
                          <a:ea typeface="Calibri"/>
                          <a:cs typeface="Times New Roman"/>
                        </a:rPr>
                        <a:t>2</a:t>
                      </a:r>
                    </a:p>
                  </a:txBody>
                  <a:tcPr marL="68580" marR="68580" marT="0" marB="0"/>
                </a:tc>
                <a:tc>
                  <a:txBody>
                    <a:bodyPr/>
                    <a:lstStyle/>
                    <a:p>
                      <a:pPr algn="ctr">
                        <a:lnSpc>
                          <a:spcPct val="115000"/>
                        </a:lnSpc>
                        <a:spcAft>
                          <a:spcPts val="0"/>
                        </a:spcAft>
                      </a:pPr>
                      <a:r>
                        <a:rPr lang="fr-FR" sz="1100">
                          <a:solidFill>
                            <a:schemeClr val="accent6">
                              <a:lumMod val="75000"/>
                            </a:schemeClr>
                          </a:solidFill>
                          <a:effectLst/>
                          <a:latin typeface="Calibri"/>
                          <a:ea typeface="Calibri"/>
                          <a:cs typeface="Times New Roman"/>
                        </a:rPr>
                        <a:t>3</a:t>
                      </a:r>
                    </a:p>
                  </a:txBody>
                  <a:tcPr marL="68580" marR="68580" marT="0" marB="0"/>
                </a:tc>
                <a:tc>
                  <a:txBody>
                    <a:bodyPr/>
                    <a:lstStyle/>
                    <a:p>
                      <a:pPr algn="ctr">
                        <a:lnSpc>
                          <a:spcPct val="115000"/>
                        </a:lnSpc>
                        <a:spcAft>
                          <a:spcPts val="0"/>
                        </a:spcAft>
                      </a:pPr>
                      <a:r>
                        <a:rPr lang="fr-FR" sz="1100">
                          <a:solidFill>
                            <a:schemeClr val="accent6">
                              <a:lumMod val="75000"/>
                            </a:schemeClr>
                          </a:solidFill>
                          <a:effectLst/>
                          <a:latin typeface="Calibri"/>
                          <a:ea typeface="Calibri"/>
                          <a:cs typeface="Times New Roman"/>
                        </a:rPr>
                        <a:t>4</a:t>
                      </a:r>
                    </a:p>
                  </a:txBody>
                  <a:tcPr marL="68580" marR="68580" marT="0" marB="0"/>
                </a:tc>
                <a:tc>
                  <a:txBody>
                    <a:bodyPr/>
                    <a:lstStyle/>
                    <a:p>
                      <a:pPr algn="ctr">
                        <a:lnSpc>
                          <a:spcPct val="115000"/>
                        </a:lnSpc>
                        <a:spcAft>
                          <a:spcPts val="0"/>
                        </a:spcAft>
                      </a:pPr>
                      <a:r>
                        <a:rPr lang="fr-FR" sz="1100" dirty="0">
                          <a:solidFill>
                            <a:schemeClr val="accent6">
                              <a:lumMod val="75000"/>
                            </a:schemeClr>
                          </a:solidFill>
                          <a:effectLst/>
                          <a:latin typeface="Calibri"/>
                          <a:ea typeface="Calibri"/>
                          <a:cs typeface="Times New Roman"/>
                        </a:rPr>
                        <a:t>5</a:t>
                      </a:r>
                    </a:p>
                  </a:txBody>
                  <a:tcPr marL="68580" marR="68580" marT="0" marB="0"/>
                </a:tc>
              </a:tr>
              <a:tr h="333746">
                <a:tc>
                  <a:txBody>
                    <a:bodyPr/>
                    <a:lstStyle/>
                    <a:p>
                      <a:pPr algn="ctr">
                        <a:lnSpc>
                          <a:spcPct val="115000"/>
                        </a:lnSpc>
                        <a:spcAft>
                          <a:spcPts val="0"/>
                        </a:spcAft>
                      </a:pPr>
                      <a:r>
                        <a:rPr lang="fr-FR" sz="1100" dirty="0">
                          <a:solidFill>
                            <a:schemeClr val="accent6">
                              <a:lumMod val="75000"/>
                            </a:schemeClr>
                          </a:solidFill>
                          <a:effectLst/>
                          <a:latin typeface="Calibri"/>
                          <a:ea typeface="Calibri"/>
                          <a:cs typeface="Times New Roman"/>
                        </a:rPr>
                        <a:t>Do</a:t>
                      </a:r>
                    </a:p>
                  </a:txBody>
                  <a:tcPr marL="68580" marR="68580" marT="0" marB="0"/>
                </a:tc>
                <a:tc>
                  <a:txBody>
                    <a:bodyPr/>
                    <a:lstStyle/>
                    <a:p>
                      <a:pPr algn="ctr">
                        <a:lnSpc>
                          <a:spcPct val="115000"/>
                        </a:lnSpc>
                        <a:spcAft>
                          <a:spcPts val="0"/>
                        </a:spcAft>
                      </a:pPr>
                      <a:r>
                        <a:rPr lang="fr-FR" sz="1100">
                          <a:effectLst/>
                          <a:latin typeface="Calibri"/>
                          <a:ea typeface="Calibri"/>
                          <a:cs typeface="Times New Roman"/>
                        </a:rPr>
                        <a:t>65,40</a:t>
                      </a:r>
                    </a:p>
                  </a:txBody>
                  <a:tcPr marL="68580" marR="68580" marT="0" marB="0"/>
                </a:tc>
                <a:tc>
                  <a:txBody>
                    <a:bodyPr/>
                    <a:lstStyle/>
                    <a:p>
                      <a:pPr algn="ctr">
                        <a:lnSpc>
                          <a:spcPct val="115000"/>
                        </a:lnSpc>
                        <a:spcAft>
                          <a:spcPts val="0"/>
                        </a:spcAft>
                      </a:pPr>
                      <a:r>
                        <a:rPr lang="fr-FR" sz="1100">
                          <a:effectLst/>
                          <a:latin typeface="Calibri"/>
                          <a:ea typeface="Calibri"/>
                          <a:cs typeface="Times New Roman"/>
                        </a:rPr>
                        <a:t>130,8</a:t>
                      </a:r>
                    </a:p>
                  </a:txBody>
                  <a:tcPr marL="68580" marR="68580" marT="0" marB="0"/>
                </a:tc>
                <a:tc>
                  <a:txBody>
                    <a:bodyPr/>
                    <a:lstStyle/>
                    <a:p>
                      <a:pPr algn="ctr">
                        <a:lnSpc>
                          <a:spcPct val="115000"/>
                        </a:lnSpc>
                        <a:spcAft>
                          <a:spcPts val="0"/>
                        </a:spcAft>
                      </a:pPr>
                      <a:r>
                        <a:rPr lang="fr-FR" sz="1100">
                          <a:effectLst/>
                          <a:latin typeface="Calibri"/>
                          <a:ea typeface="Calibri"/>
                          <a:cs typeface="Times New Roman"/>
                        </a:rPr>
                        <a:t>261,6</a:t>
                      </a:r>
                    </a:p>
                  </a:txBody>
                  <a:tcPr marL="68580" marR="68580" marT="0" marB="0"/>
                </a:tc>
                <a:tc>
                  <a:txBody>
                    <a:bodyPr/>
                    <a:lstStyle/>
                    <a:p>
                      <a:pPr algn="ctr">
                        <a:lnSpc>
                          <a:spcPct val="115000"/>
                        </a:lnSpc>
                        <a:spcAft>
                          <a:spcPts val="0"/>
                        </a:spcAft>
                      </a:pPr>
                      <a:r>
                        <a:rPr lang="fr-FR" sz="1100">
                          <a:effectLst/>
                          <a:latin typeface="Calibri"/>
                          <a:ea typeface="Calibri"/>
                          <a:cs typeface="Times New Roman"/>
                        </a:rPr>
                        <a:t>523,2</a:t>
                      </a:r>
                    </a:p>
                  </a:txBody>
                  <a:tcPr marL="68580" marR="68580" marT="0" marB="0"/>
                </a:tc>
                <a:tc>
                  <a:txBody>
                    <a:bodyPr/>
                    <a:lstStyle/>
                    <a:p>
                      <a:pPr algn="ctr">
                        <a:lnSpc>
                          <a:spcPct val="115000"/>
                        </a:lnSpc>
                        <a:spcAft>
                          <a:spcPts val="0"/>
                        </a:spcAft>
                      </a:pPr>
                      <a:r>
                        <a:rPr lang="fr-FR" sz="1100">
                          <a:effectLst/>
                          <a:latin typeface="Calibri"/>
                          <a:ea typeface="Calibri"/>
                          <a:cs typeface="Times New Roman"/>
                        </a:rPr>
                        <a:t>1046</a:t>
                      </a:r>
                    </a:p>
                  </a:txBody>
                  <a:tcPr marL="68580" marR="68580" marT="0" marB="0"/>
                </a:tc>
              </a:tr>
              <a:tr h="333746">
                <a:tc>
                  <a:txBody>
                    <a:bodyPr/>
                    <a:lstStyle/>
                    <a:p>
                      <a:pPr algn="ctr">
                        <a:lnSpc>
                          <a:spcPct val="115000"/>
                        </a:lnSpc>
                        <a:spcAft>
                          <a:spcPts val="0"/>
                        </a:spcAft>
                      </a:pPr>
                      <a:r>
                        <a:rPr lang="fr-FR" sz="1100" dirty="0">
                          <a:solidFill>
                            <a:schemeClr val="accent6">
                              <a:lumMod val="75000"/>
                            </a:schemeClr>
                          </a:solidFill>
                          <a:effectLst/>
                          <a:latin typeface="Calibri"/>
                          <a:ea typeface="Calibri"/>
                          <a:cs typeface="Times New Roman"/>
                        </a:rPr>
                        <a:t>Ré</a:t>
                      </a:r>
                    </a:p>
                  </a:txBody>
                  <a:tcPr marL="68580" marR="68580" marT="0" marB="0"/>
                </a:tc>
                <a:tc>
                  <a:txBody>
                    <a:bodyPr/>
                    <a:lstStyle/>
                    <a:p>
                      <a:pPr algn="ctr">
                        <a:lnSpc>
                          <a:spcPct val="115000"/>
                        </a:lnSpc>
                        <a:spcAft>
                          <a:spcPts val="0"/>
                        </a:spcAft>
                      </a:pPr>
                      <a:r>
                        <a:rPr lang="fr-FR" sz="1100">
                          <a:effectLst/>
                          <a:latin typeface="Calibri"/>
                          <a:ea typeface="Calibri"/>
                          <a:cs typeface="Times New Roman"/>
                        </a:rPr>
                        <a:t>73,41</a:t>
                      </a:r>
                    </a:p>
                  </a:txBody>
                  <a:tcPr marL="68580" marR="68580" marT="0" marB="0"/>
                </a:tc>
                <a:tc>
                  <a:txBody>
                    <a:bodyPr/>
                    <a:lstStyle/>
                    <a:p>
                      <a:pPr algn="ctr">
                        <a:lnSpc>
                          <a:spcPct val="115000"/>
                        </a:lnSpc>
                        <a:spcAft>
                          <a:spcPts val="0"/>
                        </a:spcAft>
                      </a:pPr>
                      <a:r>
                        <a:rPr lang="fr-FR" sz="1100">
                          <a:effectLst/>
                          <a:latin typeface="Calibri"/>
                          <a:ea typeface="Calibri"/>
                          <a:cs typeface="Times New Roman"/>
                        </a:rPr>
                        <a:t>146,8</a:t>
                      </a:r>
                    </a:p>
                  </a:txBody>
                  <a:tcPr marL="68580" marR="68580" marT="0" marB="0"/>
                </a:tc>
                <a:tc>
                  <a:txBody>
                    <a:bodyPr/>
                    <a:lstStyle/>
                    <a:p>
                      <a:pPr algn="ctr">
                        <a:lnSpc>
                          <a:spcPct val="115000"/>
                        </a:lnSpc>
                        <a:spcAft>
                          <a:spcPts val="0"/>
                        </a:spcAft>
                      </a:pPr>
                      <a:r>
                        <a:rPr lang="fr-FR" sz="1100">
                          <a:effectLst/>
                          <a:latin typeface="Calibri"/>
                          <a:ea typeface="Calibri"/>
                          <a:cs typeface="Times New Roman"/>
                        </a:rPr>
                        <a:t>293,6</a:t>
                      </a:r>
                    </a:p>
                  </a:txBody>
                  <a:tcPr marL="68580" marR="68580" marT="0" marB="0"/>
                </a:tc>
                <a:tc>
                  <a:txBody>
                    <a:bodyPr/>
                    <a:lstStyle/>
                    <a:p>
                      <a:pPr algn="ctr">
                        <a:lnSpc>
                          <a:spcPct val="115000"/>
                        </a:lnSpc>
                        <a:spcAft>
                          <a:spcPts val="0"/>
                        </a:spcAft>
                      </a:pPr>
                      <a:r>
                        <a:rPr lang="fr-FR" sz="1100">
                          <a:effectLst/>
                          <a:latin typeface="Calibri"/>
                          <a:ea typeface="Calibri"/>
                          <a:cs typeface="Times New Roman"/>
                        </a:rPr>
                        <a:t>587,2</a:t>
                      </a:r>
                    </a:p>
                  </a:txBody>
                  <a:tcPr marL="68580" marR="68580" marT="0" marB="0"/>
                </a:tc>
                <a:tc>
                  <a:txBody>
                    <a:bodyPr/>
                    <a:lstStyle/>
                    <a:p>
                      <a:pPr algn="ctr">
                        <a:lnSpc>
                          <a:spcPct val="115000"/>
                        </a:lnSpc>
                        <a:spcAft>
                          <a:spcPts val="0"/>
                        </a:spcAft>
                      </a:pPr>
                      <a:r>
                        <a:rPr lang="fr-FR" sz="1100">
                          <a:effectLst/>
                          <a:latin typeface="Calibri"/>
                          <a:ea typeface="Calibri"/>
                          <a:cs typeface="Times New Roman"/>
                        </a:rPr>
                        <a:t>1174</a:t>
                      </a:r>
                    </a:p>
                  </a:txBody>
                  <a:tcPr marL="68580" marR="68580" marT="0" marB="0"/>
                </a:tc>
              </a:tr>
              <a:tr h="333746">
                <a:tc>
                  <a:txBody>
                    <a:bodyPr/>
                    <a:lstStyle/>
                    <a:p>
                      <a:pPr algn="ctr">
                        <a:lnSpc>
                          <a:spcPct val="115000"/>
                        </a:lnSpc>
                        <a:spcAft>
                          <a:spcPts val="0"/>
                        </a:spcAft>
                      </a:pPr>
                      <a:r>
                        <a:rPr lang="fr-FR" sz="1100" dirty="0">
                          <a:solidFill>
                            <a:schemeClr val="accent6">
                              <a:lumMod val="75000"/>
                            </a:schemeClr>
                          </a:solidFill>
                          <a:effectLst/>
                          <a:latin typeface="Calibri"/>
                          <a:ea typeface="Calibri"/>
                          <a:cs typeface="Times New Roman"/>
                        </a:rPr>
                        <a:t>Mi</a:t>
                      </a:r>
                    </a:p>
                  </a:txBody>
                  <a:tcPr marL="68580" marR="68580" marT="0" marB="0"/>
                </a:tc>
                <a:tc>
                  <a:txBody>
                    <a:bodyPr/>
                    <a:lstStyle/>
                    <a:p>
                      <a:pPr algn="ctr">
                        <a:lnSpc>
                          <a:spcPct val="115000"/>
                        </a:lnSpc>
                        <a:spcAft>
                          <a:spcPts val="0"/>
                        </a:spcAft>
                      </a:pPr>
                      <a:r>
                        <a:rPr lang="fr-FR" sz="1100">
                          <a:effectLst/>
                          <a:latin typeface="Calibri"/>
                          <a:ea typeface="Calibri"/>
                          <a:cs typeface="Times New Roman"/>
                        </a:rPr>
                        <a:t>82,40</a:t>
                      </a:r>
                    </a:p>
                  </a:txBody>
                  <a:tcPr marL="68580" marR="68580" marT="0" marB="0"/>
                </a:tc>
                <a:tc>
                  <a:txBody>
                    <a:bodyPr/>
                    <a:lstStyle/>
                    <a:p>
                      <a:pPr algn="ctr">
                        <a:lnSpc>
                          <a:spcPct val="115000"/>
                        </a:lnSpc>
                        <a:spcAft>
                          <a:spcPts val="0"/>
                        </a:spcAft>
                      </a:pPr>
                      <a:r>
                        <a:rPr lang="fr-FR" sz="1100">
                          <a:effectLst/>
                          <a:latin typeface="Calibri"/>
                          <a:ea typeface="Calibri"/>
                          <a:cs typeface="Times New Roman"/>
                        </a:rPr>
                        <a:t>164,8</a:t>
                      </a:r>
                    </a:p>
                  </a:txBody>
                  <a:tcPr marL="68580" marR="68580" marT="0" marB="0"/>
                </a:tc>
                <a:tc>
                  <a:txBody>
                    <a:bodyPr/>
                    <a:lstStyle/>
                    <a:p>
                      <a:pPr algn="ctr">
                        <a:lnSpc>
                          <a:spcPct val="115000"/>
                        </a:lnSpc>
                        <a:spcAft>
                          <a:spcPts val="0"/>
                        </a:spcAft>
                      </a:pPr>
                      <a:r>
                        <a:rPr lang="fr-FR" sz="1100">
                          <a:effectLst/>
                          <a:latin typeface="Calibri"/>
                          <a:ea typeface="Calibri"/>
                          <a:cs typeface="Times New Roman"/>
                        </a:rPr>
                        <a:t>329,6</a:t>
                      </a:r>
                    </a:p>
                  </a:txBody>
                  <a:tcPr marL="68580" marR="68580" marT="0" marB="0"/>
                </a:tc>
                <a:tc>
                  <a:txBody>
                    <a:bodyPr/>
                    <a:lstStyle/>
                    <a:p>
                      <a:pPr algn="ctr">
                        <a:lnSpc>
                          <a:spcPct val="115000"/>
                        </a:lnSpc>
                        <a:spcAft>
                          <a:spcPts val="0"/>
                        </a:spcAft>
                      </a:pPr>
                      <a:r>
                        <a:rPr lang="fr-FR" sz="1100">
                          <a:effectLst/>
                          <a:latin typeface="Calibri"/>
                          <a:ea typeface="Calibri"/>
                          <a:cs typeface="Times New Roman"/>
                        </a:rPr>
                        <a:t>659,2</a:t>
                      </a:r>
                    </a:p>
                  </a:txBody>
                  <a:tcPr marL="68580" marR="68580" marT="0" marB="0"/>
                </a:tc>
                <a:tc>
                  <a:txBody>
                    <a:bodyPr/>
                    <a:lstStyle/>
                    <a:p>
                      <a:pPr algn="ctr">
                        <a:lnSpc>
                          <a:spcPct val="115000"/>
                        </a:lnSpc>
                        <a:spcAft>
                          <a:spcPts val="0"/>
                        </a:spcAft>
                      </a:pPr>
                      <a:r>
                        <a:rPr lang="fr-FR" sz="1100">
                          <a:effectLst/>
                          <a:latin typeface="Calibri"/>
                          <a:ea typeface="Calibri"/>
                          <a:cs typeface="Times New Roman"/>
                        </a:rPr>
                        <a:t>1318</a:t>
                      </a:r>
                    </a:p>
                  </a:txBody>
                  <a:tcPr marL="68580" marR="68580" marT="0" marB="0"/>
                </a:tc>
              </a:tr>
              <a:tr h="333746">
                <a:tc>
                  <a:txBody>
                    <a:bodyPr/>
                    <a:lstStyle/>
                    <a:p>
                      <a:pPr algn="ctr">
                        <a:lnSpc>
                          <a:spcPct val="115000"/>
                        </a:lnSpc>
                        <a:spcAft>
                          <a:spcPts val="0"/>
                        </a:spcAft>
                      </a:pPr>
                      <a:r>
                        <a:rPr lang="fr-FR" sz="1100" dirty="0">
                          <a:solidFill>
                            <a:schemeClr val="accent6">
                              <a:lumMod val="75000"/>
                            </a:schemeClr>
                          </a:solidFill>
                          <a:effectLst/>
                          <a:latin typeface="Calibri"/>
                          <a:ea typeface="Calibri"/>
                          <a:cs typeface="Times New Roman"/>
                        </a:rPr>
                        <a:t>Fa</a:t>
                      </a:r>
                    </a:p>
                  </a:txBody>
                  <a:tcPr marL="68580" marR="68580" marT="0" marB="0"/>
                </a:tc>
                <a:tc>
                  <a:txBody>
                    <a:bodyPr/>
                    <a:lstStyle/>
                    <a:p>
                      <a:pPr algn="ctr">
                        <a:lnSpc>
                          <a:spcPct val="115000"/>
                        </a:lnSpc>
                        <a:spcAft>
                          <a:spcPts val="0"/>
                        </a:spcAft>
                      </a:pPr>
                      <a:r>
                        <a:rPr lang="fr-FR" sz="1100">
                          <a:effectLst/>
                          <a:latin typeface="Calibri"/>
                          <a:ea typeface="Calibri"/>
                          <a:cs typeface="Times New Roman"/>
                        </a:rPr>
                        <a:t>87,30</a:t>
                      </a:r>
                    </a:p>
                  </a:txBody>
                  <a:tcPr marL="68580" marR="68580" marT="0" marB="0"/>
                </a:tc>
                <a:tc>
                  <a:txBody>
                    <a:bodyPr/>
                    <a:lstStyle/>
                    <a:p>
                      <a:pPr algn="ctr">
                        <a:lnSpc>
                          <a:spcPct val="115000"/>
                        </a:lnSpc>
                        <a:spcAft>
                          <a:spcPts val="0"/>
                        </a:spcAft>
                      </a:pPr>
                      <a:r>
                        <a:rPr lang="fr-FR" sz="1100">
                          <a:effectLst/>
                          <a:latin typeface="Calibri"/>
                          <a:ea typeface="Calibri"/>
                          <a:cs typeface="Times New Roman"/>
                        </a:rPr>
                        <a:t>174,6</a:t>
                      </a:r>
                    </a:p>
                  </a:txBody>
                  <a:tcPr marL="68580" marR="68580" marT="0" marB="0"/>
                </a:tc>
                <a:tc>
                  <a:txBody>
                    <a:bodyPr/>
                    <a:lstStyle/>
                    <a:p>
                      <a:pPr algn="ctr">
                        <a:lnSpc>
                          <a:spcPct val="115000"/>
                        </a:lnSpc>
                        <a:spcAft>
                          <a:spcPts val="0"/>
                        </a:spcAft>
                      </a:pPr>
                      <a:r>
                        <a:rPr lang="fr-FR" sz="1100">
                          <a:effectLst/>
                          <a:latin typeface="Calibri"/>
                          <a:ea typeface="Calibri"/>
                          <a:cs typeface="Times New Roman"/>
                        </a:rPr>
                        <a:t>349,2</a:t>
                      </a:r>
                    </a:p>
                  </a:txBody>
                  <a:tcPr marL="68580" marR="68580" marT="0" marB="0"/>
                </a:tc>
                <a:tc>
                  <a:txBody>
                    <a:bodyPr/>
                    <a:lstStyle/>
                    <a:p>
                      <a:pPr algn="ctr">
                        <a:lnSpc>
                          <a:spcPct val="115000"/>
                        </a:lnSpc>
                        <a:spcAft>
                          <a:spcPts val="0"/>
                        </a:spcAft>
                      </a:pPr>
                      <a:r>
                        <a:rPr lang="fr-FR" sz="1100">
                          <a:effectLst/>
                          <a:latin typeface="Calibri"/>
                          <a:ea typeface="Calibri"/>
                          <a:cs typeface="Times New Roman"/>
                        </a:rPr>
                        <a:t>698,4</a:t>
                      </a:r>
                    </a:p>
                  </a:txBody>
                  <a:tcPr marL="68580" marR="68580" marT="0" marB="0"/>
                </a:tc>
                <a:tc>
                  <a:txBody>
                    <a:bodyPr/>
                    <a:lstStyle/>
                    <a:p>
                      <a:pPr algn="ctr">
                        <a:lnSpc>
                          <a:spcPct val="115000"/>
                        </a:lnSpc>
                        <a:spcAft>
                          <a:spcPts val="0"/>
                        </a:spcAft>
                      </a:pPr>
                      <a:r>
                        <a:rPr lang="fr-FR" sz="1100">
                          <a:effectLst/>
                          <a:latin typeface="Calibri"/>
                          <a:ea typeface="Calibri"/>
                          <a:cs typeface="Times New Roman"/>
                        </a:rPr>
                        <a:t>1397</a:t>
                      </a:r>
                    </a:p>
                  </a:txBody>
                  <a:tcPr marL="68580" marR="68580" marT="0" marB="0"/>
                </a:tc>
              </a:tr>
              <a:tr h="333746">
                <a:tc>
                  <a:txBody>
                    <a:bodyPr/>
                    <a:lstStyle/>
                    <a:p>
                      <a:pPr algn="ctr">
                        <a:lnSpc>
                          <a:spcPct val="115000"/>
                        </a:lnSpc>
                        <a:spcAft>
                          <a:spcPts val="0"/>
                        </a:spcAft>
                      </a:pPr>
                      <a:r>
                        <a:rPr lang="fr-FR" sz="1100" dirty="0">
                          <a:solidFill>
                            <a:schemeClr val="accent6">
                              <a:lumMod val="75000"/>
                            </a:schemeClr>
                          </a:solidFill>
                          <a:effectLst/>
                          <a:latin typeface="Calibri"/>
                          <a:ea typeface="Calibri"/>
                          <a:cs typeface="Times New Roman"/>
                        </a:rPr>
                        <a:t>Sol</a:t>
                      </a:r>
                    </a:p>
                  </a:txBody>
                  <a:tcPr marL="68580" marR="68580" marT="0" marB="0"/>
                </a:tc>
                <a:tc>
                  <a:txBody>
                    <a:bodyPr/>
                    <a:lstStyle/>
                    <a:p>
                      <a:pPr algn="ctr">
                        <a:lnSpc>
                          <a:spcPct val="115000"/>
                        </a:lnSpc>
                        <a:spcAft>
                          <a:spcPts val="0"/>
                        </a:spcAft>
                      </a:pPr>
                      <a:r>
                        <a:rPr lang="fr-FR" sz="1100">
                          <a:effectLst/>
                          <a:latin typeface="Calibri"/>
                          <a:ea typeface="Calibri"/>
                          <a:cs typeface="Times New Roman"/>
                        </a:rPr>
                        <a:t>97,99</a:t>
                      </a:r>
                    </a:p>
                  </a:txBody>
                  <a:tcPr marL="68580" marR="68580" marT="0" marB="0"/>
                </a:tc>
                <a:tc>
                  <a:txBody>
                    <a:bodyPr/>
                    <a:lstStyle/>
                    <a:p>
                      <a:pPr algn="ctr">
                        <a:lnSpc>
                          <a:spcPct val="115000"/>
                        </a:lnSpc>
                        <a:spcAft>
                          <a:spcPts val="0"/>
                        </a:spcAft>
                      </a:pPr>
                      <a:r>
                        <a:rPr lang="fr-FR" sz="1100">
                          <a:effectLst/>
                          <a:latin typeface="Calibri"/>
                          <a:ea typeface="Calibri"/>
                          <a:cs typeface="Times New Roman"/>
                        </a:rPr>
                        <a:t>196,0</a:t>
                      </a:r>
                    </a:p>
                  </a:txBody>
                  <a:tcPr marL="68580" marR="68580" marT="0" marB="0"/>
                </a:tc>
                <a:tc>
                  <a:txBody>
                    <a:bodyPr/>
                    <a:lstStyle/>
                    <a:p>
                      <a:pPr algn="ctr">
                        <a:lnSpc>
                          <a:spcPct val="115000"/>
                        </a:lnSpc>
                        <a:spcAft>
                          <a:spcPts val="0"/>
                        </a:spcAft>
                      </a:pPr>
                      <a:r>
                        <a:rPr lang="fr-FR" sz="1100">
                          <a:effectLst/>
                          <a:latin typeface="Calibri"/>
                          <a:ea typeface="Calibri"/>
                          <a:cs typeface="Times New Roman"/>
                        </a:rPr>
                        <a:t>392,0</a:t>
                      </a:r>
                    </a:p>
                  </a:txBody>
                  <a:tcPr marL="68580" marR="68580" marT="0" marB="0"/>
                </a:tc>
                <a:tc>
                  <a:txBody>
                    <a:bodyPr/>
                    <a:lstStyle/>
                    <a:p>
                      <a:pPr algn="ctr">
                        <a:lnSpc>
                          <a:spcPct val="115000"/>
                        </a:lnSpc>
                        <a:spcAft>
                          <a:spcPts val="0"/>
                        </a:spcAft>
                      </a:pPr>
                      <a:r>
                        <a:rPr lang="fr-FR" sz="1100">
                          <a:effectLst/>
                          <a:latin typeface="Calibri"/>
                          <a:ea typeface="Calibri"/>
                          <a:cs typeface="Times New Roman"/>
                        </a:rPr>
                        <a:t>783,9</a:t>
                      </a:r>
                    </a:p>
                  </a:txBody>
                  <a:tcPr marL="68580" marR="68580" marT="0" marB="0"/>
                </a:tc>
                <a:tc>
                  <a:txBody>
                    <a:bodyPr/>
                    <a:lstStyle/>
                    <a:p>
                      <a:pPr algn="ctr">
                        <a:lnSpc>
                          <a:spcPct val="115000"/>
                        </a:lnSpc>
                        <a:spcAft>
                          <a:spcPts val="0"/>
                        </a:spcAft>
                      </a:pPr>
                      <a:r>
                        <a:rPr lang="fr-FR" sz="1100">
                          <a:effectLst/>
                          <a:latin typeface="Calibri"/>
                          <a:ea typeface="Calibri"/>
                          <a:cs typeface="Times New Roman"/>
                        </a:rPr>
                        <a:t>1568</a:t>
                      </a:r>
                    </a:p>
                  </a:txBody>
                  <a:tcPr marL="68580" marR="68580" marT="0" marB="0"/>
                </a:tc>
              </a:tr>
              <a:tr h="333746">
                <a:tc>
                  <a:txBody>
                    <a:bodyPr/>
                    <a:lstStyle/>
                    <a:p>
                      <a:pPr algn="ctr">
                        <a:lnSpc>
                          <a:spcPct val="115000"/>
                        </a:lnSpc>
                        <a:spcAft>
                          <a:spcPts val="0"/>
                        </a:spcAft>
                      </a:pPr>
                      <a:r>
                        <a:rPr lang="fr-FR" sz="1100" dirty="0">
                          <a:solidFill>
                            <a:schemeClr val="accent6">
                              <a:lumMod val="75000"/>
                            </a:schemeClr>
                          </a:solidFill>
                          <a:effectLst/>
                          <a:latin typeface="Calibri"/>
                          <a:ea typeface="Calibri"/>
                          <a:cs typeface="Times New Roman"/>
                        </a:rPr>
                        <a:t>La</a:t>
                      </a:r>
                    </a:p>
                  </a:txBody>
                  <a:tcPr marL="68580" marR="68580" marT="0" marB="0"/>
                </a:tc>
                <a:tc>
                  <a:txBody>
                    <a:bodyPr/>
                    <a:lstStyle/>
                    <a:p>
                      <a:pPr algn="ctr">
                        <a:lnSpc>
                          <a:spcPct val="115000"/>
                        </a:lnSpc>
                        <a:spcAft>
                          <a:spcPts val="0"/>
                        </a:spcAft>
                      </a:pPr>
                      <a:r>
                        <a:rPr lang="fr-FR" sz="1100">
                          <a:effectLst/>
                          <a:latin typeface="Calibri"/>
                          <a:ea typeface="Calibri"/>
                          <a:cs typeface="Times New Roman"/>
                        </a:rPr>
                        <a:t>110,0</a:t>
                      </a:r>
                    </a:p>
                  </a:txBody>
                  <a:tcPr marL="68580" marR="68580" marT="0" marB="0"/>
                </a:tc>
                <a:tc>
                  <a:txBody>
                    <a:bodyPr/>
                    <a:lstStyle/>
                    <a:p>
                      <a:pPr algn="ctr">
                        <a:lnSpc>
                          <a:spcPct val="115000"/>
                        </a:lnSpc>
                        <a:spcAft>
                          <a:spcPts val="0"/>
                        </a:spcAft>
                      </a:pPr>
                      <a:r>
                        <a:rPr lang="fr-FR" sz="1100">
                          <a:effectLst/>
                          <a:latin typeface="Calibri"/>
                          <a:ea typeface="Calibri"/>
                          <a:cs typeface="Times New Roman"/>
                        </a:rPr>
                        <a:t>220,0</a:t>
                      </a:r>
                    </a:p>
                  </a:txBody>
                  <a:tcPr marL="68580" marR="68580" marT="0" marB="0"/>
                </a:tc>
                <a:tc>
                  <a:txBody>
                    <a:bodyPr/>
                    <a:lstStyle/>
                    <a:p>
                      <a:pPr algn="ctr">
                        <a:lnSpc>
                          <a:spcPct val="115000"/>
                        </a:lnSpc>
                        <a:spcAft>
                          <a:spcPts val="0"/>
                        </a:spcAft>
                      </a:pPr>
                      <a:r>
                        <a:rPr lang="fr-FR" sz="1100">
                          <a:effectLst/>
                          <a:latin typeface="Calibri"/>
                          <a:ea typeface="Calibri"/>
                          <a:cs typeface="Times New Roman"/>
                        </a:rPr>
                        <a:t>440,0</a:t>
                      </a:r>
                    </a:p>
                  </a:txBody>
                  <a:tcPr marL="68580" marR="68580" marT="0" marB="0"/>
                </a:tc>
                <a:tc>
                  <a:txBody>
                    <a:bodyPr/>
                    <a:lstStyle/>
                    <a:p>
                      <a:pPr algn="ctr">
                        <a:lnSpc>
                          <a:spcPct val="115000"/>
                        </a:lnSpc>
                        <a:spcAft>
                          <a:spcPts val="0"/>
                        </a:spcAft>
                      </a:pPr>
                      <a:r>
                        <a:rPr lang="fr-FR" sz="1100">
                          <a:effectLst/>
                          <a:latin typeface="Calibri"/>
                          <a:ea typeface="Calibri"/>
                          <a:cs typeface="Times New Roman"/>
                        </a:rPr>
                        <a:t>880,0</a:t>
                      </a:r>
                    </a:p>
                  </a:txBody>
                  <a:tcPr marL="68580" marR="68580" marT="0" marB="0"/>
                </a:tc>
                <a:tc>
                  <a:txBody>
                    <a:bodyPr/>
                    <a:lstStyle/>
                    <a:p>
                      <a:pPr algn="ctr">
                        <a:lnSpc>
                          <a:spcPct val="115000"/>
                        </a:lnSpc>
                        <a:spcAft>
                          <a:spcPts val="0"/>
                        </a:spcAft>
                      </a:pPr>
                      <a:r>
                        <a:rPr lang="fr-FR" sz="1100">
                          <a:effectLst/>
                          <a:latin typeface="Calibri"/>
                          <a:ea typeface="Calibri"/>
                          <a:cs typeface="Times New Roman"/>
                        </a:rPr>
                        <a:t>1760</a:t>
                      </a:r>
                    </a:p>
                  </a:txBody>
                  <a:tcPr marL="68580" marR="68580" marT="0" marB="0"/>
                </a:tc>
              </a:tr>
              <a:tr h="333746">
                <a:tc>
                  <a:txBody>
                    <a:bodyPr/>
                    <a:lstStyle/>
                    <a:p>
                      <a:pPr algn="ctr">
                        <a:lnSpc>
                          <a:spcPct val="115000"/>
                        </a:lnSpc>
                        <a:spcAft>
                          <a:spcPts val="0"/>
                        </a:spcAft>
                      </a:pPr>
                      <a:r>
                        <a:rPr lang="fr-FR" sz="1100" dirty="0">
                          <a:solidFill>
                            <a:schemeClr val="accent6">
                              <a:lumMod val="75000"/>
                            </a:schemeClr>
                          </a:solidFill>
                          <a:effectLst/>
                          <a:latin typeface="Calibri"/>
                          <a:ea typeface="Calibri"/>
                          <a:cs typeface="Times New Roman"/>
                        </a:rPr>
                        <a:t>Si</a:t>
                      </a:r>
                    </a:p>
                  </a:txBody>
                  <a:tcPr marL="68580" marR="68580" marT="0" marB="0"/>
                </a:tc>
                <a:tc>
                  <a:txBody>
                    <a:bodyPr/>
                    <a:lstStyle/>
                    <a:p>
                      <a:pPr algn="ctr">
                        <a:lnSpc>
                          <a:spcPct val="115000"/>
                        </a:lnSpc>
                        <a:spcAft>
                          <a:spcPts val="0"/>
                        </a:spcAft>
                      </a:pPr>
                      <a:r>
                        <a:rPr lang="fr-FR" sz="1100" dirty="0">
                          <a:effectLst/>
                          <a:latin typeface="Calibri"/>
                          <a:ea typeface="Calibri"/>
                          <a:cs typeface="Times New Roman"/>
                        </a:rPr>
                        <a:t>123,5</a:t>
                      </a:r>
                    </a:p>
                  </a:txBody>
                  <a:tcPr marL="68580" marR="68580" marT="0" marB="0"/>
                </a:tc>
                <a:tc>
                  <a:txBody>
                    <a:bodyPr/>
                    <a:lstStyle/>
                    <a:p>
                      <a:pPr algn="ctr">
                        <a:lnSpc>
                          <a:spcPct val="115000"/>
                        </a:lnSpc>
                        <a:spcAft>
                          <a:spcPts val="0"/>
                        </a:spcAft>
                      </a:pPr>
                      <a:r>
                        <a:rPr lang="fr-FR" sz="1100" dirty="0">
                          <a:effectLst/>
                          <a:latin typeface="Calibri"/>
                          <a:ea typeface="Calibri"/>
                          <a:cs typeface="Times New Roman"/>
                        </a:rPr>
                        <a:t>247,0</a:t>
                      </a:r>
                    </a:p>
                  </a:txBody>
                  <a:tcPr marL="68580" marR="68580" marT="0" marB="0"/>
                </a:tc>
                <a:tc>
                  <a:txBody>
                    <a:bodyPr/>
                    <a:lstStyle/>
                    <a:p>
                      <a:pPr>
                        <a:lnSpc>
                          <a:spcPct val="115000"/>
                        </a:lnSpc>
                        <a:spcAft>
                          <a:spcPts val="0"/>
                        </a:spcAft>
                      </a:pPr>
                      <a:r>
                        <a:rPr lang="fr-FR" sz="1100" dirty="0">
                          <a:effectLst/>
                          <a:latin typeface="Calibri"/>
                          <a:ea typeface="Calibri"/>
                          <a:cs typeface="Times New Roman"/>
                        </a:rPr>
                        <a:t>494,0</a:t>
                      </a:r>
                    </a:p>
                  </a:txBody>
                  <a:tcPr marL="68580" marR="68580" marT="0" marB="0"/>
                </a:tc>
                <a:tc>
                  <a:txBody>
                    <a:bodyPr/>
                    <a:lstStyle/>
                    <a:p>
                      <a:pPr algn="ctr">
                        <a:lnSpc>
                          <a:spcPct val="115000"/>
                        </a:lnSpc>
                        <a:spcAft>
                          <a:spcPts val="0"/>
                        </a:spcAft>
                      </a:pPr>
                      <a:r>
                        <a:rPr lang="fr-FR" sz="1100" dirty="0">
                          <a:effectLst/>
                          <a:latin typeface="Calibri"/>
                          <a:ea typeface="Calibri"/>
                          <a:cs typeface="Times New Roman"/>
                        </a:rPr>
                        <a:t>988,0</a:t>
                      </a:r>
                    </a:p>
                  </a:txBody>
                  <a:tcPr marL="68580" marR="68580" marT="0" marB="0"/>
                </a:tc>
                <a:tc>
                  <a:txBody>
                    <a:bodyPr/>
                    <a:lstStyle/>
                    <a:p>
                      <a:pPr algn="ctr">
                        <a:lnSpc>
                          <a:spcPct val="115000"/>
                        </a:lnSpc>
                        <a:spcAft>
                          <a:spcPts val="0"/>
                        </a:spcAft>
                      </a:pPr>
                      <a:r>
                        <a:rPr lang="fr-FR" sz="1100" dirty="0">
                          <a:effectLst/>
                          <a:latin typeface="Calibri"/>
                          <a:ea typeface="Calibri"/>
                          <a:cs typeface="Times New Roman"/>
                        </a:rPr>
                        <a:t>1976</a:t>
                      </a:r>
                    </a:p>
                  </a:txBody>
                  <a:tcPr marL="68580" marR="68580" marT="0" marB="0"/>
                </a:tc>
              </a:tr>
            </a:tbl>
          </a:graphicData>
        </a:graphic>
      </p:graphicFrame>
      <p:cxnSp>
        <p:nvCxnSpPr>
          <p:cNvPr id="10" name="Connecteur droit avec flèche 9"/>
          <p:cNvCxnSpPr/>
          <p:nvPr/>
        </p:nvCxnSpPr>
        <p:spPr>
          <a:xfrm>
            <a:off x="5135105" y="2204864"/>
            <a:ext cx="3528392" cy="0"/>
          </a:xfrm>
          <a:prstGeom prst="straightConnector1">
            <a:avLst/>
          </a:prstGeom>
          <a:ln>
            <a:headEnd type="arrow"/>
            <a:tailEnd type="arrow"/>
          </a:ln>
        </p:spPr>
        <p:style>
          <a:lnRef idx="1">
            <a:schemeClr val="dk1"/>
          </a:lnRef>
          <a:fillRef idx="0">
            <a:schemeClr val="dk1"/>
          </a:fillRef>
          <a:effectRef idx="0">
            <a:schemeClr val="dk1"/>
          </a:effectRef>
          <a:fontRef idx="minor">
            <a:schemeClr val="tx1"/>
          </a:fontRef>
        </p:style>
      </p:cxnSp>
      <p:pic>
        <p:nvPicPr>
          <p:cNvPr id="9" name="Image 8" descr="http://tpe-musique-12.e-monsite.com/medias/images/la-gamme-de-do-majeur-1.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35105" y="572029"/>
            <a:ext cx="3528392" cy="1512168"/>
          </a:xfrm>
          <a:prstGeom prst="rect">
            <a:avLst/>
          </a:prstGeom>
          <a:noFill/>
          <a:ln>
            <a:noFill/>
          </a:ln>
        </p:spPr>
      </p:pic>
    </p:spTree>
    <p:extLst>
      <p:ext uri="{BB962C8B-B14F-4D97-AF65-F5344CB8AC3E}">
        <p14:creationId xmlns:p14="http://schemas.microsoft.com/office/powerpoint/2010/main" val="655415705"/>
      </p:ext>
    </p:extLst>
  </p:cSld>
  <p:clrMapOvr>
    <a:masterClrMapping/>
  </p:clrMapOvr>
  <p:transition spd="slow">
    <p:pull/>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8676456" cy="980728"/>
          </a:xfrm>
        </p:spPr>
        <p:txBody>
          <a:bodyPr>
            <a:noAutofit/>
          </a:bodyPr>
          <a:lstStyle/>
          <a:p>
            <a:r>
              <a:rPr lang="fr-FR" sz="2000" dirty="0" smtClean="0">
                <a:solidFill>
                  <a:srgbClr val="AA2116"/>
                </a:solidFill>
                <a:latin typeface="Copperplate Gothic Bold" panose="020E0705020206020404" pitchFamily="34" charset="0"/>
              </a:rPr>
              <a:t/>
            </a:r>
            <a:br>
              <a:rPr lang="fr-FR" sz="2000" dirty="0" smtClean="0">
                <a:solidFill>
                  <a:srgbClr val="AA2116"/>
                </a:solidFill>
                <a:latin typeface="Copperplate Gothic Bold" panose="020E0705020206020404" pitchFamily="34" charset="0"/>
              </a:rPr>
            </a:br>
            <a:r>
              <a:rPr lang="fr-FR" sz="1400" dirty="0" smtClean="0">
                <a:solidFill>
                  <a:srgbClr val="C00000"/>
                </a:solidFill>
                <a:latin typeface="Copperplate Gothic Bold" panose="020E0705020206020404" pitchFamily="34" charset="0"/>
              </a:rPr>
              <a:t>LA Flûte de PAN</a:t>
            </a:r>
            <a:r>
              <a:rPr lang="fr-FR" sz="1400" dirty="0">
                <a:solidFill>
                  <a:srgbClr val="002060"/>
                </a:solidFill>
                <a:latin typeface="Copperplate Gothic Bold" panose="020E0705020206020404" pitchFamily="34" charset="0"/>
              </a:rPr>
              <a:t/>
            </a:r>
            <a:br>
              <a:rPr lang="fr-FR" sz="1400" dirty="0">
                <a:solidFill>
                  <a:srgbClr val="002060"/>
                </a:solidFill>
                <a:latin typeface="Copperplate Gothic Bold" panose="020E0705020206020404" pitchFamily="34" charset="0"/>
              </a:rPr>
            </a:br>
            <a:r>
              <a:rPr lang="fr-FR" sz="1400" dirty="0" smtClean="0">
                <a:solidFill>
                  <a:srgbClr val="002060"/>
                </a:solidFill>
                <a:latin typeface="Copperplate Gothic Bold" panose="020E0705020206020404" pitchFamily="34" charset="0"/>
              </a:rPr>
              <a:t/>
            </a:r>
            <a:br>
              <a:rPr lang="fr-FR" sz="1400" dirty="0" smtClean="0">
                <a:solidFill>
                  <a:srgbClr val="002060"/>
                </a:solidFill>
                <a:latin typeface="Copperplate Gothic Bold" panose="020E0705020206020404" pitchFamily="34" charset="0"/>
              </a:rPr>
            </a:br>
            <a:r>
              <a:rPr lang="fr-FR" sz="1400" dirty="0" smtClean="0">
                <a:solidFill>
                  <a:srgbClr val="002060"/>
                </a:solidFill>
                <a:latin typeface="Copperplate Gothic Bold" panose="020E0705020206020404" pitchFamily="34" charset="0"/>
              </a:rPr>
              <a:t>  </a:t>
            </a:r>
            <a:r>
              <a:rPr lang="fr-FR" sz="2000" dirty="0" smtClean="0">
                <a:solidFill>
                  <a:schemeClr val="accent3">
                    <a:lumMod val="75000"/>
                  </a:schemeClr>
                </a:solidFill>
                <a:latin typeface="Copperplate Gothic Bold" panose="020E0705020206020404" pitchFamily="34" charset="0"/>
              </a:rPr>
              <a:t>Proposition de corrigé</a:t>
            </a:r>
            <a:br>
              <a:rPr lang="fr-FR" sz="2000" dirty="0" smtClean="0">
                <a:solidFill>
                  <a:schemeClr val="accent3">
                    <a:lumMod val="75000"/>
                  </a:schemeClr>
                </a:solidFill>
                <a:latin typeface="Copperplate Gothic Bold" panose="020E0705020206020404" pitchFamily="34" charset="0"/>
              </a:rPr>
            </a:br>
            <a:endParaRPr lang="fr-FR" sz="2000" dirty="0">
              <a:solidFill>
                <a:schemeClr val="accent3">
                  <a:lumMod val="75000"/>
                </a:schemeClr>
              </a:solidFill>
            </a:endParaRPr>
          </a:p>
        </p:txBody>
      </p:sp>
      <mc:AlternateContent xmlns:mc="http://schemas.openxmlformats.org/markup-compatibility/2006" xmlns:a14="http://schemas.microsoft.com/office/drawing/2010/main">
        <mc:Choice Requires="a14">
          <p:sp>
            <p:nvSpPr>
              <p:cNvPr id="5" name="Espace réservé du contenu 4"/>
              <p:cNvSpPr>
                <a:spLocks noGrp="1"/>
              </p:cNvSpPr>
              <p:nvPr>
                <p:ph idx="1"/>
              </p:nvPr>
            </p:nvSpPr>
            <p:spPr>
              <a:xfrm>
                <a:off x="0" y="980728"/>
                <a:ext cx="9036496" cy="5877272"/>
              </a:xfrm>
            </p:spPr>
            <p:txBody>
              <a:bodyPr>
                <a:normAutofit fontScale="25000" lnSpcReduction="20000"/>
              </a:bodyPr>
              <a:lstStyle/>
              <a:p>
                <a:pPr marL="0" indent="0">
                  <a:buNone/>
                </a:pPr>
                <a:endParaRPr lang="fr-FR" b="1" u="sng" dirty="0" smtClean="0">
                  <a:solidFill>
                    <a:schemeClr val="tx2">
                      <a:lumMod val="60000"/>
                      <a:lumOff val="40000"/>
                    </a:schemeClr>
                  </a:solidFill>
                  <a:latin typeface="Britannic Bold" panose="020B0903060703020204" pitchFamily="34" charset="0"/>
                </a:endParaRPr>
              </a:p>
              <a:p>
                <a:pPr marL="0" indent="0">
                  <a:buNone/>
                </a:pPr>
                <a:r>
                  <a:rPr lang="fr-FR" sz="9600" b="1" u="sng" dirty="0" smtClean="0">
                    <a:solidFill>
                      <a:srgbClr val="9F218D"/>
                    </a:solidFill>
                    <a:latin typeface="Eras Bold ITC" panose="020B0907030504020204" pitchFamily="34" charset="0"/>
                  </a:rPr>
                  <a:t>Détermination complète</a:t>
                </a:r>
                <a:r>
                  <a:rPr lang="fr-FR" sz="9600" b="1" u="sng" dirty="0">
                    <a:solidFill>
                      <a:srgbClr val="9F218D"/>
                    </a:solidFill>
                    <a:latin typeface="Eras Bold ITC" panose="020B0907030504020204" pitchFamily="34" charset="0"/>
                  </a:rPr>
                  <a:t> </a:t>
                </a:r>
                <a:r>
                  <a:rPr lang="fr-FR" sz="9600" b="1" u="sng" dirty="0" smtClean="0">
                    <a:solidFill>
                      <a:srgbClr val="9F218D"/>
                    </a:solidFill>
                    <a:latin typeface="Eras Bold ITC" panose="020B0907030504020204" pitchFamily="34" charset="0"/>
                  </a:rPr>
                  <a:t>du nom de la note du tube 1</a:t>
                </a:r>
                <a:endParaRPr lang="fr-FR" sz="9600" b="1" dirty="0">
                  <a:solidFill>
                    <a:srgbClr val="9F218D"/>
                  </a:solidFill>
                  <a:latin typeface="Eras Bold ITC" panose="020B0907030504020204" pitchFamily="34" charset="0"/>
                </a:endParaRPr>
              </a:p>
              <a:p>
                <a:pPr marL="0" indent="0">
                  <a:buNone/>
                </a:pPr>
                <a:r>
                  <a:rPr lang="fr-FR" sz="8000" dirty="0"/>
                  <a:t>  </a:t>
                </a:r>
              </a:p>
              <a:p>
                <a:pPr marL="0" indent="0">
                  <a:buNone/>
                </a:pPr>
                <a:endParaRPr lang="fr-FR" sz="8000" dirty="0" smtClean="0"/>
              </a:p>
              <a:p>
                <a:pPr marL="0" indent="0">
                  <a:buNone/>
                </a:pPr>
                <a:endParaRPr lang="fr-FR" sz="8000" dirty="0" smtClean="0"/>
              </a:p>
              <a:p>
                <a:pPr marL="0" indent="0">
                  <a:buNone/>
                </a:pPr>
                <a:endParaRPr lang="fr-FR" sz="8000" dirty="0"/>
              </a:p>
              <a:p>
                <a:pPr marL="0" indent="0">
                  <a:buNone/>
                </a:pPr>
                <a:endParaRPr lang="fr-FR" sz="8000" dirty="0"/>
              </a:p>
              <a:p>
                <a:pPr>
                  <a:buFont typeface="Wingdings" panose="05000000000000000000" pitchFamily="2" charset="2"/>
                  <a:buChar char="Ø"/>
                </a:pPr>
                <a:r>
                  <a:rPr lang="fr-FR" sz="8000" dirty="0" smtClean="0"/>
                  <a:t>Le </a:t>
                </a:r>
                <a:r>
                  <a:rPr lang="fr-FR" sz="8000" b="1" dirty="0"/>
                  <a:t>document 2 </a:t>
                </a:r>
                <a:r>
                  <a:rPr lang="fr-FR" sz="8000" dirty="0"/>
                  <a:t>indique que la fréquence d’une note est inversement proportionnelle à la longueur L du tuyau sonore : </a:t>
                </a:r>
                <a:r>
                  <a:rPr lang="fr-FR" sz="8000" b="1" dirty="0" smtClean="0">
                    <a:solidFill>
                      <a:srgbClr val="AA2116"/>
                    </a:solidFill>
                  </a:rPr>
                  <a:t>f </a:t>
                </a:r>
                <a14:m>
                  <m:oMath xmlns:m="http://schemas.openxmlformats.org/officeDocument/2006/math">
                    <m:r>
                      <a:rPr lang="fr-FR" sz="8000" b="1" i="1">
                        <a:solidFill>
                          <a:srgbClr val="AA2116"/>
                        </a:solidFill>
                        <a:latin typeface="Cambria Math"/>
                      </a:rPr>
                      <m:t>~</m:t>
                    </m:r>
                    <m:f>
                      <m:fPr>
                        <m:ctrlPr>
                          <a:rPr lang="fr-FR" sz="8000" b="1" i="1">
                            <a:solidFill>
                              <a:srgbClr val="AA2116"/>
                            </a:solidFill>
                            <a:latin typeface="Cambria Math"/>
                          </a:rPr>
                        </m:ctrlPr>
                      </m:fPr>
                      <m:num>
                        <m:r>
                          <a:rPr lang="fr-FR" sz="8000" b="1" i="1">
                            <a:solidFill>
                              <a:srgbClr val="AA2116"/>
                            </a:solidFill>
                            <a:latin typeface="Cambria Math"/>
                          </a:rPr>
                          <m:t>𝟏</m:t>
                        </m:r>
                      </m:num>
                      <m:den>
                        <m:r>
                          <a:rPr lang="fr-FR" sz="8000" b="1" i="1">
                            <a:solidFill>
                              <a:srgbClr val="AA2116"/>
                            </a:solidFill>
                            <a:latin typeface="Cambria Math"/>
                          </a:rPr>
                          <m:t>𝑳</m:t>
                        </m:r>
                      </m:den>
                    </m:f>
                  </m:oMath>
                </a14:m>
                <a:r>
                  <a:rPr lang="fr-FR" sz="8000" b="1" dirty="0">
                    <a:solidFill>
                      <a:srgbClr val="AA2116"/>
                    </a:solidFill>
                  </a:rPr>
                  <a:t>.</a:t>
                </a:r>
              </a:p>
              <a:p>
                <a:pPr marL="0" indent="0">
                  <a:buNone/>
                </a:pPr>
                <a:r>
                  <a:rPr lang="fr-FR" sz="8000" dirty="0"/>
                  <a:t> </a:t>
                </a:r>
                <a:endParaRPr lang="fr-FR" sz="6400" dirty="0" smtClean="0"/>
              </a:p>
              <a:p>
                <a:pPr>
                  <a:buFont typeface="Wingdings" panose="05000000000000000000" pitchFamily="2" charset="2"/>
                  <a:buChar char="Ø"/>
                </a:pPr>
                <a:r>
                  <a:rPr lang="fr-FR" sz="8000" dirty="0"/>
                  <a:t>Le </a:t>
                </a:r>
                <a:r>
                  <a:rPr lang="fr-FR" sz="8000" b="1" dirty="0"/>
                  <a:t>document 3 </a:t>
                </a:r>
                <a:r>
                  <a:rPr lang="fr-FR" sz="8000" dirty="0"/>
                  <a:t>indique que le rapport des fréquences de deux notes séparées d’une octave est égale à 2</a:t>
                </a:r>
                <a:r>
                  <a:rPr lang="fr-FR" sz="8000" dirty="0" smtClean="0"/>
                  <a:t>.</a:t>
                </a:r>
              </a:p>
              <a:p>
                <a:pPr>
                  <a:buFont typeface="Wingdings" panose="05000000000000000000" pitchFamily="2" charset="2"/>
                  <a:buChar char="Ø"/>
                </a:pPr>
                <a:endParaRPr lang="fr-FR" sz="8000" dirty="0"/>
              </a:p>
              <a:p>
                <a:pPr marL="0" indent="0" algn="ctr">
                  <a:buNone/>
                </a:pPr>
                <a:r>
                  <a:rPr lang="fr-FR" sz="8000" dirty="0" smtClean="0"/>
                  <a:t>On constate que </a:t>
                </a:r>
                <a14:m>
                  <m:oMath xmlns:m="http://schemas.openxmlformats.org/officeDocument/2006/math">
                    <m:f>
                      <m:fPr>
                        <m:ctrlPr>
                          <a:rPr lang="fr-FR" sz="8000" b="1" i="1" smtClean="0">
                            <a:solidFill>
                              <a:schemeClr val="accent6">
                                <a:lumMod val="75000"/>
                              </a:schemeClr>
                            </a:solidFill>
                            <a:latin typeface="Cambria Math"/>
                          </a:rPr>
                        </m:ctrlPr>
                      </m:fPr>
                      <m:num>
                        <m:sSub>
                          <m:sSubPr>
                            <m:ctrlPr>
                              <a:rPr lang="fr-FR" sz="8000" b="1" i="1">
                                <a:solidFill>
                                  <a:schemeClr val="accent6">
                                    <a:lumMod val="75000"/>
                                  </a:schemeClr>
                                </a:solidFill>
                                <a:latin typeface="Cambria Math"/>
                              </a:rPr>
                            </m:ctrlPr>
                          </m:sSubPr>
                          <m:e>
                            <m:r>
                              <a:rPr lang="fr-FR" sz="8000" b="1" i="1">
                                <a:solidFill>
                                  <a:schemeClr val="accent6">
                                    <a:lumMod val="75000"/>
                                  </a:schemeClr>
                                </a:solidFill>
                                <a:latin typeface="Cambria Math"/>
                              </a:rPr>
                              <m:t>𝑳</m:t>
                            </m:r>
                          </m:e>
                          <m:sub>
                            <m:r>
                              <a:rPr lang="fr-FR" sz="8000" b="1" i="1">
                                <a:solidFill>
                                  <a:schemeClr val="accent6">
                                    <a:lumMod val="75000"/>
                                  </a:schemeClr>
                                </a:solidFill>
                                <a:latin typeface="Cambria Math"/>
                              </a:rPr>
                              <m:t>𝑫𝒐</m:t>
                            </m:r>
                          </m:sub>
                        </m:sSub>
                      </m:num>
                      <m:den>
                        <m:sSub>
                          <m:sSubPr>
                            <m:ctrlPr>
                              <a:rPr lang="fr-FR" sz="8000" b="1" i="1">
                                <a:solidFill>
                                  <a:schemeClr val="accent6">
                                    <a:lumMod val="75000"/>
                                  </a:schemeClr>
                                </a:solidFill>
                                <a:latin typeface="Cambria Math"/>
                              </a:rPr>
                            </m:ctrlPr>
                          </m:sSubPr>
                          <m:e>
                            <m:r>
                              <a:rPr lang="fr-FR" sz="8000" b="1" i="1">
                                <a:solidFill>
                                  <a:schemeClr val="accent6">
                                    <a:lumMod val="75000"/>
                                  </a:schemeClr>
                                </a:solidFill>
                                <a:latin typeface="Cambria Math"/>
                              </a:rPr>
                              <m:t>𝑳</m:t>
                            </m:r>
                          </m:e>
                          <m:sub>
                            <m:sSub>
                              <m:sSubPr>
                                <m:ctrlPr>
                                  <a:rPr lang="fr-FR" sz="8000" b="1" i="1">
                                    <a:solidFill>
                                      <a:schemeClr val="accent6">
                                        <a:lumMod val="75000"/>
                                      </a:schemeClr>
                                    </a:solidFill>
                                    <a:latin typeface="Cambria Math"/>
                                  </a:rPr>
                                </m:ctrlPr>
                              </m:sSubPr>
                              <m:e>
                                <m:r>
                                  <a:rPr lang="fr-FR" sz="8000" b="1" i="1">
                                    <a:solidFill>
                                      <a:schemeClr val="accent6">
                                        <a:lumMod val="75000"/>
                                      </a:schemeClr>
                                    </a:solidFill>
                                    <a:latin typeface="Cambria Math"/>
                                  </a:rPr>
                                  <m:t>𝑫𝒐</m:t>
                                </m:r>
                              </m:e>
                              <m:sub>
                                <m:r>
                                  <a:rPr lang="fr-FR" sz="8000" b="1" i="1">
                                    <a:solidFill>
                                      <a:schemeClr val="accent6">
                                        <a:lumMod val="75000"/>
                                      </a:schemeClr>
                                    </a:solidFill>
                                    <a:latin typeface="Cambria Math"/>
                                  </a:rPr>
                                  <m:t>𝟒</m:t>
                                </m:r>
                              </m:sub>
                            </m:sSub>
                          </m:sub>
                        </m:sSub>
                      </m:den>
                    </m:f>
                  </m:oMath>
                </a14:m>
                <a:r>
                  <a:rPr lang="fr-FR" sz="8000" b="1" dirty="0">
                    <a:solidFill>
                      <a:schemeClr val="accent6">
                        <a:lumMod val="75000"/>
                      </a:schemeClr>
                    </a:solidFill>
                  </a:rPr>
                  <a:t> = </a:t>
                </a:r>
                <a14:m>
                  <m:oMath xmlns:m="http://schemas.openxmlformats.org/officeDocument/2006/math">
                    <m:f>
                      <m:fPr>
                        <m:ctrlPr>
                          <a:rPr lang="fr-FR" sz="8000" b="1" i="1">
                            <a:solidFill>
                              <a:schemeClr val="accent6">
                                <a:lumMod val="75000"/>
                              </a:schemeClr>
                            </a:solidFill>
                            <a:latin typeface="Cambria Math"/>
                          </a:rPr>
                        </m:ctrlPr>
                      </m:fPr>
                      <m:num>
                        <m:r>
                          <a:rPr lang="fr-FR" sz="8000" b="1" i="1">
                            <a:solidFill>
                              <a:schemeClr val="accent6">
                                <a:lumMod val="75000"/>
                              </a:schemeClr>
                            </a:solidFill>
                            <a:latin typeface="Cambria Math"/>
                          </a:rPr>
                          <m:t>𝟑𝟐</m:t>
                        </m:r>
                        <m:r>
                          <a:rPr lang="fr-FR" sz="8000" b="1" i="1">
                            <a:solidFill>
                              <a:schemeClr val="accent6">
                                <a:lumMod val="75000"/>
                              </a:schemeClr>
                            </a:solidFill>
                            <a:latin typeface="Cambria Math"/>
                          </a:rPr>
                          <m:t>,</m:t>
                        </m:r>
                        <m:r>
                          <a:rPr lang="fr-FR" sz="8000" b="1" i="1">
                            <a:solidFill>
                              <a:schemeClr val="accent6">
                                <a:lumMod val="75000"/>
                              </a:schemeClr>
                            </a:solidFill>
                            <a:latin typeface="Cambria Math"/>
                          </a:rPr>
                          <m:t>𝟔</m:t>
                        </m:r>
                      </m:num>
                      <m:den>
                        <m:r>
                          <a:rPr lang="fr-FR" sz="8000" b="1" i="1">
                            <a:solidFill>
                              <a:schemeClr val="accent6">
                                <a:lumMod val="75000"/>
                              </a:schemeClr>
                            </a:solidFill>
                            <a:latin typeface="Cambria Math"/>
                          </a:rPr>
                          <m:t>𝟏𝟔</m:t>
                        </m:r>
                        <m:r>
                          <a:rPr lang="fr-FR" sz="8000" b="1" i="1">
                            <a:solidFill>
                              <a:schemeClr val="accent6">
                                <a:lumMod val="75000"/>
                              </a:schemeClr>
                            </a:solidFill>
                            <a:latin typeface="Cambria Math"/>
                          </a:rPr>
                          <m:t>,</m:t>
                        </m:r>
                        <m:r>
                          <a:rPr lang="fr-FR" sz="8000" b="1" i="1">
                            <a:solidFill>
                              <a:schemeClr val="accent6">
                                <a:lumMod val="75000"/>
                              </a:schemeClr>
                            </a:solidFill>
                            <a:latin typeface="Cambria Math"/>
                          </a:rPr>
                          <m:t>𝟑</m:t>
                        </m:r>
                      </m:den>
                    </m:f>
                  </m:oMath>
                </a14:m>
                <a:r>
                  <a:rPr lang="fr-FR" sz="8000" b="1" dirty="0">
                    <a:solidFill>
                      <a:schemeClr val="accent6">
                        <a:lumMod val="75000"/>
                      </a:schemeClr>
                    </a:solidFill>
                  </a:rPr>
                  <a:t> = 2</a:t>
                </a:r>
              </a:p>
              <a:p>
                <a:pPr marL="0" indent="0" algn="ctr">
                  <a:buNone/>
                </a:pPr>
                <a:r>
                  <a:rPr lang="fr-FR" sz="8000" dirty="0"/>
                  <a:t>P</a:t>
                </a:r>
                <a:r>
                  <a:rPr lang="fr-FR" sz="8000" dirty="0" smtClean="0"/>
                  <a:t>ar </a:t>
                </a:r>
                <a:r>
                  <a:rPr lang="fr-FR" sz="8000" dirty="0"/>
                  <a:t>conséquent, on peut affirme que </a:t>
                </a:r>
                <a14:m>
                  <m:oMath xmlns:m="http://schemas.openxmlformats.org/officeDocument/2006/math">
                    <m:f>
                      <m:fPr>
                        <m:ctrlPr>
                          <a:rPr lang="fr-FR" sz="8000" b="1" i="1" smtClean="0">
                            <a:solidFill>
                              <a:schemeClr val="accent6">
                                <a:lumMod val="75000"/>
                              </a:schemeClr>
                            </a:solidFill>
                            <a:latin typeface="Cambria Math"/>
                          </a:rPr>
                        </m:ctrlPr>
                      </m:fPr>
                      <m:num>
                        <m:sSub>
                          <m:sSubPr>
                            <m:ctrlPr>
                              <a:rPr lang="fr-FR" sz="8000" b="1" i="1">
                                <a:solidFill>
                                  <a:schemeClr val="accent6">
                                    <a:lumMod val="75000"/>
                                  </a:schemeClr>
                                </a:solidFill>
                                <a:latin typeface="Cambria Math"/>
                              </a:rPr>
                            </m:ctrlPr>
                          </m:sSubPr>
                          <m:e>
                            <m:r>
                              <a:rPr lang="fr-FR" sz="8000" b="1" i="1">
                                <a:solidFill>
                                  <a:schemeClr val="accent6">
                                    <a:lumMod val="75000"/>
                                  </a:schemeClr>
                                </a:solidFill>
                                <a:latin typeface="Cambria Math"/>
                              </a:rPr>
                              <m:t>𝒇</m:t>
                            </m:r>
                          </m:e>
                          <m:sub>
                            <m:sSub>
                              <m:sSubPr>
                                <m:ctrlPr>
                                  <a:rPr lang="fr-FR" sz="8000" b="1" i="1">
                                    <a:solidFill>
                                      <a:schemeClr val="accent6">
                                        <a:lumMod val="75000"/>
                                      </a:schemeClr>
                                    </a:solidFill>
                                    <a:latin typeface="Cambria Math"/>
                                  </a:rPr>
                                </m:ctrlPr>
                              </m:sSubPr>
                              <m:e>
                                <m:r>
                                  <a:rPr lang="fr-FR" sz="8000" b="1" i="1">
                                    <a:solidFill>
                                      <a:schemeClr val="accent6">
                                        <a:lumMod val="75000"/>
                                      </a:schemeClr>
                                    </a:solidFill>
                                    <a:latin typeface="Cambria Math"/>
                                  </a:rPr>
                                  <m:t>𝑫𝒐</m:t>
                                </m:r>
                              </m:e>
                              <m:sub>
                                <m:r>
                                  <a:rPr lang="fr-FR" sz="8000" b="1" i="1">
                                    <a:solidFill>
                                      <a:schemeClr val="accent6">
                                        <a:lumMod val="75000"/>
                                      </a:schemeClr>
                                    </a:solidFill>
                                    <a:latin typeface="Cambria Math"/>
                                  </a:rPr>
                                  <m:t>𝟒</m:t>
                                </m:r>
                              </m:sub>
                            </m:sSub>
                          </m:sub>
                        </m:sSub>
                      </m:num>
                      <m:den>
                        <m:sSub>
                          <m:sSubPr>
                            <m:ctrlPr>
                              <a:rPr lang="fr-FR" sz="8000" b="1" i="1">
                                <a:solidFill>
                                  <a:schemeClr val="accent6">
                                    <a:lumMod val="75000"/>
                                  </a:schemeClr>
                                </a:solidFill>
                                <a:latin typeface="Cambria Math"/>
                              </a:rPr>
                            </m:ctrlPr>
                          </m:sSubPr>
                          <m:e>
                            <m:r>
                              <a:rPr lang="fr-FR" sz="8000" b="1" i="1">
                                <a:solidFill>
                                  <a:schemeClr val="accent6">
                                    <a:lumMod val="75000"/>
                                  </a:schemeClr>
                                </a:solidFill>
                                <a:latin typeface="Cambria Math"/>
                              </a:rPr>
                              <m:t>𝒇</m:t>
                            </m:r>
                          </m:e>
                          <m:sub>
                            <m:r>
                              <a:rPr lang="fr-FR" sz="8000" b="1" i="1">
                                <a:solidFill>
                                  <a:schemeClr val="accent6">
                                    <a:lumMod val="75000"/>
                                  </a:schemeClr>
                                </a:solidFill>
                                <a:latin typeface="Cambria Math"/>
                              </a:rPr>
                              <m:t>𝑫𝒐</m:t>
                            </m:r>
                          </m:sub>
                        </m:sSub>
                      </m:den>
                    </m:f>
                  </m:oMath>
                </a14:m>
                <a:r>
                  <a:rPr lang="fr-FR" sz="8000" b="1" dirty="0">
                    <a:solidFill>
                      <a:schemeClr val="accent6">
                        <a:lumMod val="75000"/>
                      </a:schemeClr>
                    </a:solidFill>
                  </a:rPr>
                  <a:t> = </a:t>
                </a:r>
                <a14:m>
                  <m:oMath xmlns:m="http://schemas.openxmlformats.org/officeDocument/2006/math">
                    <m:f>
                      <m:fPr>
                        <m:ctrlPr>
                          <a:rPr lang="fr-FR" sz="8000" b="1" i="1">
                            <a:solidFill>
                              <a:schemeClr val="accent6">
                                <a:lumMod val="75000"/>
                              </a:schemeClr>
                            </a:solidFill>
                            <a:latin typeface="Cambria Math"/>
                          </a:rPr>
                        </m:ctrlPr>
                      </m:fPr>
                      <m:num>
                        <m:sSub>
                          <m:sSubPr>
                            <m:ctrlPr>
                              <a:rPr lang="fr-FR" sz="8000" b="1" i="1">
                                <a:solidFill>
                                  <a:schemeClr val="accent6">
                                    <a:lumMod val="75000"/>
                                  </a:schemeClr>
                                </a:solidFill>
                                <a:latin typeface="Cambria Math"/>
                              </a:rPr>
                            </m:ctrlPr>
                          </m:sSubPr>
                          <m:e>
                            <m:r>
                              <a:rPr lang="fr-FR" sz="8000" b="1" i="1">
                                <a:solidFill>
                                  <a:schemeClr val="accent6">
                                    <a:lumMod val="75000"/>
                                  </a:schemeClr>
                                </a:solidFill>
                                <a:latin typeface="Cambria Math"/>
                              </a:rPr>
                              <m:t>𝑳</m:t>
                            </m:r>
                          </m:e>
                          <m:sub>
                            <m:r>
                              <a:rPr lang="fr-FR" sz="8000" b="1" i="1">
                                <a:solidFill>
                                  <a:schemeClr val="accent6">
                                    <a:lumMod val="75000"/>
                                  </a:schemeClr>
                                </a:solidFill>
                                <a:latin typeface="Cambria Math"/>
                              </a:rPr>
                              <m:t>𝑫𝒐</m:t>
                            </m:r>
                          </m:sub>
                        </m:sSub>
                      </m:num>
                      <m:den>
                        <m:sSub>
                          <m:sSubPr>
                            <m:ctrlPr>
                              <a:rPr lang="fr-FR" sz="8000" b="1" i="1">
                                <a:solidFill>
                                  <a:schemeClr val="accent6">
                                    <a:lumMod val="75000"/>
                                  </a:schemeClr>
                                </a:solidFill>
                                <a:latin typeface="Cambria Math"/>
                              </a:rPr>
                            </m:ctrlPr>
                          </m:sSubPr>
                          <m:e>
                            <m:r>
                              <a:rPr lang="fr-FR" sz="8000" b="1" i="1">
                                <a:solidFill>
                                  <a:schemeClr val="accent6">
                                    <a:lumMod val="75000"/>
                                  </a:schemeClr>
                                </a:solidFill>
                                <a:latin typeface="Cambria Math"/>
                              </a:rPr>
                              <m:t>𝑳</m:t>
                            </m:r>
                          </m:e>
                          <m:sub>
                            <m:sSub>
                              <m:sSubPr>
                                <m:ctrlPr>
                                  <a:rPr lang="fr-FR" sz="8000" b="1" i="1">
                                    <a:solidFill>
                                      <a:schemeClr val="accent6">
                                        <a:lumMod val="75000"/>
                                      </a:schemeClr>
                                    </a:solidFill>
                                    <a:latin typeface="Cambria Math"/>
                                  </a:rPr>
                                </m:ctrlPr>
                              </m:sSubPr>
                              <m:e>
                                <m:r>
                                  <a:rPr lang="fr-FR" sz="8000" b="1" i="1">
                                    <a:solidFill>
                                      <a:schemeClr val="accent6">
                                        <a:lumMod val="75000"/>
                                      </a:schemeClr>
                                    </a:solidFill>
                                    <a:latin typeface="Cambria Math"/>
                                  </a:rPr>
                                  <m:t>𝑫𝒐</m:t>
                                </m:r>
                              </m:e>
                              <m:sub>
                                <m:r>
                                  <a:rPr lang="fr-FR" sz="8000" b="1" i="1">
                                    <a:solidFill>
                                      <a:schemeClr val="accent6">
                                        <a:lumMod val="75000"/>
                                      </a:schemeClr>
                                    </a:solidFill>
                                    <a:latin typeface="Cambria Math"/>
                                  </a:rPr>
                                  <m:t>𝟒</m:t>
                                </m:r>
                              </m:sub>
                            </m:sSub>
                          </m:sub>
                        </m:sSub>
                      </m:den>
                    </m:f>
                  </m:oMath>
                </a14:m>
                <a:r>
                  <a:rPr lang="fr-FR" sz="8000" b="1" dirty="0">
                    <a:solidFill>
                      <a:schemeClr val="accent6">
                        <a:lumMod val="75000"/>
                      </a:schemeClr>
                    </a:solidFill>
                  </a:rPr>
                  <a:t> = 2</a:t>
                </a:r>
              </a:p>
              <a:p>
                <a:pPr marL="0" indent="0">
                  <a:buNone/>
                </a:pPr>
                <a:r>
                  <a:rPr lang="fr-FR" sz="8000" dirty="0"/>
                  <a:t> </a:t>
                </a:r>
              </a:p>
              <a:p>
                <a:pPr marL="0" indent="0">
                  <a:buNone/>
                </a:pPr>
                <a:r>
                  <a:rPr lang="fr-FR" sz="8000" dirty="0"/>
                  <a:t>La note « Do » et la note « Do</a:t>
                </a:r>
                <a:r>
                  <a:rPr lang="fr-FR" sz="8000" baseline="-25000" dirty="0"/>
                  <a:t>4</a:t>
                </a:r>
                <a:r>
                  <a:rPr lang="fr-FR" sz="8000" dirty="0"/>
                  <a:t> » sont séparées d’une octave, il s’agit du </a:t>
                </a:r>
                <a:r>
                  <a:rPr lang="fr-FR" sz="8000" b="1" dirty="0">
                    <a:solidFill>
                      <a:srgbClr val="C00000"/>
                    </a:solidFill>
                  </a:rPr>
                  <a:t>« Do</a:t>
                </a:r>
                <a:r>
                  <a:rPr lang="fr-FR" sz="8000" b="1" baseline="-25000" dirty="0">
                    <a:solidFill>
                      <a:srgbClr val="C00000"/>
                    </a:solidFill>
                  </a:rPr>
                  <a:t>3</a:t>
                </a:r>
                <a:r>
                  <a:rPr lang="fr-FR" sz="8000" b="1" dirty="0">
                    <a:solidFill>
                      <a:srgbClr val="C00000"/>
                    </a:solidFill>
                  </a:rPr>
                  <a:t> ».</a:t>
                </a:r>
              </a:p>
              <a:p>
                <a:pPr marL="0" indent="0">
                  <a:buNone/>
                </a:pPr>
                <a:endParaRPr lang="fr-FR" sz="6400" dirty="0"/>
              </a:p>
              <a:p>
                <a:pPr marL="0" indent="0">
                  <a:buNone/>
                </a:pPr>
                <a:endParaRPr lang="fr-FR" sz="6400" dirty="0" smtClean="0"/>
              </a:p>
              <a:p>
                <a:pPr marL="0" indent="0">
                  <a:buNone/>
                </a:pPr>
                <a:endParaRPr lang="fr-FR" sz="6400" dirty="0"/>
              </a:p>
              <a:p>
                <a:pPr marL="0" indent="0">
                  <a:buNone/>
                </a:pPr>
                <a:endParaRPr lang="fr-FR" sz="6400" dirty="0" smtClean="0"/>
              </a:p>
              <a:p>
                <a:pPr marL="0" indent="0">
                  <a:buNone/>
                </a:pPr>
                <a:endParaRPr lang="fr-FR" sz="6400" dirty="0"/>
              </a:p>
              <a:p>
                <a:pPr marL="0" indent="0">
                  <a:buNone/>
                </a:pPr>
                <a:r>
                  <a:rPr lang="fr-FR" sz="6400" dirty="0"/>
                  <a:t> </a:t>
                </a:r>
              </a:p>
              <a:p>
                <a:pPr marL="0" indent="0">
                  <a:buNone/>
                </a:pPr>
                <a:r>
                  <a:rPr lang="fr-FR" sz="6400" dirty="0"/>
                  <a:t> </a:t>
                </a:r>
              </a:p>
              <a:p>
                <a:r>
                  <a:rPr lang="fr-FR" dirty="0"/>
                  <a:t> </a:t>
                </a:r>
              </a:p>
              <a:p>
                <a:r>
                  <a:rPr lang="fr-FR" dirty="0"/>
                  <a:t> </a:t>
                </a:r>
              </a:p>
              <a:p>
                <a:r>
                  <a:rPr lang="fr-FR" dirty="0"/>
                  <a:t> </a:t>
                </a:r>
              </a:p>
              <a:p>
                <a:r>
                  <a:rPr lang="fr-FR" dirty="0"/>
                  <a:t> </a:t>
                </a:r>
              </a:p>
              <a:p>
                <a:r>
                  <a:rPr lang="fr-FR" dirty="0"/>
                  <a:t> </a:t>
                </a:r>
              </a:p>
              <a:p>
                <a:r>
                  <a:rPr lang="fr-FR" dirty="0"/>
                  <a:t> </a:t>
                </a:r>
              </a:p>
              <a:p>
                <a:r>
                  <a:rPr lang="fr-FR" dirty="0"/>
                  <a:t> </a:t>
                </a:r>
              </a:p>
              <a:p>
                <a:pPr marL="0" indent="0">
                  <a:buNone/>
                </a:pPr>
                <a:r>
                  <a:rPr lang="fr-FR" dirty="0" smtClean="0"/>
                  <a:t> </a:t>
                </a:r>
                <a:endParaRPr lang="fr-FR" dirty="0"/>
              </a:p>
            </p:txBody>
          </p:sp>
        </mc:Choice>
        <mc:Fallback xmlns="">
          <p:sp>
            <p:nvSpPr>
              <p:cNvPr id="5" name="Espace réservé du contenu 4"/>
              <p:cNvSpPr>
                <a:spLocks noGrp="1" noRot="1" noChangeAspect="1" noMove="1" noResize="1" noEditPoints="1" noAdjustHandles="1" noChangeArrowheads="1" noChangeShapeType="1" noTextEdit="1"/>
              </p:cNvSpPr>
              <p:nvPr>
                <p:ph idx="1"/>
              </p:nvPr>
            </p:nvSpPr>
            <p:spPr>
              <a:xfrm>
                <a:off x="0" y="980728"/>
                <a:ext cx="9036496" cy="5877272"/>
              </a:xfrm>
              <a:blipFill rotWithShape="1">
                <a:blip r:embed="rId3" cstate="print"/>
                <a:stretch>
                  <a:fillRect l="-1012" b="-38071"/>
                </a:stretch>
              </a:blipFill>
            </p:spPr>
            <p:txBody>
              <a:bodyPr/>
              <a:lstStyle/>
              <a:p>
                <a:r>
                  <a:rPr lang="fr-FR">
                    <a:noFill/>
                  </a:rPr>
                  <a:t> </a:t>
                </a:r>
              </a:p>
            </p:txBody>
          </p:sp>
        </mc:Fallback>
      </mc:AlternateContent>
      <p:sp>
        <p:nvSpPr>
          <p:cNvPr id="4" name="Rectangle 1"/>
          <p:cNvSpPr>
            <a:spLocks noChangeArrowheads="1"/>
          </p:cNvSpPr>
          <p:nvPr/>
        </p:nvSpPr>
        <p:spPr bwMode="auto">
          <a:xfrm>
            <a:off x="2940050" y="354806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graphicFrame>
        <p:nvGraphicFramePr>
          <p:cNvPr id="6" name="Tableau 5"/>
          <p:cNvGraphicFramePr>
            <a:graphicFrameLocks noGrp="1"/>
          </p:cNvGraphicFramePr>
          <p:nvPr>
            <p:extLst>
              <p:ext uri="{D42A27DB-BD31-4B8C-83A1-F6EECF244321}">
                <p14:modId xmlns:p14="http://schemas.microsoft.com/office/powerpoint/2010/main" val="200910820"/>
              </p:ext>
            </p:extLst>
          </p:nvPr>
        </p:nvGraphicFramePr>
        <p:xfrm>
          <a:off x="1979712" y="1772816"/>
          <a:ext cx="4968552" cy="1082544"/>
        </p:xfrm>
        <a:graphic>
          <a:graphicData uri="http://schemas.openxmlformats.org/drawingml/2006/table">
            <a:tbl>
              <a:tblPr firstRow="1" firstCol="1" bandRow="1">
                <a:tableStyleId>{5C22544A-7EE6-4342-B048-85BDC9FD1C3A}</a:tableStyleId>
              </a:tblPr>
              <a:tblGrid>
                <a:gridCol w="93980"/>
                <a:gridCol w="3011130"/>
                <a:gridCol w="946218"/>
                <a:gridCol w="917224"/>
              </a:tblGrid>
              <a:tr h="294003">
                <a:tc>
                  <a:txBody>
                    <a:bodyPr/>
                    <a:lstStyle/>
                    <a:p>
                      <a:pPr>
                        <a:lnSpc>
                          <a:spcPct val="115000"/>
                        </a:lnSpc>
                        <a:spcAft>
                          <a:spcPts val="1000"/>
                        </a:spcAft>
                      </a:pPr>
                      <a:r>
                        <a:rPr lang="fr-FR" sz="1100" dirty="0">
                          <a:effectLst/>
                        </a:rPr>
                        <a:t> </a:t>
                      </a:r>
                      <a:endParaRPr lang="fr-FR" sz="1100" dirty="0">
                        <a:effectLst/>
                        <a:latin typeface="Calibri"/>
                        <a:ea typeface="Calibri"/>
                        <a:cs typeface="Times New Roman"/>
                      </a:endParaRPr>
                    </a:p>
                  </a:txBody>
                  <a:tcPr marL="0" marR="0" marT="0" marB="0" anchor="ctr"/>
                </a:tc>
                <a:tc>
                  <a:txBody>
                    <a:bodyPr/>
                    <a:lstStyle/>
                    <a:p>
                      <a:pPr algn="ctr">
                        <a:lnSpc>
                          <a:spcPct val="115000"/>
                        </a:lnSpc>
                        <a:spcAft>
                          <a:spcPts val="0"/>
                        </a:spcAft>
                      </a:pPr>
                      <a:r>
                        <a:rPr lang="fr-FR" sz="2000" dirty="0">
                          <a:effectLst/>
                        </a:rPr>
                        <a:t>Tube</a:t>
                      </a:r>
                      <a:endParaRPr lang="fr-FR" sz="20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fr-FR" sz="2000" dirty="0">
                          <a:solidFill>
                            <a:schemeClr val="accent2">
                              <a:lumMod val="75000"/>
                            </a:schemeClr>
                          </a:solidFill>
                          <a:effectLst/>
                        </a:rPr>
                        <a:t>1</a:t>
                      </a:r>
                      <a:endParaRPr lang="fr-FR" sz="2000" dirty="0">
                        <a:solidFill>
                          <a:schemeClr val="accent2">
                            <a:lumMod val="75000"/>
                          </a:schemeClr>
                        </a:solidFill>
                        <a:effectLst/>
                        <a:latin typeface="Calibri"/>
                        <a:ea typeface="Calibri"/>
                        <a:cs typeface="Times New Roman"/>
                      </a:endParaRPr>
                    </a:p>
                  </a:txBody>
                  <a:tcPr marL="68580" marR="68580" marT="0" marB="0"/>
                </a:tc>
                <a:tc>
                  <a:txBody>
                    <a:bodyPr/>
                    <a:lstStyle/>
                    <a:p>
                      <a:pPr algn="ctr">
                        <a:lnSpc>
                          <a:spcPct val="115000"/>
                        </a:lnSpc>
                        <a:spcAft>
                          <a:spcPts val="0"/>
                        </a:spcAft>
                      </a:pPr>
                      <a:r>
                        <a:rPr lang="fr-FR" sz="2000" dirty="0">
                          <a:solidFill>
                            <a:schemeClr val="accent2">
                              <a:lumMod val="75000"/>
                            </a:schemeClr>
                          </a:solidFill>
                          <a:effectLst/>
                        </a:rPr>
                        <a:t>5</a:t>
                      </a:r>
                      <a:endParaRPr lang="fr-FR" sz="2000" dirty="0">
                        <a:solidFill>
                          <a:schemeClr val="accent2">
                            <a:lumMod val="75000"/>
                          </a:schemeClr>
                        </a:solidFill>
                        <a:effectLst/>
                        <a:latin typeface="Calibri"/>
                        <a:ea typeface="Calibri"/>
                        <a:cs typeface="Times New Roman"/>
                      </a:endParaRPr>
                    </a:p>
                  </a:txBody>
                  <a:tcPr marL="68580" marR="68580" marT="0" marB="0"/>
                </a:tc>
              </a:tr>
              <a:tr h="366012">
                <a:tc gridSpan="2">
                  <a:txBody>
                    <a:bodyPr/>
                    <a:lstStyle/>
                    <a:p>
                      <a:pPr algn="ctr">
                        <a:lnSpc>
                          <a:spcPct val="115000"/>
                        </a:lnSpc>
                        <a:spcAft>
                          <a:spcPts val="0"/>
                        </a:spcAft>
                      </a:pPr>
                      <a:r>
                        <a:rPr lang="fr-FR" sz="2000" dirty="0">
                          <a:effectLst/>
                        </a:rPr>
                        <a:t>Note correspondante</a:t>
                      </a:r>
                      <a:endParaRPr lang="fr-FR" sz="2000" dirty="0">
                        <a:effectLst/>
                        <a:latin typeface="Calibri"/>
                        <a:ea typeface="Calibri"/>
                        <a:cs typeface="Times New Roman"/>
                      </a:endParaRPr>
                    </a:p>
                  </a:txBody>
                  <a:tcPr marL="68580" marR="68580" marT="0" marB="0"/>
                </a:tc>
                <a:tc hMerge="1">
                  <a:txBody>
                    <a:bodyPr/>
                    <a:lstStyle/>
                    <a:p>
                      <a:endParaRPr lang="fr-FR"/>
                    </a:p>
                  </a:txBody>
                  <a:tcPr/>
                </a:tc>
                <a:tc>
                  <a:txBody>
                    <a:bodyPr/>
                    <a:lstStyle/>
                    <a:p>
                      <a:pPr algn="ctr">
                        <a:lnSpc>
                          <a:spcPct val="115000"/>
                        </a:lnSpc>
                        <a:spcAft>
                          <a:spcPts val="0"/>
                        </a:spcAft>
                      </a:pPr>
                      <a:r>
                        <a:rPr lang="fr-FR" sz="2000" dirty="0">
                          <a:effectLst/>
                        </a:rPr>
                        <a:t>Do</a:t>
                      </a:r>
                      <a:endParaRPr lang="fr-FR" sz="20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fr-FR" sz="2000" dirty="0">
                          <a:effectLst/>
                        </a:rPr>
                        <a:t>Do</a:t>
                      </a:r>
                      <a:r>
                        <a:rPr lang="fr-FR" sz="2000" baseline="-25000" dirty="0">
                          <a:effectLst/>
                        </a:rPr>
                        <a:t>4</a:t>
                      </a:r>
                      <a:endParaRPr lang="fr-FR" sz="2000" dirty="0">
                        <a:effectLst/>
                        <a:latin typeface="Calibri"/>
                        <a:ea typeface="Calibri"/>
                        <a:cs typeface="Times New Roman"/>
                      </a:endParaRPr>
                    </a:p>
                  </a:txBody>
                  <a:tcPr marL="68580" marR="68580" marT="0" marB="0"/>
                </a:tc>
              </a:tr>
              <a:tr h="366012">
                <a:tc gridSpan="2">
                  <a:txBody>
                    <a:bodyPr/>
                    <a:lstStyle/>
                    <a:p>
                      <a:pPr>
                        <a:lnSpc>
                          <a:spcPct val="115000"/>
                        </a:lnSpc>
                        <a:spcAft>
                          <a:spcPts val="0"/>
                        </a:spcAft>
                      </a:pPr>
                      <a:r>
                        <a:rPr lang="fr-FR" sz="2000" dirty="0">
                          <a:effectLst/>
                        </a:rPr>
                        <a:t>Longueur du tube en (cm)</a:t>
                      </a:r>
                      <a:endParaRPr lang="fr-FR" sz="2000" dirty="0">
                        <a:effectLst/>
                        <a:latin typeface="Calibri"/>
                        <a:ea typeface="Calibri"/>
                        <a:cs typeface="Times New Roman"/>
                      </a:endParaRPr>
                    </a:p>
                  </a:txBody>
                  <a:tcPr marL="68580" marR="68580" marT="0" marB="0"/>
                </a:tc>
                <a:tc hMerge="1">
                  <a:txBody>
                    <a:bodyPr/>
                    <a:lstStyle/>
                    <a:p>
                      <a:endParaRPr lang="fr-FR"/>
                    </a:p>
                  </a:txBody>
                  <a:tcPr/>
                </a:tc>
                <a:tc>
                  <a:txBody>
                    <a:bodyPr/>
                    <a:lstStyle/>
                    <a:p>
                      <a:pPr algn="ctr">
                        <a:lnSpc>
                          <a:spcPct val="115000"/>
                        </a:lnSpc>
                        <a:spcAft>
                          <a:spcPts val="0"/>
                        </a:spcAft>
                      </a:pPr>
                      <a:r>
                        <a:rPr lang="fr-FR" sz="2000">
                          <a:effectLst/>
                        </a:rPr>
                        <a:t>32,6</a:t>
                      </a:r>
                      <a:endParaRPr lang="fr-FR" sz="2000">
                        <a:effectLst/>
                        <a:latin typeface="Calibri"/>
                        <a:ea typeface="Calibri"/>
                        <a:cs typeface="Times New Roman"/>
                      </a:endParaRPr>
                    </a:p>
                  </a:txBody>
                  <a:tcPr marL="68580" marR="68580" marT="0" marB="0"/>
                </a:tc>
                <a:tc>
                  <a:txBody>
                    <a:bodyPr/>
                    <a:lstStyle/>
                    <a:p>
                      <a:pPr algn="ctr">
                        <a:lnSpc>
                          <a:spcPct val="115000"/>
                        </a:lnSpc>
                        <a:spcAft>
                          <a:spcPts val="0"/>
                        </a:spcAft>
                      </a:pPr>
                      <a:r>
                        <a:rPr lang="fr-FR" sz="2000" dirty="0">
                          <a:effectLst/>
                        </a:rPr>
                        <a:t>16,3</a:t>
                      </a:r>
                      <a:endParaRPr lang="fr-FR" sz="2000" dirty="0">
                        <a:effectLst/>
                        <a:latin typeface="Calibri"/>
                        <a:ea typeface="Calibri"/>
                        <a:cs typeface="Times New Roman"/>
                      </a:endParaRPr>
                    </a:p>
                  </a:txBody>
                  <a:tcPr marL="68580" marR="68580" marT="0" marB="0"/>
                </a:tc>
              </a:tr>
            </a:tbl>
          </a:graphicData>
        </a:graphic>
      </p:graphicFrame>
      <p:sp>
        <p:nvSpPr>
          <p:cNvPr id="10" name="Rectangle 2"/>
          <p:cNvSpPr>
            <a:spLocks noChangeArrowheads="1"/>
          </p:cNvSpPr>
          <p:nvPr/>
        </p:nvSpPr>
        <p:spPr bwMode="auto">
          <a:xfrm>
            <a:off x="2940050" y="354806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3475841361"/>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8676456" cy="980728"/>
          </a:xfrm>
        </p:spPr>
        <p:txBody>
          <a:bodyPr>
            <a:noAutofit/>
          </a:bodyPr>
          <a:lstStyle/>
          <a:p>
            <a:r>
              <a:rPr lang="fr-FR" sz="2000" dirty="0" smtClean="0">
                <a:solidFill>
                  <a:srgbClr val="AA2116"/>
                </a:solidFill>
                <a:latin typeface="Copperplate Gothic Bold" panose="020E0705020206020404" pitchFamily="34" charset="0"/>
              </a:rPr>
              <a:t/>
            </a:r>
            <a:br>
              <a:rPr lang="fr-FR" sz="2000" dirty="0" smtClean="0">
                <a:solidFill>
                  <a:srgbClr val="AA2116"/>
                </a:solidFill>
                <a:latin typeface="Copperplate Gothic Bold" panose="020E0705020206020404" pitchFamily="34" charset="0"/>
              </a:rPr>
            </a:br>
            <a:r>
              <a:rPr lang="fr-FR" sz="1400" dirty="0" smtClean="0">
                <a:solidFill>
                  <a:srgbClr val="AA2116"/>
                </a:solidFill>
                <a:latin typeface="Copperplate Gothic Bold" panose="020E0705020206020404" pitchFamily="34" charset="0"/>
              </a:rPr>
              <a:t>LA Flûte de PAN</a:t>
            </a:r>
            <a:r>
              <a:rPr lang="fr-FR" sz="1400" dirty="0">
                <a:solidFill>
                  <a:srgbClr val="002060"/>
                </a:solidFill>
                <a:latin typeface="Copperplate Gothic Bold" panose="020E0705020206020404" pitchFamily="34" charset="0"/>
              </a:rPr>
              <a:t/>
            </a:r>
            <a:br>
              <a:rPr lang="fr-FR" sz="1400" dirty="0">
                <a:solidFill>
                  <a:srgbClr val="002060"/>
                </a:solidFill>
                <a:latin typeface="Copperplate Gothic Bold" panose="020E0705020206020404" pitchFamily="34" charset="0"/>
              </a:rPr>
            </a:br>
            <a:r>
              <a:rPr lang="fr-FR" sz="1400" dirty="0" smtClean="0">
                <a:solidFill>
                  <a:srgbClr val="002060"/>
                </a:solidFill>
                <a:latin typeface="Copperplate Gothic Bold" panose="020E0705020206020404" pitchFamily="34" charset="0"/>
              </a:rPr>
              <a:t/>
            </a:r>
            <a:br>
              <a:rPr lang="fr-FR" sz="1400" dirty="0" smtClean="0">
                <a:solidFill>
                  <a:srgbClr val="002060"/>
                </a:solidFill>
                <a:latin typeface="Copperplate Gothic Bold" panose="020E0705020206020404" pitchFamily="34" charset="0"/>
              </a:rPr>
            </a:br>
            <a:r>
              <a:rPr lang="fr-FR" sz="1400" dirty="0" smtClean="0">
                <a:solidFill>
                  <a:srgbClr val="002060"/>
                </a:solidFill>
                <a:latin typeface="Copperplate Gothic Bold" panose="020E0705020206020404" pitchFamily="34" charset="0"/>
              </a:rPr>
              <a:t>  </a:t>
            </a:r>
            <a:r>
              <a:rPr lang="fr-FR" sz="2000" dirty="0" smtClean="0">
                <a:solidFill>
                  <a:schemeClr val="accent3">
                    <a:lumMod val="75000"/>
                  </a:schemeClr>
                </a:solidFill>
                <a:latin typeface="Copperplate Gothic Bold" panose="020E0705020206020404" pitchFamily="34" charset="0"/>
              </a:rPr>
              <a:t>Proposition de corrigé</a:t>
            </a:r>
            <a:br>
              <a:rPr lang="fr-FR" sz="2000" dirty="0" smtClean="0">
                <a:solidFill>
                  <a:schemeClr val="accent3">
                    <a:lumMod val="75000"/>
                  </a:schemeClr>
                </a:solidFill>
                <a:latin typeface="Copperplate Gothic Bold" panose="020E0705020206020404" pitchFamily="34" charset="0"/>
              </a:rPr>
            </a:br>
            <a:endParaRPr lang="fr-FR" sz="2000" dirty="0">
              <a:solidFill>
                <a:schemeClr val="accent3">
                  <a:lumMod val="75000"/>
                </a:schemeClr>
              </a:solidFill>
            </a:endParaRPr>
          </a:p>
        </p:txBody>
      </p:sp>
      <p:sp>
        <p:nvSpPr>
          <p:cNvPr id="5" name="Espace réservé du contenu 4"/>
          <p:cNvSpPr>
            <a:spLocks noGrp="1"/>
          </p:cNvSpPr>
          <p:nvPr>
            <p:ph idx="1"/>
          </p:nvPr>
        </p:nvSpPr>
        <p:spPr>
          <a:xfrm>
            <a:off x="0" y="980728"/>
            <a:ext cx="9036496" cy="5877272"/>
          </a:xfrm>
        </p:spPr>
        <p:txBody>
          <a:bodyPr>
            <a:normAutofit fontScale="25000" lnSpcReduction="20000"/>
          </a:bodyPr>
          <a:lstStyle/>
          <a:p>
            <a:pPr marL="0" indent="0">
              <a:buNone/>
            </a:pPr>
            <a:endParaRPr lang="fr-FR" b="1" u="sng" dirty="0" smtClean="0">
              <a:solidFill>
                <a:schemeClr val="tx2">
                  <a:lumMod val="60000"/>
                  <a:lumOff val="40000"/>
                </a:schemeClr>
              </a:solidFill>
              <a:latin typeface="Britannic Bold" panose="020B0903060703020204" pitchFamily="34" charset="0"/>
            </a:endParaRPr>
          </a:p>
          <a:p>
            <a:pPr marL="0" indent="0">
              <a:buNone/>
            </a:pPr>
            <a:r>
              <a:rPr lang="fr-FR" sz="9600" b="1" u="sng" dirty="0" smtClean="0">
                <a:solidFill>
                  <a:srgbClr val="9F218D"/>
                </a:solidFill>
                <a:latin typeface="Eras Bold ITC" panose="020B0907030504020204" pitchFamily="34" charset="0"/>
              </a:rPr>
              <a:t>Détermination complète</a:t>
            </a:r>
            <a:r>
              <a:rPr lang="fr-FR" sz="9600" b="1" u="sng" dirty="0">
                <a:solidFill>
                  <a:srgbClr val="9F218D"/>
                </a:solidFill>
                <a:latin typeface="Eras Bold ITC" panose="020B0907030504020204" pitchFamily="34" charset="0"/>
              </a:rPr>
              <a:t> </a:t>
            </a:r>
            <a:r>
              <a:rPr lang="fr-FR" sz="9600" b="1" u="sng" dirty="0" smtClean="0">
                <a:solidFill>
                  <a:srgbClr val="9F218D"/>
                </a:solidFill>
                <a:latin typeface="Eras Bold ITC" panose="020B0907030504020204" pitchFamily="34" charset="0"/>
              </a:rPr>
              <a:t>du nom de la note du tube 1</a:t>
            </a:r>
            <a:endParaRPr lang="fr-FR" sz="9600" b="1" dirty="0">
              <a:solidFill>
                <a:srgbClr val="9F218D"/>
              </a:solidFill>
              <a:latin typeface="Eras Bold ITC" panose="020B0907030504020204" pitchFamily="34" charset="0"/>
            </a:endParaRPr>
          </a:p>
          <a:p>
            <a:pPr marL="0" indent="0">
              <a:buNone/>
            </a:pPr>
            <a:r>
              <a:rPr lang="fr-FR" sz="8000" dirty="0"/>
              <a:t>  </a:t>
            </a:r>
          </a:p>
          <a:p>
            <a:pPr marL="0" indent="0">
              <a:buNone/>
            </a:pPr>
            <a:endParaRPr lang="fr-FR" sz="8000" dirty="0" smtClean="0"/>
          </a:p>
          <a:p>
            <a:pPr marL="0" indent="0">
              <a:buNone/>
            </a:pPr>
            <a:endParaRPr lang="fr-FR" sz="8000" dirty="0" smtClean="0"/>
          </a:p>
          <a:p>
            <a:pPr marL="0" indent="0">
              <a:buNone/>
            </a:pPr>
            <a:r>
              <a:rPr lang="fr-FR" sz="11200" dirty="0"/>
              <a:t>Ainsi, la flûte de Pan a été construite par l’ami de Julien à partir de 8 tubes de longueurs différentes reproduisant les 8 notes de la gamme tempérée </a:t>
            </a:r>
            <a:r>
              <a:rPr lang="fr-FR" sz="11200" dirty="0" smtClean="0"/>
              <a:t>comprises dans l’octave </a:t>
            </a:r>
          </a:p>
          <a:p>
            <a:pPr marL="0" indent="0" algn="ctr">
              <a:buNone/>
            </a:pPr>
            <a:r>
              <a:rPr lang="fr-FR" sz="12800" b="1" dirty="0" smtClean="0">
                <a:solidFill>
                  <a:schemeClr val="accent6">
                    <a:lumMod val="75000"/>
                  </a:schemeClr>
                </a:solidFill>
              </a:rPr>
              <a:t>«</a:t>
            </a:r>
            <a:r>
              <a:rPr lang="fr-FR" sz="12800" b="1" dirty="0">
                <a:solidFill>
                  <a:schemeClr val="accent6">
                    <a:lumMod val="75000"/>
                  </a:schemeClr>
                </a:solidFill>
              </a:rPr>
              <a:t> Do</a:t>
            </a:r>
            <a:r>
              <a:rPr lang="fr-FR" sz="12800" b="1" baseline="-25000" dirty="0">
                <a:solidFill>
                  <a:schemeClr val="accent6">
                    <a:lumMod val="75000"/>
                  </a:schemeClr>
                </a:solidFill>
              </a:rPr>
              <a:t>3</a:t>
            </a:r>
            <a:r>
              <a:rPr lang="fr-FR" sz="12800" b="1" dirty="0">
                <a:solidFill>
                  <a:schemeClr val="accent6">
                    <a:lumMod val="75000"/>
                  </a:schemeClr>
                </a:solidFill>
              </a:rPr>
              <a:t> </a:t>
            </a:r>
            <a:r>
              <a:rPr lang="fr-FR" sz="12800" b="1" dirty="0" smtClean="0">
                <a:solidFill>
                  <a:schemeClr val="accent6">
                    <a:lumMod val="75000"/>
                  </a:schemeClr>
                </a:solidFill>
              </a:rPr>
              <a:t>- </a:t>
            </a:r>
            <a:r>
              <a:rPr lang="fr-FR" sz="12800" b="1" dirty="0">
                <a:solidFill>
                  <a:schemeClr val="accent6">
                    <a:lumMod val="75000"/>
                  </a:schemeClr>
                </a:solidFill>
              </a:rPr>
              <a:t>Do</a:t>
            </a:r>
            <a:r>
              <a:rPr lang="fr-FR" sz="12800" b="1" baseline="-25000" dirty="0">
                <a:solidFill>
                  <a:schemeClr val="accent6">
                    <a:lumMod val="75000"/>
                  </a:schemeClr>
                </a:solidFill>
              </a:rPr>
              <a:t>4</a:t>
            </a:r>
            <a:r>
              <a:rPr lang="fr-FR" sz="12800" b="1" dirty="0">
                <a:solidFill>
                  <a:schemeClr val="accent6">
                    <a:lumMod val="75000"/>
                  </a:schemeClr>
                </a:solidFill>
              </a:rPr>
              <a:t> »</a:t>
            </a:r>
          </a:p>
          <a:p>
            <a:pPr marL="0" indent="0">
              <a:buNone/>
            </a:pPr>
            <a:endParaRPr lang="fr-FR" sz="8000" dirty="0"/>
          </a:p>
          <a:p>
            <a:pPr marL="0" indent="0">
              <a:buNone/>
            </a:pPr>
            <a:endParaRPr lang="fr-FR" sz="8000" dirty="0"/>
          </a:p>
          <a:p>
            <a:pPr marL="0" indent="0">
              <a:buNone/>
            </a:pPr>
            <a:r>
              <a:rPr lang="fr-FR" sz="8000" dirty="0"/>
              <a:t> </a:t>
            </a:r>
          </a:p>
          <a:p>
            <a:pPr marL="0" indent="0">
              <a:buNone/>
            </a:pPr>
            <a:endParaRPr lang="fr-FR" sz="6400" dirty="0"/>
          </a:p>
          <a:p>
            <a:pPr marL="0" indent="0">
              <a:buNone/>
            </a:pPr>
            <a:endParaRPr lang="fr-FR" sz="6400" dirty="0" smtClean="0"/>
          </a:p>
          <a:p>
            <a:pPr marL="0" indent="0">
              <a:buNone/>
            </a:pPr>
            <a:endParaRPr lang="fr-FR" sz="6400" dirty="0"/>
          </a:p>
          <a:p>
            <a:pPr marL="0" indent="0">
              <a:buNone/>
            </a:pPr>
            <a:endParaRPr lang="fr-FR" sz="6400" dirty="0" smtClean="0"/>
          </a:p>
          <a:p>
            <a:pPr marL="0" indent="0">
              <a:buNone/>
            </a:pPr>
            <a:endParaRPr lang="fr-FR" sz="6400" dirty="0"/>
          </a:p>
          <a:p>
            <a:pPr marL="0" indent="0">
              <a:buNone/>
            </a:pPr>
            <a:r>
              <a:rPr lang="fr-FR" sz="6400" dirty="0"/>
              <a:t> </a:t>
            </a:r>
          </a:p>
          <a:p>
            <a:pPr marL="0" indent="0">
              <a:buNone/>
            </a:pPr>
            <a:r>
              <a:rPr lang="fr-FR" sz="6400" dirty="0"/>
              <a:t> </a:t>
            </a:r>
          </a:p>
          <a:p>
            <a:r>
              <a:rPr lang="fr-FR" dirty="0"/>
              <a:t> </a:t>
            </a:r>
          </a:p>
          <a:p>
            <a:r>
              <a:rPr lang="fr-FR" dirty="0"/>
              <a:t> </a:t>
            </a:r>
          </a:p>
          <a:p>
            <a:r>
              <a:rPr lang="fr-FR" dirty="0"/>
              <a:t> </a:t>
            </a:r>
          </a:p>
          <a:p>
            <a:r>
              <a:rPr lang="fr-FR" dirty="0"/>
              <a:t> </a:t>
            </a:r>
          </a:p>
          <a:p>
            <a:r>
              <a:rPr lang="fr-FR" dirty="0"/>
              <a:t> </a:t>
            </a:r>
          </a:p>
          <a:p>
            <a:r>
              <a:rPr lang="fr-FR" dirty="0"/>
              <a:t> </a:t>
            </a:r>
          </a:p>
          <a:p>
            <a:r>
              <a:rPr lang="fr-FR" dirty="0"/>
              <a:t> </a:t>
            </a:r>
          </a:p>
          <a:p>
            <a:pPr marL="0" indent="0">
              <a:buNone/>
            </a:pPr>
            <a:r>
              <a:rPr lang="fr-FR" dirty="0" smtClean="0"/>
              <a:t> </a:t>
            </a:r>
            <a:endParaRPr lang="fr-FR" dirty="0"/>
          </a:p>
        </p:txBody>
      </p:sp>
      <p:sp>
        <p:nvSpPr>
          <p:cNvPr id="4" name="Rectangle 1"/>
          <p:cNvSpPr>
            <a:spLocks noChangeArrowheads="1"/>
          </p:cNvSpPr>
          <p:nvPr/>
        </p:nvSpPr>
        <p:spPr bwMode="auto">
          <a:xfrm>
            <a:off x="2940050" y="354806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10" name="Rectangle 2"/>
          <p:cNvSpPr>
            <a:spLocks noChangeArrowheads="1"/>
          </p:cNvSpPr>
          <p:nvPr/>
        </p:nvSpPr>
        <p:spPr bwMode="auto">
          <a:xfrm>
            <a:off x="2940050" y="354806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2855989715"/>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8676456" cy="980728"/>
          </a:xfrm>
        </p:spPr>
        <p:txBody>
          <a:bodyPr>
            <a:noAutofit/>
          </a:bodyPr>
          <a:lstStyle/>
          <a:p>
            <a:r>
              <a:rPr lang="fr-FR" sz="2000" dirty="0" smtClean="0">
                <a:solidFill>
                  <a:srgbClr val="AA2116"/>
                </a:solidFill>
                <a:latin typeface="Copperplate Gothic Bold" panose="020E0705020206020404" pitchFamily="34" charset="0"/>
              </a:rPr>
              <a:t/>
            </a:r>
            <a:br>
              <a:rPr lang="fr-FR" sz="2000" dirty="0" smtClean="0">
                <a:solidFill>
                  <a:srgbClr val="AA2116"/>
                </a:solidFill>
                <a:latin typeface="Copperplate Gothic Bold" panose="020E0705020206020404" pitchFamily="34" charset="0"/>
              </a:rPr>
            </a:br>
            <a:r>
              <a:rPr lang="fr-FR" sz="1400" dirty="0" smtClean="0">
                <a:solidFill>
                  <a:srgbClr val="AA2116"/>
                </a:solidFill>
                <a:latin typeface="Copperplate Gothic Bold" panose="020E0705020206020404" pitchFamily="34" charset="0"/>
              </a:rPr>
              <a:t>LA Flûte de PAN</a:t>
            </a:r>
            <a:r>
              <a:rPr lang="fr-FR" sz="1400" dirty="0">
                <a:solidFill>
                  <a:srgbClr val="002060"/>
                </a:solidFill>
                <a:latin typeface="Copperplate Gothic Bold" panose="020E0705020206020404" pitchFamily="34" charset="0"/>
              </a:rPr>
              <a:t/>
            </a:r>
            <a:br>
              <a:rPr lang="fr-FR" sz="1400" dirty="0">
                <a:solidFill>
                  <a:srgbClr val="002060"/>
                </a:solidFill>
                <a:latin typeface="Copperplate Gothic Bold" panose="020E0705020206020404" pitchFamily="34" charset="0"/>
              </a:rPr>
            </a:br>
            <a:r>
              <a:rPr lang="fr-FR" sz="1400" dirty="0" smtClean="0">
                <a:solidFill>
                  <a:srgbClr val="002060"/>
                </a:solidFill>
                <a:latin typeface="Copperplate Gothic Bold" panose="020E0705020206020404" pitchFamily="34" charset="0"/>
              </a:rPr>
              <a:t/>
            </a:r>
            <a:br>
              <a:rPr lang="fr-FR" sz="1400" dirty="0" smtClean="0">
                <a:solidFill>
                  <a:srgbClr val="002060"/>
                </a:solidFill>
                <a:latin typeface="Copperplate Gothic Bold" panose="020E0705020206020404" pitchFamily="34" charset="0"/>
              </a:rPr>
            </a:br>
            <a:r>
              <a:rPr lang="fr-FR" sz="1400" dirty="0" smtClean="0">
                <a:solidFill>
                  <a:srgbClr val="002060"/>
                </a:solidFill>
                <a:latin typeface="Copperplate Gothic Bold" panose="020E0705020206020404" pitchFamily="34" charset="0"/>
              </a:rPr>
              <a:t>  </a:t>
            </a:r>
            <a:r>
              <a:rPr lang="fr-FR" sz="2000" dirty="0" smtClean="0">
                <a:solidFill>
                  <a:schemeClr val="accent3">
                    <a:lumMod val="75000"/>
                  </a:schemeClr>
                </a:solidFill>
                <a:latin typeface="Copperplate Gothic Bold" panose="020E0705020206020404" pitchFamily="34" charset="0"/>
              </a:rPr>
              <a:t>Proposition de corrigé</a:t>
            </a:r>
            <a:r>
              <a:rPr lang="fr-FR" sz="2000" dirty="0" smtClean="0">
                <a:solidFill>
                  <a:srgbClr val="AA2116"/>
                </a:solidFill>
                <a:latin typeface="Copperplate Gothic Bold" panose="020E0705020206020404" pitchFamily="34" charset="0"/>
              </a:rPr>
              <a:t/>
            </a:r>
            <a:br>
              <a:rPr lang="fr-FR" sz="2000" dirty="0" smtClean="0">
                <a:solidFill>
                  <a:srgbClr val="AA2116"/>
                </a:solidFill>
                <a:latin typeface="Copperplate Gothic Bold" panose="020E0705020206020404" pitchFamily="34" charset="0"/>
              </a:rPr>
            </a:br>
            <a:endParaRPr lang="fr-FR" sz="2000" dirty="0"/>
          </a:p>
        </p:txBody>
      </p:sp>
      <p:sp>
        <p:nvSpPr>
          <p:cNvPr id="5" name="Espace réservé du contenu 4"/>
          <p:cNvSpPr>
            <a:spLocks noGrp="1"/>
          </p:cNvSpPr>
          <p:nvPr>
            <p:ph idx="1"/>
          </p:nvPr>
        </p:nvSpPr>
        <p:spPr>
          <a:xfrm>
            <a:off x="0" y="980728"/>
            <a:ext cx="9036496" cy="5877272"/>
          </a:xfrm>
        </p:spPr>
        <p:txBody>
          <a:bodyPr>
            <a:normAutofit fontScale="25000" lnSpcReduction="20000"/>
          </a:bodyPr>
          <a:lstStyle/>
          <a:p>
            <a:pPr marL="0" indent="0">
              <a:buNone/>
            </a:pPr>
            <a:endParaRPr lang="fr-FR" b="1" u="sng" dirty="0" smtClean="0">
              <a:solidFill>
                <a:schemeClr val="tx2">
                  <a:lumMod val="60000"/>
                  <a:lumOff val="40000"/>
                </a:schemeClr>
              </a:solidFill>
              <a:latin typeface="Britannic Bold" panose="020B0903060703020204" pitchFamily="34" charset="0"/>
            </a:endParaRPr>
          </a:p>
          <a:p>
            <a:pPr marL="0" indent="0">
              <a:buNone/>
            </a:pPr>
            <a:r>
              <a:rPr lang="fr-FR" sz="9600" b="1" u="sng" dirty="0" smtClean="0">
                <a:solidFill>
                  <a:srgbClr val="9F218D"/>
                </a:solidFill>
                <a:latin typeface="Eras Bold ITC" panose="020B0907030504020204" pitchFamily="34" charset="0"/>
              </a:rPr>
              <a:t>Identification des tubes égarés</a:t>
            </a:r>
            <a:endParaRPr lang="fr-FR" sz="8000" dirty="0">
              <a:solidFill>
                <a:srgbClr val="9F218D"/>
              </a:solidFill>
            </a:endParaRPr>
          </a:p>
          <a:p>
            <a:pPr marL="0" indent="0">
              <a:buNone/>
            </a:pPr>
            <a:endParaRPr lang="fr-FR" sz="2000" dirty="0" smtClean="0"/>
          </a:p>
          <a:p>
            <a:pPr marL="0" indent="0">
              <a:buNone/>
            </a:pPr>
            <a:endParaRPr lang="fr-FR" sz="2000" dirty="0" smtClean="0"/>
          </a:p>
          <a:p>
            <a:pPr marL="0" indent="0">
              <a:buNone/>
            </a:pPr>
            <a:endParaRPr lang="fr-FR" sz="2000" dirty="0"/>
          </a:p>
          <a:p>
            <a:pPr marL="0" indent="0">
              <a:buNone/>
            </a:pPr>
            <a:endParaRPr lang="fr-FR" sz="2000" dirty="0"/>
          </a:p>
          <a:p>
            <a:pPr marL="0" indent="0">
              <a:buNone/>
            </a:pPr>
            <a:r>
              <a:rPr lang="fr-FR" sz="11200" dirty="0"/>
              <a:t>L’octave comprenant 8 notes du « </a:t>
            </a:r>
            <a:r>
              <a:rPr lang="fr-FR" sz="11200" b="1" dirty="0"/>
              <a:t>Do</a:t>
            </a:r>
            <a:r>
              <a:rPr lang="fr-FR" sz="11200" b="1" baseline="-25000" dirty="0"/>
              <a:t>3</a:t>
            </a:r>
            <a:r>
              <a:rPr lang="fr-FR" sz="11200" b="1" dirty="0"/>
              <a:t> au Do</a:t>
            </a:r>
            <a:r>
              <a:rPr lang="fr-FR" sz="11200" b="1" baseline="-25000" dirty="0"/>
              <a:t>4</a:t>
            </a:r>
            <a:r>
              <a:rPr lang="fr-FR" sz="11200" dirty="0"/>
              <a:t> », on en déduit que les </a:t>
            </a:r>
            <a:r>
              <a:rPr lang="fr-FR" sz="11200" dirty="0" smtClean="0"/>
              <a:t>3 tubes </a:t>
            </a:r>
            <a:r>
              <a:rPr lang="fr-FR" sz="11200" dirty="0"/>
              <a:t>manquants correspondent aux notes </a:t>
            </a:r>
            <a:r>
              <a:rPr lang="fr-FR" sz="11200" b="1" dirty="0">
                <a:solidFill>
                  <a:srgbClr val="C00000"/>
                </a:solidFill>
              </a:rPr>
              <a:t>Ré</a:t>
            </a:r>
            <a:r>
              <a:rPr lang="fr-FR" sz="11200" b="1" baseline="-25000" dirty="0">
                <a:solidFill>
                  <a:srgbClr val="C00000"/>
                </a:solidFill>
              </a:rPr>
              <a:t>3</a:t>
            </a:r>
            <a:r>
              <a:rPr lang="fr-FR" sz="11200" b="1" dirty="0">
                <a:solidFill>
                  <a:srgbClr val="C00000"/>
                </a:solidFill>
              </a:rPr>
              <a:t>, Sol</a:t>
            </a:r>
            <a:r>
              <a:rPr lang="fr-FR" sz="11200" b="1" baseline="-25000" dirty="0">
                <a:solidFill>
                  <a:srgbClr val="C00000"/>
                </a:solidFill>
              </a:rPr>
              <a:t>3</a:t>
            </a:r>
            <a:r>
              <a:rPr lang="fr-FR" sz="11200" b="1" dirty="0">
                <a:solidFill>
                  <a:srgbClr val="C00000"/>
                </a:solidFill>
              </a:rPr>
              <a:t> et </a:t>
            </a:r>
            <a:r>
              <a:rPr lang="fr-FR" sz="11200" b="1" dirty="0" smtClean="0">
                <a:solidFill>
                  <a:srgbClr val="C00000"/>
                </a:solidFill>
              </a:rPr>
              <a:t>Si</a:t>
            </a:r>
            <a:r>
              <a:rPr lang="fr-FR" sz="11200" b="1" baseline="-25000" dirty="0" smtClean="0">
                <a:solidFill>
                  <a:srgbClr val="C00000"/>
                </a:solidFill>
              </a:rPr>
              <a:t>3</a:t>
            </a:r>
            <a:r>
              <a:rPr lang="fr-FR" sz="11200" b="1" dirty="0">
                <a:solidFill>
                  <a:srgbClr val="C00000"/>
                </a:solidFill>
              </a:rPr>
              <a:t>.</a:t>
            </a:r>
            <a:endParaRPr lang="fr-FR" sz="11200" b="1" dirty="0" smtClean="0">
              <a:solidFill>
                <a:srgbClr val="C00000"/>
              </a:solidFill>
            </a:endParaRPr>
          </a:p>
          <a:p>
            <a:pPr marL="0" indent="0">
              <a:buNone/>
            </a:pPr>
            <a:endParaRPr lang="fr-FR" sz="8000" dirty="0" smtClean="0"/>
          </a:p>
          <a:p>
            <a:pPr marL="0" indent="0">
              <a:buNone/>
            </a:pPr>
            <a:endParaRPr lang="fr-FR" sz="8000" dirty="0"/>
          </a:p>
          <a:p>
            <a:pPr marL="0" indent="0">
              <a:buNone/>
            </a:pPr>
            <a:endParaRPr lang="fr-FR" sz="8000" dirty="0"/>
          </a:p>
          <a:p>
            <a:pPr marL="0" indent="0">
              <a:buNone/>
            </a:pPr>
            <a:endParaRPr lang="fr-FR" sz="6400" dirty="0"/>
          </a:p>
          <a:p>
            <a:pPr marL="0" indent="0">
              <a:buNone/>
            </a:pPr>
            <a:endParaRPr lang="fr-FR" sz="6400" dirty="0" smtClean="0"/>
          </a:p>
          <a:p>
            <a:pPr marL="0" indent="0">
              <a:buNone/>
            </a:pPr>
            <a:endParaRPr lang="fr-FR" sz="6400" dirty="0"/>
          </a:p>
          <a:p>
            <a:pPr marL="0" indent="0">
              <a:buNone/>
            </a:pPr>
            <a:endParaRPr lang="fr-FR" sz="6400" dirty="0" smtClean="0"/>
          </a:p>
          <a:p>
            <a:pPr marL="0" indent="0">
              <a:buNone/>
            </a:pPr>
            <a:endParaRPr lang="fr-FR" sz="6400" dirty="0"/>
          </a:p>
          <a:p>
            <a:pPr marL="0" indent="0">
              <a:buNone/>
            </a:pPr>
            <a:r>
              <a:rPr lang="fr-FR" sz="6400" dirty="0"/>
              <a:t> </a:t>
            </a:r>
          </a:p>
          <a:p>
            <a:pPr marL="0" indent="0">
              <a:buNone/>
            </a:pPr>
            <a:r>
              <a:rPr lang="fr-FR" sz="6400" dirty="0"/>
              <a:t> </a:t>
            </a:r>
          </a:p>
          <a:p>
            <a:pPr marL="0" indent="0">
              <a:buNone/>
            </a:pPr>
            <a:r>
              <a:rPr lang="fr-FR" dirty="0"/>
              <a:t> </a:t>
            </a:r>
          </a:p>
          <a:p>
            <a:pPr marL="0" indent="0">
              <a:buNone/>
            </a:pPr>
            <a:r>
              <a:rPr lang="fr-FR" dirty="0"/>
              <a:t> </a:t>
            </a:r>
          </a:p>
          <a:p>
            <a:pPr marL="0" indent="0">
              <a:buNone/>
            </a:pPr>
            <a:endParaRPr lang="fr-FR" dirty="0"/>
          </a:p>
          <a:p>
            <a:pPr marL="0" indent="0">
              <a:buNone/>
            </a:pPr>
            <a:r>
              <a:rPr lang="fr-FR" dirty="0"/>
              <a:t> </a:t>
            </a:r>
          </a:p>
          <a:p>
            <a:pPr marL="0" indent="0">
              <a:buNone/>
            </a:pPr>
            <a:r>
              <a:rPr lang="fr-FR" dirty="0"/>
              <a:t> </a:t>
            </a:r>
          </a:p>
          <a:p>
            <a:pPr marL="0" indent="0">
              <a:buNone/>
            </a:pPr>
            <a:r>
              <a:rPr lang="fr-FR" dirty="0"/>
              <a:t> </a:t>
            </a:r>
          </a:p>
          <a:p>
            <a:pPr marL="0" indent="0">
              <a:buNone/>
            </a:pPr>
            <a:r>
              <a:rPr lang="fr-FR" dirty="0"/>
              <a:t> </a:t>
            </a:r>
          </a:p>
          <a:p>
            <a:pPr marL="0" indent="0">
              <a:buNone/>
            </a:pPr>
            <a:r>
              <a:rPr lang="fr-FR" dirty="0" smtClean="0"/>
              <a:t> </a:t>
            </a:r>
            <a:endParaRPr lang="fr-FR" dirty="0"/>
          </a:p>
        </p:txBody>
      </p:sp>
      <p:sp>
        <p:nvSpPr>
          <p:cNvPr id="4" name="Rectangle 1"/>
          <p:cNvSpPr>
            <a:spLocks noChangeArrowheads="1"/>
          </p:cNvSpPr>
          <p:nvPr/>
        </p:nvSpPr>
        <p:spPr bwMode="auto">
          <a:xfrm>
            <a:off x="2940050" y="354806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10" name="Rectangle 2"/>
          <p:cNvSpPr>
            <a:spLocks noChangeArrowheads="1"/>
          </p:cNvSpPr>
          <p:nvPr/>
        </p:nvSpPr>
        <p:spPr bwMode="auto">
          <a:xfrm>
            <a:off x="2940050" y="354806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7" name="Rectangle 1"/>
          <p:cNvSpPr>
            <a:spLocks noChangeArrowheads="1"/>
          </p:cNvSpPr>
          <p:nvPr/>
        </p:nvSpPr>
        <p:spPr bwMode="auto">
          <a:xfrm>
            <a:off x="2516188" y="34163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8" name="Rectangle 1"/>
          <p:cNvSpPr>
            <a:spLocks noChangeArrowheads="1"/>
          </p:cNvSpPr>
          <p:nvPr/>
        </p:nvSpPr>
        <p:spPr bwMode="auto">
          <a:xfrm>
            <a:off x="1979613" y="308292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1398572631"/>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8676456" cy="980728"/>
          </a:xfrm>
        </p:spPr>
        <p:txBody>
          <a:bodyPr>
            <a:noAutofit/>
          </a:bodyPr>
          <a:lstStyle/>
          <a:p>
            <a:r>
              <a:rPr lang="fr-FR" sz="2000" dirty="0" smtClean="0">
                <a:solidFill>
                  <a:srgbClr val="AA2116"/>
                </a:solidFill>
                <a:latin typeface="Copperplate Gothic Bold" panose="020E0705020206020404" pitchFamily="34" charset="0"/>
              </a:rPr>
              <a:t/>
            </a:r>
            <a:br>
              <a:rPr lang="fr-FR" sz="2000" dirty="0" smtClean="0">
                <a:solidFill>
                  <a:srgbClr val="AA2116"/>
                </a:solidFill>
                <a:latin typeface="Copperplate Gothic Bold" panose="020E0705020206020404" pitchFamily="34" charset="0"/>
              </a:rPr>
            </a:br>
            <a:r>
              <a:rPr lang="fr-FR" sz="1400" dirty="0" smtClean="0">
                <a:solidFill>
                  <a:srgbClr val="AA2116"/>
                </a:solidFill>
                <a:latin typeface="Copperplate Gothic Bold" panose="020E0705020206020404" pitchFamily="34" charset="0"/>
              </a:rPr>
              <a:t>LA Flûte de PAN</a:t>
            </a:r>
            <a:r>
              <a:rPr lang="fr-FR" sz="1400" dirty="0">
                <a:solidFill>
                  <a:srgbClr val="002060"/>
                </a:solidFill>
                <a:latin typeface="Copperplate Gothic Bold" panose="020E0705020206020404" pitchFamily="34" charset="0"/>
              </a:rPr>
              <a:t/>
            </a:r>
            <a:br>
              <a:rPr lang="fr-FR" sz="1400" dirty="0">
                <a:solidFill>
                  <a:srgbClr val="002060"/>
                </a:solidFill>
                <a:latin typeface="Copperplate Gothic Bold" panose="020E0705020206020404" pitchFamily="34" charset="0"/>
              </a:rPr>
            </a:br>
            <a:r>
              <a:rPr lang="fr-FR" sz="1400" dirty="0" smtClean="0">
                <a:solidFill>
                  <a:srgbClr val="002060"/>
                </a:solidFill>
                <a:latin typeface="Copperplate Gothic Bold" panose="020E0705020206020404" pitchFamily="34" charset="0"/>
              </a:rPr>
              <a:t/>
            </a:r>
            <a:br>
              <a:rPr lang="fr-FR" sz="1400" dirty="0" smtClean="0">
                <a:solidFill>
                  <a:srgbClr val="002060"/>
                </a:solidFill>
                <a:latin typeface="Copperplate Gothic Bold" panose="020E0705020206020404" pitchFamily="34" charset="0"/>
              </a:rPr>
            </a:br>
            <a:r>
              <a:rPr lang="fr-FR" sz="1400" dirty="0" smtClean="0">
                <a:solidFill>
                  <a:srgbClr val="002060"/>
                </a:solidFill>
                <a:latin typeface="Copperplate Gothic Bold" panose="020E0705020206020404" pitchFamily="34" charset="0"/>
              </a:rPr>
              <a:t>  </a:t>
            </a:r>
            <a:r>
              <a:rPr lang="fr-FR" sz="2000" dirty="0" smtClean="0">
                <a:solidFill>
                  <a:schemeClr val="accent3">
                    <a:lumMod val="75000"/>
                  </a:schemeClr>
                </a:solidFill>
                <a:latin typeface="Copperplate Gothic Bold" panose="020E0705020206020404" pitchFamily="34" charset="0"/>
              </a:rPr>
              <a:t>Proposition de corrigé</a:t>
            </a:r>
            <a:r>
              <a:rPr lang="fr-FR" sz="2000" dirty="0" smtClean="0">
                <a:solidFill>
                  <a:srgbClr val="AA2116"/>
                </a:solidFill>
                <a:latin typeface="Copperplate Gothic Bold" panose="020E0705020206020404" pitchFamily="34" charset="0"/>
              </a:rPr>
              <a:t/>
            </a:r>
            <a:br>
              <a:rPr lang="fr-FR" sz="2000" dirty="0" smtClean="0">
                <a:solidFill>
                  <a:srgbClr val="AA2116"/>
                </a:solidFill>
                <a:latin typeface="Copperplate Gothic Bold" panose="020E0705020206020404" pitchFamily="34" charset="0"/>
              </a:rPr>
            </a:br>
            <a:endParaRPr lang="fr-FR" sz="2000" dirty="0"/>
          </a:p>
        </p:txBody>
      </p:sp>
      <p:sp>
        <p:nvSpPr>
          <p:cNvPr id="5" name="Espace réservé du contenu 4"/>
          <p:cNvSpPr>
            <a:spLocks noGrp="1"/>
          </p:cNvSpPr>
          <p:nvPr>
            <p:ph idx="1"/>
          </p:nvPr>
        </p:nvSpPr>
        <p:spPr>
          <a:xfrm>
            <a:off x="0" y="980728"/>
            <a:ext cx="9036496" cy="5877272"/>
          </a:xfrm>
        </p:spPr>
        <p:txBody>
          <a:bodyPr>
            <a:normAutofit fontScale="25000" lnSpcReduction="20000"/>
          </a:bodyPr>
          <a:lstStyle/>
          <a:p>
            <a:pPr marL="0" indent="0">
              <a:buNone/>
            </a:pPr>
            <a:endParaRPr lang="fr-FR" b="1" u="sng" dirty="0" smtClean="0">
              <a:solidFill>
                <a:schemeClr val="tx2">
                  <a:lumMod val="60000"/>
                  <a:lumOff val="40000"/>
                </a:schemeClr>
              </a:solidFill>
              <a:latin typeface="Britannic Bold" panose="020B0903060703020204" pitchFamily="34" charset="0"/>
            </a:endParaRPr>
          </a:p>
          <a:p>
            <a:pPr marL="0" indent="0">
              <a:buNone/>
            </a:pPr>
            <a:r>
              <a:rPr lang="fr-FR" sz="9600" b="1" u="sng" dirty="0">
                <a:solidFill>
                  <a:srgbClr val="9F218D"/>
                </a:solidFill>
                <a:latin typeface="Eras Bold ITC" panose="020B0907030504020204" pitchFamily="34" charset="0"/>
              </a:rPr>
              <a:t>Attribution d’une fréquence à chaque note</a:t>
            </a:r>
            <a:endParaRPr lang="fr-FR" sz="8000" dirty="0">
              <a:solidFill>
                <a:srgbClr val="9F218D"/>
              </a:solidFill>
            </a:endParaRPr>
          </a:p>
          <a:p>
            <a:pPr marL="0" indent="0">
              <a:buNone/>
            </a:pPr>
            <a:endParaRPr lang="fr-FR" sz="2000" dirty="0" smtClean="0"/>
          </a:p>
          <a:p>
            <a:pPr marL="0" indent="0">
              <a:buNone/>
            </a:pPr>
            <a:endParaRPr lang="fr-FR" sz="2000" dirty="0" smtClean="0"/>
          </a:p>
          <a:p>
            <a:pPr marL="0" indent="0">
              <a:buNone/>
            </a:pPr>
            <a:endParaRPr lang="fr-FR" sz="2000" dirty="0"/>
          </a:p>
          <a:p>
            <a:pPr marL="0" indent="0">
              <a:buNone/>
            </a:pPr>
            <a:endParaRPr lang="fr-FR" sz="2000" dirty="0"/>
          </a:p>
          <a:p>
            <a:pPr marL="0" indent="0">
              <a:buNone/>
            </a:pPr>
            <a:r>
              <a:rPr lang="fr-FR" sz="8000" dirty="0"/>
              <a:t>Dans le tableau du </a:t>
            </a:r>
            <a:r>
              <a:rPr lang="fr-FR" sz="8000" b="1" dirty="0"/>
              <a:t>document 3</a:t>
            </a:r>
            <a:r>
              <a:rPr lang="fr-FR" sz="8000" dirty="0"/>
              <a:t>, on relève les fréquences associées à la gamme tempérée sur un intervalle d’une octave : « </a:t>
            </a:r>
            <a:r>
              <a:rPr lang="fr-FR" sz="8000" b="1" dirty="0"/>
              <a:t>Do</a:t>
            </a:r>
            <a:r>
              <a:rPr lang="fr-FR" sz="8000" b="1" baseline="-25000" dirty="0"/>
              <a:t>3</a:t>
            </a:r>
            <a:r>
              <a:rPr lang="fr-FR" sz="8000" b="1" dirty="0"/>
              <a:t> au Do</a:t>
            </a:r>
            <a:r>
              <a:rPr lang="fr-FR" sz="8000" b="1" baseline="-25000" dirty="0"/>
              <a:t>4</a:t>
            </a:r>
            <a:r>
              <a:rPr lang="fr-FR" sz="8000" dirty="0"/>
              <a:t> </a:t>
            </a:r>
            <a:r>
              <a:rPr lang="fr-FR" sz="8000" dirty="0" smtClean="0"/>
              <a:t>».</a:t>
            </a:r>
          </a:p>
          <a:p>
            <a:pPr marL="0" indent="0">
              <a:buNone/>
            </a:pPr>
            <a:endParaRPr lang="fr-FR" sz="8000" dirty="0" smtClean="0"/>
          </a:p>
          <a:p>
            <a:pPr marL="0" indent="0">
              <a:buNone/>
            </a:pPr>
            <a:endParaRPr lang="fr-FR" sz="8000" dirty="0" smtClean="0"/>
          </a:p>
          <a:p>
            <a:pPr marL="0" indent="0">
              <a:buNone/>
            </a:pPr>
            <a:endParaRPr lang="fr-FR" sz="8000" dirty="0"/>
          </a:p>
          <a:p>
            <a:pPr marL="0" indent="0">
              <a:buNone/>
            </a:pPr>
            <a:endParaRPr lang="fr-FR" sz="8000" dirty="0"/>
          </a:p>
          <a:p>
            <a:pPr marL="0" indent="0">
              <a:buNone/>
            </a:pPr>
            <a:endParaRPr lang="fr-FR" sz="6400" dirty="0"/>
          </a:p>
          <a:p>
            <a:pPr marL="0" indent="0">
              <a:buNone/>
            </a:pPr>
            <a:endParaRPr lang="fr-FR" sz="6400" dirty="0" smtClean="0"/>
          </a:p>
          <a:p>
            <a:pPr marL="0" indent="0">
              <a:buNone/>
            </a:pPr>
            <a:endParaRPr lang="fr-FR" sz="6400" dirty="0"/>
          </a:p>
          <a:p>
            <a:pPr marL="0" indent="0">
              <a:buNone/>
            </a:pPr>
            <a:endParaRPr lang="fr-FR" sz="6400" dirty="0" smtClean="0"/>
          </a:p>
          <a:p>
            <a:pPr marL="0" indent="0">
              <a:buNone/>
            </a:pPr>
            <a:endParaRPr lang="fr-FR" sz="6400" dirty="0"/>
          </a:p>
          <a:p>
            <a:pPr marL="0" indent="0">
              <a:buNone/>
            </a:pPr>
            <a:r>
              <a:rPr lang="fr-FR" sz="6400" dirty="0"/>
              <a:t> </a:t>
            </a:r>
          </a:p>
          <a:p>
            <a:pPr marL="0" indent="0">
              <a:buNone/>
            </a:pPr>
            <a:r>
              <a:rPr lang="fr-FR" sz="6400" dirty="0"/>
              <a:t> </a:t>
            </a:r>
          </a:p>
          <a:p>
            <a:pPr marL="0" indent="0">
              <a:buNone/>
            </a:pPr>
            <a:r>
              <a:rPr lang="fr-FR" dirty="0"/>
              <a:t> </a:t>
            </a:r>
          </a:p>
          <a:p>
            <a:pPr marL="0" indent="0">
              <a:buNone/>
            </a:pPr>
            <a:r>
              <a:rPr lang="fr-FR" dirty="0"/>
              <a:t> </a:t>
            </a:r>
          </a:p>
          <a:p>
            <a:pPr marL="0" indent="0">
              <a:buNone/>
            </a:pPr>
            <a:endParaRPr lang="fr-FR" dirty="0"/>
          </a:p>
          <a:p>
            <a:pPr marL="0" indent="0">
              <a:buNone/>
            </a:pPr>
            <a:r>
              <a:rPr lang="fr-FR" dirty="0"/>
              <a:t> </a:t>
            </a:r>
          </a:p>
          <a:p>
            <a:pPr marL="0" indent="0">
              <a:buNone/>
            </a:pPr>
            <a:r>
              <a:rPr lang="fr-FR" dirty="0"/>
              <a:t> </a:t>
            </a:r>
          </a:p>
          <a:p>
            <a:pPr marL="0" indent="0">
              <a:buNone/>
            </a:pPr>
            <a:r>
              <a:rPr lang="fr-FR" dirty="0"/>
              <a:t> </a:t>
            </a:r>
          </a:p>
          <a:p>
            <a:pPr marL="0" indent="0">
              <a:buNone/>
            </a:pPr>
            <a:r>
              <a:rPr lang="fr-FR" dirty="0"/>
              <a:t> </a:t>
            </a:r>
          </a:p>
          <a:p>
            <a:pPr marL="0" indent="0">
              <a:buNone/>
            </a:pPr>
            <a:r>
              <a:rPr lang="fr-FR" dirty="0" smtClean="0"/>
              <a:t> </a:t>
            </a:r>
            <a:endParaRPr lang="fr-FR" dirty="0"/>
          </a:p>
        </p:txBody>
      </p:sp>
      <p:sp>
        <p:nvSpPr>
          <p:cNvPr id="4" name="Rectangle 1"/>
          <p:cNvSpPr>
            <a:spLocks noChangeArrowheads="1"/>
          </p:cNvSpPr>
          <p:nvPr/>
        </p:nvSpPr>
        <p:spPr bwMode="auto">
          <a:xfrm>
            <a:off x="2940050" y="354806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10" name="Rectangle 2"/>
          <p:cNvSpPr>
            <a:spLocks noChangeArrowheads="1"/>
          </p:cNvSpPr>
          <p:nvPr/>
        </p:nvSpPr>
        <p:spPr bwMode="auto">
          <a:xfrm>
            <a:off x="2940050" y="354806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7" name="Rectangle 1"/>
          <p:cNvSpPr>
            <a:spLocks noChangeArrowheads="1"/>
          </p:cNvSpPr>
          <p:nvPr/>
        </p:nvSpPr>
        <p:spPr bwMode="auto">
          <a:xfrm>
            <a:off x="2516188" y="34163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graphicFrame>
        <p:nvGraphicFramePr>
          <p:cNvPr id="6" name="Tableau 5"/>
          <p:cNvGraphicFramePr>
            <a:graphicFrameLocks noGrp="1"/>
          </p:cNvGraphicFramePr>
          <p:nvPr>
            <p:extLst>
              <p:ext uri="{D42A27DB-BD31-4B8C-83A1-F6EECF244321}">
                <p14:modId xmlns:p14="http://schemas.microsoft.com/office/powerpoint/2010/main" val="813268281"/>
              </p:ext>
            </p:extLst>
          </p:nvPr>
        </p:nvGraphicFramePr>
        <p:xfrm>
          <a:off x="539550" y="2996953"/>
          <a:ext cx="8352929" cy="2825234"/>
        </p:xfrm>
        <a:graphic>
          <a:graphicData uri="http://schemas.openxmlformats.org/drawingml/2006/table">
            <a:tbl>
              <a:tblPr firstRow="1" firstCol="1" bandRow="1">
                <a:tableStyleId>{5C22544A-7EE6-4342-B048-85BDC9FD1C3A}</a:tableStyleId>
              </a:tblPr>
              <a:tblGrid>
                <a:gridCol w="1830177"/>
                <a:gridCol w="815344"/>
                <a:gridCol w="815344"/>
                <a:gridCol w="815344"/>
                <a:gridCol w="815344"/>
                <a:gridCol w="815344"/>
                <a:gridCol w="815344"/>
                <a:gridCol w="815344"/>
                <a:gridCol w="815344"/>
              </a:tblGrid>
              <a:tr h="368309">
                <a:tc>
                  <a:txBody>
                    <a:bodyPr/>
                    <a:lstStyle/>
                    <a:p>
                      <a:pPr algn="ctr">
                        <a:lnSpc>
                          <a:spcPct val="115000"/>
                        </a:lnSpc>
                        <a:spcAft>
                          <a:spcPts val="0"/>
                        </a:spcAft>
                      </a:pPr>
                      <a:r>
                        <a:rPr lang="fr-FR" sz="2000" dirty="0">
                          <a:effectLst/>
                        </a:rPr>
                        <a:t>Tube</a:t>
                      </a:r>
                      <a:endParaRPr lang="fr-FR" sz="20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fr-FR" sz="2000" dirty="0">
                          <a:solidFill>
                            <a:schemeClr val="accent2">
                              <a:lumMod val="75000"/>
                            </a:schemeClr>
                          </a:solidFill>
                          <a:effectLst/>
                        </a:rPr>
                        <a:t>1</a:t>
                      </a:r>
                      <a:endParaRPr lang="fr-FR" sz="2000" dirty="0">
                        <a:solidFill>
                          <a:schemeClr val="accent2">
                            <a:lumMod val="75000"/>
                          </a:schemeClr>
                        </a:solidFill>
                        <a:effectLst/>
                        <a:latin typeface="Calibri"/>
                        <a:ea typeface="Calibri"/>
                        <a:cs typeface="Times New Roman"/>
                      </a:endParaRPr>
                    </a:p>
                  </a:txBody>
                  <a:tcPr marL="68580" marR="68580" marT="0" marB="0"/>
                </a:tc>
                <a:tc>
                  <a:txBody>
                    <a:bodyPr/>
                    <a:lstStyle/>
                    <a:p>
                      <a:pPr algn="ctr">
                        <a:lnSpc>
                          <a:spcPct val="115000"/>
                        </a:lnSpc>
                        <a:spcAft>
                          <a:spcPts val="0"/>
                        </a:spcAft>
                      </a:pPr>
                      <a:r>
                        <a:rPr lang="fr-FR" sz="2000" dirty="0">
                          <a:solidFill>
                            <a:schemeClr val="accent6">
                              <a:lumMod val="60000"/>
                              <a:lumOff val="40000"/>
                            </a:schemeClr>
                          </a:solidFill>
                          <a:effectLst/>
                        </a:rPr>
                        <a:t>A</a:t>
                      </a:r>
                      <a:endParaRPr lang="fr-FR" sz="2000" dirty="0">
                        <a:solidFill>
                          <a:schemeClr val="accent6">
                            <a:lumMod val="60000"/>
                            <a:lumOff val="40000"/>
                          </a:schemeClr>
                        </a:solidFill>
                        <a:effectLst/>
                        <a:latin typeface="Calibri"/>
                        <a:ea typeface="Calibri"/>
                        <a:cs typeface="Times New Roman"/>
                      </a:endParaRPr>
                    </a:p>
                  </a:txBody>
                  <a:tcPr marL="68580" marR="68580" marT="0" marB="0"/>
                </a:tc>
                <a:tc>
                  <a:txBody>
                    <a:bodyPr/>
                    <a:lstStyle/>
                    <a:p>
                      <a:pPr algn="ctr">
                        <a:lnSpc>
                          <a:spcPct val="115000"/>
                        </a:lnSpc>
                        <a:spcAft>
                          <a:spcPts val="0"/>
                        </a:spcAft>
                      </a:pPr>
                      <a:r>
                        <a:rPr lang="fr-FR" sz="2000" dirty="0">
                          <a:solidFill>
                            <a:schemeClr val="accent2">
                              <a:lumMod val="75000"/>
                            </a:schemeClr>
                          </a:solidFill>
                          <a:effectLst/>
                        </a:rPr>
                        <a:t>2</a:t>
                      </a:r>
                      <a:endParaRPr lang="fr-FR" sz="2000" dirty="0">
                        <a:solidFill>
                          <a:schemeClr val="accent2">
                            <a:lumMod val="75000"/>
                          </a:schemeClr>
                        </a:solidFill>
                        <a:effectLst/>
                        <a:latin typeface="Calibri"/>
                        <a:ea typeface="Calibri"/>
                        <a:cs typeface="Times New Roman"/>
                      </a:endParaRPr>
                    </a:p>
                  </a:txBody>
                  <a:tcPr marL="68580" marR="68580" marT="0" marB="0"/>
                </a:tc>
                <a:tc>
                  <a:txBody>
                    <a:bodyPr/>
                    <a:lstStyle/>
                    <a:p>
                      <a:pPr algn="ctr">
                        <a:lnSpc>
                          <a:spcPct val="115000"/>
                        </a:lnSpc>
                        <a:spcAft>
                          <a:spcPts val="0"/>
                        </a:spcAft>
                      </a:pPr>
                      <a:r>
                        <a:rPr lang="fr-FR" sz="2000" dirty="0">
                          <a:solidFill>
                            <a:schemeClr val="accent2">
                              <a:lumMod val="75000"/>
                            </a:schemeClr>
                          </a:solidFill>
                          <a:effectLst/>
                        </a:rPr>
                        <a:t>3</a:t>
                      </a:r>
                      <a:endParaRPr lang="fr-FR" sz="2000" dirty="0">
                        <a:solidFill>
                          <a:schemeClr val="accent2">
                            <a:lumMod val="75000"/>
                          </a:schemeClr>
                        </a:solidFill>
                        <a:effectLst/>
                        <a:latin typeface="Calibri"/>
                        <a:ea typeface="Calibri"/>
                        <a:cs typeface="Times New Roman"/>
                      </a:endParaRPr>
                    </a:p>
                  </a:txBody>
                  <a:tcPr marL="68580" marR="68580" marT="0" marB="0"/>
                </a:tc>
                <a:tc>
                  <a:txBody>
                    <a:bodyPr/>
                    <a:lstStyle/>
                    <a:p>
                      <a:pPr algn="ctr">
                        <a:lnSpc>
                          <a:spcPct val="115000"/>
                        </a:lnSpc>
                        <a:spcAft>
                          <a:spcPts val="0"/>
                        </a:spcAft>
                      </a:pPr>
                      <a:r>
                        <a:rPr lang="fr-FR" sz="2000" dirty="0">
                          <a:solidFill>
                            <a:schemeClr val="accent6">
                              <a:lumMod val="60000"/>
                              <a:lumOff val="40000"/>
                            </a:schemeClr>
                          </a:solidFill>
                          <a:effectLst/>
                        </a:rPr>
                        <a:t>B</a:t>
                      </a:r>
                      <a:endParaRPr lang="fr-FR" sz="2000" dirty="0">
                        <a:solidFill>
                          <a:schemeClr val="accent6">
                            <a:lumMod val="60000"/>
                            <a:lumOff val="40000"/>
                          </a:schemeClr>
                        </a:solidFill>
                        <a:effectLst/>
                        <a:latin typeface="Calibri"/>
                        <a:ea typeface="Calibri"/>
                        <a:cs typeface="Times New Roman"/>
                      </a:endParaRPr>
                    </a:p>
                  </a:txBody>
                  <a:tcPr marL="68580" marR="68580" marT="0" marB="0"/>
                </a:tc>
                <a:tc>
                  <a:txBody>
                    <a:bodyPr/>
                    <a:lstStyle/>
                    <a:p>
                      <a:pPr algn="ctr">
                        <a:lnSpc>
                          <a:spcPct val="115000"/>
                        </a:lnSpc>
                        <a:spcAft>
                          <a:spcPts val="0"/>
                        </a:spcAft>
                      </a:pPr>
                      <a:r>
                        <a:rPr lang="fr-FR" sz="2000" dirty="0">
                          <a:solidFill>
                            <a:schemeClr val="accent2">
                              <a:lumMod val="75000"/>
                            </a:schemeClr>
                          </a:solidFill>
                          <a:effectLst/>
                        </a:rPr>
                        <a:t>4</a:t>
                      </a:r>
                      <a:endParaRPr lang="fr-FR" sz="2000" dirty="0">
                        <a:solidFill>
                          <a:schemeClr val="accent2">
                            <a:lumMod val="75000"/>
                          </a:schemeClr>
                        </a:solidFill>
                        <a:effectLst/>
                        <a:latin typeface="Calibri"/>
                        <a:ea typeface="Calibri"/>
                        <a:cs typeface="Times New Roman"/>
                      </a:endParaRPr>
                    </a:p>
                  </a:txBody>
                  <a:tcPr marL="68580" marR="68580" marT="0" marB="0"/>
                </a:tc>
                <a:tc>
                  <a:txBody>
                    <a:bodyPr/>
                    <a:lstStyle/>
                    <a:p>
                      <a:pPr algn="ctr">
                        <a:lnSpc>
                          <a:spcPct val="115000"/>
                        </a:lnSpc>
                        <a:spcAft>
                          <a:spcPts val="0"/>
                        </a:spcAft>
                      </a:pPr>
                      <a:r>
                        <a:rPr lang="fr-FR" sz="2000" dirty="0">
                          <a:solidFill>
                            <a:schemeClr val="accent6">
                              <a:lumMod val="60000"/>
                              <a:lumOff val="40000"/>
                            </a:schemeClr>
                          </a:solidFill>
                          <a:effectLst/>
                        </a:rPr>
                        <a:t>C</a:t>
                      </a:r>
                      <a:endParaRPr lang="fr-FR" sz="2000" dirty="0">
                        <a:solidFill>
                          <a:schemeClr val="accent6">
                            <a:lumMod val="60000"/>
                            <a:lumOff val="40000"/>
                          </a:schemeClr>
                        </a:solidFill>
                        <a:effectLst/>
                        <a:latin typeface="Calibri"/>
                        <a:ea typeface="Calibri"/>
                        <a:cs typeface="Times New Roman"/>
                      </a:endParaRPr>
                    </a:p>
                  </a:txBody>
                  <a:tcPr marL="68580" marR="68580" marT="0" marB="0"/>
                </a:tc>
                <a:tc>
                  <a:txBody>
                    <a:bodyPr/>
                    <a:lstStyle/>
                    <a:p>
                      <a:pPr algn="ctr">
                        <a:lnSpc>
                          <a:spcPct val="115000"/>
                        </a:lnSpc>
                        <a:spcAft>
                          <a:spcPts val="0"/>
                        </a:spcAft>
                      </a:pPr>
                      <a:r>
                        <a:rPr lang="fr-FR" sz="2000" dirty="0">
                          <a:solidFill>
                            <a:schemeClr val="accent2">
                              <a:lumMod val="75000"/>
                            </a:schemeClr>
                          </a:solidFill>
                          <a:effectLst/>
                        </a:rPr>
                        <a:t>5</a:t>
                      </a:r>
                      <a:endParaRPr lang="fr-FR" sz="2000" dirty="0">
                        <a:solidFill>
                          <a:schemeClr val="accent2">
                            <a:lumMod val="75000"/>
                          </a:schemeClr>
                        </a:solidFill>
                        <a:effectLst/>
                        <a:latin typeface="Calibri"/>
                        <a:ea typeface="Calibri"/>
                        <a:cs typeface="Times New Roman"/>
                      </a:endParaRPr>
                    </a:p>
                  </a:txBody>
                  <a:tcPr marL="68580" marR="68580" marT="0" marB="0"/>
                </a:tc>
              </a:tr>
              <a:tr h="696221">
                <a:tc>
                  <a:txBody>
                    <a:bodyPr/>
                    <a:lstStyle/>
                    <a:p>
                      <a:pPr algn="ctr">
                        <a:lnSpc>
                          <a:spcPct val="115000"/>
                        </a:lnSpc>
                        <a:spcAft>
                          <a:spcPts val="0"/>
                        </a:spcAft>
                      </a:pPr>
                      <a:r>
                        <a:rPr lang="fr-FR" sz="2000" dirty="0">
                          <a:effectLst/>
                        </a:rPr>
                        <a:t>Note correspondante</a:t>
                      </a:r>
                      <a:endParaRPr lang="fr-FR" sz="2000" dirty="0">
                        <a:effectLst/>
                        <a:latin typeface="Calibri"/>
                        <a:ea typeface="Calibri"/>
                        <a:cs typeface="Times New Roman"/>
                      </a:endParaRPr>
                    </a:p>
                  </a:txBody>
                  <a:tcPr marL="68580" marR="68580" marT="0" marB="0"/>
                </a:tc>
                <a:tc>
                  <a:txBody>
                    <a:bodyPr/>
                    <a:lstStyle/>
                    <a:p>
                      <a:pPr algn="ctr">
                        <a:lnSpc>
                          <a:spcPct val="115000"/>
                        </a:lnSpc>
                        <a:spcAft>
                          <a:spcPts val="0"/>
                        </a:spcAft>
                      </a:pPr>
                      <a:endParaRPr lang="fr-FR" sz="600" dirty="0" smtClean="0">
                        <a:effectLst/>
                      </a:endParaRPr>
                    </a:p>
                    <a:p>
                      <a:pPr algn="ctr">
                        <a:lnSpc>
                          <a:spcPct val="115000"/>
                        </a:lnSpc>
                        <a:spcAft>
                          <a:spcPts val="0"/>
                        </a:spcAft>
                      </a:pPr>
                      <a:r>
                        <a:rPr lang="fr-FR" sz="2000" dirty="0" smtClean="0">
                          <a:effectLst/>
                        </a:rPr>
                        <a:t>Do</a:t>
                      </a:r>
                      <a:r>
                        <a:rPr lang="fr-FR" sz="2000" baseline="-25000" dirty="0" smtClean="0">
                          <a:effectLst/>
                        </a:rPr>
                        <a:t>3</a:t>
                      </a:r>
                      <a:endParaRPr lang="fr-FR" sz="2000" dirty="0">
                        <a:effectLst/>
                        <a:latin typeface="Calibri"/>
                        <a:ea typeface="Calibri"/>
                        <a:cs typeface="Times New Roman"/>
                      </a:endParaRPr>
                    </a:p>
                  </a:txBody>
                  <a:tcPr marL="68580" marR="68580" marT="0" marB="0"/>
                </a:tc>
                <a:tc>
                  <a:txBody>
                    <a:bodyPr/>
                    <a:lstStyle/>
                    <a:p>
                      <a:pPr algn="ctr">
                        <a:lnSpc>
                          <a:spcPct val="115000"/>
                        </a:lnSpc>
                        <a:spcAft>
                          <a:spcPts val="0"/>
                        </a:spcAft>
                      </a:pPr>
                      <a:endParaRPr lang="fr-FR" sz="600" dirty="0" smtClean="0">
                        <a:effectLst/>
                      </a:endParaRPr>
                    </a:p>
                    <a:p>
                      <a:pPr algn="ctr">
                        <a:lnSpc>
                          <a:spcPct val="115000"/>
                        </a:lnSpc>
                        <a:spcAft>
                          <a:spcPts val="0"/>
                        </a:spcAft>
                      </a:pPr>
                      <a:r>
                        <a:rPr lang="fr-FR" sz="2000" dirty="0" smtClean="0">
                          <a:effectLst/>
                        </a:rPr>
                        <a:t>Ré</a:t>
                      </a:r>
                      <a:r>
                        <a:rPr lang="fr-FR" sz="2000" baseline="-25000" dirty="0" smtClean="0">
                          <a:effectLst/>
                        </a:rPr>
                        <a:t>3</a:t>
                      </a:r>
                      <a:endParaRPr lang="fr-FR" sz="2000" dirty="0">
                        <a:effectLst/>
                        <a:latin typeface="Calibri"/>
                        <a:ea typeface="Calibri"/>
                        <a:cs typeface="Times New Roman"/>
                      </a:endParaRPr>
                    </a:p>
                  </a:txBody>
                  <a:tcPr marL="68580" marR="68580" marT="0" marB="0"/>
                </a:tc>
                <a:tc>
                  <a:txBody>
                    <a:bodyPr/>
                    <a:lstStyle/>
                    <a:p>
                      <a:pPr algn="ctr">
                        <a:lnSpc>
                          <a:spcPct val="115000"/>
                        </a:lnSpc>
                        <a:spcAft>
                          <a:spcPts val="0"/>
                        </a:spcAft>
                      </a:pPr>
                      <a:endParaRPr lang="fr-FR" sz="600" dirty="0" smtClean="0">
                        <a:effectLst/>
                      </a:endParaRPr>
                    </a:p>
                    <a:p>
                      <a:pPr algn="ctr">
                        <a:lnSpc>
                          <a:spcPct val="115000"/>
                        </a:lnSpc>
                        <a:spcAft>
                          <a:spcPts val="0"/>
                        </a:spcAft>
                      </a:pPr>
                      <a:r>
                        <a:rPr lang="fr-FR" sz="2000" dirty="0" smtClean="0">
                          <a:effectLst/>
                        </a:rPr>
                        <a:t>Mi</a:t>
                      </a:r>
                      <a:r>
                        <a:rPr lang="fr-FR" sz="2000" baseline="-25000" dirty="0" smtClean="0">
                          <a:effectLst/>
                        </a:rPr>
                        <a:t>3</a:t>
                      </a:r>
                      <a:endParaRPr lang="fr-FR" sz="2000" dirty="0">
                        <a:effectLst/>
                        <a:latin typeface="Calibri"/>
                        <a:ea typeface="Calibri"/>
                        <a:cs typeface="Times New Roman"/>
                      </a:endParaRPr>
                    </a:p>
                  </a:txBody>
                  <a:tcPr marL="68580" marR="68580" marT="0" marB="0"/>
                </a:tc>
                <a:tc>
                  <a:txBody>
                    <a:bodyPr/>
                    <a:lstStyle/>
                    <a:p>
                      <a:pPr algn="ctr">
                        <a:lnSpc>
                          <a:spcPct val="115000"/>
                        </a:lnSpc>
                        <a:spcAft>
                          <a:spcPts val="0"/>
                        </a:spcAft>
                      </a:pPr>
                      <a:endParaRPr lang="fr-FR" sz="600" dirty="0" smtClean="0">
                        <a:effectLst/>
                      </a:endParaRPr>
                    </a:p>
                    <a:p>
                      <a:pPr algn="ctr">
                        <a:lnSpc>
                          <a:spcPct val="115000"/>
                        </a:lnSpc>
                        <a:spcAft>
                          <a:spcPts val="0"/>
                        </a:spcAft>
                      </a:pPr>
                      <a:r>
                        <a:rPr lang="fr-FR" sz="2000" dirty="0" smtClean="0">
                          <a:effectLst/>
                        </a:rPr>
                        <a:t>Fa</a:t>
                      </a:r>
                      <a:r>
                        <a:rPr lang="fr-FR" sz="2000" baseline="-25000" dirty="0" smtClean="0">
                          <a:effectLst/>
                        </a:rPr>
                        <a:t>3</a:t>
                      </a:r>
                      <a:endParaRPr lang="fr-FR" sz="2000" dirty="0">
                        <a:effectLst/>
                        <a:latin typeface="Calibri"/>
                        <a:ea typeface="Calibri"/>
                        <a:cs typeface="Times New Roman"/>
                      </a:endParaRPr>
                    </a:p>
                  </a:txBody>
                  <a:tcPr marL="68580" marR="68580" marT="0" marB="0"/>
                </a:tc>
                <a:tc>
                  <a:txBody>
                    <a:bodyPr/>
                    <a:lstStyle/>
                    <a:p>
                      <a:pPr algn="ctr">
                        <a:lnSpc>
                          <a:spcPct val="115000"/>
                        </a:lnSpc>
                        <a:spcAft>
                          <a:spcPts val="0"/>
                        </a:spcAft>
                      </a:pPr>
                      <a:endParaRPr lang="fr-FR" sz="600" dirty="0" smtClean="0">
                        <a:effectLst/>
                      </a:endParaRPr>
                    </a:p>
                    <a:p>
                      <a:pPr algn="ctr">
                        <a:lnSpc>
                          <a:spcPct val="115000"/>
                        </a:lnSpc>
                        <a:spcAft>
                          <a:spcPts val="0"/>
                        </a:spcAft>
                      </a:pPr>
                      <a:r>
                        <a:rPr lang="fr-FR" sz="2000" dirty="0" smtClean="0">
                          <a:effectLst/>
                        </a:rPr>
                        <a:t>Sol</a:t>
                      </a:r>
                      <a:r>
                        <a:rPr lang="fr-FR" sz="2000" baseline="-25000" dirty="0" smtClean="0">
                          <a:effectLst/>
                        </a:rPr>
                        <a:t>3</a:t>
                      </a:r>
                      <a:endParaRPr lang="fr-FR" sz="2000" dirty="0">
                        <a:effectLst/>
                        <a:latin typeface="Calibri"/>
                        <a:ea typeface="Calibri"/>
                        <a:cs typeface="Times New Roman"/>
                      </a:endParaRPr>
                    </a:p>
                  </a:txBody>
                  <a:tcPr marL="68580" marR="68580" marT="0" marB="0"/>
                </a:tc>
                <a:tc>
                  <a:txBody>
                    <a:bodyPr/>
                    <a:lstStyle/>
                    <a:p>
                      <a:pPr algn="ctr">
                        <a:lnSpc>
                          <a:spcPct val="115000"/>
                        </a:lnSpc>
                        <a:spcAft>
                          <a:spcPts val="0"/>
                        </a:spcAft>
                      </a:pPr>
                      <a:endParaRPr lang="fr-FR" sz="600" dirty="0" smtClean="0">
                        <a:effectLst/>
                      </a:endParaRPr>
                    </a:p>
                    <a:p>
                      <a:pPr algn="ctr">
                        <a:lnSpc>
                          <a:spcPct val="115000"/>
                        </a:lnSpc>
                        <a:spcAft>
                          <a:spcPts val="0"/>
                        </a:spcAft>
                      </a:pPr>
                      <a:r>
                        <a:rPr lang="fr-FR" sz="2000" dirty="0" smtClean="0">
                          <a:effectLst/>
                        </a:rPr>
                        <a:t>La</a:t>
                      </a:r>
                      <a:r>
                        <a:rPr lang="fr-FR" sz="2000" baseline="-25000" dirty="0" smtClean="0">
                          <a:effectLst/>
                        </a:rPr>
                        <a:t>3</a:t>
                      </a:r>
                      <a:endParaRPr lang="fr-FR" sz="2000" dirty="0">
                        <a:effectLst/>
                        <a:latin typeface="Calibri"/>
                        <a:ea typeface="Calibri"/>
                        <a:cs typeface="Times New Roman"/>
                      </a:endParaRPr>
                    </a:p>
                  </a:txBody>
                  <a:tcPr marL="68580" marR="68580" marT="0" marB="0"/>
                </a:tc>
                <a:tc>
                  <a:txBody>
                    <a:bodyPr/>
                    <a:lstStyle/>
                    <a:p>
                      <a:pPr algn="ctr">
                        <a:lnSpc>
                          <a:spcPct val="115000"/>
                        </a:lnSpc>
                        <a:spcAft>
                          <a:spcPts val="0"/>
                        </a:spcAft>
                      </a:pPr>
                      <a:endParaRPr lang="fr-FR" sz="600" dirty="0" smtClean="0">
                        <a:effectLst/>
                      </a:endParaRPr>
                    </a:p>
                    <a:p>
                      <a:pPr algn="ctr">
                        <a:lnSpc>
                          <a:spcPct val="115000"/>
                        </a:lnSpc>
                        <a:spcAft>
                          <a:spcPts val="0"/>
                        </a:spcAft>
                      </a:pPr>
                      <a:r>
                        <a:rPr lang="fr-FR" sz="2000" dirty="0" smtClean="0">
                          <a:effectLst/>
                        </a:rPr>
                        <a:t>Si</a:t>
                      </a:r>
                      <a:r>
                        <a:rPr lang="fr-FR" sz="2000" baseline="-25000" dirty="0" smtClean="0">
                          <a:effectLst/>
                        </a:rPr>
                        <a:t>3</a:t>
                      </a:r>
                      <a:endParaRPr lang="fr-FR" sz="2000" dirty="0">
                        <a:effectLst/>
                        <a:latin typeface="Calibri"/>
                        <a:ea typeface="Calibri"/>
                        <a:cs typeface="Times New Roman"/>
                      </a:endParaRPr>
                    </a:p>
                  </a:txBody>
                  <a:tcPr marL="68580" marR="68580" marT="0" marB="0"/>
                </a:tc>
                <a:tc>
                  <a:txBody>
                    <a:bodyPr/>
                    <a:lstStyle/>
                    <a:p>
                      <a:pPr algn="ctr">
                        <a:lnSpc>
                          <a:spcPct val="115000"/>
                        </a:lnSpc>
                        <a:spcAft>
                          <a:spcPts val="0"/>
                        </a:spcAft>
                      </a:pPr>
                      <a:endParaRPr lang="fr-FR" sz="600" dirty="0" smtClean="0">
                        <a:effectLst/>
                      </a:endParaRPr>
                    </a:p>
                    <a:p>
                      <a:pPr algn="ctr">
                        <a:lnSpc>
                          <a:spcPct val="115000"/>
                        </a:lnSpc>
                        <a:spcAft>
                          <a:spcPts val="0"/>
                        </a:spcAft>
                      </a:pPr>
                      <a:r>
                        <a:rPr lang="fr-FR" sz="2000" dirty="0" smtClean="0">
                          <a:effectLst/>
                        </a:rPr>
                        <a:t>Do</a:t>
                      </a:r>
                      <a:r>
                        <a:rPr lang="fr-FR" sz="2000" baseline="-25000" dirty="0" smtClean="0">
                          <a:effectLst/>
                        </a:rPr>
                        <a:t>4</a:t>
                      </a:r>
                      <a:endParaRPr lang="fr-FR" sz="2000" dirty="0">
                        <a:effectLst/>
                        <a:latin typeface="Calibri"/>
                        <a:ea typeface="Calibri"/>
                        <a:cs typeface="Times New Roman"/>
                      </a:endParaRPr>
                    </a:p>
                  </a:txBody>
                  <a:tcPr marL="68580" marR="68580" marT="0" marB="0"/>
                </a:tc>
              </a:tr>
              <a:tr h="1054845">
                <a:tc>
                  <a:txBody>
                    <a:bodyPr/>
                    <a:lstStyle/>
                    <a:p>
                      <a:pPr algn="ctr">
                        <a:lnSpc>
                          <a:spcPct val="115000"/>
                        </a:lnSpc>
                        <a:spcAft>
                          <a:spcPts val="0"/>
                        </a:spcAft>
                      </a:pPr>
                      <a:r>
                        <a:rPr lang="fr-FR" sz="2000" dirty="0">
                          <a:effectLst/>
                        </a:rPr>
                        <a:t>Fréquence fondamentale en (Hz)</a:t>
                      </a:r>
                      <a:endParaRPr lang="fr-FR" sz="20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fr-FR" sz="2000" dirty="0">
                          <a:effectLst/>
                        </a:rPr>
                        <a:t> </a:t>
                      </a:r>
                    </a:p>
                    <a:p>
                      <a:pPr algn="ctr">
                        <a:lnSpc>
                          <a:spcPct val="115000"/>
                        </a:lnSpc>
                        <a:spcAft>
                          <a:spcPts val="0"/>
                        </a:spcAft>
                      </a:pPr>
                      <a:r>
                        <a:rPr lang="fr-FR" sz="2000" dirty="0">
                          <a:effectLst/>
                        </a:rPr>
                        <a:t>261,6</a:t>
                      </a:r>
                      <a:endParaRPr lang="fr-FR" sz="20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fr-FR" sz="2000" dirty="0">
                          <a:effectLst/>
                        </a:rPr>
                        <a:t> </a:t>
                      </a:r>
                    </a:p>
                    <a:p>
                      <a:pPr algn="ctr">
                        <a:lnSpc>
                          <a:spcPct val="115000"/>
                        </a:lnSpc>
                        <a:spcAft>
                          <a:spcPts val="0"/>
                        </a:spcAft>
                      </a:pPr>
                      <a:r>
                        <a:rPr lang="fr-FR" sz="2000" dirty="0">
                          <a:effectLst/>
                        </a:rPr>
                        <a:t>293,6</a:t>
                      </a:r>
                      <a:endParaRPr lang="fr-FR" sz="20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fr-FR" sz="2000" dirty="0">
                          <a:effectLst/>
                        </a:rPr>
                        <a:t> </a:t>
                      </a:r>
                    </a:p>
                    <a:p>
                      <a:pPr algn="ctr">
                        <a:lnSpc>
                          <a:spcPct val="115000"/>
                        </a:lnSpc>
                        <a:spcAft>
                          <a:spcPts val="0"/>
                        </a:spcAft>
                      </a:pPr>
                      <a:r>
                        <a:rPr lang="fr-FR" sz="2000" dirty="0">
                          <a:effectLst/>
                        </a:rPr>
                        <a:t>329,6</a:t>
                      </a:r>
                      <a:endParaRPr lang="fr-FR" sz="20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fr-FR" sz="2000" dirty="0">
                          <a:effectLst/>
                        </a:rPr>
                        <a:t> </a:t>
                      </a:r>
                    </a:p>
                    <a:p>
                      <a:pPr algn="ctr">
                        <a:lnSpc>
                          <a:spcPct val="115000"/>
                        </a:lnSpc>
                        <a:spcAft>
                          <a:spcPts val="0"/>
                        </a:spcAft>
                      </a:pPr>
                      <a:r>
                        <a:rPr lang="fr-FR" sz="2000" dirty="0">
                          <a:effectLst/>
                        </a:rPr>
                        <a:t>349,2</a:t>
                      </a:r>
                      <a:endParaRPr lang="fr-FR" sz="20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fr-FR" sz="2000" dirty="0">
                          <a:effectLst/>
                        </a:rPr>
                        <a:t> </a:t>
                      </a:r>
                    </a:p>
                    <a:p>
                      <a:pPr algn="ctr">
                        <a:lnSpc>
                          <a:spcPct val="115000"/>
                        </a:lnSpc>
                        <a:spcAft>
                          <a:spcPts val="0"/>
                        </a:spcAft>
                      </a:pPr>
                      <a:r>
                        <a:rPr lang="fr-FR" sz="2000" dirty="0">
                          <a:effectLst/>
                        </a:rPr>
                        <a:t>392,0</a:t>
                      </a:r>
                      <a:endParaRPr lang="fr-FR" sz="20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fr-FR" sz="2000" dirty="0">
                          <a:effectLst/>
                        </a:rPr>
                        <a:t> </a:t>
                      </a:r>
                    </a:p>
                    <a:p>
                      <a:pPr algn="ctr">
                        <a:lnSpc>
                          <a:spcPct val="115000"/>
                        </a:lnSpc>
                        <a:spcAft>
                          <a:spcPts val="0"/>
                        </a:spcAft>
                      </a:pPr>
                      <a:r>
                        <a:rPr lang="fr-FR" sz="2000" dirty="0">
                          <a:effectLst/>
                        </a:rPr>
                        <a:t>440,0</a:t>
                      </a:r>
                      <a:endParaRPr lang="fr-FR" sz="20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fr-FR" sz="2000" dirty="0">
                          <a:effectLst/>
                        </a:rPr>
                        <a:t> </a:t>
                      </a:r>
                    </a:p>
                    <a:p>
                      <a:pPr algn="ctr">
                        <a:lnSpc>
                          <a:spcPct val="115000"/>
                        </a:lnSpc>
                        <a:spcAft>
                          <a:spcPts val="0"/>
                        </a:spcAft>
                      </a:pPr>
                      <a:r>
                        <a:rPr lang="fr-FR" sz="2000" dirty="0">
                          <a:effectLst/>
                        </a:rPr>
                        <a:t>494,0</a:t>
                      </a:r>
                      <a:endParaRPr lang="fr-FR" sz="20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fr-FR" sz="2000" dirty="0">
                          <a:effectLst/>
                        </a:rPr>
                        <a:t> </a:t>
                      </a:r>
                    </a:p>
                    <a:p>
                      <a:pPr algn="ctr">
                        <a:lnSpc>
                          <a:spcPct val="115000"/>
                        </a:lnSpc>
                        <a:spcAft>
                          <a:spcPts val="0"/>
                        </a:spcAft>
                      </a:pPr>
                      <a:r>
                        <a:rPr lang="fr-FR" sz="2000" dirty="0">
                          <a:effectLst/>
                        </a:rPr>
                        <a:t>523,2</a:t>
                      </a:r>
                      <a:endParaRPr lang="fr-FR" sz="2000" dirty="0">
                        <a:effectLst/>
                        <a:latin typeface="Calibri"/>
                        <a:ea typeface="Calibri"/>
                        <a:cs typeface="Times New Roman"/>
                      </a:endParaRPr>
                    </a:p>
                  </a:txBody>
                  <a:tcPr marL="68580" marR="68580" marT="0" marB="0"/>
                </a:tc>
              </a:tr>
              <a:tr h="696221">
                <a:tc>
                  <a:txBody>
                    <a:bodyPr/>
                    <a:lstStyle/>
                    <a:p>
                      <a:pPr algn="ctr">
                        <a:lnSpc>
                          <a:spcPct val="115000"/>
                        </a:lnSpc>
                        <a:spcAft>
                          <a:spcPts val="0"/>
                        </a:spcAft>
                      </a:pPr>
                      <a:r>
                        <a:rPr lang="fr-FR" sz="2000" dirty="0">
                          <a:effectLst/>
                        </a:rPr>
                        <a:t>Longueur du tube en (cm)</a:t>
                      </a:r>
                      <a:endParaRPr lang="fr-FR" sz="20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fr-FR" sz="2000" dirty="0">
                          <a:effectLst/>
                        </a:rPr>
                        <a:t> </a:t>
                      </a:r>
                      <a:endParaRPr lang="fr-FR" sz="2000" dirty="0" smtClean="0">
                        <a:effectLst/>
                      </a:endParaRPr>
                    </a:p>
                    <a:p>
                      <a:pPr algn="ctr">
                        <a:lnSpc>
                          <a:spcPct val="115000"/>
                        </a:lnSpc>
                        <a:spcAft>
                          <a:spcPts val="0"/>
                        </a:spcAft>
                      </a:pPr>
                      <a:r>
                        <a:rPr lang="fr-FR" sz="2000" dirty="0" smtClean="0">
                          <a:effectLst/>
                        </a:rPr>
                        <a:t>32,6</a:t>
                      </a:r>
                      <a:endParaRPr lang="fr-FR" sz="20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fr-FR" sz="2000" dirty="0">
                          <a:effectLst/>
                        </a:rPr>
                        <a:t> </a:t>
                      </a:r>
                    </a:p>
                    <a:p>
                      <a:pPr algn="ctr">
                        <a:lnSpc>
                          <a:spcPct val="115000"/>
                        </a:lnSpc>
                        <a:spcAft>
                          <a:spcPts val="0"/>
                        </a:spcAft>
                      </a:pPr>
                      <a:r>
                        <a:rPr lang="fr-FR" sz="2000" b="1" dirty="0">
                          <a:solidFill>
                            <a:schemeClr val="accent6">
                              <a:lumMod val="75000"/>
                            </a:schemeClr>
                          </a:solidFill>
                          <a:effectLst/>
                        </a:rPr>
                        <a:t>L</a:t>
                      </a:r>
                      <a:r>
                        <a:rPr lang="fr-FR" sz="2000" b="1" baseline="-25000" dirty="0">
                          <a:solidFill>
                            <a:schemeClr val="accent6">
                              <a:lumMod val="75000"/>
                            </a:schemeClr>
                          </a:solidFill>
                          <a:effectLst/>
                        </a:rPr>
                        <a:t>A</a:t>
                      </a:r>
                      <a:r>
                        <a:rPr lang="fr-FR" sz="2000" b="1" dirty="0">
                          <a:solidFill>
                            <a:schemeClr val="accent6">
                              <a:lumMod val="75000"/>
                            </a:schemeClr>
                          </a:solidFill>
                          <a:effectLst/>
                        </a:rPr>
                        <a:t> ?</a:t>
                      </a:r>
                      <a:endParaRPr lang="fr-FR" sz="2000" b="1" dirty="0">
                        <a:solidFill>
                          <a:schemeClr val="accent6">
                            <a:lumMod val="75000"/>
                          </a:schemeClr>
                        </a:solidFill>
                        <a:effectLst/>
                        <a:latin typeface="Calibri"/>
                        <a:ea typeface="Calibri"/>
                        <a:cs typeface="Times New Roman"/>
                      </a:endParaRPr>
                    </a:p>
                  </a:txBody>
                  <a:tcPr marL="68580" marR="68580" marT="0" marB="0"/>
                </a:tc>
                <a:tc>
                  <a:txBody>
                    <a:bodyPr/>
                    <a:lstStyle/>
                    <a:p>
                      <a:pPr algn="ctr">
                        <a:lnSpc>
                          <a:spcPct val="115000"/>
                        </a:lnSpc>
                        <a:spcAft>
                          <a:spcPts val="0"/>
                        </a:spcAft>
                      </a:pPr>
                      <a:r>
                        <a:rPr lang="fr-FR" sz="2000" dirty="0">
                          <a:effectLst/>
                        </a:rPr>
                        <a:t> </a:t>
                      </a:r>
                    </a:p>
                    <a:p>
                      <a:pPr algn="ctr">
                        <a:lnSpc>
                          <a:spcPct val="115000"/>
                        </a:lnSpc>
                        <a:spcAft>
                          <a:spcPts val="0"/>
                        </a:spcAft>
                      </a:pPr>
                      <a:r>
                        <a:rPr lang="fr-FR" sz="2000" dirty="0">
                          <a:effectLst/>
                        </a:rPr>
                        <a:t>25,8</a:t>
                      </a:r>
                      <a:endParaRPr lang="fr-FR" sz="20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fr-FR" sz="2000" dirty="0">
                          <a:effectLst/>
                        </a:rPr>
                        <a:t> </a:t>
                      </a:r>
                    </a:p>
                    <a:p>
                      <a:pPr algn="ctr">
                        <a:lnSpc>
                          <a:spcPct val="115000"/>
                        </a:lnSpc>
                        <a:spcAft>
                          <a:spcPts val="0"/>
                        </a:spcAft>
                      </a:pPr>
                      <a:r>
                        <a:rPr lang="fr-FR" sz="2000" dirty="0">
                          <a:effectLst/>
                        </a:rPr>
                        <a:t>24,4</a:t>
                      </a:r>
                      <a:endParaRPr lang="fr-FR" sz="20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fr-FR" sz="2000" dirty="0">
                          <a:effectLst/>
                        </a:rPr>
                        <a:t> </a:t>
                      </a:r>
                    </a:p>
                    <a:p>
                      <a:pPr algn="ctr">
                        <a:lnSpc>
                          <a:spcPct val="115000"/>
                        </a:lnSpc>
                        <a:spcAft>
                          <a:spcPts val="0"/>
                        </a:spcAft>
                      </a:pPr>
                      <a:r>
                        <a:rPr lang="fr-FR" sz="2000" b="1" dirty="0">
                          <a:solidFill>
                            <a:schemeClr val="accent6">
                              <a:lumMod val="75000"/>
                            </a:schemeClr>
                          </a:solidFill>
                          <a:effectLst/>
                        </a:rPr>
                        <a:t>L</a:t>
                      </a:r>
                      <a:r>
                        <a:rPr lang="fr-FR" sz="2000" b="1" baseline="-25000" dirty="0">
                          <a:solidFill>
                            <a:schemeClr val="accent6">
                              <a:lumMod val="75000"/>
                            </a:schemeClr>
                          </a:solidFill>
                          <a:effectLst/>
                        </a:rPr>
                        <a:t>B</a:t>
                      </a:r>
                      <a:r>
                        <a:rPr lang="fr-FR" sz="2000" b="1" dirty="0">
                          <a:solidFill>
                            <a:schemeClr val="accent6">
                              <a:lumMod val="75000"/>
                            </a:schemeClr>
                          </a:solidFill>
                          <a:effectLst/>
                        </a:rPr>
                        <a:t> ?</a:t>
                      </a:r>
                      <a:endParaRPr lang="fr-FR" sz="2000" b="1" dirty="0">
                        <a:solidFill>
                          <a:schemeClr val="accent6">
                            <a:lumMod val="75000"/>
                          </a:schemeClr>
                        </a:solidFill>
                        <a:effectLst/>
                        <a:latin typeface="Calibri"/>
                        <a:ea typeface="Calibri"/>
                        <a:cs typeface="Times New Roman"/>
                      </a:endParaRPr>
                    </a:p>
                  </a:txBody>
                  <a:tcPr marL="68580" marR="68580" marT="0" marB="0"/>
                </a:tc>
                <a:tc>
                  <a:txBody>
                    <a:bodyPr/>
                    <a:lstStyle/>
                    <a:p>
                      <a:pPr algn="ctr">
                        <a:lnSpc>
                          <a:spcPct val="115000"/>
                        </a:lnSpc>
                        <a:spcAft>
                          <a:spcPts val="0"/>
                        </a:spcAft>
                      </a:pPr>
                      <a:r>
                        <a:rPr lang="fr-FR" sz="2000" dirty="0">
                          <a:effectLst/>
                        </a:rPr>
                        <a:t> </a:t>
                      </a:r>
                    </a:p>
                    <a:p>
                      <a:pPr algn="ctr">
                        <a:lnSpc>
                          <a:spcPct val="115000"/>
                        </a:lnSpc>
                        <a:spcAft>
                          <a:spcPts val="0"/>
                        </a:spcAft>
                      </a:pPr>
                      <a:r>
                        <a:rPr lang="fr-FR" sz="2000" dirty="0">
                          <a:effectLst/>
                        </a:rPr>
                        <a:t>9,4</a:t>
                      </a:r>
                      <a:endParaRPr lang="fr-FR" sz="20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fr-FR" sz="2000" dirty="0">
                          <a:effectLst/>
                        </a:rPr>
                        <a:t> </a:t>
                      </a:r>
                    </a:p>
                    <a:p>
                      <a:pPr algn="ctr">
                        <a:lnSpc>
                          <a:spcPct val="115000"/>
                        </a:lnSpc>
                        <a:spcAft>
                          <a:spcPts val="0"/>
                        </a:spcAft>
                      </a:pPr>
                      <a:r>
                        <a:rPr lang="fr-FR" sz="2000" b="1" dirty="0">
                          <a:solidFill>
                            <a:schemeClr val="accent6">
                              <a:lumMod val="75000"/>
                            </a:schemeClr>
                          </a:solidFill>
                          <a:effectLst/>
                        </a:rPr>
                        <a:t>L</a:t>
                      </a:r>
                      <a:r>
                        <a:rPr lang="fr-FR" sz="2000" b="1" baseline="-25000" dirty="0">
                          <a:solidFill>
                            <a:schemeClr val="accent6">
                              <a:lumMod val="75000"/>
                            </a:schemeClr>
                          </a:solidFill>
                          <a:effectLst/>
                        </a:rPr>
                        <a:t>C</a:t>
                      </a:r>
                      <a:r>
                        <a:rPr lang="fr-FR" sz="2000" b="1" dirty="0">
                          <a:solidFill>
                            <a:schemeClr val="accent6">
                              <a:lumMod val="75000"/>
                            </a:schemeClr>
                          </a:solidFill>
                          <a:effectLst/>
                        </a:rPr>
                        <a:t> ?</a:t>
                      </a:r>
                      <a:endParaRPr lang="fr-FR" sz="2000" b="1" dirty="0">
                        <a:solidFill>
                          <a:schemeClr val="accent6">
                            <a:lumMod val="75000"/>
                          </a:schemeClr>
                        </a:solidFill>
                        <a:effectLst/>
                        <a:latin typeface="Calibri"/>
                        <a:ea typeface="Calibri"/>
                        <a:cs typeface="Times New Roman"/>
                      </a:endParaRPr>
                    </a:p>
                  </a:txBody>
                  <a:tcPr marL="68580" marR="68580" marT="0" marB="0"/>
                </a:tc>
                <a:tc>
                  <a:txBody>
                    <a:bodyPr/>
                    <a:lstStyle/>
                    <a:p>
                      <a:pPr algn="ctr">
                        <a:lnSpc>
                          <a:spcPct val="115000"/>
                        </a:lnSpc>
                        <a:spcAft>
                          <a:spcPts val="0"/>
                        </a:spcAft>
                      </a:pPr>
                      <a:r>
                        <a:rPr lang="fr-FR" sz="2000" dirty="0">
                          <a:effectLst/>
                        </a:rPr>
                        <a:t> </a:t>
                      </a:r>
                    </a:p>
                    <a:p>
                      <a:pPr algn="ctr">
                        <a:lnSpc>
                          <a:spcPct val="115000"/>
                        </a:lnSpc>
                        <a:spcAft>
                          <a:spcPts val="0"/>
                        </a:spcAft>
                      </a:pPr>
                      <a:r>
                        <a:rPr lang="fr-FR" sz="2000" dirty="0">
                          <a:effectLst/>
                        </a:rPr>
                        <a:t>16,3</a:t>
                      </a:r>
                      <a:endParaRPr lang="fr-FR" sz="2000" dirty="0">
                        <a:effectLst/>
                        <a:latin typeface="Calibri"/>
                        <a:ea typeface="Calibri"/>
                        <a:cs typeface="Times New Roman"/>
                      </a:endParaRPr>
                    </a:p>
                  </a:txBody>
                  <a:tcPr marL="68580" marR="68580" marT="0" marB="0"/>
                </a:tc>
              </a:tr>
            </a:tbl>
          </a:graphicData>
        </a:graphic>
      </p:graphicFrame>
      <p:sp>
        <p:nvSpPr>
          <p:cNvPr id="8" name="Rectangle 1"/>
          <p:cNvSpPr>
            <a:spLocks noChangeArrowheads="1"/>
          </p:cNvSpPr>
          <p:nvPr/>
        </p:nvSpPr>
        <p:spPr bwMode="auto">
          <a:xfrm>
            <a:off x="1979613" y="308292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3085977715"/>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8676456" cy="980728"/>
          </a:xfrm>
        </p:spPr>
        <p:txBody>
          <a:bodyPr>
            <a:noAutofit/>
          </a:bodyPr>
          <a:lstStyle/>
          <a:p>
            <a:r>
              <a:rPr lang="fr-FR" sz="2000" dirty="0" smtClean="0">
                <a:solidFill>
                  <a:srgbClr val="AA2116"/>
                </a:solidFill>
                <a:latin typeface="Copperplate Gothic Bold" panose="020E0705020206020404" pitchFamily="34" charset="0"/>
              </a:rPr>
              <a:t/>
            </a:r>
            <a:br>
              <a:rPr lang="fr-FR" sz="2000" dirty="0" smtClean="0">
                <a:solidFill>
                  <a:srgbClr val="AA2116"/>
                </a:solidFill>
                <a:latin typeface="Copperplate Gothic Bold" panose="020E0705020206020404" pitchFamily="34" charset="0"/>
              </a:rPr>
            </a:br>
            <a:r>
              <a:rPr lang="fr-FR" sz="1400" dirty="0" smtClean="0">
                <a:solidFill>
                  <a:srgbClr val="AA2116"/>
                </a:solidFill>
                <a:latin typeface="Copperplate Gothic Bold" panose="020E0705020206020404" pitchFamily="34" charset="0"/>
              </a:rPr>
              <a:t>LA Flûte de PAN</a:t>
            </a:r>
            <a:r>
              <a:rPr lang="fr-FR" sz="1400" dirty="0">
                <a:solidFill>
                  <a:srgbClr val="002060"/>
                </a:solidFill>
                <a:latin typeface="Copperplate Gothic Bold" panose="020E0705020206020404" pitchFamily="34" charset="0"/>
              </a:rPr>
              <a:t/>
            </a:r>
            <a:br>
              <a:rPr lang="fr-FR" sz="1400" dirty="0">
                <a:solidFill>
                  <a:srgbClr val="002060"/>
                </a:solidFill>
                <a:latin typeface="Copperplate Gothic Bold" panose="020E0705020206020404" pitchFamily="34" charset="0"/>
              </a:rPr>
            </a:br>
            <a:r>
              <a:rPr lang="fr-FR" sz="1400" dirty="0" smtClean="0">
                <a:solidFill>
                  <a:srgbClr val="002060"/>
                </a:solidFill>
                <a:latin typeface="Copperplate Gothic Bold" panose="020E0705020206020404" pitchFamily="34" charset="0"/>
              </a:rPr>
              <a:t/>
            </a:r>
            <a:br>
              <a:rPr lang="fr-FR" sz="1400" dirty="0" smtClean="0">
                <a:solidFill>
                  <a:srgbClr val="002060"/>
                </a:solidFill>
                <a:latin typeface="Copperplate Gothic Bold" panose="020E0705020206020404" pitchFamily="34" charset="0"/>
              </a:rPr>
            </a:br>
            <a:r>
              <a:rPr lang="fr-FR" sz="1400" dirty="0" smtClean="0">
                <a:solidFill>
                  <a:srgbClr val="002060"/>
                </a:solidFill>
                <a:latin typeface="Copperplate Gothic Bold" panose="020E0705020206020404" pitchFamily="34" charset="0"/>
              </a:rPr>
              <a:t>  </a:t>
            </a:r>
            <a:r>
              <a:rPr lang="fr-FR" sz="2000" dirty="0" smtClean="0">
                <a:solidFill>
                  <a:schemeClr val="accent3">
                    <a:lumMod val="75000"/>
                  </a:schemeClr>
                </a:solidFill>
                <a:latin typeface="Copperplate Gothic Bold" panose="020E0705020206020404" pitchFamily="34" charset="0"/>
              </a:rPr>
              <a:t>Proposition de corrigé</a:t>
            </a:r>
            <a:r>
              <a:rPr lang="fr-FR" sz="2000" dirty="0" smtClean="0">
                <a:solidFill>
                  <a:srgbClr val="AA2116"/>
                </a:solidFill>
                <a:latin typeface="Copperplate Gothic Bold" panose="020E0705020206020404" pitchFamily="34" charset="0"/>
              </a:rPr>
              <a:t/>
            </a:r>
            <a:br>
              <a:rPr lang="fr-FR" sz="2000" dirty="0" smtClean="0">
                <a:solidFill>
                  <a:srgbClr val="AA2116"/>
                </a:solidFill>
                <a:latin typeface="Copperplate Gothic Bold" panose="020E0705020206020404" pitchFamily="34" charset="0"/>
              </a:rPr>
            </a:br>
            <a:endParaRPr lang="fr-FR" sz="2000" dirty="0"/>
          </a:p>
        </p:txBody>
      </p:sp>
      <mc:AlternateContent xmlns:mc="http://schemas.openxmlformats.org/markup-compatibility/2006" xmlns:a14="http://schemas.microsoft.com/office/drawing/2010/main">
        <mc:Choice Requires="a14">
          <p:sp>
            <p:nvSpPr>
              <p:cNvPr id="5" name="Espace réservé du contenu 4"/>
              <p:cNvSpPr>
                <a:spLocks noGrp="1"/>
              </p:cNvSpPr>
              <p:nvPr>
                <p:ph idx="1"/>
              </p:nvPr>
            </p:nvSpPr>
            <p:spPr>
              <a:xfrm>
                <a:off x="0" y="980728"/>
                <a:ext cx="9036496" cy="5877272"/>
              </a:xfrm>
            </p:spPr>
            <p:txBody>
              <a:bodyPr>
                <a:normAutofit fontScale="25000" lnSpcReduction="20000"/>
              </a:bodyPr>
              <a:lstStyle/>
              <a:p>
                <a:pPr marL="0" indent="0">
                  <a:buNone/>
                </a:pPr>
                <a:endParaRPr lang="fr-FR" b="1" u="sng" dirty="0" smtClean="0">
                  <a:solidFill>
                    <a:schemeClr val="tx2">
                      <a:lumMod val="60000"/>
                      <a:lumOff val="40000"/>
                    </a:schemeClr>
                  </a:solidFill>
                  <a:latin typeface="Britannic Bold" panose="020B0903060703020204" pitchFamily="34" charset="0"/>
                </a:endParaRPr>
              </a:p>
              <a:p>
                <a:pPr marL="0" indent="0">
                  <a:buNone/>
                </a:pPr>
                <a:r>
                  <a:rPr lang="fr-FR" sz="9600" b="1" u="sng" dirty="0" smtClean="0">
                    <a:solidFill>
                      <a:srgbClr val="9F218D"/>
                    </a:solidFill>
                    <a:latin typeface="Eras Bold ITC" panose="020B0907030504020204" pitchFamily="34" charset="0"/>
                  </a:rPr>
                  <a:t>Détermination de la longueur des tubes égarés</a:t>
                </a:r>
                <a:endParaRPr lang="fr-FR" sz="8000" dirty="0">
                  <a:solidFill>
                    <a:srgbClr val="9F218D"/>
                  </a:solidFill>
                </a:endParaRPr>
              </a:p>
              <a:p>
                <a:pPr marL="0" indent="0">
                  <a:buNone/>
                </a:pPr>
                <a:endParaRPr lang="fr-FR" sz="2000" dirty="0" smtClean="0"/>
              </a:p>
              <a:p>
                <a:pPr marL="0" indent="0">
                  <a:buNone/>
                </a:pPr>
                <a:endParaRPr lang="fr-FR" sz="2000" dirty="0"/>
              </a:p>
              <a:p>
                <a:pPr marL="0" indent="0">
                  <a:buNone/>
                </a:pPr>
                <a:endParaRPr lang="fr-FR" sz="2000" dirty="0"/>
              </a:p>
              <a:p>
                <a:pPr marL="0" indent="0">
                  <a:buNone/>
                </a:pPr>
                <a:r>
                  <a:rPr lang="fr-FR" sz="7200" dirty="0"/>
                  <a:t>La fréquence d’une note étant inversement proportionnelle à la longueur L du tuyau sonore, on trace la </a:t>
                </a:r>
                <a:r>
                  <a:rPr lang="fr-FR" sz="7200" dirty="0" smtClean="0">
                    <a:solidFill>
                      <a:srgbClr val="002060"/>
                    </a:solidFill>
                  </a:rPr>
                  <a:t>courbe f</a:t>
                </a:r>
                <a:r>
                  <a:rPr lang="fr-FR" sz="7200" baseline="-25000" dirty="0" smtClean="0">
                    <a:solidFill>
                      <a:srgbClr val="002060"/>
                    </a:solidFill>
                  </a:rPr>
                  <a:t>1</a:t>
                </a:r>
                <a:r>
                  <a:rPr lang="fr-FR" sz="7200" dirty="0" smtClean="0">
                    <a:solidFill>
                      <a:srgbClr val="002060"/>
                    </a:solidFill>
                  </a:rPr>
                  <a:t> </a:t>
                </a:r>
                <a:r>
                  <a:rPr lang="fr-FR" sz="7200" dirty="0">
                    <a:solidFill>
                      <a:srgbClr val="002060"/>
                    </a:solidFill>
                  </a:rPr>
                  <a:t>= g( </a:t>
                </a:r>
                <a14:m>
                  <m:oMath xmlns:m="http://schemas.openxmlformats.org/officeDocument/2006/math">
                    <m:f>
                      <m:fPr>
                        <m:ctrlPr>
                          <a:rPr lang="fr-FR" sz="7200" i="1">
                            <a:solidFill>
                              <a:srgbClr val="002060"/>
                            </a:solidFill>
                            <a:latin typeface="Cambria Math"/>
                          </a:rPr>
                        </m:ctrlPr>
                      </m:fPr>
                      <m:num>
                        <m:r>
                          <a:rPr lang="fr-FR" sz="7200">
                            <a:solidFill>
                              <a:srgbClr val="002060"/>
                            </a:solidFill>
                            <a:latin typeface="Cambria Math"/>
                          </a:rPr>
                          <m:t>1</m:t>
                        </m:r>
                      </m:num>
                      <m:den>
                        <m:r>
                          <m:rPr>
                            <m:sty m:val="p"/>
                          </m:rPr>
                          <a:rPr lang="fr-FR" sz="7200">
                            <a:solidFill>
                              <a:srgbClr val="002060"/>
                            </a:solidFill>
                            <a:latin typeface="Cambria Math"/>
                          </a:rPr>
                          <m:t>L</m:t>
                        </m:r>
                      </m:den>
                    </m:f>
                  </m:oMath>
                </a14:m>
                <a:r>
                  <a:rPr lang="fr-FR" sz="7200" dirty="0">
                    <a:solidFill>
                      <a:srgbClr val="002060"/>
                    </a:solidFill>
                  </a:rPr>
                  <a:t>) </a:t>
                </a:r>
                <a:r>
                  <a:rPr lang="fr-FR" sz="7200" dirty="0"/>
                  <a:t>à l’aide du tableur-grapheur Excel. </a:t>
                </a:r>
                <a:endParaRPr lang="fr-FR" sz="7200" dirty="0" smtClean="0"/>
              </a:p>
              <a:p>
                <a:pPr marL="0" indent="0">
                  <a:buNone/>
                </a:pPr>
                <a:endParaRPr lang="fr-FR" sz="7200" dirty="0"/>
              </a:p>
              <a:p>
                <a:pPr marL="0" indent="0">
                  <a:buNone/>
                </a:pPr>
                <a:r>
                  <a:rPr lang="fr-FR" sz="7200" dirty="0" smtClean="0"/>
                  <a:t>L’équation </a:t>
                </a:r>
                <a:r>
                  <a:rPr lang="fr-FR" sz="7200" dirty="0"/>
                  <a:t>de la droite modélisée permet de déterminer la longueur des tubes A, B, C égarés par </a:t>
                </a:r>
                <a:r>
                  <a:rPr lang="fr-FR" sz="7200" dirty="0" smtClean="0"/>
                  <a:t>Julien.</a:t>
                </a:r>
              </a:p>
              <a:p>
                <a:pPr marL="0" indent="0">
                  <a:buNone/>
                </a:pPr>
                <a:endParaRPr lang="fr-FR" sz="8000" dirty="0" smtClean="0"/>
              </a:p>
              <a:p>
                <a:pPr marL="0" indent="0">
                  <a:buNone/>
                </a:pPr>
                <a:endParaRPr lang="fr-FR" sz="8000" dirty="0" smtClean="0"/>
              </a:p>
              <a:p>
                <a:pPr marL="0" indent="0">
                  <a:buNone/>
                </a:pPr>
                <a:endParaRPr lang="fr-FR" sz="8000" dirty="0"/>
              </a:p>
              <a:p>
                <a:pPr marL="0" indent="0">
                  <a:buNone/>
                </a:pPr>
                <a:endParaRPr lang="fr-FR" sz="8000" dirty="0"/>
              </a:p>
              <a:p>
                <a:pPr marL="0" indent="0">
                  <a:buNone/>
                </a:pPr>
                <a:endParaRPr lang="fr-FR" sz="6400" dirty="0"/>
              </a:p>
              <a:p>
                <a:pPr marL="0" indent="0">
                  <a:buNone/>
                </a:pPr>
                <a:endParaRPr lang="fr-FR" sz="6400" dirty="0" smtClean="0"/>
              </a:p>
              <a:p>
                <a:pPr marL="0" indent="0">
                  <a:buNone/>
                </a:pPr>
                <a:endParaRPr lang="fr-FR" sz="6400" dirty="0"/>
              </a:p>
              <a:p>
                <a:pPr marL="0" indent="0">
                  <a:buNone/>
                </a:pPr>
                <a:endParaRPr lang="fr-FR" sz="6400" dirty="0" smtClean="0"/>
              </a:p>
              <a:p>
                <a:pPr marL="0" indent="0">
                  <a:buNone/>
                </a:pPr>
                <a:endParaRPr lang="fr-FR" sz="6400" dirty="0"/>
              </a:p>
              <a:p>
                <a:pPr marL="0" indent="0">
                  <a:buNone/>
                </a:pPr>
                <a:r>
                  <a:rPr lang="fr-FR" sz="6400" dirty="0"/>
                  <a:t> </a:t>
                </a:r>
              </a:p>
              <a:p>
                <a:pPr marL="0" indent="0">
                  <a:buNone/>
                </a:pPr>
                <a:r>
                  <a:rPr lang="fr-FR" sz="6400" dirty="0"/>
                  <a:t> </a:t>
                </a:r>
              </a:p>
              <a:p>
                <a:pPr marL="0" indent="0">
                  <a:buNone/>
                </a:pPr>
                <a:r>
                  <a:rPr lang="fr-FR" dirty="0"/>
                  <a:t> </a:t>
                </a:r>
              </a:p>
              <a:p>
                <a:pPr marL="0" indent="0">
                  <a:buNone/>
                </a:pPr>
                <a:r>
                  <a:rPr lang="fr-FR" dirty="0"/>
                  <a:t> </a:t>
                </a:r>
              </a:p>
              <a:p>
                <a:pPr marL="0" indent="0">
                  <a:buNone/>
                </a:pPr>
                <a:endParaRPr lang="fr-FR" dirty="0"/>
              </a:p>
              <a:p>
                <a:pPr marL="0" indent="0">
                  <a:buNone/>
                </a:pPr>
                <a:r>
                  <a:rPr lang="fr-FR" dirty="0"/>
                  <a:t> </a:t>
                </a:r>
              </a:p>
              <a:p>
                <a:pPr marL="0" indent="0">
                  <a:buNone/>
                </a:pPr>
                <a:r>
                  <a:rPr lang="fr-FR" dirty="0"/>
                  <a:t> </a:t>
                </a:r>
              </a:p>
              <a:p>
                <a:pPr marL="0" indent="0">
                  <a:buNone/>
                </a:pPr>
                <a:r>
                  <a:rPr lang="fr-FR" dirty="0"/>
                  <a:t> </a:t>
                </a:r>
              </a:p>
              <a:p>
                <a:pPr marL="0" indent="0">
                  <a:buNone/>
                </a:pPr>
                <a:r>
                  <a:rPr lang="fr-FR" dirty="0"/>
                  <a:t> </a:t>
                </a:r>
              </a:p>
              <a:p>
                <a:pPr marL="0" indent="0">
                  <a:buNone/>
                </a:pPr>
                <a:r>
                  <a:rPr lang="fr-FR" dirty="0" smtClean="0"/>
                  <a:t> </a:t>
                </a:r>
                <a:endParaRPr lang="fr-FR" dirty="0"/>
              </a:p>
            </p:txBody>
          </p:sp>
        </mc:Choice>
        <mc:Fallback xmlns="">
          <p:sp>
            <p:nvSpPr>
              <p:cNvPr id="5" name="Espace réservé du contenu 4"/>
              <p:cNvSpPr>
                <a:spLocks noGrp="1" noRot="1" noChangeAspect="1" noMove="1" noResize="1" noEditPoints="1" noAdjustHandles="1" noChangeArrowheads="1" noChangeShapeType="1" noTextEdit="1"/>
              </p:cNvSpPr>
              <p:nvPr>
                <p:ph idx="1"/>
              </p:nvPr>
            </p:nvSpPr>
            <p:spPr>
              <a:xfrm>
                <a:off x="0" y="980728"/>
                <a:ext cx="9036496" cy="5877272"/>
              </a:xfrm>
              <a:blipFill rotWithShape="1">
                <a:blip r:embed="rId3" cstate="print"/>
                <a:stretch>
                  <a:fillRect l="-1012"/>
                </a:stretch>
              </a:blipFill>
            </p:spPr>
            <p:txBody>
              <a:bodyPr/>
              <a:lstStyle/>
              <a:p>
                <a:r>
                  <a:rPr lang="fr-FR">
                    <a:noFill/>
                  </a:rPr>
                  <a:t> </a:t>
                </a:r>
              </a:p>
            </p:txBody>
          </p:sp>
        </mc:Fallback>
      </mc:AlternateContent>
      <p:sp>
        <p:nvSpPr>
          <p:cNvPr id="4" name="Rectangle 1"/>
          <p:cNvSpPr>
            <a:spLocks noChangeArrowheads="1"/>
          </p:cNvSpPr>
          <p:nvPr/>
        </p:nvSpPr>
        <p:spPr bwMode="auto">
          <a:xfrm>
            <a:off x="2940050" y="354806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10" name="Rectangle 2"/>
          <p:cNvSpPr>
            <a:spLocks noChangeArrowheads="1"/>
          </p:cNvSpPr>
          <p:nvPr/>
        </p:nvSpPr>
        <p:spPr bwMode="auto">
          <a:xfrm>
            <a:off x="2940050" y="354806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7" name="Rectangle 1"/>
          <p:cNvSpPr>
            <a:spLocks noChangeArrowheads="1"/>
          </p:cNvSpPr>
          <p:nvPr/>
        </p:nvSpPr>
        <p:spPr bwMode="auto">
          <a:xfrm>
            <a:off x="2516188" y="34163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8" name="Rectangle 1"/>
          <p:cNvSpPr>
            <a:spLocks noChangeArrowheads="1"/>
          </p:cNvSpPr>
          <p:nvPr/>
        </p:nvSpPr>
        <p:spPr bwMode="auto">
          <a:xfrm>
            <a:off x="1979613" y="308292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graphicFrame>
        <p:nvGraphicFramePr>
          <p:cNvPr id="3" name="Tableau 2"/>
          <p:cNvGraphicFramePr>
            <a:graphicFrameLocks noGrp="1"/>
          </p:cNvGraphicFramePr>
          <p:nvPr>
            <p:extLst>
              <p:ext uri="{D42A27DB-BD31-4B8C-83A1-F6EECF244321}">
                <p14:modId xmlns:p14="http://schemas.microsoft.com/office/powerpoint/2010/main" val="1550903330"/>
              </p:ext>
            </p:extLst>
          </p:nvPr>
        </p:nvGraphicFramePr>
        <p:xfrm>
          <a:off x="592480" y="4149080"/>
          <a:ext cx="2339752" cy="1927860"/>
        </p:xfrm>
        <a:graphic>
          <a:graphicData uri="http://schemas.openxmlformats.org/drawingml/2006/table">
            <a:tbl>
              <a:tblPr firstRow="1" firstCol="1" bandRow="1">
                <a:tableStyleId>{5C22544A-7EE6-4342-B048-85BDC9FD1C3A}</a:tableStyleId>
              </a:tblPr>
              <a:tblGrid>
                <a:gridCol w="1169876"/>
                <a:gridCol w="1169876"/>
              </a:tblGrid>
              <a:tr h="113922">
                <a:tc>
                  <a:txBody>
                    <a:bodyPr/>
                    <a:lstStyle/>
                    <a:p>
                      <a:pPr algn="ctr">
                        <a:lnSpc>
                          <a:spcPct val="115000"/>
                        </a:lnSpc>
                        <a:spcAft>
                          <a:spcPts val="0"/>
                        </a:spcAft>
                      </a:pPr>
                      <a:r>
                        <a:rPr lang="fr-FR" sz="2000" dirty="0">
                          <a:solidFill>
                            <a:srgbClr val="9F218D"/>
                          </a:solidFill>
                          <a:effectLst/>
                        </a:rPr>
                        <a:t>1/L (m</a:t>
                      </a:r>
                      <a:r>
                        <a:rPr lang="fr-FR" sz="2000" baseline="30000" dirty="0">
                          <a:solidFill>
                            <a:srgbClr val="9F218D"/>
                          </a:solidFill>
                          <a:effectLst/>
                        </a:rPr>
                        <a:t>-1</a:t>
                      </a:r>
                      <a:r>
                        <a:rPr lang="fr-FR" sz="2000" dirty="0">
                          <a:solidFill>
                            <a:srgbClr val="9F218D"/>
                          </a:solidFill>
                          <a:effectLst/>
                        </a:rPr>
                        <a:t>)</a:t>
                      </a:r>
                      <a:endParaRPr lang="fr-FR" sz="2000" dirty="0">
                        <a:solidFill>
                          <a:srgbClr val="9F218D"/>
                        </a:solidFill>
                        <a:effectLst/>
                        <a:latin typeface="Calibri"/>
                        <a:ea typeface="Calibri"/>
                        <a:cs typeface="Times New Roman"/>
                      </a:endParaRPr>
                    </a:p>
                  </a:txBody>
                  <a:tcPr marL="44450" marR="44450" marT="0" marB="0" anchor="b"/>
                </a:tc>
                <a:tc>
                  <a:txBody>
                    <a:bodyPr/>
                    <a:lstStyle/>
                    <a:p>
                      <a:pPr algn="ctr">
                        <a:lnSpc>
                          <a:spcPct val="115000"/>
                        </a:lnSpc>
                        <a:spcAft>
                          <a:spcPts val="0"/>
                        </a:spcAft>
                      </a:pPr>
                      <a:r>
                        <a:rPr lang="fr-FR" sz="2000" dirty="0">
                          <a:solidFill>
                            <a:srgbClr val="9F218D"/>
                          </a:solidFill>
                          <a:effectLst/>
                        </a:rPr>
                        <a:t>f</a:t>
                      </a:r>
                      <a:r>
                        <a:rPr lang="fr-FR" sz="2000" baseline="-25000" dirty="0">
                          <a:solidFill>
                            <a:srgbClr val="9F218D"/>
                          </a:solidFill>
                          <a:effectLst/>
                        </a:rPr>
                        <a:t>1</a:t>
                      </a:r>
                      <a:r>
                        <a:rPr lang="fr-FR" sz="2000" dirty="0">
                          <a:solidFill>
                            <a:srgbClr val="9F218D"/>
                          </a:solidFill>
                          <a:effectLst/>
                        </a:rPr>
                        <a:t>(Hz)</a:t>
                      </a:r>
                      <a:endParaRPr lang="fr-FR" sz="2000" dirty="0">
                        <a:solidFill>
                          <a:srgbClr val="9F218D"/>
                        </a:solidFill>
                        <a:effectLst/>
                        <a:latin typeface="Calibri"/>
                        <a:ea typeface="Calibri"/>
                        <a:cs typeface="Times New Roman"/>
                      </a:endParaRPr>
                    </a:p>
                  </a:txBody>
                  <a:tcPr marL="44450" marR="44450" marT="0" marB="0" anchor="b"/>
                </a:tc>
              </a:tr>
              <a:tr h="190500">
                <a:tc>
                  <a:txBody>
                    <a:bodyPr/>
                    <a:lstStyle/>
                    <a:p>
                      <a:pPr algn="ctr">
                        <a:lnSpc>
                          <a:spcPct val="115000"/>
                        </a:lnSpc>
                        <a:spcAft>
                          <a:spcPts val="0"/>
                        </a:spcAft>
                      </a:pPr>
                      <a:r>
                        <a:rPr lang="fr-FR" sz="1800" dirty="0">
                          <a:effectLst/>
                        </a:rPr>
                        <a:t>3,096</a:t>
                      </a:r>
                      <a:endParaRPr lang="fr-FR" sz="1800" dirty="0">
                        <a:effectLst/>
                        <a:latin typeface="Calibri"/>
                        <a:ea typeface="Calibri"/>
                        <a:cs typeface="Times New Roman"/>
                      </a:endParaRPr>
                    </a:p>
                  </a:txBody>
                  <a:tcPr marL="44450" marR="44450" marT="0" marB="0" anchor="b"/>
                </a:tc>
                <a:tc>
                  <a:txBody>
                    <a:bodyPr/>
                    <a:lstStyle/>
                    <a:p>
                      <a:pPr algn="ctr">
                        <a:lnSpc>
                          <a:spcPct val="115000"/>
                        </a:lnSpc>
                        <a:spcAft>
                          <a:spcPts val="0"/>
                        </a:spcAft>
                      </a:pPr>
                      <a:r>
                        <a:rPr lang="fr-FR" sz="1800" dirty="0">
                          <a:effectLst/>
                        </a:rPr>
                        <a:t>261,6</a:t>
                      </a:r>
                      <a:endParaRPr lang="fr-FR" sz="1800" dirty="0">
                        <a:effectLst/>
                        <a:latin typeface="Calibri"/>
                        <a:ea typeface="Calibri"/>
                        <a:cs typeface="Times New Roman"/>
                      </a:endParaRPr>
                    </a:p>
                  </a:txBody>
                  <a:tcPr marL="44450" marR="44450" marT="0" marB="0" anchor="b"/>
                </a:tc>
              </a:tr>
              <a:tr h="190500">
                <a:tc>
                  <a:txBody>
                    <a:bodyPr/>
                    <a:lstStyle/>
                    <a:p>
                      <a:pPr algn="ctr">
                        <a:lnSpc>
                          <a:spcPct val="115000"/>
                        </a:lnSpc>
                        <a:spcAft>
                          <a:spcPts val="0"/>
                        </a:spcAft>
                      </a:pPr>
                      <a:r>
                        <a:rPr lang="fr-FR" sz="1800" dirty="0">
                          <a:effectLst/>
                        </a:rPr>
                        <a:t>3,876</a:t>
                      </a:r>
                      <a:endParaRPr lang="fr-FR" sz="1800" dirty="0">
                        <a:effectLst/>
                        <a:latin typeface="Calibri"/>
                        <a:ea typeface="Calibri"/>
                        <a:cs typeface="Times New Roman"/>
                      </a:endParaRPr>
                    </a:p>
                  </a:txBody>
                  <a:tcPr marL="44450" marR="44450" marT="0" marB="0" anchor="b"/>
                </a:tc>
                <a:tc>
                  <a:txBody>
                    <a:bodyPr/>
                    <a:lstStyle/>
                    <a:p>
                      <a:pPr algn="ctr">
                        <a:lnSpc>
                          <a:spcPct val="115000"/>
                        </a:lnSpc>
                        <a:spcAft>
                          <a:spcPts val="0"/>
                        </a:spcAft>
                      </a:pPr>
                      <a:r>
                        <a:rPr lang="fr-FR" sz="1800" dirty="0">
                          <a:effectLst/>
                        </a:rPr>
                        <a:t>329,6</a:t>
                      </a:r>
                      <a:endParaRPr lang="fr-FR" sz="1800" dirty="0">
                        <a:effectLst/>
                        <a:latin typeface="Calibri"/>
                        <a:ea typeface="Calibri"/>
                        <a:cs typeface="Times New Roman"/>
                      </a:endParaRPr>
                    </a:p>
                  </a:txBody>
                  <a:tcPr marL="44450" marR="44450" marT="0" marB="0" anchor="b"/>
                </a:tc>
              </a:tr>
              <a:tr h="190500">
                <a:tc>
                  <a:txBody>
                    <a:bodyPr/>
                    <a:lstStyle/>
                    <a:p>
                      <a:pPr algn="ctr">
                        <a:lnSpc>
                          <a:spcPct val="115000"/>
                        </a:lnSpc>
                        <a:spcAft>
                          <a:spcPts val="0"/>
                        </a:spcAft>
                      </a:pPr>
                      <a:r>
                        <a:rPr lang="fr-FR" sz="1800">
                          <a:effectLst/>
                        </a:rPr>
                        <a:t>4,098</a:t>
                      </a:r>
                      <a:endParaRPr lang="fr-FR" sz="1800">
                        <a:effectLst/>
                        <a:latin typeface="Calibri"/>
                        <a:ea typeface="Calibri"/>
                        <a:cs typeface="Times New Roman"/>
                      </a:endParaRPr>
                    </a:p>
                  </a:txBody>
                  <a:tcPr marL="44450" marR="44450" marT="0" marB="0" anchor="b"/>
                </a:tc>
                <a:tc>
                  <a:txBody>
                    <a:bodyPr/>
                    <a:lstStyle/>
                    <a:p>
                      <a:pPr algn="ctr">
                        <a:lnSpc>
                          <a:spcPct val="115000"/>
                        </a:lnSpc>
                        <a:spcAft>
                          <a:spcPts val="0"/>
                        </a:spcAft>
                      </a:pPr>
                      <a:r>
                        <a:rPr lang="fr-FR" sz="1800" dirty="0">
                          <a:effectLst/>
                        </a:rPr>
                        <a:t>349,2</a:t>
                      </a:r>
                      <a:endParaRPr lang="fr-FR" sz="1800" dirty="0">
                        <a:effectLst/>
                        <a:latin typeface="Calibri"/>
                        <a:ea typeface="Calibri"/>
                        <a:cs typeface="Times New Roman"/>
                      </a:endParaRPr>
                    </a:p>
                  </a:txBody>
                  <a:tcPr marL="44450" marR="44450" marT="0" marB="0" anchor="b"/>
                </a:tc>
              </a:tr>
              <a:tr h="190500">
                <a:tc>
                  <a:txBody>
                    <a:bodyPr/>
                    <a:lstStyle/>
                    <a:p>
                      <a:pPr algn="ctr">
                        <a:lnSpc>
                          <a:spcPct val="115000"/>
                        </a:lnSpc>
                        <a:spcAft>
                          <a:spcPts val="0"/>
                        </a:spcAft>
                      </a:pPr>
                      <a:r>
                        <a:rPr lang="fr-FR" sz="1800">
                          <a:effectLst/>
                        </a:rPr>
                        <a:t>5,155</a:t>
                      </a:r>
                      <a:endParaRPr lang="fr-FR" sz="1800">
                        <a:effectLst/>
                        <a:latin typeface="Calibri"/>
                        <a:ea typeface="Calibri"/>
                        <a:cs typeface="Times New Roman"/>
                      </a:endParaRPr>
                    </a:p>
                  </a:txBody>
                  <a:tcPr marL="44450" marR="44450" marT="0" marB="0" anchor="b"/>
                </a:tc>
                <a:tc>
                  <a:txBody>
                    <a:bodyPr/>
                    <a:lstStyle/>
                    <a:p>
                      <a:pPr algn="ctr">
                        <a:lnSpc>
                          <a:spcPct val="115000"/>
                        </a:lnSpc>
                        <a:spcAft>
                          <a:spcPts val="0"/>
                        </a:spcAft>
                      </a:pPr>
                      <a:r>
                        <a:rPr lang="fr-FR" sz="1800" dirty="0">
                          <a:effectLst/>
                        </a:rPr>
                        <a:t>440</a:t>
                      </a:r>
                      <a:endParaRPr lang="fr-FR" sz="1800" dirty="0">
                        <a:effectLst/>
                        <a:latin typeface="Calibri"/>
                        <a:ea typeface="Calibri"/>
                        <a:cs typeface="Times New Roman"/>
                      </a:endParaRPr>
                    </a:p>
                  </a:txBody>
                  <a:tcPr marL="44450" marR="44450" marT="0" marB="0" anchor="b"/>
                </a:tc>
              </a:tr>
              <a:tr h="190500">
                <a:tc>
                  <a:txBody>
                    <a:bodyPr/>
                    <a:lstStyle/>
                    <a:p>
                      <a:pPr algn="ctr">
                        <a:lnSpc>
                          <a:spcPct val="115000"/>
                        </a:lnSpc>
                        <a:spcAft>
                          <a:spcPts val="0"/>
                        </a:spcAft>
                      </a:pPr>
                      <a:r>
                        <a:rPr lang="fr-FR" sz="1800">
                          <a:effectLst/>
                        </a:rPr>
                        <a:t>6,135</a:t>
                      </a:r>
                      <a:endParaRPr lang="fr-FR" sz="1800">
                        <a:effectLst/>
                        <a:latin typeface="Calibri"/>
                        <a:ea typeface="Calibri"/>
                        <a:cs typeface="Times New Roman"/>
                      </a:endParaRPr>
                    </a:p>
                  </a:txBody>
                  <a:tcPr marL="44450" marR="44450" marT="0" marB="0" anchor="b"/>
                </a:tc>
                <a:tc>
                  <a:txBody>
                    <a:bodyPr/>
                    <a:lstStyle/>
                    <a:p>
                      <a:pPr algn="ctr">
                        <a:lnSpc>
                          <a:spcPct val="115000"/>
                        </a:lnSpc>
                        <a:spcAft>
                          <a:spcPts val="0"/>
                        </a:spcAft>
                      </a:pPr>
                      <a:r>
                        <a:rPr lang="fr-FR" sz="1800" dirty="0">
                          <a:effectLst/>
                        </a:rPr>
                        <a:t>523,2</a:t>
                      </a:r>
                      <a:endParaRPr lang="fr-FR" sz="1800" dirty="0">
                        <a:effectLst/>
                        <a:latin typeface="Calibri"/>
                        <a:ea typeface="Calibri"/>
                        <a:cs typeface="Times New Roman"/>
                      </a:endParaRPr>
                    </a:p>
                  </a:txBody>
                  <a:tcPr marL="44450" marR="44450" marT="0" marB="0" anchor="b"/>
                </a:tc>
              </a:tr>
            </a:tbl>
          </a:graphicData>
        </a:graphic>
      </p:graphicFrame>
      <p:sp>
        <p:nvSpPr>
          <p:cNvPr id="9" name="Rectangle 1"/>
          <p:cNvSpPr>
            <a:spLocks noChangeArrowheads="1"/>
          </p:cNvSpPr>
          <p:nvPr/>
        </p:nvSpPr>
        <p:spPr bwMode="auto">
          <a:xfrm>
            <a:off x="3810000" y="3271838"/>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graphicFrame>
        <p:nvGraphicFramePr>
          <p:cNvPr id="11" name="Graphique 10"/>
          <p:cNvGraphicFramePr/>
          <p:nvPr>
            <p:extLst>
              <p:ext uri="{D42A27DB-BD31-4B8C-83A1-F6EECF244321}">
                <p14:modId xmlns:p14="http://schemas.microsoft.com/office/powerpoint/2010/main" val="1296482266"/>
              </p:ext>
            </p:extLst>
          </p:nvPr>
        </p:nvGraphicFramePr>
        <p:xfrm>
          <a:off x="3419872" y="3255547"/>
          <a:ext cx="5232350" cy="332551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465814126"/>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8676456" cy="980728"/>
          </a:xfrm>
        </p:spPr>
        <p:txBody>
          <a:bodyPr>
            <a:noAutofit/>
          </a:bodyPr>
          <a:lstStyle/>
          <a:p>
            <a:r>
              <a:rPr lang="fr-FR" sz="2000" dirty="0" smtClean="0">
                <a:solidFill>
                  <a:srgbClr val="AA2116"/>
                </a:solidFill>
                <a:latin typeface="Copperplate Gothic Bold" panose="020E0705020206020404" pitchFamily="34" charset="0"/>
              </a:rPr>
              <a:t/>
            </a:r>
            <a:br>
              <a:rPr lang="fr-FR" sz="2000" dirty="0" smtClean="0">
                <a:solidFill>
                  <a:srgbClr val="AA2116"/>
                </a:solidFill>
                <a:latin typeface="Copperplate Gothic Bold" panose="020E0705020206020404" pitchFamily="34" charset="0"/>
              </a:rPr>
            </a:br>
            <a:r>
              <a:rPr lang="fr-FR" sz="1400" dirty="0" smtClean="0">
                <a:solidFill>
                  <a:srgbClr val="AA2116"/>
                </a:solidFill>
                <a:latin typeface="Copperplate Gothic Bold" panose="020E0705020206020404" pitchFamily="34" charset="0"/>
              </a:rPr>
              <a:t>LA Flûte de PAN</a:t>
            </a:r>
            <a:r>
              <a:rPr lang="fr-FR" sz="1400" dirty="0">
                <a:solidFill>
                  <a:srgbClr val="002060"/>
                </a:solidFill>
                <a:latin typeface="Copperplate Gothic Bold" panose="020E0705020206020404" pitchFamily="34" charset="0"/>
              </a:rPr>
              <a:t/>
            </a:r>
            <a:br>
              <a:rPr lang="fr-FR" sz="1400" dirty="0">
                <a:solidFill>
                  <a:srgbClr val="002060"/>
                </a:solidFill>
                <a:latin typeface="Copperplate Gothic Bold" panose="020E0705020206020404" pitchFamily="34" charset="0"/>
              </a:rPr>
            </a:br>
            <a:r>
              <a:rPr lang="fr-FR" sz="1400" dirty="0" smtClean="0">
                <a:solidFill>
                  <a:srgbClr val="002060"/>
                </a:solidFill>
                <a:latin typeface="Copperplate Gothic Bold" panose="020E0705020206020404" pitchFamily="34" charset="0"/>
              </a:rPr>
              <a:t/>
            </a:r>
            <a:br>
              <a:rPr lang="fr-FR" sz="1400" dirty="0" smtClean="0">
                <a:solidFill>
                  <a:srgbClr val="002060"/>
                </a:solidFill>
                <a:latin typeface="Copperplate Gothic Bold" panose="020E0705020206020404" pitchFamily="34" charset="0"/>
              </a:rPr>
            </a:br>
            <a:r>
              <a:rPr lang="fr-FR" sz="1400" dirty="0" smtClean="0">
                <a:solidFill>
                  <a:srgbClr val="002060"/>
                </a:solidFill>
                <a:latin typeface="Copperplate Gothic Bold" panose="020E0705020206020404" pitchFamily="34" charset="0"/>
              </a:rPr>
              <a:t>  </a:t>
            </a:r>
            <a:r>
              <a:rPr lang="fr-FR" sz="2000" dirty="0" smtClean="0">
                <a:solidFill>
                  <a:schemeClr val="accent3">
                    <a:lumMod val="75000"/>
                  </a:schemeClr>
                </a:solidFill>
                <a:latin typeface="Copperplate Gothic Bold" panose="020E0705020206020404" pitchFamily="34" charset="0"/>
              </a:rPr>
              <a:t>Proposition de corrigé</a:t>
            </a:r>
            <a:r>
              <a:rPr lang="fr-FR" sz="2000" dirty="0" smtClean="0">
                <a:solidFill>
                  <a:srgbClr val="AA2116"/>
                </a:solidFill>
                <a:latin typeface="Copperplate Gothic Bold" panose="020E0705020206020404" pitchFamily="34" charset="0"/>
              </a:rPr>
              <a:t/>
            </a:r>
            <a:br>
              <a:rPr lang="fr-FR" sz="2000" dirty="0" smtClean="0">
                <a:solidFill>
                  <a:srgbClr val="AA2116"/>
                </a:solidFill>
                <a:latin typeface="Copperplate Gothic Bold" panose="020E0705020206020404" pitchFamily="34" charset="0"/>
              </a:rPr>
            </a:br>
            <a:endParaRPr lang="fr-FR" sz="2000" dirty="0"/>
          </a:p>
        </p:txBody>
      </p:sp>
      <mc:AlternateContent xmlns:mc="http://schemas.openxmlformats.org/markup-compatibility/2006" xmlns:a14="http://schemas.microsoft.com/office/drawing/2010/main">
        <mc:Choice Requires="a14">
          <p:sp>
            <p:nvSpPr>
              <p:cNvPr id="5" name="Espace réservé du contenu 4"/>
              <p:cNvSpPr>
                <a:spLocks noGrp="1"/>
              </p:cNvSpPr>
              <p:nvPr>
                <p:ph idx="1"/>
              </p:nvPr>
            </p:nvSpPr>
            <p:spPr>
              <a:xfrm>
                <a:off x="0" y="980728"/>
                <a:ext cx="9144000" cy="5877272"/>
              </a:xfrm>
            </p:spPr>
            <p:txBody>
              <a:bodyPr>
                <a:normAutofit fontScale="25000" lnSpcReduction="20000"/>
              </a:bodyPr>
              <a:lstStyle/>
              <a:p>
                <a:pPr marL="0" indent="0">
                  <a:buNone/>
                </a:pPr>
                <a:endParaRPr lang="fr-FR" b="1" u="sng" dirty="0" smtClean="0">
                  <a:solidFill>
                    <a:schemeClr val="tx2">
                      <a:lumMod val="60000"/>
                      <a:lumOff val="40000"/>
                    </a:schemeClr>
                  </a:solidFill>
                  <a:latin typeface="Britannic Bold" panose="020B0903060703020204" pitchFamily="34" charset="0"/>
                </a:endParaRPr>
              </a:p>
              <a:p>
                <a:pPr marL="0" indent="0">
                  <a:buNone/>
                </a:pPr>
                <a:r>
                  <a:rPr lang="fr-FR" sz="9600" b="1" u="sng" dirty="0" smtClean="0">
                    <a:solidFill>
                      <a:srgbClr val="9F218D"/>
                    </a:solidFill>
                    <a:latin typeface="Eras Bold ITC" panose="020B0907030504020204" pitchFamily="34" charset="0"/>
                  </a:rPr>
                  <a:t>Détermination de la longueur des tubes égarés</a:t>
                </a:r>
                <a:endParaRPr lang="fr-FR" sz="8000" dirty="0">
                  <a:solidFill>
                    <a:srgbClr val="9F218D"/>
                  </a:solidFill>
                </a:endParaRPr>
              </a:p>
              <a:p>
                <a:pPr marL="0" indent="0">
                  <a:buNone/>
                </a:pPr>
                <a:endParaRPr lang="fr-FR" sz="2000" dirty="0" smtClean="0"/>
              </a:p>
              <a:p>
                <a:pPr marL="0" indent="0">
                  <a:buNone/>
                </a:pPr>
                <a:endParaRPr lang="fr-FR" sz="2000" dirty="0"/>
              </a:p>
              <a:p>
                <a:pPr marL="0" indent="0">
                  <a:buNone/>
                </a:pPr>
                <a:endParaRPr lang="fr-FR" sz="2000" dirty="0"/>
              </a:p>
              <a:p>
                <a:pPr marL="0" indent="0">
                  <a:buNone/>
                </a:pPr>
                <a:endParaRPr lang="fr-FR" sz="6400" dirty="0"/>
              </a:p>
              <a:p>
                <a:pPr marL="0" indent="0">
                  <a:buNone/>
                </a:pPr>
                <a:r>
                  <a:rPr lang="fr-FR" sz="7200" dirty="0"/>
                  <a:t> L’équation de la droite modélisée est : </a:t>
                </a:r>
                <a:r>
                  <a:rPr lang="fr-FR" sz="7200" dirty="0" smtClean="0">
                    <a:solidFill>
                      <a:srgbClr val="002060"/>
                    </a:solidFill>
                  </a:rPr>
                  <a:t>f</a:t>
                </a:r>
                <a:r>
                  <a:rPr lang="fr-FR" sz="7200" baseline="-25000" dirty="0">
                    <a:solidFill>
                      <a:srgbClr val="002060"/>
                    </a:solidFill>
                  </a:rPr>
                  <a:t>1</a:t>
                </a:r>
                <a:r>
                  <a:rPr lang="fr-FR" sz="7200" b="1" dirty="0">
                    <a:solidFill>
                      <a:srgbClr val="002060"/>
                    </a:solidFill>
                  </a:rPr>
                  <a:t> = 85,18</a:t>
                </a:r>
                <a14:m>
                  <m:oMath xmlns:m="http://schemas.openxmlformats.org/officeDocument/2006/math">
                    <m:r>
                      <a:rPr lang="fr-FR" sz="7200" b="1" i="1">
                        <a:solidFill>
                          <a:srgbClr val="002060"/>
                        </a:solidFill>
                        <a:latin typeface="Cambria Math"/>
                      </a:rPr>
                      <m:t>𝟐</m:t>
                    </m:r>
                    <m:r>
                      <a:rPr lang="fr-FR" sz="7200" b="1" i="1">
                        <a:solidFill>
                          <a:srgbClr val="002060"/>
                        </a:solidFill>
                        <a:latin typeface="Cambria Math"/>
                      </a:rPr>
                      <m:t> ×</m:t>
                    </m:r>
                    <m:f>
                      <m:fPr>
                        <m:ctrlPr>
                          <a:rPr lang="fr-FR" sz="7200" b="1" i="1">
                            <a:solidFill>
                              <a:srgbClr val="002060"/>
                            </a:solidFill>
                            <a:latin typeface="Cambria Math"/>
                          </a:rPr>
                        </m:ctrlPr>
                      </m:fPr>
                      <m:num>
                        <m:r>
                          <a:rPr lang="fr-FR" sz="7200" b="1" i="1">
                            <a:solidFill>
                              <a:srgbClr val="002060"/>
                            </a:solidFill>
                            <a:latin typeface="Cambria Math"/>
                          </a:rPr>
                          <m:t>𝟏</m:t>
                        </m:r>
                      </m:num>
                      <m:den>
                        <m:r>
                          <a:rPr lang="fr-FR" sz="7200" b="1" i="1">
                            <a:solidFill>
                              <a:srgbClr val="002060"/>
                            </a:solidFill>
                            <a:latin typeface="Cambria Math"/>
                          </a:rPr>
                          <m:t>𝐋</m:t>
                        </m:r>
                      </m:den>
                    </m:f>
                  </m:oMath>
                </a14:m>
                <a:endParaRPr lang="fr-FR" sz="7200" dirty="0"/>
              </a:p>
              <a:p>
                <a:pPr marL="0" indent="0">
                  <a:buNone/>
                </a:pPr>
                <a:endParaRPr lang="fr-FR" sz="7200" dirty="0" smtClean="0"/>
              </a:p>
              <a:p>
                <a:pPr marL="0" indent="0">
                  <a:buNone/>
                </a:pPr>
                <a:endParaRPr lang="fr-FR" sz="7200" dirty="0"/>
              </a:p>
              <a:p>
                <a:pPr marL="0" indent="0">
                  <a:buNone/>
                </a:pPr>
                <a:endParaRPr lang="fr-FR" sz="7200" dirty="0" smtClean="0"/>
              </a:p>
              <a:p>
                <a:pPr marL="0" indent="0">
                  <a:buNone/>
                </a:pPr>
                <a:endParaRPr lang="fr-FR" sz="7200" dirty="0"/>
              </a:p>
              <a:p>
                <a:pPr marL="0" indent="0">
                  <a:buNone/>
                </a:pPr>
                <a:endParaRPr lang="fr-FR" sz="7200" dirty="0" smtClean="0"/>
              </a:p>
              <a:p>
                <a:pPr marL="0" indent="0">
                  <a:buNone/>
                </a:pPr>
                <a:endParaRPr lang="fr-FR" sz="7200" dirty="0"/>
              </a:p>
              <a:p>
                <a:pPr marL="0" indent="0">
                  <a:buNone/>
                </a:pPr>
                <a:r>
                  <a:rPr lang="fr-FR" sz="7200" dirty="0"/>
                  <a:t> </a:t>
                </a:r>
                <a:endParaRPr lang="fr-FR" sz="7200" dirty="0" smtClean="0"/>
              </a:p>
              <a:p>
                <a:pPr marL="0" indent="0">
                  <a:buNone/>
                </a:pPr>
                <a:endParaRPr lang="fr-FR" sz="7200" dirty="0" smtClean="0"/>
              </a:p>
              <a:p>
                <a:pPr marL="0" indent="0">
                  <a:buNone/>
                </a:pPr>
                <a:endParaRPr lang="fr-FR" sz="7200" dirty="0"/>
              </a:p>
              <a:p>
                <a:pPr>
                  <a:buFont typeface="Wingdings" panose="05000000000000000000" pitchFamily="2" charset="2"/>
                  <a:buChar char="v"/>
                </a:pPr>
                <a:r>
                  <a:rPr lang="fr-FR" sz="7200" dirty="0" smtClean="0">
                    <a:solidFill>
                      <a:srgbClr val="9F218D"/>
                    </a:solidFill>
                  </a:rPr>
                  <a:t> </a:t>
                </a:r>
                <a:r>
                  <a:rPr lang="fr-FR" sz="7200" dirty="0"/>
                  <a:t>La longueur du tube A correspondant à la note Ré</a:t>
                </a:r>
                <a:r>
                  <a:rPr lang="fr-FR" sz="7200" baseline="-25000" dirty="0"/>
                  <a:t>3</a:t>
                </a:r>
                <a:r>
                  <a:rPr lang="fr-FR" sz="7200" dirty="0"/>
                  <a:t> est : L</a:t>
                </a:r>
                <a:r>
                  <a:rPr lang="fr-FR" sz="7200" baseline="-25000" dirty="0"/>
                  <a:t>A</a:t>
                </a:r>
                <a:r>
                  <a:rPr lang="fr-FR" sz="7200" dirty="0"/>
                  <a:t> = </a:t>
                </a:r>
                <a14:m>
                  <m:oMath xmlns:m="http://schemas.openxmlformats.org/officeDocument/2006/math">
                    <m:f>
                      <m:fPr>
                        <m:ctrlPr>
                          <a:rPr lang="fr-FR" sz="7200" i="1">
                            <a:latin typeface="Cambria Math"/>
                          </a:rPr>
                        </m:ctrlPr>
                      </m:fPr>
                      <m:num>
                        <m:r>
                          <a:rPr lang="fr-FR" sz="7200" i="1">
                            <a:latin typeface="Cambria Math"/>
                          </a:rPr>
                          <m:t>85,182</m:t>
                        </m:r>
                      </m:num>
                      <m:den>
                        <m:r>
                          <a:rPr lang="fr-FR" sz="7200" i="1">
                            <a:latin typeface="Cambria Math"/>
                          </a:rPr>
                          <m:t>293,6</m:t>
                        </m:r>
                      </m:den>
                    </m:f>
                  </m:oMath>
                </a14:m>
                <a:r>
                  <a:rPr lang="fr-FR" sz="7200" dirty="0"/>
                  <a:t> = 0,2900 m = 29,00 cm</a:t>
                </a:r>
                <a:r>
                  <a:rPr lang="fr-FR" sz="7200" dirty="0" smtClean="0"/>
                  <a:t>.</a:t>
                </a:r>
              </a:p>
              <a:p>
                <a:pPr marL="0" indent="0">
                  <a:buNone/>
                </a:pPr>
                <a:endParaRPr lang="fr-FR" sz="7200" dirty="0"/>
              </a:p>
              <a:p>
                <a:pPr>
                  <a:buFont typeface="Wingdings" panose="05000000000000000000" pitchFamily="2" charset="2"/>
                  <a:buChar char="v"/>
                </a:pPr>
                <a:r>
                  <a:rPr lang="fr-FR" sz="7200" dirty="0" smtClean="0">
                    <a:solidFill>
                      <a:srgbClr val="9F218D"/>
                    </a:solidFill>
                  </a:rPr>
                  <a:t> </a:t>
                </a:r>
                <a:r>
                  <a:rPr lang="fr-FR" sz="7200" dirty="0"/>
                  <a:t>La longueur du tube B correspondant à la note Sol</a:t>
                </a:r>
                <a:r>
                  <a:rPr lang="fr-FR" sz="7200" baseline="-25000" dirty="0"/>
                  <a:t>3</a:t>
                </a:r>
                <a:r>
                  <a:rPr lang="fr-FR" sz="7200" dirty="0"/>
                  <a:t> est : L</a:t>
                </a:r>
                <a:r>
                  <a:rPr lang="fr-FR" sz="7200" baseline="-25000" dirty="0"/>
                  <a:t>B</a:t>
                </a:r>
                <a:r>
                  <a:rPr lang="fr-FR" sz="7200" dirty="0"/>
                  <a:t> = </a:t>
                </a:r>
                <a14:m>
                  <m:oMath xmlns:m="http://schemas.openxmlformats.org/officeDocument/2006/math">
                    <m:f>
                      <m:fPr>
                        <m:ctrlPr>
                          <a:rPr lang="fr-FR" sz="7200" i="1">
                            <a:latin typeface="Cambria Math"/>
                          </a:rPr>
                        </m:ctrlPr>
                      </m:fPr>
                      <m:num>
                        <m:r>
                          <a:rPr lang="fr-FR" sz="7200" i="1">
                            <a:latin typeface="Cambria Math"/>
                          </a:rPr>
                          <m:t>85,182</m:t>
                        </m:r>
                      </m:num>
                      <m:den>
                        <m:r>
                          <a:rPr lang="fr-FR" sz="7200" i="1">
                            <a:latin typeface="Cambria Math"/>
                          </a:rPr>
                          <m:t>392,0</m:t>
                        </m:r>
                      </m:den>
                    </m:f>
                  </m:oMath>
                </a14:m>
                <a:r>
                  <a:rPr lang="fr-FR" sz="7200" dirty="0"/>
                  <a:t> = 0,2173 m = 21,73 cm.</a:t>
                </a:r>
              </a:p>
              <a:p>
                <a:pPr marL="0" indent="0">
                  <a:buNone/>
                </a:pPr>
                <a:endParaRPr lang="fr-FR" sz="7200" dirty="0" smtClean="0"/>
              </a:p>
              <a:p>
                <a:pPr>
                  <a:buFont typeface="Wingdings" panose="05000000000000000000" pitchFamily="2" charset="2"/>
                  <a:buChar char="v"/>
                </a:pPr>
                <a:r>
                  <a:rPr lang="fr-FR" sz="7200" dirty="0" smtClean="0">
                    <a:solidFill>
                      <a:srgbClr val="9F218D"/>
                    </a:solidFill>
                  </a:rPr>
                  <a:t> </a:t>
                </a:r>
                <a:r>
                  <a:rPr lang="fr-FR" sz="7200" dirty="0" smtClean="0"/>
                  <a:t>La </a:t>
                </a:r>
                <a:r>
                  <a:rPr lang="fr-FR" sz="7200" dirty="0"/>
                  <a:t>longueur du tube C correspondant à la note Si</a:t>
                </a:r>
                <a:r>
                  <a:rPr lang="fr-FR" sz="7200" baseline="-25000" dirty="0"/>
                  <a:t>3</a:t>
                </a:r>
                <a:r>
                  <a:rPr lang="fr-FR" sz="7200" dirty="0"/>
                  <a:t> est : L</a:t>
                </a:r>
                <a:r>
                  <a:rPr lang="fr-FR" sz="7200" baseline="-25000" dirty="0"/>
                  <a:t>C</a:t>
                </a:r>
                <a:r>
                  <a:rPr lang="fr-FR" sz="7200" dirty="0"/>
                  <a:t> = </a:t>
                </a:r>
                <a14:m>
                  <m:oMath xmlns:m="http://schemas.openxmlformats.org/officeDocument/2006/math">
                    <m:f>
                      <m:fPr>
                        <m:ctrlPr>
                          <a:rPr lang="fr-FR" sz="7200" i="1">
                            <a:latin typeface="Cambria Math"/>
                          </a:rPr>
                        </m:ctrlPr>
                      </m:fPr>
                      <m:num>
                        <m:r>
                          <a:rPr lang="fr-FR" sz="7200" i="1">
                            <a:latin typeface="Cambria Math"/>
                          </a:rPr>
                          <m:t>85,182</m:t>
                        </m:r>
                      </m:num>
                      <m:den>
                        <m:r>
                          <a:rPr lang="fr-FR" sz="7200" i="1">
                            <a:latin typeface="Cambria Math"/>
                          </a:rPr>
                          <m:t>494,0</m:t>
                        </m:r>
                      </m:den>
                    </m:f>
                  </m:oMath>
                </a14:m>
                <a:r>
                  <a:rPr lang="fr-FR" sz="7200" dirty="0"/>
                  <a:t> = 0,1724 m = 17,24 cm.</a:t>
                </a:r>
              </a:p>
              <a:p>
                <a:pPr marL="0" indent="0">
                  <a:buNone/>
                </a:pPr>
                <a:endParaRPr lang="fr-FR" dirty="0"/>
              </a:p>
              <a:p>
                <a:pPr marL="0" indent="0">
                  <a:buNone/>
                </a:pPr>
                <a:r>
                  <a:rPr lang="fr-FR" dirty="0"/>
                  <a:t> </a:t>
                </a:r>
              </a:p>
              <a:p>
                <a:pPr marL="0" indent="0">
                  <a:buNone/>
                </a:pPr>
                <a:endParaRPr lang="fr-FR" dirty="0"/>
              </a:p>
              <a:p>
                <a:pPr marL="0" indent="0">
                  <a:buNone/>
                </a:pPr>
                <a:r>
                  <a:rPr lang="fr-FR" dirty="0"/>
                  <a:t> </a:t>
                </a:r>
              </a:p>
              <a:p>
                <a:pPr marL="0" indent="0">
                  <a:buNone/>
                </a:pPr>
                <a:r>
                  <a:rPr lang="fr-FR" dirty="0"/>
                  <a:t> </a:t>
                </a:r>
              </a:p>
              <a:p>
                <a:pPr marL="0" indent="0">
                  <a:buNone/>
                </a:pPr>
                <a:r>
                  <a:rPr lang="fr-FR" dirty="0"/>
                  <a:t> </a:t>
                </a:r>
              </a:p>
              <a:p>
                <a:pPr marL="0" indent="0">
                  <a:buNone/>
                </a:pPr>
                <a:r>
                  <a:rPr lang="fr-FR" dirty="0"/>
                  <a:t> </a:t>
                </a:r>
              </a:p>
              <a:p>
                <a:pPr marL="0" indent="0">
                  <a:buNone/>
                </a:pPr>
                <a:r>
                  <a:rPr lang="fr-FR" dirty="0" smtClean="0"/>
                  <a:t> </a:t>
                </a:r>
                <a:endParaRPr lang="fr-FR" dirty="0"/>
              </a:p>
            </p:txBody>
          </p:sp>
        </mc:Choice>
        <mc:Fallback xmlns="">
          <p:sp>
            <p:nvSpPr>
              <p:cNvPr id="5" name="Espace réservé du contenu 4"/>
              <p:cNvSpPr>
                <a:spLocks noGrp="1" noRot="1" noChangeAspect="1" noMove="1" noResize="1" noEditPoints="1" noAdjustHandles="1" noChangeArrowheads="1" noChangeShapeType="1" noTextEdit="1"/>
              </p:cNvSpPr>
              <p:nvPr>
                <p:ph idx="1"/>
              </p:nvPr>
            </p:nvSpPr>
            <p:spPr>
              <a:xfrm>
                <a:off x="0" y="980728"/>
                <a:ext cx="9144000" cy="5877272"/>
              </a:xfrm>
              <a:blipFill rotWithShape="1">
                <a:blip r:embed="rId3" cstate="print"/>
                <a:stretch>
                  <a:fillRect l="-1000"/>
                </a:stretch>
              </a:blipFill>
            </p:spPr>
            <p:txBody>
              <a:bodyPr/>
              <a:lstStyle/>
              <a:p>
                <a:r>
                  <a:rPr lang="fr-FR">
                    <a:noFill/>
                  </a:rPr>
                  <a:t> </a:t>
                </a:r>
              </a:p>
            </p:txBody>
          </p:sp>
        </mc:Fallback>
      </mc:AlternateContent>
      <p:sp>
        <p:nvSpPr>
          <p:cNvPr id="4" name="Rectangle 1"/>
          <p:cNvSpPr>
            <a:spLocks noChangeArrowheads="1"/>
          </p:cNvSpPr>
          <p:nvPr/>
        </p:nvSpPr>
        <p:spPr bwMode="auto">
          <a:xfrm>
            <a:off x="2940050" y="354806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10" name="Rectangle 2"/>
          <p:cNvSpPr>
            <a:spLocks noChangeArrowheads="1"/>
          </p:cNvSpPr>
          <p:nvPr/>
        </p:nvSpPr>
        <p:spPr bwMode="auto">
          <a:xfrm>
            <a:off x="2940050" y="354806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7" name="Rectangle 1"/>
          <p:cNvSpPr>
            <a:spLocks noChangeArrowheads="1"/>
          </p:cNvSpPr>
          <p:nvPr/>
        </p:nvSpPr>
        <p:spPr bwMode="auto">
          <a:xfrm>
            <a:off x="2516188" y="34163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8" name="Rectangle 1"/>
          <p:cNvSpPr>
            <a:spLocks noChangeArrowheads="1"/>
          </p:cNvSpPr>
          <p:nvPr/>
        </p:nvSpPr>
        <p:spPr bwMode="auto">
          <a:xfrm>
            <a:off x="1979613" y="308292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9" name="Rectangle 1"/>
          <p:cNvSpPr>
            <a:spLocks noChangeArrowheads="1"/>
          </p:cNvSpPr>
          <p:nvPr/>
        </p:nvSpPr>
        <p:spPr bwMode="auto">
          <a:xfrm>
            <a:off x="3810000" y="3271838"/>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graphicFrame>
        <p:nvGraphicFramePr>
          <p:cNvPr id="11" name="Graphique 10"/>
          <p:cNvGraphicFramePr/>
          <p:nvPr>
            <p:extLst>
              <p:ext uri="{D42A27DB-BD31-4B8C-83A1-F6EECF244321}">
                <p14:modId xmlns:p14="http://schemas.microsoft.com/office/powerpoint/2010/main" val="806113648"/>
              </p:ext>
            </p:extLst>
          </p:nvPr>
        </p:nvGraphicFramePr>
        <p:xfrm>
          <a:off x="5927874" y="1704504"/>
          <a:ext cx="3168352" cy="275684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529645954"/>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8676456" cy="980728"/>
          </a:xfrm>
        </p:spPr>
        <p:txBody>
          <a:bodyPr>
            <a:noAutofit/>
          </a:bodyPr>
          <a:lstStyle/>
          <a:p>
            <a:r>
              <a:rPr lang="fr-FR" sz="2000" dirty="0" smtClean="0">
                <a:solidFill>
                  <a:srgbClr val="AA2116"/>
                </a:solidFill>
                <a:latin typeface="Copperplate Gothic Bold" panose="020E0705020206020404" pitchFamily="34" charset="0"/>
              </a:rPr>
              <a:t/>
            </a:r>
            <a:br>
              <a:rPr lang="fr-FR" sz="2000" dirty="0" smtClean="0">
                <a:solidFill>
                  <a:srgbClr val="AA2116"/>
                </a:solidFill>
                <a:latin typeface="Copperplate Gothic Bold" panose="020E0705020206020404" pitchFamily="34" charset="0"/>
              </a:rPr>
            </a:br>
            <a:r>
              <a:rPr lang="fr-FR" sz="1400" dirty="0" smtClean="0">
                <a:solidFill>
                  <a:srgbClr val="AA2116"/>
                </a:solidFill>
                <a:latin typeface="Copperplate Gothic Bold" panose="020E0705020206020404" pitchFamily="34" charset="0"/>
              </a:rPr>
              <a:t>LA Flûte de PAN</a:t>
            </a:r>
            <a:r>
              <a:rPr lang="fr-FR" sz="1400" dirty="0">
                <a:solidFill>
                  <a:srgbClr val="002060"/>
                </a:solidFill>
                <a:latin typeface="Copperplate Gothic Bold" panose="020E0705020206020404" pitchFamily="34" charset="0"/>
              </a:rPr>
              <a:t/>
            </a:r>
            <a:br>
              <a:rPr lang="fr-FR" sz="1400" dirty="0">
                <a:solidFill>
                  <a:srgbClr val="002060"/>
                </a:solidFill>
                <a:latin typeface="Copperplate Gothic Bold" panose="020E0705020206020404" pitchFamily="34" charset="0"/>
              </a:rPr>
            </a:br>
            <a:r>
              <a:rPr lang="fr-FR" sz="1400" dirty="0" smtClean="0">
                <a:solidFill>
                  <a:srgbClr val="002060"/>
                </a:solidFill>
                <a:latin typeface="Copperplate Gothic Bold" panose="020E0705020206020404" pitchFamily="34" charset="0"/>
              </a:rPr>
              <a:t/>
            </a:r>
            <a:br>
              <a:rPr lang="fr-FR" sz="1400" dirty="0" smtClean="0">
                <a:solidFill>
                  <a:srgbClr val="002060"/>
                </a:solidFill>
                <a:latin typeface="Copperplate Gothic Bold" panose="020E0705020206020404" pitchFamily="34" charset="0"/>
              </a:rPr>
            </a:br>
            <a:r>
              <a:rPr lang="fr-FR" sz="1400" dirty="0" smtClean="0">
                <a:solidFill>
                  <a:srgbClr val="002060"/>
                </a:solidFill>
                <a:latin typeface="Copperplate Gothic Bold" panose="020E0705020206020404" pitchFamily="34" charset="0"/>
              </a:rPr>
              <a:t>  </a:t>
            </a:r>
            <a:r>
              <a:rPr lang="fr-FR" sz="2000" dirty="0" smtClean="0">
                <a:solidFill>
                  <a:schemeClr val="accent3">
                    <a:lumMod val="75000"/>
                  </a:schemeClr>
                </a:solidFill>
                <a:latin typeface="Copperplate Gothic Bold" panose="020E0705020206020404" pitchFamily="34" charset="0"/>
              </a:rPr>
              <a:t>Proposition de corrigé</a:t>
            </a:r>
            <a:r>
              <a:rPr lang="fr-FR" sz="2000" dirty="0" smtClean="0">
                <a:solidFill>
                  <a:srgbClr val="AA2116"/>
                </a:solidFill>
                <a:latin typeface="Copperplate Gothic Bold" panose="020E0705020206020404" pitchFamily="34" charset="0"/>
              </a:rPr>
              <a:t/>
            </a:r>
            <a:br>
              <a:rPr lang="fr-FR" sz="2000" dirty="0" smtClean="0">
                <a:solidFill>
                  <a:srgbClr val="AA2116"/>
                </a:solidFill>
                <a:latin typeface="Copperplate Gothic Bold" panose="020E0705020206020404" pitchFamily="34" charset="0"/>
              </a:rPr>
            </a:br>
            <a:endParaRPr lang="fr-FR" sz="2000" dirty="0"/>
          </a:p>
        </p:txBody>
      </p:sp>
      <mc:AlternateContent xmlns:mc="http://schemas.openxmlformats.org/markup-compatibility/2006" xmlns:a14="http://schemas.microsoft.com/office/drawing/2010/main">
        <mc:Choice Requires="a14">
          <p:sp>
            <p:nvSpPr>
              <p:cNvPr id="5" name="Espace réservé du contenu 4"/>
              <p:cNvSpPr>
                <a:spLocks noGrp="1"/>
              </p:cNvSpPr>
              <p:nvPr>
                <p:ph idx="1"/>
              </p:nvPr>
            </p:nvSpPr>
            <p:spPr>
              <a:xfrm>
                <a:off x="0" y="980728"/>
                <a:ext cx="9144000" cy="5877272"/>
              </a:xfrm>
            </p:spPr>
            <p:txBody>
              <a:bodyPr>
                <a:normAutofit fontScale="25000" lnSpcReduction="20000"/>
              </a:bodyPr>
              <a:lstStyle/>
              <a:p>
                <a:pPr marL="0" indent="0">
                  <a:buNone/>
                </a:pPr>
                <a:endParaRPr lang="fr-FR" b="1" u="sng" dirty="0" smtClean="0">
                  <a:solidFill>
                    <a:schemeClr val="tx2">
                      <a:lumMod val="60000"/>
                      <a:lumOff val="40000"/>
                    </a:schemeClr>
                  </a:solidFill>
                  <a:latin typeface="Britannic Bold" panose="020B0903060703020204" pitchFamily="34" charset="0"/>
                </a:endParaRPr>
              </a:p>
              <a:p>
                <a:pPr marL="0" indent="0">
                  <a:buNone/>
                </a:pPr>
                <a:r>
                  <a:rPr lang="fr-FR" sz="9200" b="1" u="sng" dirty="0" smtClean="0">
                    <a:solidFill>
                      <a:srgbClr val="9F218D"/>
                    </a:solidFill>
                    <a:latin typeface="Eras Bold ITC" panose="020B0907030504020204" pitchFamily="34" charset="0"/>
                  </a:rPr>
                  <a:t>Caractéristiques de la flûte complète sur l’octave Do</a:t>
                </a:r>
                <a:r>
                  <a:rPr lang="fr-FR" sz="9200" b="1" u="sng" baseline="-25000" dirty="0" smtClean="0">
                    <a:solidFill>
                      <a:srgbClr val="9F218D"/>
                    </a:solidFill>
                    <a:latin typeface="Eras Bold ITC" panose="020B0907030504020204" pitchFamily="34" charset="0"/>
                  </a:rPr>
                  <a:t>3 </a:t>
                </a:r>
                <a:r>
                  <a:rPr lang="fr-FR" sz="9200" b="1" u="sng" dirty="0" smtClean="0">
                    <a:solidFill>
                      <a:srgbClr val="9F218D"/>
                    </a:solidFill>
                    <a:latin typeface="Eras Bold ITC" panose="020B0907030504020204" pitchFamily="34" charset="0"/>
                  </a:rPr>
                  <a:t>–Do</a:t>
                </a:r>
                <a:r>
                  <a:rPr lang="fr-FR" sz="9200" b="1" u="sng" baseline="-25000" dirty="0" smtClean="0">
                    <a:solidFill>
                      <a:srgbClr val="9F218D"/>
                    </a:solidFill>
                    <a:latin typeface="Eras Bold ITC" panose="020B0907030504020204" pitchFamily="34" charset="0"/>
                  </a:rPr>
                  <a:t>4</a:t>
                </a:r>
                <a:endParaRPr lang="fr-FR" sz="9200" baseline="-25000" dirty="0">
                  <a:solidFill>
                    <a:srgbClr val="9F218D"/>
                  </a:solidFill>
                </a:endParaRPr>
              </a:p>
              <a:p>
                <a:pPr marL="0" indent="0">
                  <a:buNone/>
                </a:pPr>
                <a:endParaRPr lang="fr-FR" sz="2000" dirty="0" smtClean="0"/>
              </a:p>
              <a:p>
                <a:pPr marL="0" indent="0">
                  <a:buNone/>
                </a:pPr>
                <a:endParaRPr lang="fr-FR" sz="2000" dirty="0"/>
              </a:p>
              <a:p>
                <a:pPr marL="0" indent="0">
                  <a:buNone/>
                </a:pPr>
                <a:endParaRPr lang="fr-FR" sz="2000" dirty="0"/>
              </a:p>
              <a:p>
                <a:pPr marL="0" indent="0">
                  <a:buNone/>
                </a:pPr>
                <a:endParaRPr lang="fr-FR" sz="6400" dirty="0"/>
              </a:p>
              <a:p>
                <a:pPr marL="0" indent="0">
                  <a:buNone/>
                </a:pPr>
                <a:endParaRPr lang="fr-FR" sz="7200" dirty="0"/>
              </a:p>
              <a:p>
                <a:pPr marL="0" indent="0">
                  <a:buNone/>
                </a:pPr>
                <a:endParaRPr lang="fr-FR" sz="7200" dirty="0" smtClean="0"/>
              </a:p>
              <a:p>
                <a:pPr marL="0" indent="0">
                  <a:buNone/>
                </a:pPr>
                <a:endParaRPr lang="fr-FR" sz="7200" dirty="0"/>
              </a:p>
              <a:p>
                <a:pPr marL="0" indent="0">
                  <a:buNone/>
                </a:pPr>
                <a:endParaRPr lang="fr-FR" sz="7200" dirty="0" smtClean="0"/>
              </a:p>
              <a:p>
                <a:pPr marL="0" indent="0">
                  <a:buNone/>
                </a:pPr>
                <a:endParaRPr lang="fr-FR" sz="7200" dirty="0"/>
              </a:p>
              <a:p>
                <a:pPr marL="0" indent="0">
                  <a:buNone/>
                </a:pPr>
                <a:endParaRPr lang="fr-FR" sz="7200" dirty="0" smtClean="0"/>
              </a:p>
              <a:p>
                <a:pPr marL="0" indent="0">
                  <a:buNone/>
                </a:pPr>
                <a:endParaRPr lang="fr-FR" sz="7200" dirty="0"/>
              </a:p>
              <a:p>
                <a:pPr marL="0" indent="0">
                  <a:buNone/>
                </a:pPr>
                <a:r>
                  <a:rPr lang="fr-FR" sz="7200" dirty="0"/>
                  <a:t> </a:t>
                </a:r>
                <a:endParaRPr lang="fr-FR" sz="7200" dirty="0" smtClean="0"/>
              </a:p>
              <a:p>
                <a:pPr marL="0" indent="0">
                  <a:buNone/>
                </a:pPr>
                <a:endParaRPr lang="fr-FR" sz="7200" dirty="0" smtClean="0"/>
              </a:p>
              <a:p>
                <a:pPr marL="0" indent="0">
                  <a:buNone/>
                </a:pPr>
                <a:endParaRPr lang="fr-FR" sz="7200" dirty="0" smtClean="0"/>
              </a:p>
              <a:p>
                <a:pPr marL="0" indent="0">
                  <a:buNone/>
                </a:pPr>
                <a:endParaRPr lang="fr-FR" sz="4000" dirty="0" smtClean="0"/>
              </a:p>
              <a:p>
                <a:pPr marL="0" indent="0">
                  <a:buNone/>
                </a:pPr>
                <a:r>
                  <a:rPr lang="fr-FR" sz="5600" dirty="0" smtClean="0"/>
                  <a:t>Les </a:t>
                </a:r>
                <a:r>
                  <a:rPr lang="fr-FR" sz="5600" dirty="0"/>
                  <a:t>résultats trouvés sont cohérents : les tubes sont classés par longueurs décroissantes.</a:t>
                </a:r>
              </a:p>
              <a:p>
                <a:pPr marL="0" indent="0">
                  <a:buNone/>
                </a:pPr>
                <a:endParaRPr lang="fr-FR" sz="4000" dirty="0"/>
              </a:p>
              <a:p>
                <a:pPr marL="0" indent="0">
                  <a:buNone/>
                </a:pPr>
                <a:r>
                  <a:rPr lang="fr-FR" sz="5600" dirty="0" smtClean="0"/>
                  <a:t>La </a:t>
                </a:r>
                <a:r>
                  <a:rPr lang="fr-FR" sz="5600" dirty="0"/>
                  <a:t>relation de proportionnalité (</a:t>
                </a:r>
                <a:r>
                  <a:rPr lang="fr-FR" sz="5600" b="1" dirty="0"/>
                  <a:t>f </a:t>
                </a:r>
                <a14:m>
                  <m:oMath xmlns:m="http://schemas.openxmlformats.org/officeDocument/2006/math">
                    <m:r>
                      <a:rPr lang="fr-FR" sz="5600" b="1" i="1">
                        <a:latin typeface="Cambria Math"/>
                      </a:rPr>
                      <m:t>~</m:t>
                    </m:r>
                    <m:f>
                      <m:fPr>
                        <m:ctrlPr>
                          <a:rPr lang="fr-FR" sz="5600" b="1" i="1">
                            <a:latin typeface="Cambria Math"/>
                          </a:rPr>
                        </m:ctrlPr>
                      </m:fPr>
                      <m:num>
                        <m:r>
                          <a:rPr lang="fr-FR" sz="5600" b="1" i="1">
                            <a:latin typeface="Cambria Math"/>
                          </a:rPr>
                          <m:t>𝟏</m:t>
                        </m:r>
                      </m:num>
                      <m:den>
                        <m:r>
                          <a:rPr lang="fr-FR" sz="5600" b="1" i="1">
                            <a:latin typeface="Cambria Math"/>
                          </a:rPr>
                          <m:t>𝑳</m:t>
                        </m:r>
                      </m:den>
                    </m:f>
                  </m:oMath>
                </a14:m>
                <a:r>
                  <a:rPr lang="fr-FR" sz="5600" b="1" dirty="0"/>
                  <a:t>) </a:t>
                </a:r>
                <a:r>
                  <a:rPr lang="fr-FR" sz="5600" dirty="0"/>
                  <a:t>est respectée</a:t>
                </a:r>
                <a:r>
                  <a:rPr lang="fr-FR" sz="5600" b="1" dirty="0"/>
                  <a:t> :</a:t>
                </a:r>
                <a:r>
                  <a:rPr lang="fr-FR" sz="5600" dirty="0"/>
                  <a:t> plus la hauteur d’une note est élevée, plus la longueur L du tuyau sonore qui émet cette note est petite.</a:t>
                </a:r>
              </a:p>
              <a:p>
                <a:pPr marL="0" indent="0">
                  <a:buNone/>
                </a:pPr>
                <a:endParaRPr lang="fr-FR" dirty="0"/>
              </a:p>
              <a:p>
                <a:pPr marL="0" indent="0">
                  <a:buNone/>
                </a:pPr>
                <a:r>
                  <a:rPr lang="fr-FR" sz="5600" dirty="0" smtClean="0"/>
                  <a:t>En </a:t>
                </a:r>
                <a:r>
                  <a:rPr lang="fr-FR" sz="5600" dirty="0"/>
                  <a:t>outre, on peut souligner qu’il n’y a aucune indication sur l’incertitude de la mesure des longueurs des tubes effectuée avec la règle graduée de Julien.</a:t>
                </a:r>
              </a:p>
              <a:p>
                <a:pPr marL="0" indent="0">
                  <a:buNone/>
                </a:pPr>
                <a:r>
                  <a:rPr lang="fr-FR" sz="5600" dirty="0"/>
                  <a:t>En effet, cette incertitude se répercute sur la précision de la longueur calculée pour chaque tube égaré et par la suite sur l’exactitude de la fréquence fondamentale de la note émise par chaque tube découpé par Julien.</a:t>
                </a:r>
              </a:p>
              <a:p>
                <a:pPr marL="0" indent="0">
                  <a:buNone/>
                </a:pPr>
                <a:endParaRPr lang="fr-FR" sz="7200" dirty="0"/>
              </a:p>
              <a:p>
                <a:pPr marL="0" indent="0">
                  <a:buNone/>
                </a:pPr>
                <a:endParaRPr lang="fr-FR" dirty="0"/>
              </a:p>
              <a:p>
                <a:pPr marL="0" indent="0">
                  <a:buNone/>
                </a:pPr>
                <a:r>
                  <a:rPr lang="fr-FR" dirty="0"/>
                  <a:t> </a:t>
                </a:r>
              </a:p>
              <a:p>
                <a:pPr marL="0" indent="0">
                  <a:buNone/>
                </a:pPr>
                <a:endParaRPr lang="fr-FR" dirty="0"/>
              </a:p>
              <a:p>
                <a:pPr marL="0" indent="0">
                  <a:buNone/>
                </a:pPr>
                <a:r>
                  <a:rPr lang="fr-FR" dirty="0"/>
                  <a:t> </a:t>
                </a:r>
              </a:p>
              <a:p>
                <a:pPr marL="0" indent="0">
                  <a:buNone/>
                </a:pPr>
                <a:r>
                  <a:rPr lang="fr-FR" dirty="0"/>
                  <a:t> </a:t>
                </a:r>
              </a:p>
              <a:p>
                <a:pPr marL="0" indent="0">
                  <a:buNone/>
                </a:pPr>
                <a:r>
                  <a:rPr lang="fr-FR" dirty="0"/>
                  <a:t> </a:t>
                </a:r>
              </a:p>
              <a:p>
                <a:pPr marL="0" indent="0">
                  <a:buNone/>
                </a:pPr>
                <a:r>
                  <a:rPr lang="fr-FR" dirty="0"/>
                  <a:t> </a:t>
                </a:r>
              </a:p>
              <a:p>
                <a:pPr marL="0" indent="0">
                  <a:buNone/>
                </a:pPr>
                <a:r>
                  <a:rPr lang="fr-FR" dirty="0" smtClean="0"/>
                  <a:t> </a:t>
                </a:r>
                <a:endParaRPr lang="fr-FR" dirty="0"/>
              </a:p>
            </p:txBody>
          </p:sp>
        </mc:Choice>
        <mc:Fallback xmlns="">
          <p:sp>
            <p:nvSpPr>
              <p:cNvPr id="5" name="Espace réservé du contenu 4"/>
              <p:cNvSpPr>
                <a:spLocks noGrp="1" noRot="1" noChangeAspect="1" noMove="1" noResize="1" noEditPoints="1" noAdjustHandles="1" noChangeArrowheads="1" noChangeShapeType="1" noTextEdit="1"/>
              </p:cNvSpPr>
              <p:nvPr>
                <p:ph idx="1"/>
              </p:nvPr>
            </p:nvSpPr>
            <p:spPr>
              <a:xfrm>
                <a:off x="0" y="980728"/>
                <a:ext cx="9144000" cy="5877272"/>
              </a:xfrm>
              <a:blipFill rotWithShape="1">
                <a:blip r:embed="rId3" cstate="print"/>
                <a:stretch>
                  <a:fillRect l="-933"/>
                </a:stretch>
              </a:blipFill>
            </p:spPr>
            <p:txBody>
              <a:bodyPr/>
              <a:lstStyle/>
              <a:p>
                <a:r>
                  <a:rPr lang="fr-FR">
                    <a:noFill/>
                  </a:rPr>
                  <a:t> </a:t>
                </a:r>
              </a:p>
            </p:txBody>
          </p:sp>
        </mc:Fallback>
      </mc:AlternateContent>
      <p:sp>
        <p:nvSpPr>
          <p:cNvPr id="4" name="Rectangle 1"/>
          <p:cNvSpPr>
            <a:spLocks noChangeArrowheads="1"/>
          </p:cNvSpPr>
          <p:nvPr/>
        </p:nvSpPr>
        <p:spPr bwMode="auto">
          <a:xfrm>
            <a:off x="2940050" y="354806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10" name="Rectangle 2"/>
          <p:cNvSpPr>
            <a:spLocks noChangeArrowheads="1"/>
          </p:cNvSpPr>
          <p:nvPr/>
        </p:nvSpPr>
        <p:spPr bwMode="auto">
          <a:xfrm>
            <a:off x="2940050" y="354806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7" name="Rectangle 1"/>
          <p:cNvSpPr>
            <a:spLocks noChangeArrowheads="1"/>
          </p:cNvSpPr>
          <p:nvPr/>
        </p:nvSpPr>
        <p:spPr bwMode="auto">
          <a:xfrm>
            <a:off x="2516188" y="34163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8" name="Rectangle 1"/>
          <p:cNvSpPr>
            <a:spLocks noChangeArrowheads="1"/>
          </p:cNvSpPr>
          <p:nvPr/>
        </p:nvSpPr>
        <p:spPr bwMode="auto">
          <a:xfrm>
            <a:off x="1979613" y="308292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9" name="Rectangle 1"/>
          <p:cNvSpPr>
            <a:spLocks noChangeArrowheads="1"/>
          </p:cNvSpPr>
          <p:nvPr/>
        </p:nvSpPr>
        <p:spPr bwMode="auto">
          <a:xfrm>
            <a:off x="3810000" y="3271838"/>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6" name="Rectangle 1"/>
          <p:cNvSpPr>
            <a:spLocks noChangeArrowheads="1"/>
          </p:cNvSpPr>
          <p:nvPr/>
        </p:nvSpPr>
        <p:spPr bwMode="auto">
          <a:xfrm>
            <a:off x="1979613" y="308292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graphicFrame>
        <p:nvGraphicFramePr>
          <p:cNvPr id="12" name="Tableau 11"/>
          <p:cNvGraphicFramePr>
            <a:graphicFrameLocks noGrp="1"/>
          </p:cNvGraphicFramePr>
          <p:nvPr>
            <p:extLst>
              <p:ext uri="{D42A27DB-BD31-4B8C-83A1-F6EECF244321}">
                <p14:modId xmlns:p14="http://schemas.microsoft.com/office/powerpoint/2010/main" val="3338874487"/>
              </p:ext>
            </p:extLst>
          </p:nvPr>
        </p:nvGraphicFramePr>
        <p:xfrm>
          <a:off x="395536" y="1859221"/>
          <a:ext cx="8352929" cy="2825234"/>
        </p:xfrm>
        <a:graphic>
          <a:graphicData uri="http://schemas.openxmlformats.org/drawingml/2006/table">
            <a:tbl>
              <a:tblPr firstRow="1" firstCol="1" bandRow="1">
                <a:tableStyleId>{5C22544A-7EE6-4342-B048-85BDC9FD1C3A}</a:tableStyleId>
              </a:tblPr>
              <a:tblGrid>
                <a:gridCol w="1830177"/>
                <a:gridCol w="815344"/>
                <a:gridCol w="815344"/>
                <a:gridCol w="815344"/>
                <a:gridCol w="815344"/>
                <a:gridCol w="815344"/>
                <a:gridCol w="815344"/>
                <a:gridCol w="815344"/>
                <a:gridCol w="815344"/>
              </a:tblGrid>
              <a:tr h="368309">
                <a:tc>
                  <a:txBody>
                    <a:bodyPr/>
                    <a:lstStyle/>
                    <a:p>
                      <a:pPr algn="ctr">
                        <a:lnSpc>
                          <a:spcPct val="115000"/>
                        </a:lnSpc>
                        <a:spcAft>
                          <a:spcPts val="0"/>
                        </a:spcAft>
                      </a:pPr>
                      <a:r>
                        <a:rPr lang="fr-FR" sz="2000" dirty="0">
                          <a:effectLst/>
                        </a:rPr>
                        <a:t>Tube</a:t>
                      </a:r>
                      <a:endParaRPr lang="fr-FR" sz="20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fr-FR" sz="2000" dirty="0">
                          <a:solidFill>
                            <a:schemeClr val="accent2">
                              <a:lumMod val="75000"/>
                            </a:schemeClr>
                          </a:solidFill>
                          <a:effectLst/>
                        </a:rPr>
                        <a:t>1</a:t>
                      </a:r>
                      <a:endParaRPr lang="fr-FR" sz="2000" dirty="0">
                        <a:solidFill>
                          <a:schemeClr val="accent2">
                            <a:lumMod val="75000"/>
                          </a:schemeClr>
                        </a:solidFill>
                        <a:effectLst/>
                        <a:latin typeface="Calibri"/>
                        <a:ea typeface="Calibri"/>
                        <a:cs typeface="Times New Roman"/>
                      </a:endParaRPr>
                    </a:p>
                  </a:txBody>
                  <a:tcPr marL="68580" marR="68580" marT="0" marB="0"/>
                </a:tc>
                <a:tc>
                  <a:txBody>
                    <a:bodyPr/>
                    <a:lstStyle/>
                    <a:p>
                      <a:pPr algn="ctr">
                        <a:lnSpc>
                          <a:spcPct val="115000"/>
                        </a:lnSpc>
                        <a:spcAft>
                          <a:spcPts val="0"/>
                        </a:spcAft>
                      </a:pPr>
                      <a:r>
                        <a:rPr lang="fr-FR" sz="2000" dirty="0">
                          <a:solidFill>
                            <a:schemeClr val="accent6">
                              <a:lumMod val="60000"/>
                              <a:lumOff val="40000"/>
                            </a:schemeClr>
                          </a:solidFill>
                          <a:effectLst/>
                        </a:rPr>
                        <a:t>A</a:t>
                      </a:r>
                      <a:endParaRPr lang="fr-FR" sz="2000" dirty="0">
                        <a:solidFill>
                          <a:schemeClr val="accent6">
                            <a:lumMod val="60000"/>
                            <a:lumOff val="40000"/>
                          </a:schemeClr>
                        </a:solidFill>
                        <a:effectLst/>
                        <a:latin typeface="Calibri"/>
                        <a:ea typeface="Calibri"/>
                        <a:cs typeface="Times New Roman"/>
                      </a:endParaRPr>
                    </a:p>
                  </a:txBody>
                  <a:tcPr marL="68580" marR="68580" marT="0" marB="0"/>
                </a:tc>
                <a:tc>
                  <a:txBody>
                    <a:bodyPr/>
                    <a:lstStyle/>
                    <a:p>
                      <a:pPr algn="ctr">
                        <a:lnSpc>
                          <a:spcPct val="115000"/>
                        </a:lnSpc>
                        <a:spcAft>
                          <a:spcPts val="0"/>
                        </a:spcAft>
                      </a:pPr>
                      <a:r>
                        <a:rPr lang="fr-FR" sz="2000" dirty="0">
                          <a:solidFill>
                            <a:schemeClr val="accent2">
                              <a:lumMod val="75000"/>
                            </a:schemeClr>
                          </a:solidFill>
                          <a:effectLst/>
                        </a:rPr>
                        <a:t>2</a:t>
                      </a:r>
                      <a:endParaRPr lang="fr-FR" sz="2000" dirty="0">
                        <a:solidFill>
                          <a:schemeClr val="accent2">
                            <a:lumMod val="75000"/>
                          </a:schemeClr>
                        </a:solidFill>
                        <a:effectLst/>
                        <a:latin typeface="Calibri"/>
                        <a:ea typeface="Calibri"/>
                        <a:cs typeface="Times New Roman"/>
                      </a:endParaRPr>
                    </a:p>
                  </a:txBody>
                  <a:tcPr marL="68580" marR="68580" marT="0" marB="0"/>
                </a:tc>
                <a:tc>
                  <a:txBody>
                    <a:bodyPr/>
                    <a:lstStyle/>
                    <a:p>
                      <a:pPr algn="ctr">
                        <a:lnSpc>
                          <a:spcPct val="115000"/>
                        </a:lnSpc>
                        <a:spcAft>
                          <a:spcPts val="0"/>
                        </a:spcAft>
                      </a:pPr>
                      <a:r>
                        <a:rPr lang="fr-FR" sz="2000" dirty="0">
                          <a:solidFill>
                            <a:schemeClr val="accent2">
                              <a:lumMod val="75000"/>
                            </a:schemeClr>
                          </a:solidFill>
                          <a:effectLst/>
                        </a:rPr>
                        <a:t>3</a:t>
                      </a:r>
                      <a:endParaRPr lang="fr-FR" sz="2000" dirty="0">
                        <a:solidFill>
                          <a:schemeClr val="accent2">
                            <a:lumMod val="75000"/>
                          </a:schemeClr>
                        </a:solidFill>
                        <a:effectLst/>
                        <a:latin typeface="Calibri"/>
                        <a:ea typeface="Calibri"/>
                        <a:cs typeface="Times New Roman"/>
                      </a:endParaRPr>
                    </a:p>
                  </a:txBody>
                  <a:tcPr marL="68580" marR="68580" marT="0" marB="0"/>
                </a:tc>
                <a:tc>
                  <a:txBody>
                    <a:bodyPr/>
                    <a:lstStyle/>
                    <a:p>
                      <a:pPr algn="ctr">
                        <a:lnSpc>
                          <a:spcPct val="115000"/>
                        </a:lnSpc>
                        <a:spcAft>
                          <a:spcPts val="0"/>
                        </a:spcAft>
                      </a:pPr>
                      <a:r>
                        <a:rPr lang="fr-FR" sz="2000" dirty="0">
                          <a:solidFill>
                            <a:schemeClr val="accent6">
                              <a:lumMod val="60000"/>
                              <a:lumOff val="40000"/>
                            </a:schemeClr>
                          </a:solidFill>
                          <a:effectLst/>
                        </a:rPr>
                        <a:t>B</a:t>
                      </a:r>
                      <a:endParaRPr lang="fr-FR" sz="2000" dirty="0">
                        <a:solidFill>
                          <a:schemeClr val="accent6">
                            <a:lumMod val="60000"/>
                            <a:lumOff val="40000"/>
                          </a:schemeClr>
                        </a:solidFill>
                        <a:effectLst/>
                        <a:latin typeface="Calibri"/>
                        <a:ea typeface="Calibri"/>
                        <a:cs typeface="Times New Roman"/>
                      </a:endParaRPr>
                    </a:p>
                  </a:txBody>
                  <a:tcPr marL="68580" marR="68580" marT="0" marB="0"/>
                </a:tc>
                <a:tc>
                  <a:txBody>
                    <a:bodyPr/>
                    <a:lstStyle/>
                    <a:p>
                      <a:pPr algn="ctr">
                        <a:lnSpc>
                          <a:spcPct val="115000"/>
                        </a:lnSpc>
                        <a:spcAft>
                          <a:spcPts val="0"/>
                        </a:spcAft>
                      </a:pPr>
                      <a:r>
                        <a:rPr lang="fr-FR" sz="2000" dirty="0">
                          <a:solidFill>
                            <a:schemeClr val="accent2">
                              <a:lumMod val="75000"/>
                            </a:schemeClr>
                          </a:solidFill>
                          <a:effectLst/>
                        </a:rPr>
                        <a:t>4</a:t>
                      </a:r>
                      <a:endParaRPr lang="fr-FR" sz="2000" dirty="0">
                        <a:solidFill>
                          <a:schemeClr val="accent2">
                            <a:lumMod val="75000"/>
                          </a:schemeClr>
                        </a:solidFill>
                        <a:effectLst/>
                        <a:latin typeface="Calibri"/>
                        <a:ea typeface="Calibri"/>
                        <a:cs typeface="Times New Roman"/>
                      </a:endParaRPr>
                    </a:p>
                  </a:txBody>
                  <a:tcPr marL="68580" marR="68580" marT="0" marB="0"/>
                </a:tc>
                <a:tc>
                  <a:txBody>
                    <a:bodyPr/>
                    <a:lstStyle/>
                    <a:p>
                      <a:pPr algn="ctr">
                        <a:lnSpc>
                          <a:spcPct val="115000"/>
                        </a:lnSpc>
                        <a:spcAft>
                          <a:spcPts val="0"/>
                        </a:spcAft>
                      </a:pPr>
                      <a:r>
                        <a:rPr lang="fr-FR" sz="2000" dirty="0">
                          <a:solidFill>
                            <a:schemeClr val="accent6">
                              <a:lumMod val="60000"/>
                              <a:lumOff val="40000"/>
                            </a:schemeClr>
                          </a:solidFill>
                          <a:effectLst/>
                        </a:rPr>
                        <a:t>C</a:t>
                      </a:r>
                      <a:endParaRPr lang="fr-FR" sz="2000" dirty="0">
                        <a:solidFill>
                          <a:schemeClr val="accent6">
                            <a:lumMod val="60000"/>
                            <a:lumOff val="40000"/>
                          </a:schemeClr>
                        </a:solidFill>
                        <a:effectLst/>
                        <a:latin typeface="Calibri"/>
                        <a:ea typeface="Calibri"/>
                        <a:cs typeface="Times New Roman"/>
                      </a:endParaRPr>
                    </a:p>
                  </a:txBody>
                  <a:tcPr marL="68580" marR="68580" marT="0" marB="0"/>
                </a:tc>
                <a:tc>
                  <a:txBody>
                    <a:bodyPr/>
                    <a:lstStyle/>
                    <a:p>
                      <a:pPr algn="ctr">
                        <a:lnSpc>
                          <a:spcPct val="115000"/>
                        </a:lnSpc>
                        <a:spcAft>
                          <a:spcPts val="0"/>
                        </a:spcAft>
                      </a:pPr>
                      <a:r>
                        <a:rPr lang="fr-FR" sz="2000" dirty="0">
                          <a:solidFill>
                            <a:schemeClr val="accent2">
                              <a:lumMod val="75000"/>
                            </a:schemeClr>
                          </a:solidFill>
                          <a:effectLst/>
                        </a:rPr>
                        <a:t>5</a:t>
                      </a:r>
                      <a:endParaRPr lang="fr-FR" sz="2000" dirty="0">
                        <a:solidFill>
                          <a:schemeClr val="accent2">
                            <a:lumMod val="75000"/>
                          </a:schemeClr>
                        </a:solidFill>
                        <a:effectLst/>
                        <a:latin typeface="Calibri"/>
                        <a:ea typeface="Calibri"/>
                        <a:cs typeface="Times New Roman"/>
                      </a:endParaRPr>
                    </a:p>
                  </a:txBody>
                  <a:tcPr marL="68580" marR="68580" marT="0" marB="0"/>
                </a:tc>
              </a:tr>
              <a:tr h="696221">
                <a:tc>
                  <a:txBody>
                    <a:bodyPr/>
                    <a:lstStyle/>
                    <a:p>
                      <a:pPr algn="ctr">
                        <a:lnSpc>
                          <a:spcPct val="115000"/>
                        </a:lnSpc>
                        <a:spcAft>
                          <a:spcPts val="0"/>
                        </a:spcAft>
                      </a:pPr>
                      <a:r>
                        <a:rPr lang="fr-FR" sz="2000" dirty="0">
                          <a:effectLst/>
                        </a:rPr>
                        <a:t>Note correspondante</a:t>
                      </a:r>
                      <a:endParaRPr lang="fr-FR" sz="2000" dirty="0">
                        <a:effectLst/>
                        <a:latin typeface="Calibri"/>
                        <a:ea typeface="Calibri"/>
                        <a:cs typeface="Times New Roman"/>
                      </a:endParaRPr>
                    </a:p>
                  </a:txBody>
                  <a:tcPr marL="68580" marR="68580" marT="0" marB="0"/>
                </a:tc>
                <a:tc>
                  <a:txBody>
                    <a:bodyPr/>
                    <a:lstStyle/>
                    <a:p>
                      <a:pPr algn="ctr">
                        <a:lnSpc>
                          <a:spcPct val="115000"/>
                        </a:lnSpc>
                        <a:spcAft>
                          <a:spcPts val="0"/>
                        </a:spcAft>
                      </a:pPr>
                      <a:endParaRPr lang="fr-FR" sz="600" dirty="0" smtClean="0">
                        <a:effectLst/>
                      </a:endParaRPr>
                    </a:p>
                    <a:p>
                      <a:pPr algn="ctr">
                        <a:lnSpc>
                          <a:spcPct val="115000"/>
                        </a:lnSpc>
                        <a:spcAft>
                          <a:spcPts val="0"/>
                        </a:spcAft>
                      </a:pPr>
                      <a:r>
                        <a:rPr lang="fr-FR" sz="2000" dirty="0" smtClean="0">
                          <a:effectLst/>
                        </a:rPr>
                        <a:t>Do</a:t>
                      </a:r>
                      <a:r>
                        <a:rPr lang="fr-FR" sz="2000" baseline="-25000" dirty="0" smtClean="0">
                          <a:effectLst/>
                        </a:rPr>
                        <a:t>3</a:t>
                      </a:r>
                      <a:endParaRPr lang="fr-FR" sz="2000" dirty="0">
                        <a:effectLst/>
                        <a:latin typeface="Calibri"/>
                        <a:ea typeface="Calibri"/>
                        <a:cs typeface="Times New Roman"/>
                      </a:endParaRPr>
                    </a:p>
                  </a:txBody>
                  <a:tcPr marL="68580" marR="68580" marT="0" marB="0"/>
                </a:tc>
                <a:tc>
                  <a:txBody>
                    <a:bodyPr/>
                    <a:lstStyle/>
                    <a:p>
                      <a:pPr algn="ctr">
                        <a:lnSpc>
                          <a:spcPct val="115000"/>
                        </a:lnSpc>
                        <a:spcAft>
                          <a:spcPts val="0"/>
                        </a:spcAft>
                      </a:pPr>
                      <a:endParaRPr lang="fr-FR" sz="600" dirty="0" smtClean="0">
                        <a:effectLst/>
                      </a:endParaRPr>
                    </a:p>
                    <a:p>
                      <a:pPr algn="ctr">
                        <a:lnSpc>
                          <a:spcPct val="115000"/>
                        </a:lnSpc>
                        <a:spcAft>
                          <a:spcPts val="0"/>
                        </a:spcAft>
                      </a:pPr>
                      <a:r>
                        <a:rPr lang="fr-FR" sz="2000" dirty="0" smtClean="0">
                          <a:effectLst/>
                        </a:rPr>
                        <a:t>Ré</a:t>
                      </a:r>
                      <a:r>
                        <a:rPr lang="fr-FR" sz="2000" baseline="-25000" dirty="0" smtClean="0">
                          <a:effectLst/>
                        </a:rPr>
                        <a:t>3</a:t>
                      </a:r>
                      <a:endParaRPr lang="fr-FR" sz="2000" dirty="0">
                        <a:effectLst/>
                        <a:latin typeface="Calibri"/>
                        <a:ea typeface="Calibri"/>
                        <a:cs typeface="Times New Roman"/>
                      </a:endParaRPr>
                    </a:p>
                  </a:txBody>
                  <a:tcPr marL="68580" marR="68580" marT="0" marB="0"/>
                </a:tc>
                <a:tc>
                  <a:txBody>
                    <a:bodyPr/>
                    <a:lstStyle/>
                    <a:p>
                      <a:pPr algn="ctr">
                        <a:lnSpc>
                          <a:spcPct val="115000"/>
                        </a:lnSpc>
                        <a:spcAft>
                          <a:spcPts val="0"/>
                        </a:spcAft>
                      </a:pPr>
                      <a:endParaRPr lang="fr-FR" sz="600" dirty="0" smtClean="0">
                        <a:effectLst/>
                      </a:endParaRPr>
                    </a:p>
                    <a:p>
                      <a:pPr algn="ctr">
                        <a:lnSpc>
                          <a:spcPct val="115000"/>
                        </a:lnSpc>
                        <a:spcAft>
                          <a:spcPts val="0"/>
                        </a:spcAft>
                      </a:pPr>
                      <a:r>
                        <a:rPr lang="fr-FR" sz="2000" dirty="0" smtClean="0">
                          <a:effectLst/>
                        </a:rPr>
                        <a:t>Mi</a:t>
                      </a:r>
                      <a:r>
                        <a:rPr lang="fr-FR" sz="2000" baseline="-25000" dirty="0" smtClean="0">
                          <a:effectLst/>
                        </a:rPr>
                        <a:t>3</a:t>
                      </a:r>
                      <a:endParaRPr lang="fr-FR" sz="2000" dirty="0">
                        <a:effectLst/>
                        <a:latin typeface="Calibri"/>
                        <a:ea typeface="Calibri"/>
                        <a:cs typeface="Times New Roman"/>
                      </a:endParaRPr>
                    </a:p>
                  </a:txBody>
                  <a:tcPr marL="68580" marR="68580" marT="0" marB="0"/>
                </a:tc>
                <a:tc>
                  <a:txBody>
                    <a:bodyPr/>
                    <a:lstStyle/>
                    <a:p>
                      <a:pPr algn="ctr">
                        <a:lnSpc>
                          <a:spcPct val="115000"/>
                        </a:lnSpc>
                        <a:spcAft>
                          <a:spcPts val="0"/>
                        </a:spcAft>
                      </a:pPr>
                      <a:endParaRPr lang="fr-FR" sz="600" dirty="0" smtClean="0">
                        <a:effectLst/>
                      </a:endParaRPr>
                    </a:p>
                    <a:p>
                      <a:pPr algn="ctr">
                        <a:lnSpc>
                          <a:spcPct val="115000"/>
                        </a:lnSpc>
                        <a:spcAft>
                          <a:spcPts val="0"/>
                        </a:spcAft>
                      </a:pPr>
                      <a:r>
                        <a:rPr lang="fr-FR" sz="2000" dirty="0" smtClean="0">
                          <a:effectLst/>
                        </a:rPr>
                        <a:t>Fa</a:t>
                      </a:r>
                      <a:r>
                        <a:rPr lang="fr-FR" sz="2000" baseline="-25000" dirty="0" smtClean="0">
                          <a:effectLst/>
                        </a:rPr>
                        <a:t>3</a:t>
                      </a:r>
                      <a:endParaRPr lang="fr-FR" sz="2000" dirty="0">
                        <a:effectLst/>
                        <a:latin typeface="Calibri"/>
                        <a:ea typeface="Calibri"/>
                        <a:cs typeface="Times New Roman"/>
                      </a:endParaRPr>
                    </a:p>
                  </a:txBody>
                  <a:tcPr marL="68580" marR="68580" marT="0" marB="0"/>
                </a:tc>
                <a:tc>
                  <a:txBody>
                    <a:bodyPr/>
                    <a:lstStyle/>
                    <a:p>
                      <a:pPr algn="ctr">
                        <a:lnSpc>
                          <a:spcPct val="115000"/>
                        </a:lnSpc>
                        <a:spcAft>
                          <a:spcPts val="0"/>
                        </a:spcAft>
                      </a:pPr>
                      <a:endParaRPr lang="fr-FR" sz="600" dirty="0" smtClean="0">
                        <a:effectLst/>
                      </a:endParaRPr>
                    </a:p>
                    <a:p>
                      <a:pPr algn="ctr">
                        <a:lnSpc>
                          <a:spcPct val="115000"/>
                        </a:lnSpc>
                        <a:spcAft>
                          <a:spcPts val="0"/>
                        </a:spcAft>
                      </a:pPr>
                      <a:r>
                        <a:rPr lang="fr-FR" sz="2000" dirty="0" smtClean="0">
                          <a:effectLst/>
                        </a:rPr>
                        <a:t>Sol</a:t>
                      </a:r>
                      <a:r>
                        <a:rPr lang="fr-FR" sz="2000" baseline="-25000" dirty="0" smtClean="0">
                          <a:effectLst/>
                        </a:rPr>
                        <a:t>3</a:t>
                      </a:r>
                      <a:endParaRPr lang="fr-FR" sz="2000" dirty="0">
                        <a:effectLst/>
                        <a:latin typeface="Calibri"/>
                        <a:ea typeface="Calibri"/>
                        <a:cs typeface="Times New Roman"/>
                      </a:endParaRPr>
                    </a:p>
                  </a:txBody>
                  <a:tcPr marL="68580" marR="68580" marT="0" marB="0"/>
                </a:tc>
                <a:tc>
                  <a:txBody>
                    <a:bodyPr/>
                    <a:lstStyle/>
                    <a:p>
                      <a:pPr algn="ctr">
                        <a:lnSpc>
                          <a:spcPct val="115000"/>
                        </a:lnSpc>
                        <a:spcAft>
                          <a:spcPts val="0"/>
                        </a:spcAft>
                      </a:pPr>
                      <a:endParaRPr lang="fr-FR" sz="600" dirty="0" smtClean="0">
                        <a:effectLst/>
                      </a:endParaRPr>
                    </a:p>
                    <a:p>
                      <a:pPr algn="ctr">
                        <a:lnSpc>
                          <a:spcPct val="115000"/>
                        </a:lnSpc>
                        <a:spcAft>
                          <a:spcPts val="0"/>
                        </a:spcAft>
                      </a:pPr>
                      <a:r>
                        <a:rPr lang="fr-FR" sz="2000" dirty="0" smtClean="0">
                          <a:effectLst/>
                        </a:rPr>
                        <a:t>La</a:t>
                      </a:r>
                      <a:r>
                        <a:rPr lang="fr-FR" sz="2000" baseline="-25000" dirty="0" smtClean="0">
                          <a:effectLst/>
                        </a:rPr>
                        <a:t>3</a:t>
                      </a:r>
                      <a:endParaRPr lang="fr-FR" sz="2000" dirty="0">
                        <a:effectLst/>
                        <a:latin typeface="Calibri"/>
                        <a:ea typeface="Calibri"/>
                        <a:cs typeface="Times New Roman"/>
                      </a:endParaRPr>
                    </a:p>
                  </a:txBody>
                  <a:tcPr marL="68580" marR="68580" marT="0" marB="0"/>
                </a:tc>
                <a:tc>
                  <a:txBody>
                    <a:bodyPr/>
                    <a:lstStyle/>
                    <a:p>
                      <a:pPr algn="ctr">
                        <a:lnSpc>
                          <a:spcPct val="115000"/>
                        </a:lnSpc>
                        <a:spcAft>
                          <a:spcPts val="0"/>
                        </a:spcAft>
                      </a:pPr>
                      <a:endParaRPr lang="fr-FR" sz="600" dirty="0" smtClean="0">
                        <a:effectLst/>
                      </a:endParaRPr>
                    </a:p>
                    <a:p>
                      <a:pPr algn="ctr">
                        <a:lnSpc>
                          <a:spcPct val="115000"/>
                        </a:lnSpc>
                        <a:spcAft>
                          <a:spcPts val="0"/>
                        </a:spcAft>
                      </a:pPr>
                      <a:r>
                        <a:rPr lang="fr-FR" sz="2000" dirty="0" smtClean="0">
                          <a:effectLst/>
                        </a:rPr>
                        <a:t>Si</a:t>
                      </a:r>
                      <a:r>
                        <a:rPr lang="fr-FR" sz="2000" baseline="-25000" dirty="0" smtClean="0">
                          <a:effectLst/>
                        </a:rPr>
                        <a:t>3</a:t>
                      </a:r>
                      <a:endParaRPr lang="fr-FR" sz="2000" dirty="0">
                        <a:effectLst/>
                        <a:latin typeface="Calibri"/>
                        <a:ea typeface="Calibri"/>
                        <a:cs typeface="Times New Roman"/>
                      </a:endParaRPr>
                    </a:p>
                  </a:txBody>
                  <a:tcPr marL="68580" marR="68580" marT="0" marB="0"/>
                </a:tc>
                <a:tc>
                  <a:txBody>
                    <a:bodyPr/>
                    <a:lstStyle/>
                    <a:p>
                      <a:pPr algn="ctr">
                        <a:lnSpc>
                          <a:spcPct val="115000"/>
                        </a:lnSpc>
                        <a:spcAft>
                          <a:spcPts val="0"/>
                        </a:spcAft>
                      </a:pPr>
                      <a:endParaRPr lang="fr-FR" sz="600" dirty="0" smtClean="0">
                        <a:effectLst/>
                      </a:endParaRPr>
                    </a:p>
                    <a:p>
                      <a:pPr algn="ctr">
                        <a:lnSpc>
                          <a:spcPct val="115000"/>
                        </a:lnSpc>
                        <a:spcAft>
                          <a:spcPts val="0"/>
                        </a:spcAft>
                      </a:pPr>
                      <a:r>
                        <a:rPr lang="fr-FR" sz="2000" dirty="0" smtClean="0">
                          <a:effectLst/>
                        </a:rPr>
                        <a:t>Do</a:t>
                      </a:r>
                      <a:r>
                        <a:rPr lang="fr-FR" sz="2000" baseline="-25000" dirty="0" smtClean="0">
                          <a:effectLst/>
                        </a:rPr>
                        <a:t>4</a:t>
                      </a:r>
                      <a:endParaRPr lang="fr-FR" sz="2000" dirty="0">
                        <a:effectLst/>
                        <a:latin typeface="Calibri"/>
                        <a:ea typeface="Calibri"/>
                        <a:cs typeface="Times New Roman"/>
                      </a:endParaRPr>
                    </a:p>
                  </a:txBody>
                  <a:tcPr marL="68580" marR="68580" marT="0" marB="0"/>
                </a:tc>
              </a:tr>
              <a:tr h="1054845">
                <a:tc>
                  <a:txBody>
                    <a:bodyPr/>
                    <a:lstStyle/>
                    <a:p>
                      <a:pPr algn="ctr">
                        <a:lnSpc>
                          <a:spcPct val="115000"/>
                        </a:lnSpc>
                        <a:spcAft>
                          <a:spcPts val="0"/>
                        </a:spcAft>
                      </a:pPr>
                      <a:r>
                        <a:rPr lang="fr-FR" sz="2000" dirty="0">
                          <a:effectLst/>
                        </a:rPr>
                        <a:t>Fréquence fondamentale en (Hz)</a:t>
                      </a:r>
                      <a:endParaRPr lang="fr-FR" sz="20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fr-FR" sz="2000" dirty="0">
                          <a:effectLst/>
                        </a:rPr>
                        <a:t> </a:t>
                      </a:r>
                    </a:p>
                    <a:p>
                      <a:pPr algn="ctr">
                        <a:lnSpc>
                          <a:spcPct val="115000"/>
                        </a:lnSpc>
                        <a:spcAft>
                          <a:spcPts val="0"/>
                        </a:spcAft>
                      </a:pPr>
                      <a:r>
                        <a:rPr lang="fr-FR" sz="2000" dirty="0">
                          <a:effectLst/>
                        </a:rPr>
                        <a:t>261,6</a:t>
                      </a:r>
                      <a:endParaRPr lang="fr-FR" sz="20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fr-FR" sz="2000" dirty="0">
                          <a:effectLst/>
                        </a:rPr>
                        <a:t> </a:t>
                      </a:r>
                    </a:p>
                    <a:p>
                      <a:pPr algn="ctr">
                        <a:lnSpc>
                          <a:spcPct val="115000"/>
                        </a:lnSpc>
                        <a:spcAft>
                          <a:spcPts val="0"/>
                        </a:spcAft>
                      </a:pPr>
                      <a:r>
                        <a:rPr lang="fr-FR" sz="2000" dirty="0">
                          <a:effectLst/>
                        </a:rPr>
                        <a:t>293,6</a:t>
                      </a:r>
                      <a:endParaRPr lang="fr-FR" sz="20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fr-FR" sz="2000" dirty="0">
                          <a:effectLst/>
                        </a:rPr>
                        <a:t> </a:t>
                      </a:r>
                    </a:p>
                    <a:p>
                      <a:pPr algn="ctr">
                        <a:lnSpc>
                          <a:spcPct val="115000"/>
                        </a:lnSpc>
                        <a:spcAft>
                          <a:spcPts val="0"/>
                        </a:spcAft>
                      </a:pPr>
                      <a:r>
                        <a:rPr lang="fr-FR" sz="2000" dirty="0">
                          <a:effectLst/>
                        </a:rPr>
                        <a:t>329,6</a:t>
                      </a:r>
                      <a:endParaRPr lang="fr-FR" sz="20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fr-FR" sz="2000" dirty="0">
                          <a:effectLst/>
                        </a:rPr>
                        <a:t> </a:t>
                      </a:r>
                    </a:p>
                    <a:p>
                      <a:pPr algn="ctr">
                        <a:lnSpc>
                          <a:spcPct val="115000"/>
                        </a:lnSpc>
                        <a:spcAft>
                          <a:spcPts val="0"/>
                        </a:spcAft>
                      </a:pPr>
                      <a:r>
                        <a:rPr lang="fr-FR" sz="2000" dirty="0">
                          <a:effectLst/>
                        </a:rPr>
                        <a:t>349,2</a:t>
                      </a:r>
                      <a:endParaRPr lang="fr-FR" sz="20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fr-FR" sz="2000" dirty="0">
                          <a:effectLst/>
                        </a:rPr>
                        <a:t> </a:t>
                      </a:r>
                    </a:p>
                    <a:p>
                      <a:pPr algn="ctr">
                        <a:lnSpc>
                          <a:spcPct val="115000"/>
                        </a:lnSpc>
                        <a:spcAft>
                          <a:spcPts val="0"/>
                        </a:spcAft>
                      </a:pPr>
                      <a:r>
                        <a:rPr lang="fr-FR" sz="2000" dirty="0">
                          <a:effectLst/>
                        </a:rPr>
                        <a:t>392,0</a:t>
                      </a:r>
                      <a:endParaRPr lang="fr-FR" sz="20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fr-FR" sz="2000" dirty="0">
                          <a:effectLst/>
                        </a:rPr>
                        <a:t> </a:t>
                      </a:r>
                    </a:p>
                    <a:p>
                      <a:pPr algn="ctr">
                        <a:lnSpc>
                          <a:spcPct val="115000"/>
                        </a:lnSpc>
                        <a:spcAft>
                          <a:spcPts val="0"/>
                        </a:spcAft>
                      </a:pPr>
                      <a:r>
                        <a:rPr lang="fr-FR" sz="2000" dirty="0">
                          <a:effectLst/>
                        </a:rPr>
                        <a:t>440,0</a:t>
                      </a:r>
                      <a:endParaRPr lang="fr-FR" sz="20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fr-FR" sz="2000" dirty="0">
                          <a:effectLst/>
                        </a:rPr>
                        <a:t> </a:t>
                      </a:r>
                    </a:p>
                    <a:p>
                      <a:pPr algn="ctr">
                        <a:lnSpc>
                          <a:spcPct val="115000"/>
                        </a:lnSpc>
                        <a:spcAft>
                          <a:spcPts val="0"/>
                        </a:spcAft>
                      </a:pPr>
                      <a:r>
                        <a:rPr lang="fr-FR" sz="2000" dirty="0">
                          <a:effectLst/>
                        </a:rPr>
                        <a:t>494,0</a:t>
                      </a:r>
                      <a:endParaRPr lang="fr-FR" sz="20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fr-FR" sz="2000" dirty="0">
                          <a:effectLst/>
                        </a:rPr>
                        <a:t> </a:t>
                      </a:r>
                    </a:p>
                    <a:p>
                      <a:pPr algn="ctr">
                        <a:lnSpc>
                          <a:spcPct val="115000"/>
                        </a:lnSpc>
                        <a:spcAft>
                          <a:spcPts val="0"/>
                        </a:spcAft>
                      </a:pPr>
                      <a:r>
                        <a:rPr lang="fr-FR" sz="2000" dirty="0">
                          <a:effectLst/>
                        </a:rPr>
                        <a:t>523,2</a:t>
                      </a:r>
                      <a:endParaRPr lang="fr-FR" sz="2000" dirty="0">
                        <a:effectLst/>
                        <a:latin typeface="Calibri"/>
                        <a:ea typeface="Calibri"/>
                        <a:cs typeface="Times New Roman"/>
                      </a:endParaRPr>
                    </a:p>
                  </a:txBody>
                  <a:tcPr marL="68580" marR="68580" marT="0" marB="0"/>
                </a:tc>
              </a:tr>
              <a:tr h="696221">
                <a:tc>
                  <a:txBody>
                    <a:bodyPr/>
                    <a:lstStyle/>
                    <a:p>
                      <a:pPr algn="ctr">
                        <a:lnSpc>
                          <a:spcPct val="115000"/>
                        </a:lnSpc>
                        <a:spcAft>
                          <a:spcPts val="0"/>
                        </a:spcAft>
                      </a:pPr>
                      <a:r>
                        <a:rPr lang="fr-FR" sz="2000" dirty="0">
                          <a:effectLst/>
                        </a:rPr>
                        <a:t>Longueur du tube en (cm)</a:t>
                      </a:r>
                      <a:endParaRPr lang="fr-FR" sz="20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fr-FR" sz="2000" dirty="0">
                          <a:effectLst/>
                        </a:rPr>
                        <a:t> </a:t>
                      </a:r>
                      <a:endParaRPr lang="fr-FR" sz="2000" dirty="0" smtClean="0">
                        <a:effectLst/>
                      </a:endParaRPr>
                    </a:p>
                    <a:p>
                      <a:pPr algn="ctr">
                        <a:lnSpc>
                          <a:spcPct val="115000"/>
                        </a:lnSpc>
                        <a:spcAft>
                          <a:spcPts val="0"/>
                        </a:spcAft>
                      </a:pPr>
                      <a:r>
                        <a:rPr lang="fr-FR" sz="2000" dirty="0" smtClean="0">
                          <a:effectLst/>
                        </a:rPr>
                        <a:t>32,6</a:t>
                      </a:r>
                      <a:endParaRPr lang="fr-FR" sz="20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fr-FR" sz="2000" dirty="0">
                          <a:effectLst/>
                        </a:rPr>
                        <a:t> </a:t>
                      </a:r>
                    </a:p>
                    <a:p>
                      <a:pPr algn="ctr">
                        <a:lnSpc>
                          <a:spcPct val="115000"/>
                        </a:lnSpc>
                        <a:spcAft>
                          <a:spcPts val="0"/>
                        </a:spcAft>
                      </a:pPr>
                      <a:r>
                        <a:rPr lang="fr-FR" sz="2000" b="1" dirty="0" smtClean="0">
                          <a:solidFill>
                            <a:schemeClr val="accent6">
                              <a:lumMod val="75000"/>
                            </a:schemeClr>
                          </a:solidFill>
                          <a:effectLst/>
                        </a:rPr>
                        <a:t>29,0</a:t>
                      </a:r>
                      <a:endParaRPr lang="fr-FR" sz="2000" b="1" dirty="0">
                        <a:solidFill>
                          <a:schemeClr val="accent6">
                            <a:lumMod val="75000"/>
                          </a:schemeClr>
                        </a:solidFill>
                        <a:effectLst/>
                        <a:latin typeface="Calibri"/>
                        <a:ea typeface="Calibri"/>
                        <a:cs typeface="Times New Roman"/>
                      </a:endParaRPr>
                    </a:p>
                  </a:txBody>
                  <a:tcPr marL="68580" marR="68580" marT="0" marB="0"/>
                </a:tc>
                <a:tc>
                  <a:txBody>
                    <a:bodyPr/>
                    <a:lstStyle/>
                    <a:p>
                      <a:pPr algn="ctr">
                        <a:lnSpc>
                          <a:spcPct val="115000"/>
                        </a:lnSpc>
                        <a:spcAft>
                          <a:spcPts val="0"/>
                        </a:spcAft>
                      </a:pPr>
                      <a:r>
                        <a:rPr lang="fr-FR" sz="2000" dirty="0">
                          <a:effectLst/>
                        </a:rPr>
                        <a:t> </a:t>
                      </a:r>
                    </a:p>
                    <a:p>
                      <a:pPr algn="ctr">
                        <a:lnSpc>
                          <a:spcPct val="115000"/>
                        </a:lnSpc>
                        <a:spcAft>
                          <a:spcPts val="0"/>
                        </a:spcAft>
                      </a:pPr>
                      <a:r>
                        <a:rPr lang="fr-FR" sz="2000" dirty="0">
                          <a:effectLst/>
                        </a:rPr>
                        <a:t>25,8</a:t>
                      </a:r>
                      <a:endParaRPr lang="fr-FR" sz="20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fr-FR" sz="2000" dirty="0">
                          <a:effectLst/>
                        </a:rPr>
                        <a:t> </a:t>
                      </a:r>
                    </a:p>
                    <a:p>
                      <a:pPr algn="ctr">
                        <a:lnSpc>
                          <a:spcPct val="115000"/>
                        </a:lnSpc>
                        <a:spcAft>
                          <a:spcPts val="0"/>
                        </a:spcAft>
                      </a:pPr>
                      <a:r>
                        <a:rPr lang="fr-FR" sz="2000" dirty="0">
                          <a:effectLst/>
                        </a:rPr>
                        <a:t>24,4</a:t>
                      </a:r>
                      <a:endParaRPr lang="fr-FR" sz="20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fr-FR" sz="2000" dirty="0">
                          <a:effectLst/>
                        </a:rPr>
                        <a:t> </a:t>
                      </a:r>
                    </a:p>
                    <a:p>
                      <a:pPr algn="ctr">
                        <a:lnSpc>
                          <a:spcPct val="115000"/>
                        </a:lnSpc>
                        <a:spcAft>
                          <a:spcPts val="0"/>
                        </a:spcAft>
                      </a:pPr>
                      <a:r>
                        <a:rPr lang="fr-FR" sz="2000" b="1" dirty="0" smtClean="0">
                          <a:solidFill>
                            <a:schemeClr val="accent6">
                              <a:lumMod val="75000"/>
                            </a:schemeClr>
                          </a:solidFill>
                          <a:effectLst/>
                        </a:rPr>
                        <a:t>21,7</a:t>
                      </a:r>
                      <a:endParaRPr lang="fr-FR" sz="2000" b="1" dirty="0">
                        <a:solidFill>
                          <a:schemeClr val="accent6">
                            <a:lumMod val="75000"/>
                          </a:schemeClr>
                        </a:solidFill>
                        <a:effectLst/>
                        <a:latin typeface="Calibri"/>
                        <a:ea typeface="Calibri"/>
                        <a:cs typeface="Times New Roman"/>
                      </a:endParaRPr>
                    </a:p>
                  </a:txBody>
                  <a:tcPr marL="68580" marR="68580" marT="0" marB="0"/>
                </a:tc>
                <a:tc>
                  <a:txBody>
                    <a:bodyPr/>
                    <a:lstStyle/>
                    <a:p>
                      <a:pPr algn="ctr">
                        <a:lnSpc>
                          <a:spcPct val="115000"/>
                        </a:lnSpc>
                        <a:spcAft>
                          <a:spcPts val="0"/>
                        </a:spcAft>
                      </a:pPr>
                      <a:r>
                        <a:rPr lang="fr-FR" sz="2000" dirty="0">
                          <a:effectLst/>
                        </a:rPr>
                        <a:t> </a:t>
                      </a:r>
                    </a:p>
                    <a:p>
                      <a:pPr algn="ctr">
                        <a:lnSpc>
                          <a:spcPct val="115000"/>
                        </a:lnSpc>
                        <a:spcAft>
                          <a:spcPts val="0"/>
                        </a:spcAft>
                      </a:pPr>
                      <a:r>
                        <a:rPr lang="fr-FR" sz="2000" dirty="0">
                          <a:effectLst/>
                        </a:rPr>
                        <a:t>9,4</a:t>
                      </a:r>
                      <a:endParaRPr lang="fr-FR" sz="20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fr-FR" sz="2000" dirty="0">
                          <a:effectLst/>
                        </a:rPr>
                        <a:t> </a:t>
                      </a:r>
                    </a:p>
                    <a:p>
                      <a:pPr algn="ctr">
                        <a:lnSpc>
                          <a:spcPct val="115000"/>
                        </a:lnSpc>
                        <a:spcAft>
                          <a:spcPts val="0"/>
                        </a:spcAft>
                      </a:pPr>
                      <a:r>
                        <a:rPr lang="fr-FR" sz="2000" b="1" dirty="0" smtClean="0">
                          <a:solidFill>
                            <a:schemeClr val="accent6">
                              <a:lumMod val="75000"/>
                            </a:schemeClr>
                          </a:solidFill>
                          <a:effectLst/>
                        </a:rPr>
                        <a:t>17,2</a:t>
                      </a:r>
                      <a:endParaRPr lang="fr-FR" sz="2000" b="1" dirty="0">
                        <a:solidFill>
                          <a:schemeClr val="accent6">
                            <a:lumMod val="75000"/>
                          </a:schemeClr>
                        </a:solidFill>
                        <a:effectLst/>
                        <a:latin typeface="Calibri"/>
                        <a:ea typeface="Calibri"/>
                        <a:cs typeface="Times New Roman"/>
                      </a:endParaRPr>
                    </a:p>
                  </a:txBody>
                  <a:tcPr marL="68580" marR="68580" marT="0" marB="0"/>
                </a:tc>
                <a:tc>
                  <a:txBody>
                    <a:bodyPr/>
                    <a:lstStyle/>
                    <a:p>
                      <a:pPr algn="ctr">
                        <a:lnSpc>
                          <a:spcPct val="115000"/>
                        </a:lnSpc>
                        <a:spcAft>
                          <a:spcPts val="0"/>
                        </a:spcAft>
                      </a:pPr>
                      <a:r>
                        <a:rPr lang="fr-FR" sz="2000" dirty="0">
                          <a:effectLst/>
                        </a:rPr>
                        <a:t> </a:t>
                      </a:r>
                    </a:p>
                    <a:p>
                      <a:pPr algn="ctr">
                        <a:lnSpc>
                          <a:spcPct val="115000"/>
                        </a:lnSpc>
                        <a:spcAft>
                          <a:spcPts val="0"/>
                        </a:spcAft>
                      </a:pPr>
                      <a:r>
                        <a:rPr lang="fr-FR" sz="2000" dirty="0">
                          <a:effectLst/>
                        </a:rPr>
                        <a:t>16,3</a:t>
                      </a:r>
                      <a:endParaRPr lang="fr-FR" sz="2000" dirty="0">
                        <a:effectLst/>
                        <a:latin typeface="Calibri"/>
                        <a:ea typeface="Calibri"/>
                        <a:cs typeface="Times New Roman"/>
                      </a:endParaRPr>
                    </a:p>
                  </a:txBody>
                  <a:tcPr marL="68580" marR="68580" marT="0" marB="0"/>
                </a:tc>
              </a:tr>
            </a:tbl>
          </a:graphicData>
        </a:graphic>
      </p:graphicFrame>
    </p:spTree>
    <p:extLst>
      <p:ext uri="{BB962C8B-B14F-4D97-AF65-F5344CB8AC3E}">
        <p14:creationId xmlns:p14="http://schemas.microsoft.com/office/powerpoint/2010/main" val="1219163348"/>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8676456" cy="980728"/>
          </a:xfrm>
        </p:spPr>
        <p:txBody>
          <a:bodyPr>
            <a:noAutofit/>
          </a:bodyPr>
          <a:lstStyle/>
          <a:p>
            <a:r>
              <a:rPr lang="fr-FR" sz="2000" dirty="0" smtClean="0">
                <a:solidFill>
                  <a:srgbClr val="AA2116"/>
                </a:solidFill>
                <a:latin typeface="Copperplate Gothic Bold" panose="020E0705020206020404" pitchFamily="34" charset="0"/>
              </a:rPr>
              <a:t/>
            </a:r>
            <a:br>
              <a:rPr lang="fr-FR" sz="2000" dirty="0" smtClean="0">
                <a:solidFill>
                  <a:srgbClr val="AA2116"/>
                </a:solidFill>
                <a:latin typeface="Copperplate Gothic Bold" panose="020E0705020206020404" pitchFamily="34" charset="0"/>
              </a:rPr>
            </a:br>
            <a:r>
              <a:rPr lang="fr-FR" sz="1400" dirty="0" smtClean="0">
                <a:solidFill>
                  <a:srgbClr val="AA2116"/>
                </a:solidFill>
                <a:latin typeface="Copperplate Gothic Bold" panose="020E0705020206020404" pitchFamily="34" charset="0"/>
              </a:rPr>
              <a:t>LA Flûte de PAN</a:t>
            </a:r>
            <a:r>
              <a:rPr lang="fr-FR" sz="1400" dirty="0">
                <a:solidFill>
                  <a:srgbClr val="002060"/>
                </a:solidFill>
                <a:latin typeface="Copperplate Gothic Bold" panose="020E0705020206020404" pitchFamily="34" charset="0"/>
              </a:rPr>
              <a:t/>
            </a:r>
            <a:br>
              <a:rPr lang="fr-FR" sz="1400" dirty="0">
                <a:solidFill>
                  <a:srgbClr val="002060"/>
                </a:solidFill>
                <a:latin typeface="Copperplate Gothic Bold" panose="020E0705020206020404" pitchFamily="34" charset="0"/>
              </a:rPr>
            </a:br>
            <a:r>
              <a:rPr lang="fr-FR" sz="1400" dirty="0" smtClean="0">
                <a:solidFill>
                  <a:srgbClr val="002060"/>
                </a:solidFill>
                <a:latin typeface="Copperplate Gothic Bold" panose="020E0705020206020404" pitchFamily="34" charset="0"/>
              </a:rPr>
              <a:t/>
            </a:r>
            <a:br>
              <a:rPr lang="fr-FR" sz="1400" dirty="0" smtClean="0">
                <a:solidFill>
                  <a:srgbClr val="002060"/>
                </a:solidFill>
                <a:latin typeface="Copperplate Gothic Bold" panose="020E0705020206020404" pitchFamily="34" charset="0"/>
              </a:rPr>
            </a:br>
            <a:r>
              <a:rPr lang="fr-FR" sz="1400" dirty="0" smtClean="0">
                <a:solidFill>
                  <a:srgbClr val="002060"/>
                </a:solidFill>
                <a:latin typeface="Copperplate Gothic Bold" panose="020E0705020206020404" pitchFamily="34" charset="0"/>
              </a:rPr>
              <a:t>  </a:t>
            </a:r>
            <a:r>
              <a:rPr lang="fr-FR" sz="2000" dirty="0" smtClean="0">
                <a:solidFill>
                  <a:schemeClr val="accent3">
                    <a:lumMod val="75000"/>
                  </a:schemeClr>
                </a:solidFill>
                <a:latin typeface="Copperplate Gothic Bold" panose="020E0705020206020404" pitchFamily="34" charset="0"/>
              </a:rPr>
              <a:t>Proposition de corrigé</a:t>
            </a:r>
            <a:r>
              <a:rPr lang="fr-FR" sz="2000" dirty="0" smtClean="0">
                <a:solidFill>
                  <a:srgbClr val="AA2116"/>
                </a:solidFill>
                <a:latin typeface="Copperplate Gothic Bold" panose="020E0705020206020404" pitchFamily="34" charset="0"/>
              </a:rPr>
              <a:t/>
            </a:r>
            <a:br>
              <a:rPr lang="fr-FR" sz="2000" dirty="0" smtClean="0">
                <a:solidFill>
                  <a:srgbClr val="AA2116"/>
                </a:solidFill>
                <a:latin typeface="Copperplate Gothic Bold" panose="020E0705020206020404" pitchFamily="34" charset="0"/>
              </a:rPr>
            </a:br>
            <a:endParaRPr lang="fr-FR" sz="2000" dirty="0"/>
          </a:p>
        </p:txBody>
      </p:sp>
      <p:sp>
        <p:nvSpPr>
          <p:cNvPr id="5" name="Espace réservé du contenu 4"/>
          <p:cNvSpPr>
            <a:spLocks noGrp="1"/>
          </p:cNvSpPr>
          <p:nvPr>
            <p:ph idx="1"/>
          </p:nvPr>
        </p:nvSpPr>
        <p:spPr>
          <a:xfrm>
            <a:off x="0" y="980728"/>
            <a:ext cx="9144000" cy="5877272"/>
          </a:xfrm>
        </p:spPr>
        <p:txBody>
          <a:bodyPr>
            <a:normAutofit fontScale="25000" lnSpcReduction="20000"/>
          </a:bodyPr>
          <a:lstStyle/>
          <a:p>
            <a:pPr marL="0" indent="0">
              <a:buNone/>
            </a:pPr>
            <a:endParaRPr lang="fr-FR" b="1" u="sng" dirty="0" smtClean="0">
              <a:solidFill>
                <a:schemeClr val="tx2">
                  <a:lumMod val="60000"/>
                  <a:lumOff val="40000"/>
                </a:schemeClr>
              </a:solidFill>
              <a:latin typeface="Britannic Bold" panose="020B0903060703020204" pitchFamily="34" charset="0"/>
            </a:endParaRPr>
          </a:p>
          <a:p>
            <a:pPr marL="0" indent="0">
              <a:buNone/>
            </a:pPr>
            <a:r>
              <a:rPr lang="fr-FR" sz="9200" b="1" u="sng" dirty="0" smtClean="0">
                <a:solidFill>
                  <a:srgbClr val="9F218D"/>
                </a:solidFill>
                <a:latin typeface="Eras Bold ITC" panose="020B0907030504020204" pitchFamily="34" charset="0"/>
              </a:rPr>
              <a:t>La flûte complète sur l’octave Do</a:t>
            </a:r>
            <a:r>
              <a:rPr lang="fr-FR" sz="9200" b="1" u="sng" baseline="-25000" dirty="0" smtClean="0">
                <a:solidFill>
                  <a:srgbClr val="9F218D"/>
                </a:solidFill>
                <a:latin typeface="Eras Bold ITC" panose="020B0907030504020204" pitchFamily="34" charset="0"/>
              </a:rPr>
              <a:t>3 </a:t>
            </a:r>
            <a:r>
              <a:rPr lang="fr-FR" sz="9200" b="1" u="sng" dirty="0" smtClean="0">
                <a:solidFill>
                  <a:srgbClr val="9F218D"/>
                </a:solidFill>
                <a:latin typeface="Eras Bold ITC" panose="020B0907030504020204" pitchFamily="34" charset="0"/>
              </a:rPr>
              <a:t>–Do</a:t>
            </a:r>
            <a:r>
              <a:rPr lang="fr-FR" sz="9200" b="1" u="sng" baseline="-25000" dirty="0" smtClean="0">
                <a:solidFill>
                  <a:srgbClr val="9F218D"/>
                </a:solidFill>
                <a:latin typeface="Eras Bold ITC" panose="020B0907030504020204" pitchFamily="34" charset="0"/>
              </a:rPr>
              <a:t>4</a:t>
            </a:r>
            <a:endParaRPr lang="fr-FR" sz="2000" dirty="0"/>
          </a:p>
          <a:p>
            <a:pPr marL="0" indent="0">
              <a:buNone/>
            </a:pPr>
            <a:endParaRPr lang="fr-FR" sz="2000" dirty="0"/>
          </a:p>
          <a:p>
            <a:pPr marL="0" indent="0">
              <a:buNone/>
            </a:pPr>
            <a:endParaRPr lang="fr-FR" sz="6400" dirty="0"/>
          </a:p>
          <a:p>
            <a:pPr marL="0" indent="0">
              <a:buNone/>
            </a:pPr>
            <a:endParaRPr lang="fr-FR" sz="7200" dirty="0"/>
          </a:p>
          <a:p>
            <a:pPr marL="0" indent="0">
              <a:buNone/>
            </a:pPr>
            <a:endParaRPr lang="fr-FR" sz="7200" dirty="0" smtClean="0"/>
          </a:p>
          <a:p>
            <a:pPr marL="0" indent="0">
              <a:buNone/>
            </a:pPr>
            <a:endParaRPr lang="fr-FR" sz="7200" dirty="0"/>
          </a:p>
          <a:p>
            <a:pPr marL="0" indent="0">
              <a:buNone/>
            </a:pPr>
            <a:endParaRPr lang="fr-FR" sz="7200" dirty="0" smtClean="0"/>
          </a:p>
          <a:p>
            <a:pPr marL="0" indent="0">
              <a:buNone/>
            </a:pPr>
            <a:endParaRPr lang="fr-FR" sz="7200" dirty="0"/>
          </a:p>
          <a:p>
            <a:pPr marL="0" indent="0">
              <a:buNone/>
            </a:pPr>
            <a:endParaRPr lang="fr-FR" sz="7200" dirty="0" smtClean="0"/>
          </a:p>
          <a:p>
            <a:pPr marL="0" indent="0">
              <a:buNone/>
            </a:pPr>
            <a:endParaRPr lang="fr-FR" sz="7200" dirty="0"/>
          </a:p>
          <a:p>
            <a:pPr marL="0" indent="0">
              <a:buNone/>
            </a:pPr>
            <a:r>
              <a:rPr lang="fr-FR" sz="7200" dirty="0"/>
              <a:t> </a:t>
            </a:r>
            <a:endParaRPr lang="fr-FR" sz="7200" dirty="0" smtClean="0"/>
          </a:p>
          <a:p>
            <a:pPr marL="0" indent="0">
              <a:buNone/>
            </a:pPr>
            <a:endParaRPr lang="fr-FR" sz="7200" dirty="0" smtClean="0"/>
          </a:p>
          <a:p>
            <a:pPr marL="0" indent="0">
              <a:buNone/>
            </a:pPr>
            <a:endParaRPr lang="fr-FR" sz="7200" dirty="0" smtClean="0"/>
          </a:p>
          <a:p>
            <a:pPr marL="0" indent="0">
              <a:buNone/>
            </a:pPr>
            <a:endParaRPr lang="fr-FR" sz="7200" dirty="0" smtClean="0"/>
          </a:p>
          <a:p>
            <a:pPr marL="0" indent="0">
              <a:buNone/>
            </a:pPr>
            <a:endParaRPr lang="fr-FR" sz="7200" dirty="0"/>
          </a:p>
          <a:p>
            <a:pPr marL="0" indent="0">
              <a:buNone/>
            </a:pPr>
            <a:endParaRPr lang="fr-FR" dirty="0"/>
          </a:p>
          <a:p>
            <a:pPr marL="0" indent="0">
              <a:buNone/>
            </a:pPr>
            <a:r>
              <a:rPr lang="fr-FR" dirty="0"/>
              <a:t> </a:t>
            </a:r>
          </a:p>
          <a:p>
            <a:pPr marL="0" indent="0">
              <a:buNone/>
            </a:pPr>
            <a:endParaRPr lang="fr-FR" dirty="0"/>
          </a:p>
          <a:p>
            <a:pPr marL="0" indent="0">
              <a:buNone/>
            </a:pPr>
            <a:r>
              <a:rPr lang="fr-FR" dirty="0"/>
              <a:t> </a:t>
            </a:r>
          </a:p>
          <a:p>
            <a:pPr marL="0" indent="0">
              <a:buNone/>
            </a:pPr>
            <a:r>
              <a:rPr lang="fr-FR" dirty="0"/>
              <a:t> </a:t>
            </a:r>
          </a:p>
          <a:p>
            <a:pPr marL="0" indent="0">
              <a:buNone/>
            </a:pPr>
            <a:r>
              <a:rPr lang="fr-FR" dirty="0"/>
              <a:t> </a:t>
            </a:r>
          </a:p>
          <a:p>
            <a:pPr marL="0" indent="0">
              <a:buNone/>
            </a:pPr>
            <a:r>
              <a:rPr lang="fr-FR" dirty="0"/>
              <a:t> </a:t>
            </a:r>
          </a:p>
          <a:p>
            <a:pPr marL="0" indent="0">
              <a:buNone/>
            </a:pPr>
            <a:r>
              <a:rPr lang="fr-FR" dirty="0" smtClean="0"/>
              <a:t> </a:t>
            </a:r>
            <a:endParaRPr lang="fr-FR" dirty="0"/>
          </a:p>
        </p:txBody>
      </p:sp>
      <p:sp>
        <p:nvSpPr>
          <p:cNvPr id="4" name="Rectangle 1"/>
          <p:cNvSpPr>
            <a:spLocks noChangeArrowheads="1"/>
          </p:cNvSpPr>
          <p:nvPr/>
        </p:nvSpPr>
        <p:spPr bwMode="auto">
          <a:xfrm>
            <a:off x="2940050" y="354806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10" name="Rectangle 2"/>
          <p:cNvSpPr>
            <a:spLocks noChangeArrowheads="1"/>
          </p:cNvSpPr>
          <p:nvPr/>
        </p:nvSpPr>
        <p:spPr bwMode="auto">
          <a:xfrm>
            <a:off x="2940050" y="354806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7" name="Rectangle 1"/>
          <p:cNvSpPr>
            <a:spLocks noChangeArrowheads="1"/>
          </p:cNvSpPr>
          <p:nvPr/>
        </p:nvSpPr>
        <p:spPr bwMode="auto">
          <a:xfrm>
            <a:off x="2516188" y="34163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8" name="Rectangle 1"/>
          <p:cNvSpPr>
            <a:spLocks noChangeArrowheads="1"/>
          </p:cNvSpPr>
          <p:nvPr/>
        </p:nvSpPr>
        <p:spPr bwMode="auto">
          <a:xfrm>
            <a:off x="6948264" y="3271837"/>
            <a:ext cx="792088" cy="26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9" name="Rectangle 1"/>
          <p:cNvSpPr>
            <a:spLocks noChangeArrowheads="1"/>
          </p:cNvSpPr>
          <p:nvPr/>
        </p:nvSpPr>
        <p:spPr bwMode="auto">
          <a:xfrm>
            <a:off x="3810000" y="3271838"/>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6" name="Rectangle 1"/>
          <p:cNvSpPr>
            <a:spLocks noChangeArrowheads="1"/>
          </p:cNvSpPr>
          <p:nvPr/>
        </p:nvSpPr>
        <p:spPr bwMode="auto">
          <a:xfrm>
            <a:off x="1979613" y="308292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pic>
        <p:nvPicPr>
          <p:cNvPr id="12" name="Image 11"/>
          <p:cNvPicPr/>
          <p:nvPr/>
        </p:nvPicPr>
        <p:blipFill>
          <a:blip r:embed="rId3" cstate="print"/>
          <a:stretch>
            <a:fillRect/>
          </a:stretch>
        </p:blipFill>
        <p:spPr>
          <a:xfrm>
            <a:off x="3059832" y="1772816"/>
            <a:ext cx="2448272" cy="4615101"/>
          </a:xfrm>
          <a:prstGeom prst="rect">
            <a:avLst/>
          </a:prstGeom>
        </p:spPr>
      </p:pic>
    </p:spTree>
    <p:extLst>
      <p:ext uri="{BB962C8B-B14F-4D97-AF65-F5344CB8AC3E}">
        <p14:creationId xmlns:p14="http://schemas.microsoft.com/office/powerpoint/2010/main" val="282385831"/>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7504" y="116631"/>
            <a:ext cx="9036496" cy="1224137"/>
          </a:xfrm>
        </p:spPr>
        <p:txBody>
          <a:bodyPr>
            <a:noAutofit/>
          </a:bodyPr>
          <a:lstStyle/>
          <a:p>
            <a:pPr algn="l"/>
            <a:r>
              <a:rPr lang="fr-FR" sz="2000" dirty="0" smtClean="0">
                <a:solidFill>
                  <a:srgbClr val="AA2116"/>
                </a:solidFill>
                <a:latin typeface="Copperplate Gothic Bold" panose="020E0705020206020404" pitchFamily="34" charset="0"/>
              </a:rPr>
              <a:t/>
            </a:r>
            <a:br>
              <a:rPr lang="fr-FR" sz="2000" dirty="0" smtClean="0">
                <a:solidFill>
                  <a:srgbClr val="AA2116"/>
                </a:solidFill>
                <a:latin typeface="Copperplate Gothic Bold" panose="020E0705020206020404" pitchFamily="34" charset="0"/>
              </a:rPr>
            </a:br>
            <a:r>
              <a:rPr lang="fr-FR" sz="2000" dirty="0" smtClean="0">
                <a:solidFill>
                  <a:srgbClr val="AA2116"/>
                </a:solidFill>
                <a:latin typeface="Copperplate Gothic Bold" panose="020E0705020206020404" pitchFamily="34" charset="0"/>
              </a:rPr>
              <a:t/>
            </a:r>
            <a:br>
              <a:rPr lang="fr-FR" sz="2000" dirty="0" smtClean="0">
                <a:solidFill>
                  <a:srgbClr val="AA2116"/>
                </a:solidFill>
                <a:latin typeface="Copperplate Gothic Bold" panose="020E0705020206020404" pitchFamily="34" charset="0"/>
              </a:rPr>
            </a:br>
            <a:r>
              <a:rPr lang="fr-FR" sz="2000" dirty="0" smtClean="0">
                <a:solidFill>
                  <a:srgbClr val="AA2116"/>
                </a:solidFill>
                <a:latin typeface="Copperplate Gothic Bold" panose="020E0705020206020404" pitchFamily="34" charset="0"/>
              </a:rPr>
              <a:t/>
            </a:r>
            <a:br>
              <a:rPr lang="fr-FR" sz="2000" dirty="0" smtClean="0">
                <a:solidFill>
                  <a:srgbClr val="AA2116"/>
                </a:solidFill>
                <a:latin typeface="Copperplate Gothic Bold" panose="020E0705020206020404" pitchFamily="34" charset="0"/>
              </a:rPr>
            </a:br>
            <a:r>
              <a:rPr lang="fr-FR" sz="2000" dirty="0" smtClean="0">
                <a:solidFill>
                  <a:srgbClr val="AA2116"/>
                </a:solidFill>
                <a:latin typeface="Copperplate Gothic Bold" panose="020E0705020206020404" pitchFamily="34" charset="0"/>
              </a:rPr>
              <a:t/>
            </a:r>
            <a:br>
              <a:rPr lang="fr-FR" sz="2000" dirty="0" smtClean="0">
                <a:solidFill>
                  <a:srgbClr val="AA2116"/>
                </a:solidFill>
                <a:latin typeface="Copperplate Gothic Bold" panose="020E0705020206020404" pitchFamily="34" charset="0"/>
              </a:rPr>
            </a:br>
            <a:r>
              <a:rPr lang="fr-FR" sz="2000" dirty="0" smtClean="0">
                <a:solidFill>
                  <a:srgbClr val="AA2116"/>
                </a:solidFill>
                <a:latin typeface="Copperplate Gothic Bold" panose="020E0705020206020404" pitchFamily="34" charset="0"/>
              </a:rPr>
              <a:t>                </a:t>
            </a:r>
            <a:br>
              <a:rPr lang="fr-FR" sz="2000" dirty="0" smtClean="0">
                <a:solidFill>
                  <a:srgbClr val="AA2116"/>
                </a:solidFill>
                <a:latin typeface="Copperplate Gothic Bold" panose="020E0705020206020404" pitchFamily="34" charset="0"/>
              </a:rPr>
            </a:br>
            <a:r>
              <a:rPr lang="fr-FR" sz="2000" dirty="0" smtClean="0">
                <a:solidFill>
                  <a:srgbClr val="AA2116"/>
                </a:solidFill>
                <a:latin typeface="Copperplate Gothic Bold" panose="020E0705020206020404" pitchFamily="34" charset="0"/>
              </a:rPr>
              <a:t/>
            </a:r>
            <a:br>
              <a:rPr lang="fr-FR" sz="2000" dirty="0" smtClean="0">
                <a:solidFill>
                  <a:srgbClr val="AA2116"/>
                </a:solidFill>
                <a:latin typeface="Copperplate Gothic Bold" panose="020E0705020206020404" pitchFamily="34" charset="0"/>
              </a:rPr>
            </a:br>
            <a:r>
              <a:rPr lang="fr-FR" sz="2000" dirty="0" smtClean="0">
                <a:solidFill>
                  <a:srgbClr val="AA2116"/>
                </a:solidFill>
                <a:latin typeface="Copperplate Gothic Bold" panose="020E0705020206020404" pitchFamily="34" charset="0"/>
              </a:rPr>
              <a:t/>
            </a:r>
            <a:br>
              <a:rPr lang="fr-FR" sz="2000" dirty="0" smtClean="0">
                <a:solidFill>
                  <a:srgbClr val="AA2116"/>
                </a:solidFill>
                <a:latin typeface="Copperplate Gothic Bold" panose="020E0705020206020404" pitchFamily="34" charset="0"/>
              </a:rPr>
            </a:br>
            <a:r>
              <a:rPr lang="fr-FR" sz="2000" dirty="0" smtClean="0">
                <a:solidFill>
                  <a:srgbClr val="AA2116"/>
                </a:solidFill>
                <a:latin typeface="Copperplate Gothic Bold" panose="020E0705020206020404" pitchFamily="34" charset="0"/>
              </a:rPr>
              <a:t/>
            </a:r>
            <a:br>
              <a:rPr lang="fr-FR" sz="2000" dirty="0" smtClean="0">
                <a:solidFill>
                  <a:srgbClr val="AA2116"/>
                </a:solidFill>
                <a:latin typeface="Copperplate Gothic Bold" panose="020E0705020206020404" pitchFamily="34" charset="0"/>
              </a:rPr>
            </a:br>
            <a:r>
              <a:rPr lang="fr-FR" sz="2000" dirty="0" smtClean="0">
                <a:solidFill>
                  <a:srgbClr val="AA2116"/>
                </a:solidFill>
                <a:latin typeface="Copperplate Gothic Bold" panose="020E0705020206020404" pitchFamily="34" charset="0"/>
              </a:rPr>
              <a:t/>
            </a:r>
            <a:br>
              <a:rPr lang="fr-FR" sz="2000" dirty="0" smtClean="0">
                <a:solidFill>
                  <a:srgbClr val="AA2116"/>
                </a:solidFill>
                <a:latin typeface="Copperplate Gothic Bold" panose="020E0705020206020404" pitchFamily="34" charset="0"/>
              </a:rPr>
            </a:br>
            <a:r>
              <a:rPr lang="fr-FR" sz="2000" dirty="0">
                <a:solidFill>
                  <a:srgbClr val="AA2116"/>
                </a:solidFill>
                <a:latin typeface="Copperplate Gothic Bold" panose="020E0705020206020404" pitchFamily="34" charset="0"/>
              </a:rPr>
              <a:t/>
            </a:r>
            <a:br>
              <a:rPr lang="fr-FR" sz="2000" dirty="0">
                <a:solidFill>
                  <a:srgbClr val="AA2116"/>
                </a:solidFill>
                <a:latin typeface="Copperplate Gothic Bold" panose="020E0705020206020404" pitchFamily="34" charset="0"/>
              </a:rPr>
            </a:br>
            <a:r>
              <a:rPr lang="fr-FR" sz="2000" dirty="0" smtClean="0">
                <a:solidFill>
                  <a:srgbClr val="AA2116"/>
                </a:solidFill>
                <a:latin typeface="Copperplate Gothic Bold" panose="020E0705020206020404" pitchFamily="34" charset="0"/>
              </a:rPr>
              <a:t/>
            </a:r>
            <a:br>
              <a:rPr lang="fr-FR" sz="2000" dirty="0" smtClean="0">
                <a:solidFill>
                  <a:srgbClr val="AA2116"/>
                </a:solidFill>
                <a:latin typeface="Copperplate Gothic Bold" panose="020E0705020206020404" pitchFamily="34" charset="0"/>
              </a:rPr>
            </a:br>
            <a:r>
              <a:rPr lang="fr-FR" sz="2000" dirty="0">
                <a:solidFill>
                  <a:srgbClr val="AA2116"/>
                </a:solidFill>
                <a:latin typeface="Copperplate Gothic Bold" panose="020E0705020206020404" pitchFamily="34" charset="0"/>
              </a:rPr>
              <a:t/>
            </a:r>
            <a:br>
              <a:rPr lang="fr-FR" sz="2000" dirty="0">
                <a:solidFill>
                  <a:srgbClr val="AA2116"/>
                </a:solidFill>
                <a:latin typeface="Copperplate Gothic Bold" panose="020E0705020206020404" pitchFamily="34" charset="0"/>
              </a:rPr>
            </a:br>
            <a:r>
              <a:rPr lang="fr-FR" sz="2000" dirty="0" smtClean="0">
                <a:solidFill>
                  <a:srgbClr val="AA2116"/>
                </a:solidFill>
                <a:latin typeface="Copperplate Gothic Bold" panose="020E0705020206020404" pitchFamily="34" charset="0"/>
              </a:rPr>
              <a:t>                                              LA   </a:t>
            </a:r>
            <a:r>
              <a:rPr lang="fr-FR" sz="2000" dirty="0">
                <a:solidFill>
                  <a:srgbClr val="AA2116"/>
                </a:solidFill>
                <a:latin typeface="Copperplate Gothic Bold" panose="020E0705020206020404" pitchFamily="34" charset="0"/>
              </a:rPr>
              <a:t>FLÛTE   DE   PAN                                           </a:t>
            </a:r>
            <a:r>
              <a:rPr lang="fr-FR" sz="2000" dirty="0" smtClean="0">
                <a:solidFill>
                  <a:srgbClr val="AA2116"/>
                </a:solidFill>
                <a:latin typeface="Copperplate Gothic Bold" panose="020E0705020206020404" pitchFamily="34" charset="0"/>
              </a:rPr>
              <a:t/>
            </a:r>
            <a:br>
              <a:rPr lang="fr-FR" sz="2000" dirty="0" smtClean="0">
                <a:solidFill>
                  <a:srgbClr val="AA2116"/>
                </a:solidFill>
                <a:latin typeface="Copperplate Gothic Bold" panose="020E0705020206020404" pitchFamily="34" charset="0"/>
              </a:rPr>
            </a:br>
            <a:r>
              <a:rPr lang="fr-FR" sz="2000" dirty="0" smtClean="0">
                <a:solidFill>
                  <a:srgbClr val="AA2116"/>
                </a:solidFill>
                <a:latin typeface="Copperplate Gothic Bold" panose="020E0705020206020404" pitchFamily="34" charset="0"/>
              </a:rPr>
              <a:t> </a:t>
            </a:r>
            <a:br>
              <a:rPr lang="fr-FR" sz="2000" dirty="0" smtClean="0">
                <a:solidFill>
                  <a:srgbClr val="AA2116"/>
                </a:solidFill>
                <a:latin typeface="Copperplate Gothic Bold" panose="020E0705020206020404" pitchFamily="34" charset="0"/>
              </a:rPr>
            </a:br>
            <a:r>
              <a:rPr lang="fr-FR" sz="2000" dirty="0" smtClean="0">
                <a:solidFill>
                  <a:srgbClr val="AA2116"/>
                </a:solidFill>
                <a:latin typeface="Copperplate Gothic Bold" panose="020E0705020206020404" pitchFamily="34" charset="0"/>
              </a:rPr>
              <a:t>                                              </a:t>
            </a:r>
            <a:r>
              <a:rPr lang="fr-FR" sz="2000" b="1" dirty="0" smtClean="0">
                <a:solidFill>
                  <a:srgbClr val="0070C0"/>
                </a:solidFill>
                <a:latin typeface="Eras Bold ITC" panose="020B0907030504020204" pitchFamily="34" charset="0"/>
              </a:rPr>
              <a:t>Notation par compétences</a:t>
            </a:r>
            <a:br>
              <a:rPr lang="fr-FR" sz="2000" b="1" dirty="0" smtClean="0">
                <a:solidFill>
                  <a:srgbClr val="0070C0"/>
                </a:solidFill>
                <a:latin typeface="Eras Bold ITC" panose="020B0907030504020204" pitchFamily="34" charset="0"/>
              </a:rPr>
            </a:br>
            <a:r>
              <a:rPr lang="fr-FR" sz="2000" b="1" dirty="0">
                <a:solidFill>
                  <a:srgbClr val="0070C0"/>
                </a:solidFill>
                <a:latin typeface="Eras Bold ITC" panose="020B0907030504020204" pitchFamily="34" charset="0"/>
              </a:rPr>
              <a:t/>
            </a:r>
            <a:br>
              <a:rPr lang="fr-FR" sz="2000" b="1" dirty="0">
                <a:solidFill>
                  <a:srgbClr val="0070C0"/>
                </a:solidFill>
                <a:latin typeface="Eras Bold ITC" panose="020B0907030504020204" pitchFamily="34" charset="0"/>
              </a:rPr>
            </a:br>
            <a:r>
              <a:rPr lang="fr-FR" sz="1800" b="1" dirty="0" smtClean="0">
                <a:solidFill>
                  <a:srgbClr val="0070C0"/>
                </a:solidFill>
              </a:rPr>
              <a:t>Niveau </a:t>
            </a:r>
            <a:r>
              <a:rPr lang="fr-FR" sz="1800" b="1" dirty="0">
                <a:solidFill>
                  <a:srgbClr val="0070C0"/>
                </a:solidFill>
              </a:rPr>
              <a:t>A</a:t>
            </a:r>
            <a:r>
              <a:rPr lang="fr-FR" sz="1800" dirty="0">
                <a:solidFill>
                  <a:srgbClr val="0070C0"/>
                </a:solidFill>
              </a:rPr>
              <a:t> </a:t>
            </a:r>
            <a:r>
              <a:rPr lang="fr-FR" sz="1800" dirty="0"/>
              <a:t>:  </a:t>
            </a:r>
            <a:r>
              <a:rPr lang="fr-FR" sz="1800" dirty="0" smtClean="0"/>
              <a:t>les </a:t>
            </a:r>
            <a:r>
              <a:rPr lang="fr-FR" sz="1800" dirty="0"/>
              <a:t>indicateurs choisis apparaissent dans leur quasi-totalité</a:t>
            </a:r>
            <a:br>
              <a:rPr lang="fr-FR" sz="1800" dirty="0"/>
            </a:br>
            <a:r>
              <a:rPr lang="fr-FR" sz="1800" b="1" dirty="0">
                <a:solidFill>
                  <a:srgbClr val="0070C0"/>
                </a:solidFill>
              </a:rPr>
              <a:t>Niveau B</a:t>
            </a:r>
            <a:r>
              <a:rPr lang="fr-FR" sz="1800" dirty="0">
                <a:solidFill>
                  <a:srgbClr val="0070C0"/>
                </a:solidFill>
              </a:rPr>
              <a:t> </a:t>
            </a:r>
            <a:r>
              <a:rPr lang="fr-FR" sz="1800" dirty="0"/>
              <a:t>:</a:t>
            </a:r>
            <a:r>
              <a:rPr lang="fr-FR" sz="1800" dirty="0">
                <a:solidFill>
                  <a:srgbClr val="0070C0"/>
                </a:solidFill>
              </a:rPr>
              <a:t> </a:t>
            </a:r>
            <a:r>
              <a:rPr lang="fr-FR" sz="1800" dirty="0" smtClean="0">
                <a:solidFill>
                  <a:srgbClr val="0070C0"/>
                </a:solidFill>
              </a:rPr>
              <a:t> </a:t>
            </a:r>
            <a:r>
              <a:rPr lang="fr-FR" sz="1800" dirty="0" smtClean="0"/>
              <a:t>les </a:t>
            </a:r>
            <a:r>
              <a:rPr lang="fr-FR" sz="1800" dirty="0"/>
              <a:t>indicateurs choisis apparaissent partiellement</a:t>
            </a:r>
            <a:br>
              <a:rPr lang="fr-FR" sz="1800" dirty="0"/>
            </a:br>
            <a:r>
              <a:rPr lang="fr-FR" sz="1800" b="1" dirty="0">
                <a:solidFill>
                  <a:srgbClr val="0070C0"/>
                </a:solidFill>
              </a:rPr>
              <a:t>Niveau C</a:t>
            </a:r>
            <a:r>
              <a:rPr lang="fr-FR" sz="1800" dirty="0">
                <a:solidFill>
                  <a:srgbClr val="0070C0"/>
                </a:solidFill>
              </a:rPr>
              <a:t> </a:t>
            </a:r>
            <a:r>
              <a:rPr lang="fr-FR" sz="1800" dirty="0"/>
              <a:t>: </a:t>
            </a:r>
            <a:r>
              <a:rPr lang="fr-FR" sz="1800" dirty="0" smtClean="0"/>
              <a:t> les </a:t>
            </a:r>
            <a:r>
              <a:rPr lang="fr-FR" sz="1800" dirty="0"/>
              <a:t>indicateurs choisis apparaissent de manière </a:t>
            </a:r>
            <a:r>
              <a:rPr lang="fr-FR" sz="1800" dirty="0" smtClean="0"/>
              <a:t>insuffisante</a:t>
            </a:r>
            <a:br>
              <a:rPr lang="fr-FR" sz="1800" dirty="0" smtClean="0"/>
            </a:br>
            <a:r>
              <a:rPr lang="fr-FR" sz="1800" b="1" dirty="0" smtClean="0">
                <a:solidFill>
                  <a:srgbClr val="0070C0"/>
                </a:solidFill>
              </a:rPr>
              <a:t>Niveau D</a:t>
            </a:r>
            <a:r>
              <a:rPr lang="fr-FR" sz="1800" dirty="0" smtClean="0">
                <a:solidFill>
                  <a:srgbClr val="0070C0"/>
                </a:solidFill>
              </a:rPr>
              <a:t> </a:t>
            </a:r>
            <a:r>
              <a:rPr lang="fr-FR" sz="1800" dirty="0" smtClean="0"/>
              <a:t>: </a:t>
            </a:r>
            <a:r>
              <a:rPr lang="fr-FR" sz="1800" dirty="0"/>
              <a:t>les indicateurs choisis ne sont pas présents</a:t>
            </a:r>
            <a:br>
              <a:rPr lang="fr-FR" sz="1800" dirty="0"/>
            </a:br>
            <a:r>
              <a:rPr lang="fr-FR" sz="1800" b="1" dirty="0">
                <a:solidFill>
                  <a:srgbClr val="0070C0"/>
                </a:solidFill>
                <a:latin typeface="Eras Bold ITC" panose="020B0907030504020204" pitchFamily="34" charset="0"/>
              </a:rPr>
              <a:t/>
            </a:r>
            <a:br>
              <a:rPr lang="fr-FR" sz="1800" b="1" dirty="0">
                <a:solidFill>
                  <a:srgbClr val="0070C0"/>
                </a:solidFill>
                <a:latin typeface="Eras Bold ITC" panose="020B0907030504020204" pitchFamily="34" charset="0"/>
              </a:rPr>
            </a:br>
            <a:r>
              <a:rPr lang="fr-FR" sz="2000" u="sng" dirty="0" smtClean="0">
                <a:solidFill>
                  <a:schemeClr val="accent3">
                    <a:lumMod val="50000"/>
                  </a:schemeClr>
                </a:solidFill>
                <a:latin typeface="Agency FB" panose="020B0503020202020204" pitchFamily="34" charset="0"/>
              </a:rPr>
              <a:t/>
            </a:r>
            <a:br>
              <a:rPr lang="fr-FR" sz="2000" u="sng" dirty="0" smtClean="0">
                <a:solidFill>
                  <a:schemeClr val="accent3">
                    <a:lumMod val="50000"/>
                  </a:schemeClr>
                </a:solidFill>
                <a:latin typeface="Agency FB" panose="020B0503020202020204" pitchFamily="34" charset="0"/>
              </a:rPr>
            </a:br>
            <a:r>
              <a:rPr lang="fr-FR" sz="2000" u="sng" dirty="0">
                <a:solidFill>
                  <a:schemeClr val="accent3">
                    <a:lumMod val="50000"/>
                  </a:schemeClr>
                </a:solidFill>
                <a:latin typeface="Agency FB" panose="020B0503020202020204" pitchFamily="34" charset="0"/>
              </a:rPr>
              <a:t/>
            </a:r>
            <a:br>
              <a:rPr lang="fr-FR" sz="2000" u="sng" dirty="0">
                <a:solidFill>
                  <a:schemeClr val="accent3">
                    <a:lumMod val="50000"/>
                  </a:schemeClr>
                </a:solidFill>
                <a:latin typeface="Agency FB" panose="020B0503020202020204" pitchFamily="34" charset="0"/>
              </a:rPr>
            </a:br>
            <a:r>
              <a:rPr lang="fr-FR" sz="2000" u="sng" dirty="0" smtClean="0">
                <a:solidFill>
                  <a:schemeClr val="accent3">
                    <a:lumMod val="50000"/>
                  </a:schemeClr>
                </a:solidFill>
                <a:latin typeface="Agency FB" panose="020B0503020202020204" pitchFamily="34" charset="0"/>
              </a:rPr>
              <a:t/>
            </a:r>
            <a:br>
              <a:rPr lang="fr-FR" sz="2000" u="sng" dirty="0" smtClean="0">
                <a:solidFill>
                  <a:schemeClr val="accent3">
                    <a:lumMod val="50000"/>
                  </a:schemeClr>
                </a:solidFill>
                <a:latin typeface="Agency FB" panose="020B0503020202020204" pitchFamily="34" charset="0"/>
              </a:rPr>
            </a:br>
            <a:r>
              <a:rPr lang="fr-FR" sz="2000" dirty="0" smtClean="0">
                <a:solidFill>
                  <a:srgbClr val="AA2116"/>
                </a:solidFill>
                <a:latin typeface="Copperplate Gothic Bold" panose="020E0705020206020404" pitchFamily="34" charset="0"/>
              </a:rPr>
              <a:t/>
            </a:r>
            <a:br>
              <a:rPr lang="fr-FR" sz="2000" dirty="0" smtClean="0">
                <a:solidFill>
                  <a:srgbClr val="AA2116"/>
                </a:solidFill>
                <a:latin typeface="Copperplate Gothic Bold" panose="020E0705020206020404" pitchFamily="34" charset="0"/>
              </a:rPr>
            </a:br>
            <a:r>
              <a:rPr lang="fr-FR" sz="2000" dirty="0" smtClean="0">
                <a:solidFill>
                  <a:srgbClr val="AA2116"/>
                </a:solidFill>
                <a:latin typeface="Copperplate Gothic Bold" panose="020E0705020206020404" pitchFamily="34" charset="0"/>
              </a:rPr>
              <a:t/>
            </a:r>
            <a:br>
              <a:rPr lang="fr-FR" sz="2000" dirty="0" smtClean="0">
                <a:solidFill>
                  <a:srgbClr val="AA2116"/>
                </a:solidFill>
                <a:latin typeface="Copperplate Gothic Bold" panose="020E0705020206020404" pitchFamily="34" charset="0"/>
              </a:rPr>
            </a:br>
            <a:r>
              <a:rPr lang="fr-FR" sz="2000" dirty="0" smtClean="0">
                <a:solidFill>
                  <a:srgbClr val="AA2116"/>
                </a:solidFill>
                <a:latin typeface="Copperplate Gothic Bold" panose="020E0705020206020404" pitchFamily="34" charset="0"/>
              </a:rPr>
              <a:t/>
            </a:r>
            <a:br>
              <a:rPr lang="fr-FR" sz="2000" dirty="0" smtClean="0">
                <a:solidFill>
                  <a:srgbClr val="AA2116"/>
                </a:solidFill>
                <a:latin typeface="Copperplate Gothic Bold" panose="020E0705020206020404" pitchFamily="34" charset="0"/>
              </a:rPr>
            </a:br>
            <a:endParaRPr lang="fr-FR" sz="2000" dirty="0"/>
          </a:p>
        </p:txBody>
      </p:sp>
      <p:sp>
        <p:nvSpPr>
          <p:cNvPr id="3" name="Espace réservé du contenu 2"/>
          <p:cNvSpPr>
            <a:spLocks noGrp="1"/>
          </p:cNvSpPr>
          <p:nvPr>
            <p:ph idx="1"/>
          </p:nvPr>
        </p:nvSpPr>
        <p:spPr>
          <a:xfrm>
            <a:off x="0" y="1340768"/>
            <a:ext cx="9144000" cy="5539005"/>
          </a:xfrm>
        </p:spPr>
        <p:txBody>
          <a:bodyPr>
            <a:normAutofit/>
          </a:bodyPr>
          <a:lstStyle/>
          <a:p>
            <a:pPr marL="0" indent="0">
              <a:buNone/>
            </a:pPr>
            <a:endParaRPr lang="fr-FR" dirty="0"/>
          </a:p>
        </p:txBody>
      </p:sp>
      <p:sp>
        <p:nvSpPr>
          <p:cNvPr id="6" name="Rectangle 1"/>
          <p:cNvSpPr>
            <a:spLocks noChangeArrowheads="1"/>
          </p:cNvSpPr>
          <p:nvPr/>
        </p:nvSpPr>
        <p:spPr bwMode="auto">
          <a:xfrm>
            <a:off x="2006600" y="159067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graphicFrame>
        <p:nvGraphicFramePr>
          <p:cNvPr id="7" name="Tableau 6"/>
          <p:cNvGraphicFramePr>
            <a:graphicFrameLocks noGrp="1"/>
          </p:cNvGraphicFramePr>
          <p:nvPr>
            <p:extLst>
              <p:ext uri="{D42A27DB-BD31-4B8C-83A1-F6EECF244321}">
                <p14:modId xmlns:p14="http://schemas.microsoft.com/office/powerpoint/2010/main" val="4083977013"/>
              </p:ext>
            </p:extLst>
          </p:nvPr>
        </p:nvGraphicFramePr>
        <p:xfrm>
          <a:off x="683568" y="2772229"/>
          <a:ext cx="7848873" cy="4066857"/>
        </p:xfrm>
        <a:graphic>
          <a:graphicData uri="http://schemas.openxmlformats.org/drawingml/2006/table">
            <a:tbl>
              <a:tblPr firstRow="1" firstCol="1" bandRow="1">
                <a:tableStyleId>{5C22544A-7EE6-4342-B048-85BDC9FD1C3A}</a:tableStyleId>
              </a:tblPr>
              <a:tblGrid>
                <a:gridCol w="5379247"/>
                <a:gridCol w="629147"/>
                <a:gridCol w="629147"/>
                <a:gridCol w="629147"/>
                <a:gridCol w="582185"/>
              </a:tblGrid>
              <a:tr h="215041">
                <a:tc>
                  <a:txBody>
                    <a:bodyPr/>
                    <a:lstStyle/>
                    <a:p>
                      <a:pPr algn="ctr">
                        <a:lnSpc>
                          <a:spcPct val="115000"/>
                        </a:lnSpc>
                        <a:spcAft>
                          <a:spcPts val="0"/>
                        </a:spcAft>
                      </a:pPr>
                      <a:r>
                        <a:rPr lang="fr-FR" sz="1600" dirty="0">
                          <a:solidFill>
                            <a:schemeClr val="tx1"/>
                          </a:solidFill>
                          <a:effectLst/>
                        </a:rPr>
                        <a:t>Compétences</a:t>
                      </a:r>
                      <a:endParaRPr lang="fr-FR" sz="1600" dirty="0">
                        <a:solidFill>
                          <a:schemeClr val="tx1"/>
                        </a:solidFill>
                        <a:effectLst/>
                        <a:latin typeface="Calibri"/>
                        <a:ea typeface="Calibri"/>
                        <a:cs typeface="Times New Roman"/>
                      </a:endParaRPr>
                    </a:p>
                  </a:txBody>
                  <a:tcPr marL="68580" marR="68580" marT="0" marB="0"/>
                </a:tc>
                <a:tc>
                  <a:txBody>
                    <a:bodyPr/>
                    <a:lstStyle/>
                    <a:p>
                      <a:pPr algn="ctr">
                        <a:lnSpc>
                          <a:spcPct val="115000"/>
                        </a:lnSpc>
                        <a:spcAft>
                          <a:spcPts val="0"/>
                        </a:spcAft>
                      </a:pPr>
                      <a:r>
                        <a:rPr lang="fr-FR" sz="1600">
                          <a:solidFill>
                            <a:srgbClr val="7030A0"/>
                          </a:solidFill>
                          <a:effectLst/>
                        </a:rPr>
                        <a:t>A</a:t>
                      </a:r>
                      <a:endParaRPr lang="fr-FR" sz="1600">
                        <a:solidFill>
                          <a:srgbClr val="7030A0"/>
                        </a:solidFill>
                        <a:effectLst/>
                        <a:latin typeface="Calibri"/>
                        <a:ea typeface="Calibri"/>
                        <a:cs typeface="Times New Roman"/>
                      </a:endParaRPr>
                    </a:p>
                  </a:txBody>
                  <a:tcPr marL="68580" marR="68580" marT="0" marB="0"/>
                </a:tc>
                <a:tc>
                  <a:txBody>
                    <a:bodyPr/>
                    <a:lstStyle/>
                    <a:p>
                      <a:pPr algn="ctr">
                        <a:lnSpc>
                          <a:spcPct val="115000"/>
                        </a:lnSpc>
                        <a:spcAft>
                          <a:spcPts val="0"/>
                        </a:spcAft>
                      </a:pPr>
                      <a:r>
                        <a:rPr lang="fr-FR" sz="1600">
                          <a:solidFill>
                            <a:srgbClr val="7030A0"/>
                          </a:solidFill>
                          <a:effectLst/>
                        </a:rPr>
                        <a:t>B</a:t>
                      </a:r>
                      <a:endParaRPr lang="fr-FR" sz="1600">
                        <a:solidFill>
                          <a:srgbClr val="7030A0"/>
                        </a:solidFill>
                        <a:effectLst/>
                        <a:latin typeface="Calibri"/>
                        <a:ea typeface="Calibri"/>
                        <a:cs typeface="Times New Roman"/>
                      </a:endParaRPr>
                    </a:p>
                  </a:txBody>
                  <a:tcPr marL="68580" marR="68580" marT="0" marB="0"/>
                </a:tc>
                <a:tc>
                  <a:txBody>
                    <a:bodyPr/>
                    <a:lstStyle/>
                    <a:p>
                      <a:pPr algn="ctr">
                        <a:lnSpc>
                          <a:spcPct val="115000"/>
                        </a:lnSpc>
                        <a:spcAft>
                          <a:spcPts val="0"/>
                        </a:spcAft>
                      </a:pPr>
                      <a:r>
                        <a:rPr lang="fr-FR" sz="1600">
                          <a:solidFill>
                            <a:srgbClr val="7030A0"/>
                          </a:solidFill>
                          <a:effectLst/>
                        </a:rPr>
                        <a:t>C</a:t>
                      </a:r>
                      <a:endParaRPr lang="fr-FR" sz="1600">
                        <a:solidFill>
                          <a:srgbClr val="7030A0"/>
                        </a:solidFill>
                        <a:effectLst/>
                        <a:latin typeface="Calibri"/>
                        <a:ea typeface="Calibri"/>
                        <a:cs typeface="Times New Roman"/>
                      </a:endParaRPr>
                    </a:p>
                  </a:txBody>
                  <a:tcPr marL="68580" marR="68580" marT="0" marB="0"/>
                </a:tc>
                <a:tc>
                  <a:txBody>
                    <a:bodyPr/>
                    <a:lstStyle/>
                    <a:p>
                      <a:pPr algn="ctr">
                        <a:lnSpc>
                          <a:spcPct val="115000"/>
                        </a:lnSpc>
                        <a:spcAft>
                          <a:spcPts val="0"/>
                        </a:spcAft>
                      </a:pPr>
                      <a:r>
                        <a:rPr lang="fr-FR" sz="1600" dirty="0">
                          <a:solidFill>
                            <a:srgbClr val="7030A0"/>
                          </a:solidFill>
                          <a:effectLst/>
                        </a:rPr>
                        <a:t>D</a:t>
                      </a:r>
                      <a:endParaRPr lang="fr-FR" sz="1600" dirty="0">
                        <a:solidFill>
                          <a:srgbClr val="7030A0"/>
                        </a:solidFill>
                        <a:effectLst/>
                        <a:latin typeface="Calibri"/>
                        <a:ea typeface="Calibri"/>
                        <a:cs typeface="Times New Roman"/>
                      </a:endParaRPr>
                    </a:p>
                  </a:txBody>
                  <a:tcPr marL="68580" marR="68580" marT="0" marB="0"/>
                </a:tc>
              </a:tr>
              <a:tr h="645122">
                <a:tc>
                  <a:txBody>
                    <a:bodyPr/>
                    <a:lstStyle/>
                    <a:p>
                      <a:pPr>
                        <a:lnSpc>
                          <a:spcPct val="115000"/>
                        </a:lnSpc>
                        <a:spcAft>
                          <a:spcPts val="0"/>
                        </a:spcAft>
                      </a:pPr>
                      <a:r>
                        <a:rPr lang="fr-FR" sz="1600" dirty="0">
                          <a:solidFill>
                            <a:srgbClr val="C00000"/>
                          </a:solidFill>
                          <a:effectLst/>
                        </a:rPr>
                        <a:t>S’approprier </a:t>
                      </a:r>
                    </a:p>
                    <a:p>
                      <a:pPr>
                        <a:lnSpc>
                          <a:spcPct val="115000"/>
                        </a:lnSpc>
                        <a:spcAft>
                          <a:spcPts val="0"/>
                        </a:spcAft>
                      </a:pPr>
                      <a:r>
                        <a:rPr lang="fr-FR" sz="1600" dirty="0">
                          <a:solidFill>
                            <a:schemeClr val="tx1"/>
                          </a:solidFill>
                          <a:effectLst/>
                        </a:rPr>
                        <a:t>Extraire l'information </a:t>
                      </a:r>
                      <a:r>
                        <a:rPr lang="fr-FR" sz="1600" dirty="0" smtClean="0">
                          <a:solidFill>
                            <a:schemeClr val="tx1"/>
                          </a:solidFill>
                          <a:effectLst/>
                        </a:rPr>
                        <a:t>utile</a:t>
                      </a:r>
                      <a:endParaRPr lang="fr-FR" sz="1600" dirty="0">
                        <a:solidFill>
                          <a:schemeClr val="tx1"/>
                        </a:solidFill>
                        <a:effectLst/>
                      </a:endParaRPr>
                    </a:p>
                  </a:txBody>
                  <a:tcPr marL="68580" marR="68580" marT="0" marB="0"/>
                </a:tc>
                <a:tc>
                  <a:txBody>
                    <a:bodyPr/>
                    <a:lstStyle/>
                    <a:p>
                      <a:pPr>
                        <a:lnSpc>
                          <a:spcPct val="115000"/>
                        </a:lnSpc>
                        <a:spcAft>
                          <a:spcPts val="0"/>
                        </a:spcAft>
                      </a:pPr>
                      <a:r>
                        <a:rPr lang="fr-FR" sz="1600">
                          <a:solidFill>
                            <a:schemeClr val="tx1"/>
                          </a:solidFill>
                          <a:effectLst/>
                        </a:rPr>
                        <a:t> </a:t>
                      </a:r>
                      <a:endParaRPr lang="fr-FR" sz="1600">
                        <a:solidFill>
                          <a:schemeClr val="tx1"/>
                        </a:solidFill>
                        <a:effectLst/>
                        <a:latin typeface="Calibri"/>
                        <a:ea typeface="Calibri"/>
                        <a:cs typeface="Times New Roman"/>
                      </a:endParaRPr>
                    </a:p>
                  </a:txBody>
                  <a:tcPr marL="68580" marR="68580" marT="0" marB="0"/>
                </a:tc>
                <a:tc>
                  <a:txBody>
                    <a:bodyPr/>
                    <a:lstStyle/>
                    <a:p>
                      <a:pPr>
                        <a:lnSpc>
                          <a:spcPct val="115000"/>
                        </a:lnSpc>
                        <a:spcAft>
                          <a:spcPts val="0"/>
                        </a:spcAft>
                      </a:pPr>
                      <a:r>
                        <a:rPr lang="fr-FR" sz="1600">
                          <a:solidFill>
                            <a:schemeClr val="tx1"/>
                          </a:solidFill>
                          <a:effectLst/>
                        </a:rPr>
                        <a:t> </a:t>
                      </a:r>
                      <a:endParaRPr lang="fr-FR" sz="1600">
                        <a:solidFill>
                          <a:schemeClr val="tx1"/>
                        </a:solidFill>
                        <a:effectLst/>
                        <a:latin typeface="Calibri"/>
                        <a:ea typeface="Calibri"/>
                        <a:cs typeface="Times New Roman"/>
                      </a:endParaRPr>
                    </a:p>
                  </a:txBody>
                  <a:tcPr marL="68580" marR="68580" marT="0" marB="0"/>
                </a:tc>
                <a:tc>
                  <a:txBody>
                    <a:bodyPr/>
                    <a:lstStyle/>
                    <a:p>
                      <a:pPr>
                        <a:lnSpc>
                          <a:spcPct val="115000"/>
                        </a:lnSpc>
                        <a:spcAft>
                          <a:spcPts val="0"/>
                        </a:spcAft>
                      </a:pPr>
                      <a:r>
                        <a:rPr lang="fr-FR" sz="1600">
                          <a:solidFill>
                            <a:schemeClr val="tx1"/>
                          </a:solidFill>
                          <a:effectLst/>
                        </a:rPr>
                        <a:t> </a:t>
                      </a:r>
                      <a:endParaRPr lang="fr-FR" sz="1600">
                        <a:solidFill>
                          <a:schemeClr val="tx1"/>
                        </a:solidFill>
                        <a:effectLst/>
                        <a:latin typeface="Calibri"/>
                        <a:ea typeface="Calibri"/>
                        <a:cs typeface="Times New Roman"/>
                      </a:endParaRPr>
                    </a:p>
                  </a:txBody>
                  <a:tcPr marL="68580" marR="68580" marT="0" marB="0"/>
                </a:tc>
                <a:tc>
                  <a:txBody>
                    <a:bodyPr/>
                    <a:lstStyle/>
                    <a:p>
                      <a:pPr>
                        <a:lnSpc>
                          <a:spcPct val="115000"/>
                        </a:lnSpc>
                        <a:spcAft>
                          <a:spcPts val="0"/>
                        </a:spcAft>
                      </a:pPr>
                      <a:r>
                        <a:rPr lang="fr-FR" sz="1600">
                          <a:solidFill>
                            <a:schemeClr val="tx1"/>
                          </a:solidFill>
                          <a:effectLst/>
                        </a:rPr>
                        <a:t> </a:t>
                      </a:r>
                      <a:endParaRPr lang="fr-FR" sz="1600">
                        <a:solidFill>
                          <a:schemeClr val="tx1"/>
                        </a:solidFill>
                        <a:effectLst/>
                        <a:latin typeface="Calibri"/>
                        <a:ea typeface="Calibri"/>
                        <a:cs typeface="Times New Roman"/>
                      </a:endParaRPr>
                    </a:p>
                  </a:txBody>
                  <a:tcPr marL="68580" marR="68580" marT="0" marB="0"/>
                </a:tc>
              </a:tr>
              <a:tr h="323807">
                <a:tc rowSpan="2">
                  <a:txBody>
                    <a:bodyPr/>
                    <a:lstStyle/>
                    <a:p>
                      <a:pPr>
                        <a:lnSpc>
                          <a:spcPct val="115000"/>
                        </a:lnSpc>
                        <a:spcAft>
                          <a:spcPts val="0"/>
                        </a:spcAft>
                      </a:pPr>
                      <a:r>
                        <a:rPr lang="fr-FR" sz="1600" dirty="0">
                          <a:solidFill>
                            <a:srgbClr val="C00000"/>
                          </a:solidFill>
                          <a:effectLst/>
                        </a:rPr>
                        <a:t>Analyser</a:t>
                      </a:r>
                    </a:p>
                    <a:p>
                      <a:pPr>
                        <a:lnSpc>
                          <a:spcPct val="115000"/>
                        </a:lnSpc>
                        <a:spcAft>
                          <a:spcPts val="0"/>
                        </a:spcAft>
                      </a:pPr>
                      <a:r>
                        <a:rPr lang="fr-FR" sz="1600" dirty="0">
                          <a:solidFill>
                            <a:schemeClr val="tx1"/>
                          </a:solidFill>
                          <a:effectLst/>
                        </a:rPr>
                        <a:t>Construire la démarche </a:t>
                      </a:r>
                    </a:p>
                    <a:p>
                      <a:pPr>
                        <a:lnSpc>
                          <a:spcPct val="115000"/>
                        </a:lnSpc>
                        <a:spcAft>
                          <a:spcPts val="0"/>
                        </a:spcAft>
                      </a:pPr>
                      <a:r>
                        <a:rPr lang="fr-FR" sz="1600" dirty="0">
                          <a:solidFill>
                            <a:schemeClr val="tx1"/>
                          </a:solidFill>
                          <a:effectLst/>
                        </a:rPr>
                        <a:t>Exploiter ses connaissances et les informations </a:t>
                      </a:r>
                      <a:r>
                        <a:rPr lang="fr-FR" sz="1600" dirty="0" smtClean="0">
                          <a:solidFill>
                            <a:schemeClr val="tx1"/>
                          </a:solidFill>
                          <a:effectLst/>
                        </a:rPr>
                        <a:t>extraites</a:t>
                      </a:r>
                      <a:endParaRPr lang="fr-FR" sz="1600" dirty="0">
                        <a:solidFill>
                          <a:schemeClr val="tx1"/>
                        </a:solidFill>
                        <a:effectLst/>
                      </a:endParaRPr>
                    </a:p>
                  </a:txBody>
                  <a:tcPr marL="68580" marR="68580" marT="0" marB="0"/>
                </a:tc>
                <a:tc>
                  <a:txBody>
                    <a:bodyPr/>
                    <a:lstStyle/>
                    <a:p>
                      <a:pPr>
                        <a:lnSpc>
                          <a:spcPct val="115000"/>
                        </a:lnSpc>
                        <a:spcAft>
                          <a:spcPts val="0"/>
                        </a:spcAft>
                      </a:pPr>
                      <a:r>
                        <a:rPr lang="fr-FR" sz="1600" dirty="0">
                          <a:solidFill>
                            <a:schemeClr val="tx1"/>
                          </a:solidFill>
                          <a:effectLst/>
                        </a:rPr>
                        <a:t> </a:t>
                      </a:r>
                    </a:p>
                    <a:p>
                      <a:pPr>
                        <a:lnSpc>
                          <a:spcPct val="115000"/>
                        </a:lnSpc>
                        <a:spcAft>
                          <a:spcPts val="0"/>
                        </a:spcAft>
                      </a:pPr>
                      <a:endParaRPr lang="fr-FR" sz="1600" dirty="0">
                        <a:solidFill>
                          <a:schemeClr val="tx1"/>
                        </a:solidFill>
                        <a:effectLst/>
                      </a:endParaRPr>
                    </a:p>
                  </a:txBody>
                  <a:tcPr marL="68580" marR="68580" marT="0" marB="0"/>
                </a:tc>
                <a:tc>
                  <a:txBody>
                    <a:bodyPr/>
                    <a:lstStyle/>
                    <a:p>
                      <a:pPr>
                        <a:lnSpc>
                          <a:spcPct val="115000"/>
                        </a:lnSpc>
                        <a:spcAft>
                          <a:spcPts val="0"/>
                        </a:spcAft>
                      </a:pPr>
                      <a:r>
                        <a:rPr lang="fr-FR" sz="1600">
                          <a:solidFill>
                            <a:schemeClr val="tx1"/>
                          </a:solidFill>
                          <a:effectLst/>
                        </a:rPr>
                        <a:t> </a:t>
                      </a:r>
                      <a:endParaRPr lang="fr-FR" sz="1600">
                        <a:solidFill>
                          <a:schemeClr val="tx1"/>
                        </a:solidFill>
                        <a:effectLst/>
                        <a:latin typeface="Calibri"/>
                        <a:ea typeface="Calibri"/>
                        <a:cs typeface="Times New Roman"/>
                      </a:endParaRPr>
                    </a:p>
                  </a:txBody>
                  <a:tcPr marL="68580" marR="68580" marT="0" marB="0"/>
                </a:tc>
                <a:tc>
                  <a:txBody>
                    <a:bodyPr/>
                    <a:lstStyle/>
                    <a:p>
                      <a:pPr>
                        <a:lnSpc>
                          <a:spcPct val="115000"/>
                        </a:lnSpc>
                        <a:spcAft>
                          <a:spcPts val="0"/>
                        </a:spcAft>
                      </a:pPr>
                      <a:r>
                        <a:rPr lang="fr-FR" sz="1600">
                          <a:solidFill>
                            <a:schemeClr val="tx1"/>
                          </a:solidFill>
                          <a:effectLst/>
                        </a:rPr>
                        <a:t> </a:t>
                      </a:r>
                      <a:endParaRPr lang="fr-FR" sz="1600">
                        <a:solidFill>
                          <a:schemeClr val="tx1"/>
                        </a:solidFill>
                        <a:effectLst/>
                        <a:latin typeface="Calibri"/>
                        <a:ea typeface="Calibri"/>
                        <a:cs typeface="Times New Roman"/>
                      </a:endParaRPr>
                    </a:p>
                  </a:txBody>
                  <a:tcPr marL="68580" marR="68580" marT="0" marB="0"/>
                </a:tc>
                <a:tc>
                  <a:txBody>
                    <a:bodyPr/>
                    <a:lstStyle/>
                    <a:p>
                      <a:pPr>
                        <a:lnSpc>
                          <a:spcPct val="115000"/>
                        </a:lnSpc>
                        <a:spcAft>
                          <a:spcPts val="0"/>
                        </a:spcAft>
                      </a:pPr>
                      <a:r>
                        <a:rPr lang="fr-FR" sz="1600">
                          <a:solidFill>
                            <a:schemeClr val="tx1"/>
                          </a:solidFill>
                          <a:effectLst/>
                        </a:rPr>
                        <a:t> </a:t>
                      </a:r>
                      <a:endParaRPr lang="fr-FR" sz="1600">
                        <a:solidFill>
                          <a:schemeClr val="tx1"/>
                        </a:solidFill>
                        <a:effectLst/>
                        <a:latin typeface="Calibri"/>
                        <a:ea typeface="Calibri"/>
                        <a:cs typeface="Times New Roman"/>
                      </a:endParaRPr>
                    </a:p>
                  </a:txBody>
                  <a:tcPr marL="68580" marR="68580" marT="0" marB="0"/>
                </a:tc>
              </a:tr>
              <a:tr h="430081">
                <a:tc vMerge="1">
                  <a:txBody>
                    <a:bodyPr/>
                    <a:lstStyle/>
                    <a:p>
                      <a:endParaRPr lang="fr-FR"/>
                    </a:p>
                  </a:txBody>
                  <a:tcPr/>
                </a:tc>
                <a:tc>
                  <a:txBody>
                    <a:bodyPr/>
                    <a:lstStyle/>
                    <a:p>
                      <a:pPr>
                        <a:lnSpc>
                          <a:spcPct val="115000"/>
                        </a:lnSpc>
                        <a:spcAft>
                          <a:spcPts val="0"/>
                        </a:spcAft>
                      </a:pPr>
                      <a:r>
                        <a:rPr lang="fr-FR" sz="1600" dirty="0">
                          <a:solidFill>
                            <a:schemeClr val="tx1"/>
                          </a:solidFill>
                          <a:effectLst/>
                        </a:rPr>
                        <a:t> </a:t>
                      </a:r>
                      <a:endParaRPr lang="fr-FR" sz="1600" dirty="0">
                        <a:solidFill>
                          <a:schemeClr val="tx1"/>
                        </a:solidFill>
                        <a:effectLst/>
                        <a:latin typeface="Calibri"/>
                        <a:ea typeface="Calibri"/>
                        <a:cs typeface="Times New Roman"/>
                      </a:endParaRPr>
                    </a:p>
                  </a:txBody>
                  <a:tcPr marL="68580" marR="68580" marT="0" marB="0"/>
                </a:tc>
                <a:tc>
                  <a:txBody>
                    <a:bodyPr/>
                    <a:lstStyle/>
                    <a:p>
                      <a:pPr>
                        <a:lnSpc>
                          <a:spcPct val="115000"/>
                        </a:lnSpc>
                        <a:spcAft>
                          <a:spcPts val="0"/>
                        </a:spcAft>
                      </a:pPr>
                      <a:r>
                        <a:rPr lang="fr-FR" sz="1600">
                          <a:solidFill>
                            <a:schemeClr val="tx1"/>
                          </a:solidFill>
                          <a:effectLst/>
                        </a:rPr>
                        <a:t> </a:t>
                      </a:r>
                      <a:endParaRPr lang="fr-FR" sz="1600">
                        <a:solidFill>
                          <a:schemeClr val="tx1"/>
                        </a:solidFill>
                        <a:effectLst/>
                        <a:latin typeface="Calibri"/>
                        <a:ea typeface="Calibri"/>
                        <a:cs typeface="Times New Roman"/>
                      </a:endParaRPr>
                    </a:p>
                  </a:txBody>
                  <a:tcPr marL="68580" marR="68580" marT="0" marB="0"/>
                </a:tc>
                <a:tc>
                  <a:txBody>
                    <a:bodyPr/>
                    <a:lstStyle/>
                    <a:p>
                      <a:pPr>
                        <a:lnSpc>
                          <a:spcPct val="115000"/>
                        </a:lnSpc>
                        <a:spcAft>
                          <a:spcPts val="0"/>
                        </a:spcAft>
                      </a:pPr>
                      <a:r>
                        <a:rPr lang="fr-FR" sz="1600">
                          <a:solidFill>
                            <a:schemeClr val="tx1"/>
                          </a:solidFill>
                          <a:effectLst/>
                        </a:rPr>
                        <a:t> </a:t>
                      </a:r>
                      <a:endParaRPr lang="fr-FR" sz="1600">
                        <a:solidFill>
                          <a:schemeClr val="tx1"/>
                        </a:solidFill>
                        <a:effectLst/>
                        <a:latin typeface="Calibri"/>
                        <a:ea typeface="Calibri"/>
                        <a:cs typeface="Times New Roman"/>
                      </a:endParaRPr>
                    </a:p>
                  </a:txBody>
                  <a:tcPr marL="68580" marR="68580" marT="0" marB="0"/>
                </a:tc>
                <a:tc>
                  <a:txBody>
                    <a:bodyPr/>
                    <a:lstStyle/>
                    <a:p>
                      <a:pPr>
                        <a:lnSpc>
                          <a:spcPct val="115000"/>
                        </a:lnSpc>
                        <a:spcAft>
                          <a:spcPts val="0"/>
                        </a:spcAft>
                      </a:pPr>
                      <a:r>
                        <a:rPr lang="fr-FR" sz="1600">
                          <a:solidFill>
                            <a:schemeClr val="tx1"/>
                          </a:solidFill>
                          <a:effectLst/>
                        </a:rPr>
                        <a:t> </a:t>
                      </a:r>
                      <a:endParaRPr lang="fr-FR" sz="1600">
                        <a:solidFill>
                          <a:schemeClr val="tx1"/>
                        </a:solidFill>
                        <a:effectLst/>
                        <a:latin typeface="Calibri"/>
                        <a:ea typeface="Calibri"/>
                        <a:cs typeface="Times New Roman"/>
                      </a:endParaRPr>
                    </a:p>
                  </a:txBody>
                  <a:tcPr marL="68580" marR="68580" marT="0" marB="0"/>
                </a:tc>
              </a:tr>
              <a:tr h="645122">
                <a:tc>
                  <a:txBody>
                    <a:bodyPr/>
                    <a:lstStyle/>
                    <a:p>
                      <a:pPr>
                        <a:lnSpc>
                          <a:spcPct val="115000"/>
                        </a:lnSpc>
                        <a:spcAft>
                          <a:spcPts val="0"/>
                        </a:spcAft>
                      </a:pPr>
                      <a:r>
                        <a:rPr lang="fr-FR" sz="1600" dirty="0">
                          <a:solidFill>
                            <a:srgbClr val="C00000"/>
                          </a:solidFill>
                          <a:effectLst/>
                        </a:rPr>
                        <a:t>Réaliser </a:t>
                      </a:r>
                    </a:p>
                    <a:p>
                      <a:pPr>
                        <a:lnSpc>
                          <a:spcPct val="115000"/>
                        </a:lnSpc>
                        <a:spcAft>
                          <a:spcPts val="0"/>
                        </a:spcAft>
                      </a:pPr>
                      <a:r>
                        <a:rPr lang="fr-FR" sz="1600" dirty="0">
                          <a:solidFill>
                            <a:schemeClr val="tx1"/>
                          </a:solidFill>
                          <a:effectLst/>
                        </a:rPr>
                        <a:t>Effectuer des calculs littéraux ou </a:t>
                      </a:r>
                      <a:r>
                        <a:rPr lang="fr-FR" sz="1600" dirty="0" smtClean="0">
                          <a:solidFill>
                            <a:schemeClr val="tx1"/>
                          </a:solidFill>
                          <a:effectLst/>
                        </a:rPr>
                        <a:t>numériques</a:t>
                      </a:r>
                      <a:endParaRPr lang="fr-FR" sz="1600" dirty="0">
                        <a:solidFill>
                          <a:schemeClr val="tx1"/>
                        </a:solidFill>
                        <a:effectLst/>
                      </a:endParaRPr>
                    </a:p>
                  </a:txBody>
                  <a:tcPr marL="68580" marR="68580" marT="0" marB="0"/>
                </a:tc>
                <a:tc>
                  <a:txBody>
                    <a:bodyPr/>
                    <a:lstStyle/>
                    <a:p>
                      <a:pPr>
                        <a:lnSpc>
                          <a:spcPct val="115000"/>
                        </a:lnSpc>
                        <a:spcAft>
                          <a:spcPts val="0"/>
                        </a:spcAft>
                      </a:pPr>
                      <a:r>
                        <a:rPr lang="fr-FR" sz="1600" dirty="0">
                          <a:solidFill>
                            <a:schemeClr val="tx1"/>
                          </a:solidFill>
                          <a:effectLst/>
                        </a:rPr>
                        <a:t> </a:t>
                      </a:r>
                      <a:endParaRPr lang="fr-FR" sz="1600" dirty="0">
                        <a:solidFill>
                          <a:schemeClr val="tx1"/>
                        </a:solidFill>
                        <a:effectLst/>
                        <a:latin typeface="Calibri"/>
                        <a:ea typeface="Calibri"/>
                        <a:cs typeface="Times New Roman"/>
                      </a:endParaRPr>
                    </a:p>
                  </a:txBody>
                  <a:tcPr marL="68580" marR="68580" marT="0" marB="0"/>
                </a:tc>
                <a:tc>
                  <a:txBody>
                    <a:bodyPr/>
                    <a:lstStyle/>
                    <a:p>
                      <a:pPr>
                        <a:lnSpc>
                          <a:spcPct val="115000"/>
                        </a:lnSpc>
                        <a:spcAft>
                          <a:spcPts val="0"/>
                        </a:spcAft>
                      </a:pPr>
                      <a:r>
                        <a:rPr lang="fr-FR" sz="1600" dirty="0">
                          <a:solidFill>
                            <a:schemeClr val="tx1"/>
                          </a:solidFill>
                          <a:effectLst/>
                        </a:rPr>
                        <a:t> </a:t>
                      </a:r>
                      <a:endParaRPr lang="fr-FR" sz="1600" dirty="0">
                        <a:solidFill>
                          <a:schemeClr val="tx1"/>
                        </a:solidFill>
                        <a:effectLst/>
                        <a:latin typeface="Calibri"/>
                        <a:ea typeface="Calibri"/>
                        <a:cs typeface="Times New Roman"/>
                      </a:endParaRPr>
                    </a:p>
                  </a:txBody>
                  <a:tcPr marL="68580" marR="68580" marT="0" marB="0"/>
                </a:tc>
                <a:tc>
                  <a:txBody>
                    <a:bodyPr/>
                    <a:lstStyle/>
                    <a:p>
                      <a:pPr>
                        <a:lnSpc>
                          <a:spcPct val="115000"/>
                        </a:lnSpc>
                        <a:spcAft>
                          <a:spcPts val="0"/>
                        </a:spcAft>
                      </a:pPr>
                      <a:r>
                        <a:rPr lang="fr-FR" sz="1600">
                          <a:solidFill>
                            <a:schemeClr val="tx1"/>
                          </a:solidFill>
                          <a:effectLst/>
                        </a:rPr>
                        <a:t> </a:t>
                      </a:r>
                      <a:endParaRPr lang="fr-FR" sz="1600">
                        <a:solidFill>
                          <a:schemeClr val="tx1"/>
                        </a:solidFill>
                        <a:effectLst/>
                        <a:latin typeface="Calibri"/>
                        <a:ea typeface="Calibri"/>
                        <a:cs typeface="Times New Roman"/>
                      </a:endParaRPr>
                    </a:p>
                  </a:txBody>
                  <a:tcPr marL="68580" marR="68580" marT="0" marB="0"/>
                </a:tc>
                <a:tc>
                  <a:txBody>
                    <a:bodyPr/>
                    <a:lstStyle/>
                    <a:p>
                      <a:pPr>
                        <a:lnSpc>
                          <a:spcPct val="115000"/>
                        </a:lnSpc>
                        <a:spcAft>
                          <a:spcPts val="0"/>
                        </a:spcAft>
                      </a:pPr>
                      <a:r>
                        <a:rPr lang="fr-FR" sz="1600">
                          <a:solidFill>
                            <a:schemeClr val="tx1"/>
                          </a:solidFill>
                          <a:effectLst/>
                        </a:rPr>
                        <a:t> </a:t>
                      </a:r>
                      <a:endParaRPr lang="fr-FR" sz="1600">
                        <a:solidFill>
                          <a:schemeClr val="tx1"/>
                        </a:solidFill>
                        <a:effectLst/>
                        <a:latin typeface="Calibri"/>
                        <a:ea typeface="Calibri"/>
                        <a:cs typeface="Times New Roman"/>
                      </a:endParaRPr>
                    </a:p>
                  </a:txBody>
                  <a:tcPr marL="68580" marR="68580" marT="0" marB="0"/>
                </a:tc>
              </a:tr>
              <a:tr h="860162">
                <a:tc>
                  <a:txBody>
                    <a:bodyPr/>
                    <a:lstStyle/>
                    <a:p>
                      <a:pPr>
                        <a:lnSpc>
                          <a:spcPct val="115000"/>
                        </a:lnSpc>
                        <a:spcAft>
                          <a:spcPts val="0"/>
                        </a:spcAft>
                      </a:pPr>
                      <a:r>
                        <a:rPr lang="fr-FR" sz="1600" dirty="0">
                          <a:solidFill>
                            <a:srgbClr val="C00000"/>
                          </a:solidFill>
                          <a:effectLst/>
                        </a:rPr>
                        <a:t>Valider</a:t>
                      </a:r>
                    </a:p>
                    <a:p>
                      <a:pPr>
                        <a:lnSpc>
                          <a:spcPct val="115000"/>
                        </a:lnSpc>
                        <a:spcAft>
                          <a:spcPts val="0"/>
                        </a:spcAft>
                      </a:pPr>
                      <a:r>
                        <a:rPr lang="fr-FR" sz="1600" dirty="0">
                          <a:solidFill>
                            <a:schemeClr val="tx1"/>
                          </a:solidFill>
                          <a:effectLst/>
                        </a:rPr>
                        <a:t>Discuter du résultat obtenu au regard de la problématique </a:t>
                      </a:r>
                    </a:p>
                    <a:p>
                      <a:pPr>
                        <a:lnSpc>
                          <a:spcPct val="115000"/>
                        </a:lnSpc>
                        <a:spcAft>
                          <a:spcPts val="0"/>
                        </a:spcAft>
                      </a:pPr>
                      <a:r>
                        <a:rPr lang="fr-FR" sz="1600" dirty="0">
                          <a:solidFill>
                            <a:schemeClr val="tx1"/>
                          </a:solidFill>
                          <a:effectLst/>
                        </a:rPr>
                        <a:t>Faire preuve d'esprit </a:t>
                      </a:r>
                      <a:r>
                        <a:rPr lang="fr-FR" sz="1600" dirty="0" smtClean="0">
                          <a:solidFill>
                            <a:schemeClr val="tx1"/>
                          </a:solidFill>
                          <a:effectLst/>
                        </a:rPr>
                        <a:t>critique</a:t>
                      </a:r>
                      <a:endParaRPr lang="fr-FR" sz="1600" dirty="0">
                        <a:solidFill>
                          <a:schemeClr val="tx1"/>
                        </a:solidFill>
                        <a:effectLst/>
                      </a:endParaRPr>
                    </a:p>
                  </a:txBody>
                  <a:tcPr marL="68580" marR="68580" marT="0" marB="0"/>
                </a:tc>
                <a:tc>
                  <a:txBody>
                    <a:bodyPr/>
                    <a:lstStyle/>
                    <a:p>
                      <a:pPr>
                        <a:lnSpc>
                          <a:spcPct val="115000"/>
                        </a:lnSpc>
                        <a:spcAft>
                          <a:spcPts val="0"/>
                        </a:spcAft>
                      </a:pPr>
                      <a:r>
                        <a:rPr lang="fr-FR" sz="1600" dirty="0">
                          <a:solidFill>
                            <a:schemeClr val="tx1"/>
                          </a:solidFill>
                          <a:effectLst/>
                        </a:rPr>
                        <a:t> </a:t>
                      </a:r>
                      <a:endParaRPr lang="fr-FR" sz="1600" dirty="0">
                        <a:solidFill>
                          <a:schemeClr val="tx1"/>
                        </a:solidFill>
                        <a:effectLst/>
                        <a:latin typeface="Calibri"/>
                        <a:ea typeface="Calibri"/>
                        <a:cs typeface="Times New Roman"/>
                      </a:endParaRPr>
                    </a:p>
                  </a:txBody>
                  <a:tcPr marL="68580" marR="68580" marT="0" marB="0"/>
                </a:tc>
                <a:tc>
                  <a:txBody>
                    <a:bodyPr/>
                    <a:lstStyle/>
                    <a:p>
                      <a:pPr>
                        <a:lnSpc>
                          <a:spcPct val="115000"/>
                        </a:lnSpc>
                        <a:spcAft>
                          <a:spcPts val="0"/>
                        </a:spcAft>
                      </a:pPr>
                      <a:r>
                        <a:rPr lang="fr-FR" sz="1600" dirty="0">
                          <a:solidFill>
                            <a:schemeClr val="tx1"/>
                          </a:solidFill>
                          <a:effectLst/>
                        </a:rPr>
                        <a:t> </a:t>
                      </a:r>
                      <a:endParaRPr lang="fr-FR" sz="1600" dirty="0">
                        <a:solidFill>
                          <a:schemeClr val="tx1"/>
                        </a:solidFill>
                        <a:effectLst/>
                        <a:latin typeface="Calibri"/>
                        <a:ea typeface="Calibri"/>
                        <a:cs typeface="Times New Roman"/>
                      </a:endParaRPr>
                    </a:p>
                  </a:txBody>
                  <a:tcPr marL="68580" marR="68580" marT="0" marB="0"/>
                </a:tc>
                <a:tc>
                  <a:txBody>
                    <a:bodyPr/>
                    <a:lstStyle/>
                    <a:p>
                      <a:pPr>
                        <a:lnSpc>
                          <a:spcPct val="115000"/>
                        </a:lnSpc>
                        <a:spcAft>
                          <a:spcPts val="0"/>
                        </a:spcAft>
                      </a:pPr>
                      <a:r>
                        <a:rPr lang="fr-FR" sz="1600" dirty="0">
                          <a:solidFill>
                            <a:schemeClr val="tx1"/>
                          </a:solidFill>
                          <a:effectLst/>
                        </a:rPr>
                        <a:t> </a:t>
                      </a:r>
                      <a:endParaRPr lang="fr-FR" sz="1600" dirty="0">
                        <a:solidFill>
                          <a:schemeClr val="tx1"/>
                        </a:solidFill>
                        <a:effectLst/>
                        <a:latin typeface="Calibri"/>
                        <a:ea typeface="Calibri"/>
                        <a:cs typeface="Times New Roman"/>
                      </a:endParaRPr>
                    </a:p>
                  </a:txBody>
                  <a:tcPr marL="68580" marR="68580" marT="0" marB="0"/>
                </a:tc>
                <a:tc>
                  <a:txBody>
                    <a:bodyPr/>
                    <a:lstStyle/>
                    <a:p>
                      <a:pPr>
                        <a:lnSpc>
                          <a:spcPct val="115000"/>
                        </a:lnSpc>
                        <a:spcAft>
                          <a:spcPts val="0"/>
                        </a:spcAft>
                      </a:pPr>
                      <a:r>
                        <a:rPr lang="fr-FR" sz="1600">
                          <a:solidFill>
                            <a:schemeClr val="tx1"/>
                          </a:solidFill>
                          <a:effectLst/>
                        </a:rPr>
                        <a:t> </a:t>
                      </a:r>
                      <a:endParaRPr lang="fr-FR" sz="1600">
                        <a:solidFill>
                          <a:schemeClr val="tx1"/>
                        </a:solidFill>
                        <a:effectLst/>
                        <a:latin typeface="Calibri"/>
                        <a:ea typeface="Calibri"/>
                        <a:cs typeface="Times New Roman"/>
                      </a:endParaRPr>
                    </a:p>
                  </a:txBody>
                  <a:tcPr marL="68580" marR="68580" marT="0" marB="0"/>
                </a:tc>
              </a:tr>
              <a:tr h="645122">
                <a:tc>
                  <a:txBody>
                    <a:bodyPr/>
                    <a:lstStyle/>
                    <a:p>
                      <a:pPr>
                        <a:lnSpc>
                          <a:spcPct val="115000"/>
                        </a:lnSpc>
                        <a:spcAft>
                          <a:spcPts val="0"/>
                        </a:spcAft>
                      </a:pPr>
                      <a:r>
                        <a:rPr lang="fr-FR" sz="1600" dirty="0">
                          <a:solidFill>
                            <a:srgbClr val="C00000"/>
                          </a:solidFill>
                          <a:effectLst/>
                        </a:rPr>
                        <a:t>Communiquer</a:t>
                      </a:r>
                    </a:p>
                    <a:p>
                      <a:pPr>
                        <a:lnSpc>
                          <a:spcPct val="115000"/>
                        </a:lnSpc>
                        <a:spcAft>
                          <a:spcPts val="0"/>
                        </a:spcAft>
                      </a:pPr>
                      <a:r>
                        <a:rPr lang="fr-FR" sz="1600" dirty="0">
                          <a:solidFill>
                            <a:schemeClr val="tx1"/>
                          </a:solidFill>
                          <a:effectLst/>
                        </a:rPr>
                        <a:t>Rédiger une réponse </a:t>
                      </a:r>
                      <a:r>
                        <a:rPr lang="fr-FR" sz="1600" dirty="0" smtClean="0">
                          <a:solidFill>
                            <a:schemeClr val="tx1"/>
                          </a:solidFill>
                          <a:effectLst/>
                        </a:rPr>
                        <a:t>argumentée</a:t>
                      </a:r>
                      <a:endParaRPr lang="fr-FR" sz="1600" dirty="0">
                        <a:solidFill>
                          <a:schemeClr val="tx1"/>
                        </a:solidFill>
                        <a:effectLst/>
                      </a:endParaRPr>
                    </a:p>
                  </a:txBody>
                  <a:tcPr marL="68580" marR="68580" marT="0" marB="0"/>
                </a:tc>
                <a:tc>
                  <a:txBody>
                    <a:bodyPr/>
                    <a:lstStyle/>
                    <a:p>
                      <a:pPr>
                        <a:lnSpc>
                          <a:spcPct val="115000"/>
                        </a:lnSpc>
                        <a:spcAft>
                          <a:spcPts val="0"/>
                        </a:spcAft>
                      </a:pPr>
                      <a:r>
                        <a:rPr lang="fr-FR" sz="1600" dirty="0">
                          <a:solidFill>
                            <a:schemeClr val="tx1"/>
                          </a:solidFill>
                          <a:effectLst/>
                        </a:rPr>
                        <a:t> </a:t>
                      </a:r>
                      <a:endParaRPr lang="fr-FR" sz="1600" dirty="0">
                        <a:solidFill>
                          <a:schemeClr val="tx1"/>
                        </a:solidFill>
                        <a:effectLst/>
                        <a:latin typeface="Calibri"/>
                        <a:ea typeface="Calibri"/>
                        <a:cs typeface="Times New Roman"/>
                      </a:endParaRPr>
                    </a:p>
                  </a:txBody>
                  <a:tcPr marL="68580" marR="68580" marT="0" marB="0"/>
                </a:tc>
                <a:tc>
                  <a:txBody>
                    <a:bodyPr/>
                    <a:lstStyle/>
                    <a:p>
                      <a:pPr>
                        <a:lnSpc>
                          <a:spcPct val="115000"/>
                        </a:lnSpc>
                        <a:spcAft>
                          <a:spcPts val="0"/>
                        </a:spcAft>
                      </a:pPr>
                      <a:r>
                        <a:rPr lang="fr-FR" sz="1600" dirty="0">
                          <a:solidFill>
                            <a:schemeClr val="tx1"/>
                          </a:solidFill>
                          <a:effectLst/>
                        </a:rPr>
                        <a:t> </a:t>
                      </a:r>
                      <a:endParaRPr lang="fr-FR" sz="1600" dirty="0">
                        <a:solidFill>
                          <a:schemeClr val="tx1"/>
                        </a:solidFill>
                        <a:effectLst/>
                        <a:latin typeface="Calibri"/>
                        <a:ea typeface="Calibri"/>
                        <a:cs typeface="Times New Roman"/>
                      </a:endParaRPr>
                    </a:p>
                  </a:txBody>
                  <a:tcPr marL="68580" marR="68580" marT="0" marB="0"/>
                </a:tc>
                <a:tc>
                  <a:txBody>
                    <a:bodyPr/>
                    <a:lstStyle/>
                    <a:p>
                      <a:pPr>
                        <a:lnSpc>
                          <a:spcPct val="115000"/>
                        </a:lnSpc>
                        <a:spcAft>
                          <a:spcPts val="0"/>
                        </a:spcAft>
                      </a:pPr>
                      <a:r>
                        <a:rPr lang="fr-FR" sz="1600" dirty="0">
                          <a:solidFill>
                            <a:schemeClr val="tx1"/>
                          </a:solidFill>
                          <a:effectLst/>
                        </a:rPr>
                        <a:t> </a:t>
                      </a:r>
                      <a:endParaRPr lang="fr-FR" sz="1600" dirty="0">
                        <a:solidFill>
                          <a:schemeClr val="tx1"/>
                        </a:solidFill>
                        <a:effectLst/>
                        <a:latin typeface="Calibri"/>
                        <a:ea typeface="Calibri"/>
                        <a:cs typeface="Times New Roman"/>
                      </a:endParaRPr>
                    </a:p>
                  </a:txBody>
                  <a:tcPr marL="68580" marR="68580" marT="0" marB="0"/>
                </a:tc>
                <a:tc>
                  <a:txBody>
                    <a:bodyPr/>
                    <a:lstStyle/>
                    <a:p>
                      <a:pPr>
                        <a:lnSpc>
                          <a:spcPct val="115000"/>
                        </a:lnSpc>
                        <a:spcAft>
                          <a:spcPts val="0"/>
                        </a:spcAft>
                      </a:pPr>
                      <a:r>
                        <a:rPr lang="fr-FR" sz="1600" dirty="0">
                          <a:solidFill>
                            <a:schemeClr val="tx1"/>
                          </a:solidFill>
                          <a:effectLst/>
                        </a:rPr>
                        <a:t> </a:t>
                      </a:r>
                      <a:endParaRPr lang="fr-FR" sz="1600" dirty="0">
                        <a:solidFill>
                          <a:schemeClr val="tx1"/>
                        </a:solidFill>
                        <a:effectLst/>
                        <a:latin typeface="Calibri"/>
                        <a:ea typeface="Calibri"/>
                        <a:cs typeface="Times New Roman"/>
                      </a:endParaRPr>
                    </a:p>
                  </a:txBody>
                  <a:tcPr marL="68580" marR="68580" marT="0" marB="0"/>
                </a:tc>
              </a:tr>
            </a:tbl>
          </a:graphicData>
        </a:graphic>
      </p:graphicFrame>
      <p:sp>
        <p:nvSpPr>
          <p:cNvPr id="8" name="Rectangle 2"/>
          <p:cNvSpPr>
            <a:spLocks noChangeArrowheads="1"/>
          </p:cNvSpPr>
          <p:nvPr/>
        </p:nvSpPr>
        <p:spPr bwMode="auto">
          <a:xfrm>
            <a:off x="1746250" y="2315029"/>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1689941108"/>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980728"/>
          </a:xfrm>
        </p:spPr>
        <p:txBody>
          <a:bodyPr>
            <a:noAutofit/>
          </a:bodyPr>
          <a:lstStyle/>
          <a:p>
            <a:r>
              <a:rPr lang="fr-FR" sz="2000" dirty="0" smtClean="0">
                <a:solidFill>
                  <a:srgbClr val="AA2116"/>
                </a:solidFill>
                <a:latin typeface="Copperplate Gothic Bold" panose="020E0705020206020404" pitchFamily="34" charset="0"/>
              </a:rPr>
              <a:t/>
            </a:r>
            <a:br>
              <a:rPr lang="fr-FR" sz="2000" dirty="0" smtClean="0">
                <a:solidFill>
                  <a:srgbClr val="AA2116"/>
                </a:solidFill>
                <a:latin typeface="Copperplate Gothic Bold" panose="020E0705020206020404" pitchFamily="34" charset="0"/>
              </a:rPr>
            </a:br>
            <a:r>
              <a:rPr lang="fr-FR" sz="2000" dirty="0">
                <a:solidFill>
                  <a:srgbClr val="AA2116"/>
                </a:solidFill>
                <a:latin typeface="Copperplate Gothic Bold" panose="020E0705020206020404" pitchFamily="34" charset="0"/>
              </a:rPr>
              <a:t/>
            </a:r>
            <a:br>
              <a:rPr lang="fr-FR" sz="2000" dirty="0">
                <a:solidFill>
                  <a:srgbClr val="AA2116"/>
                </a:solidFill>
                <a:latin typeface="Copperplate Gothic Bold" panose="020E0705020206020404" pitchFamily="34" charset="0"/>
              </a:rPr>
            </a:br>
            <a:r>
              <a:rPr lang="fr-FR" sz="2000" dirty="0" smtClean="0">
                <a:solidFill>
                  <a:srgbClr val="AA2116"/>
                </a:solidFill>
                <a:latin typeface="Copperplate Gothic Bold" panose="020E0705020206020404" pitchFamily="34" charset="0"/>
              </a:rPr>
              <a:t/>
            </a:r>
            <a:br>
              <a:rPr lang="fr-FR" sz="2000" dirty="0" smtClean="0">
                <a:solidFill>
                  <a:srgbClr val="AA2116"/>
                </a:solidFill>
                <a:latin typeface="Copperplate Gothic Bold" panose="020E0705020206020404" pitchFamily="34" charset="0"/>
              </a:rPr>
            </a:br>
            <a:r>
              <a:rPr lang="fr-FR" sz="2000" dirty="0">
                <a:solidFill>
                  <a:srgbClr val="AA2116"/>
                </a:solidFill>
                <a:latin typeface="Copperplate Gothic Bold" panose="020E0705020206020404" pitchFamily="34" charset="0"/>
              </a:rPr>
              <a:t/>
            </a:r>
            <a:br>
              <a:rPr lang="fr-FR" sz="2000" dirty="0">
                <a:solidFill>
                  <a:srgbClr val="AA2116"/>
                </a:solidFill>
                <a:latin typeface="Copperplate Gothic Bold" panose="020E0705020206020404" pitchFamily="34" charset="0"/>
              </a:rPr>
            </a:br>
            <a:r>
              <a:rPr lang="fr-FR" sz="2000" dirty="0" smtClean="0">
                <a:solidFill>
                  <a:srgbClr val="AA2116"/>
                </a:solidFill>
                <a:latin typeface="Copperplate Gothic Bold" panose="020E0705020206020404" pitchFamily="34" charset="0"/>
              </a:rPr>
              <a:t>                </a:t>
            </a:r>
            <a:br>
              <a:rPr lang="fr-FR" sz="2000" dirty="0" smtClean="0">
                <a:solidFill>
                  <a:srgbClr val="AA2116"/>
                </a:solidFill>
                <a:latin typeface="Copperplate Gothic Bold" panose="020E0705020206020404" pitchFamily="34" charset="0"/>
              </a:rPr>
            </a:br>
            <a:r>
              <a:rPr lang="fr-FR" sz="2000" dirty="0">
                <a:solidFill>
                  <a:srgbClr val="AA2116"/>
                </a:solidFill>
                <a:latin typeface="Copperplate Gothic Bold" panose="020E0705020206020404" pitchFamily="34" charset="0"/>
              </a:rPr>
              <a:t> </a:t>
            </a:r>
            <a:r>
              <a:rPr lang="fr-FR" sz="2000" dirty="0" smtClean="0">
                <a:solidFill>
                  <a:srgbClr val="AA2116"/>
                </a:solidFill>
                <a:latin typeface="Copperplate Gothic Bold" panose="020E0705020206020404" pitchFamily="34" charset="0"/>
              </a:rPr>
              <a:t>            </a:t>
            </a:r>
            <a:r>
              <a:rPr lang="fr-FR" sz="2000" dirty="0">
                <a:solidFill>
                  <a:srgbClr val="AA2116"/>
                </a:solidFill>
                <a:latin typeface="Copperplate Gothic Bold" panose="020E0705020206020404" pitchFamily="34" charset="0"/>
              </a:rPr>
              <a:t/>
            </a:r>
            <a:br>
              <a:rPr lang="fr-FR" sz="2000" dirty="0">
                <a:solidFill>
                  <a:srgbClr val="AA2116"/>
                </a:solidFill>
                <a:latin typeface="Copperplate Gothic Bold" panose="020E0705020206020404" pitchFamily="34" charset="0"/>
              </a:rPr>
            </a:br>
            <a:r>
              <a:rPr lang="fr-FR" sz="2000" dirty="0" smtClean="0">
                <a:solidFill>
                  <a:srgbClr val="AA2116"/>
                </a:solidFill>
                <a:latin typeface="Copperplate Gothic Bold" panose="020E0705020206020404" pitchFamily="34" charset="0"/>
              </a:rPr>
              <a:t>LA   FLÛTE   DE   PAN</a:t>
            </a:r>
            <a:br>
              <a:rPr lang="fr-FR" sz="2000" dirty="0" smtClean="0">
                <a:solidFill>
                  <a:srgbClr val="AA2116"/>
                </a:solidFill>
                <a:latin typeface="Copperplate Gothic Bold" panose="020E0705020206020404" pitchFamily="34" charset="0"/>
              </a:rPr>
            </a:br>
            <a:r>
              <a:rPr lang="fr-FR" sz="2000" dirty="0" smtClean="0">
                <a:solidFill>
                  <a:srgbClr val="AA2116"/>
                </a:solidFill>
                <a:latin typeface="Copperplate Gothic Bold" panose="020E0705020206020404" pitchFamily="34" charset="0"/>
              </a:rPr>
              <a:t/>
            </a:r>
            <a:br>
              <a:rPr lang="fr-FR" sz="2000" dirty="0" smtClean="0">
                <a:solidFill>
                  <a:srgbClr val="AA2116"/>
                </a:solidFill>
                <a:latin typeface="Copperplate Gothic Bold" panose="020E0705020206020404" pitchFamily="34" charset="0"/>
              </a:rPr>
            </a:br>
            <a:r>
              <a:rPr lang="fr-FR" sz="2000" dirty="0" smtClean="0">
                <a:solidFill>
                  <a:srgbClr val="AA2116"/>
                </a:solidFill>
                <a:latin typeface="Copperplate Gothic Bold" panose="020E0705020206020404" pitchFamily="34" charset="0"/>
              </a:rPr>
              <a:t>            </a:t>
            </a:r>
            <a:r>
              <a:rPr lang="fr-FR" sz="2000" b="1" dirty="0" smtClean="0">
                <a:solidFill>
                  <a:srgbClr val="0070C0"/>
                </a:solidFill>
                <a:latin typeface="Eras Bold ITC" panose="020B0907030504020204" pitchFamily="34" charset="0"/>
              </a:rPr>
              <a:t>Notation par compétences</a:t>
            </a:r>
            <a:r>
              <a:rPr lang="fr-FR" sz="2000" b="1" dirty="0">
                <a:solidFill>
                  <a:srgbClr val="0070C0"/>
                </a:solidFill>
                <a:latin typeface="Eras Bold ITC" panose="020B0907030504020204" pitchFamily="34" charset="0"/>
              </a:rPr>
              <a:t/>
            </a:r>
            <a:br>
              <a:rPr lang="fr-FR" sz="2000" b="1" dirty="0">
                <a:solidFill>
                  <a:srgbClr val="0070C0"/>
                </a:solidFill>
                <a:latin typeface="Eras Bold ITC" panose="020B0907030504020204" pitchFamily="34" charset="0"/>
              </a:rPr>
            </a:br>
            <a:r>
              <a:rPr lang="fr-FR" sz="2000" u="sng" dirty="0">
                <a:solidFill>
                  <a:schemeClr val="accent3">
                    <a:lumMod val="50000"/>
                  </a:schemeClr>
                </a:solidFill>
                <a:latin typeface="Agency FB" panose="020B0503020202020204" pitchFamily="34" charset="0"/>
              </a:rPr>
              <a:t/>
            </a:r>
            <a:br>
              <a:rPr lang="fr-FR" sz="2000" u="sng" dirty="0">
                <a:solidFill>
                  <a:schemeClr val="accent3">
                    <a:lumMod val="50000"/>
                  </a:schemeClr>
                </a:solidFill>
                <a:latin typeface="Agency FB" panose="020B0503020202020204" pitchFamily="34" charset="0"/>
              </a:rPr>
            </a:br>
            <a:r>
              <a:rPr lang="fr-FR" sz="2000" b="1" dirty="0">
                <a:solidFill>
                  <a:srgbClr val="0070C0"/>
                </a:solidFill>
                <a:latin typeface="Eras Bold ITC" panose="020B0907030504020204" pitchFamily="34" charset="0"/>
              </a:rPr>
              <a:t/>
            </a:r>
            <a:br>
              <a:rPr lang="fr-FR" sz="2000" b="1" dirty="0">
                <a:solidFill>
                  <a:srgbClr val="0070C0"/>
                </a:solidFill>
                <a:latin typeface="Eras Bold ITC" panose="020B0907030504020204" pitchFamily="34" charset="0"/>
              </a:rPr>
            </a:br>
            <a:r>
              <a:rPr lang="fr-FR" sz="2000" dirty="0" smtClean="0">
                <a:solidFill>
                  <a:srgbClr val="AA2116"/>
                </a:solidFill>
                <a:latin typeface="Copperplate Gothic Bold" panose="020E0705020206020404" pitchFamily="34" charset="0"/>
              </a:rPr>
              <a:t/>
            </a:r>
            <a:br>
              <a:rPr lang="fr-FR" sz="2000" dirty="0" smtClean="0">
                <a:solidFill>
                  <a:srgbClr val="AA2116"/>
                </a:solidFill>
                <a:latin typeface="Copperplate Gothic Bold" panose="020E0705020206020404" pitchFamily="34" charset="0"/>
              </a:rPr>
            </a:br>
            <a:r>
              <a:rPr lang="fr-FR" sz="2000" dirty="0">
                <a:solidFill>
                  <a:srgbClr val="AA2116"/>
                </a:solidFill>
                <a:latin typeface="Copperplate Gothic Bold" panose="020E0705020206020404" pitchFamily="34" charset="0"/>
              </a:rPr>
              <a:t/>
            </a:r>
            <a:br>
              <a:rPr lang="fr-FR" sz="2000" dirty="0">
                <a:solidFill>
                  <a:srgbClr val="AA2116"/>
                </a:solidFill>
                <a:latin typeface="Copperplate Gothic Bold" panose="020E0705020206020404" pitchFamily="34" charset="0"/>
              </a:rPr>
            </a:br>
            <a:r>
              <a:rPr lang="fr-FR" sz="2000" dirty="0" smtClean="0">
                <a:solidFill>
                  <a:srgbClr val="AA2116"/>
                </a:solidFill>
                <a:latin typeface="Copperplate Gothic Bold" panose="020E0705020206020404" pitchFamily="34" charset="0"/>
              </a:rPr>
              <a:t/>
            </a:r>
            <a:br>
              <a:rPr lang="fr-FR" sz="2000" dirty="0" smtClean="0">
                <a:solidFill>
                  <a:srgbClr val="AA2116"/>
                </a:solidFill>
                <a:latin typeface="Copperplate Gothic Bold" panose="020E0705020206020404" pitchFamily="34" charset="0"/>
              </a:rPr>
            </a:br>
            <a:endParaRPr lang="fr-FR" sz="2000" dirty="0"/>
          </a:p>
        </p:txBody>
      </p:sp>
      <p:sp>
        <p:nvSpPr>
          <p:cNvPr id="3" name="Espace réservé du contenu 2"/>
          <p:cNvSpPr>
            <a:spLocks noGrp="1"/>
          </p:cNvSpPr>
          <p:nvPr>
            <p:ph idx="1"/>
          </p:nvPr>
        </p:nvSpPr>
        <p:spPr>
          <a:xfrm>
            <a:off x="107504" y="1196752"/>
            <a:ext cx="8802268" cy="5472608"/>
          </a:xfrm>
        </p:spPr>
        <p:txBody>
          <a:bodyPr>
            <a:normAutofit/>
          </a:bodyPr>
          <a:lstStyle/>
          <a:p>
            <a:endParaRPr lang="fr-FR" sz="900" i="1" dirty="0"/>
          </a:p>
          <a:p>
            <a:pPr marL="0" indent="0">
              <a:buNone/>
            </a:pPr>
            <a:endParaRPr lang="fr-FR" dirty="0" smtClean="0"/>
          </a:p>
          <a:p>
            <a:pPr marL="0" indent="0">
              <a:buNone/>
            </a:pPr>
            <a:r>
              <a:rPr lang="fr-FR" dirty="0" smtClean="0">
                <a:solidFill>
                  <a:srgbClr val="0070C0"/>
                </a:solidFill>
                <a:latin typeface="Bauhaus 93" panose="04030905020B02020C02" pitchFamily="82" charset="0"/>
              </a:rPr>
              <a:t>         </a:t>
            </a:r>
            <a:endParaRPr lang="fr-FR" dirty="0"/>
          </a:p>
        </p:txBody>
      </p:sp>
      <mc:AlternateContent xmlns:mc="http://schemas.openxmlformats.org/markup-compatibility/2006" xmlns:a14="http://schemas.microsoft.com/office/drawing/2010/main">
        <mc:Choice Requires="a14">
          <p:graphicFrame>
            <p:nvGraphicFramePr>
              <p:cNvPr id="4" name="Tableau 3"/>
              <p:cNvGraphicFramePr>
                <a:graphicFrameLocks noGrp="1"/>
              </p:cNvGraphicFramePr>
              <p:nvPr>
                <p:extLst>
                  <p:ext uri="{D42A27DB-BD31-4B8C-83A1-F6EECF244321}">
                    <p14:modId xmlns:p14="http://schemas.microsoft.com/office/powerpoint/2010/main" val="1183800774"/>
                  </p:ext>
                </p:extLst>
              </p:nvPr>
            </p:nvGraphicFramePr>
            <p:xfrm>
              <a:off x="35496" y="1052736"/>
              <a:ext cx="9073008" cy="5688650"/>
            </p:xfrm>
            <a:graphic>
              <a:graphicData uri="http://schemas.openxmlformats.org/drawingml/2006/table">
                <a:tbl>
                  <a:tblPr firstRow="1" firstCol="1" bandRow="1">
                    <a:tableStyleId>{5C22544A-7EE6-4342-B048-85BDC9FD1C3A}</a:tableStyleId>
                  </a:tblPr>
                  <a:tblGrid>
                    <a:gridCol w="9073008"/>
                  </a:tblGrid>
                  <a:tr h="623308">
                    <a:tc>
                      <a:txBody>
                        <a:bodyPr/>
                        <a:lstStyle/>
                        <a:p>
                          <a:pPr algn="ctr">
                            <a:lnSpc>
                              <a:spcPct val="115000"/>
                            </a:lnSpc>
                            <a:spcAft>
                              <a:spcPts val="0"/>
                            </a:spcAft>
                          </a:pPr>
                          <a:r>
                            <a:rPr lang="fr-FR" sz="400" dirty="0">
                              <a:effectLst/>
                            </a:rPr>
                            <a:t> </a:t>
                          </a:r>
                          <a:endParaRPr lang="fr-FR" sz="800" dirty="0">
                            <a:effectLst/>
                          </a:endParaRPr>
                        </a:p>
                        <a:p>
                          <a:pPr algn="ctr">
                            <a:lnSpc>
                              <a:spcPct val="115000"/>
                            </a:lnSpc>
                            <a:spcAft>
                              <a:spcPts val="0"/>
                            </a:spcAft>
                          </a:pPr>
                          <a:r>
                            <a:rPr lang="fr-FR" sz="2000" dirty="0" smtClean="0">
                              <a:solidFill>
                                <a:schemeClr val="tx1"/>
                              </a:solidFill>
                              <a:effectLst/>
                            </a:rPr>
                            <a:t>S’approprier</a:t>
                          </a:r>
                        </a:p>
                        <a:p>
                          <a:pPr algn="ctr">
                            <a:lnSpc>
                              <a:spcPct val="115000"/>
                            </a:lnSpc>
                            <a:spcAft>
                              <a:spcPts val="0"/>
                            </a:spcAft>
                          </a:pPr>
                          <a:r>
                            <a:rPr lang="fr-FR" sz="1800" dirty="0" smtClean="0">
                              <a:solidFill>
                                <a:schemeClr val="accent5">
                                  <a:lumMod val="60000"/>
                                  <a:lumOff val="40000"/>
                                </a:schemeClr>
                              </a:solidFill>
                              <a:effectLst/>
                            </a:rPr>
                            <a:t>«</a:t>
                          </a:r>
                          <a:r>
                            <a:rPr lang="fr-FR" sz="1800" dirty="0" smtClean="0">
                              <a:solidFill>
                                <a:schemeClr val="tx1"/>
                              </a:solidFill>
                              <a:effectLst/>
                            </a:rPr>
                            <a:t> </a:t>
                          </a:r>
                          <a:r>
                            <a:rPr lang="fr-FR" sz="1800" dirty="0" smtClean="0">
                              <a:solidFill>
                                <a:schemeClr val="accent5">
                                  <a:lumMod val="60000"/>
                                  <a:lumOff val="40000"/>
                                </a:schemeClr>
                              </a:solidFill>
                              <a:effectLst/>
                            </a:rPr>
                            <a:t>Extraire l’information utile »</a:t>
                          </a:r>
                        </a:p>
                        <a:p>
                          <a:pPr>
                            <a:lnSpc>
                              <a:spcPct val="115000"/>
                            </a:lnSpc>
                            <a:spcAft>
                              <a:spcPts val="0"/>
                            </a:spcAft>
                          </a:pPr>
                          <a:r>
                            <a:rPr lang="fr-FR" sz="400" dirty="0">
                              <a:effectLst/>
                            </a:rPr>
                            <a:t> </a:t>
                          </a:r>
                          <a:endParaRPr lang="fr-FR" sz="800" dirty="0">
                            <a:effectLst/>
                            <a:latin typeface="Calibri"/>
                            <a:ea typeface="Calibri"/>
                            <a:cs typeface="Times New Roman"/>
                          </a:endParaRPr>
                        </a:p>
                      </a:txBody>
                      <a:tcPr marL="52243" marR="52243" marT="0" marB="0"/>
                    </a:tc>
                  </a:tr>
                  <a:tr h="449184">
                    <a:tc>
                      <a:txBody>
                        <a:bodyPr/>
                        <a:lstStyle/>
                        <a:p>
                          <a:pPr algn="ctr">
                            <a:lnSpc>
                              <a:spcPct val="115000"/>
                            </a:lnSpc>
                            <a:spcAft>
                              <a:spcPts val="0"/>
                            </a:spcAft>
                          </a:pPr>
                          <a:r>
                            <a:rPr lang="fr-FR" sz="400" dirty="0">
                              <a:effectLst/>
                            </a:rPr>
                            <a:t> </a:t>
                          </a:r>
                          <a:endParaRPr lang="fr-FR" sz="800" dirty="0">
                            <a:effectLst/>
                          </a:endParaRPr>
                        </a:p>
                        <a:p>
                          <a:pPr algn="ctr">
                            <a:lnSpc>
                              <a:spcPct val="115000"/>
                            </a:lnSpc>
                            <a:spcAft>
                              <a:spcPts val="0"/>
                            </a:spcAft>
                          </a:pPr>
                          <a:r>
                            <a:rPr lang="fr-FR" sz="2000" dirty="0">
                              <a:solidFill>
                                <a:schemeClr val="accent2">
                                  <a:lumMod val="75000"/>
                                </a:schemeClr>
                              </a:solidFill>
                              <a:effectLst/>
                            </a:rPr>
                            <a:t>Critères de réussite permettant d’attribuer le niveau de maîtrise « A »</a:t>
                          </a:r>
                        </a:p>
                        <a:p>
                          <a:pPr algn="ctr">
                            <a:lnSpc>
                              <a:spcPct val="115000"/>
                            </a:lnSpc>
                            <a:spcAft>
                              <a:spcPts val="0"/>
                            </a:spcAft>
                          </a:pPr>
                          <a:r>
                            <a:rPr lang="fr-FR" sz="400" dirty="0">
                              <a:effectLst/>
                            </a:rPr>
                            <a:t> </a:t>
                          </a:r>
                          <a:endParaRPr lang="fr-FR" sz="800" dirty="0">
                            <a:effectLst/>
                            <a:latin typeface="Calibri"/>
                            <a:ea typeface="Calibri"/>
                            <a:cs typeface="Times New Roman"/>
                          </a:endParaRPr>
                        </a:p>
                      </a:txBody>
                      <a:tcPr marL="52243" marR="52243" marT="0" marB="0"/>
                    </a:tc>
                  </a:tr>
                  <a:tr h="1151348">
                    <a:tc>
                      <a:txBody>
                        <a:bodyPr/>
                        <a:lstStyle/>
                        <a:p>
                          <a:pPr>
                            <a:lnSpc>
                              <a:spcPct val="115000"/>
                            </a:lnSpc>
                            <a:spcAft>
                              <a:spcPts val="0"/>
                            </a:spcAft>
                          </a:pPr>
                          <a:r>
                            <a:rPr lang="fr-FR" sz="200" dirty="0">
                              <a:effectLst/>
                            </a:rPr>
                            <a:t> </a:t>
                          </a:r>
                          <a:endParaRPr lang="fr-FR" sz="800" dirty="0">
                            <a:effectLst/>
                          </a:endParaRPr>
                        </a:p>
                        <a:p>
                          <a:pPr>
                            <a:lnSpc>
                              <a:spcPct val="115000"/>
                            </a:lnSpc>
                            <a:spcAft>
                              <a:spcPts val="0"/>
                            </a:spcAft>
                          </a:pPr>
                          <a:r>
                            <a:rPr lang="fr-FR" sz="1800" dirty="0">
                              <a:solidFill>
                                <a:schemeClr val="tx1"/>
                              </a:solidFill>
                              <a:effectLst/>
                              <a:latin typeface="Arial Black" panose="020B0A04020102020204" pitchFamily="34" charset="0"/>
                              <a:cs typeface="Aharoni" panose="02010803020104030203" pitchFamily="2" charset="-79"/>
                            </a:rPr>
                            <a:t>Document </a:t>
                          </a:r>
                          <a:r>
                            <a:rPr lang="fr-FR" sz="1800" dirty="0" smtClean="0">
                              <a:solidFill>
                                <a:schemeClr val="tx1"/>
                              </a:solidFill>
                              <a:effectLst/>
                              <a:latin typeface="Arial Black" panose="020B0A04020102020204" pitchFamily="34" charset="0"/>
                              <a:cs typeface="Aharoni" panose="02010803020104030203" pitchFamily="2" charset="-79"/>
                            </a:rPr>
                            <a:t>1</a:t>
                          </a:r>
                        </a:p>
                        <a:p>
                          <a:pPr>
                            <a:lnSpc>
                              <a:spcPct val="115000"/>
                            </a:lnSpc>
                            <a:spcAft>
                              <a:spcPts val="0"/>
                            </a:spcAft>
                          </a:pPr>
                          <a:endParaRPr lang="fr-FR" sz="300" dirty="0">
                            <a:solidFill>
                              <a:schemeClr val="tx1"/>
                            </a:solidFill>
                            <a:effectLst/>
                          </a:endParaRPr>
                        </a:p>
                        <a:p>
                          <a:r>
                            <a:rPr lang="fr-FR" sz="1600" dirty="0">
                              <a:solidFill>
                                <a:schemeClr val="tx1"/>
                              </a:solidFill>
                              <a:effectLst/>
                            </a:rPr>
                            <a:t> </a:t>
                          </a:r>
                          <a:r>
                            <a:rPr lang="fr-FR" sz="1600" dirty="0" smtClean="0">
                              <a:solidFill>
                                <a:srgbClr val="C00000"/>
                              </a:solidFill>
                              <a:effectLst/>
                            </a:rPr>
                            <a:t>•</a:t>
                          </a:r>
                          <a:r>
                            <a:rPr lang="fr-FR" sz="1600" dirty="0" smtClean="0">
                              <a:solidFill>
                                <a:schemeClr val="tx1"/>
                              </a:solidFill>
                              <a:effectLst/>
                            </a:rPr>
                            <a:t> </a:t>
                          </a:r>
                          <a:r>
                            <a:rPr lang="fr-FR" sz="1600" b="1" kern="1200" dirty="0" smtClean="0">
                              <a:solidFill>
                                <a:schemeClr val="tx1"/>
                              </a:solidFill>
                              <a:effectLst/>
                              <a:latin typeface="+mn-lt"/>
                              <a:ea typeface="+mn-ea"/>
                              <a:cs typeface="+mn-cs"/>
                            </a:rPr>
                            <a:t>La flûte de Pan est un instrument à vent composé d’un ensemble de tubes sonores de longueurs différentes.</a:t>
                          </a:r>
                        </a:p>
                      </a:txBody>
                      <a:tcPr marL="52243" marR="52243" marT="0" marB="0"/>
                    </a:tc>
                  </a:tr>
                  <a:tr h="1944216">
                    <a:tc>
                      <a:txBody>
                        <a:bodyPr/>
                        <a:lstStyle/>
                        <a:p>
                          <a:pPr>
                            <a:lnSpc>
                              <a:spcPct val="115000"/>
                            </a:lnSpc>
                            <a:spcAft>
                              <a:spcPts val="0"/>
                            </a:spcAft>
                          </a:pPr>
                          <a:endParaRPr lang="fr-FR" sz="500" dirty="0">
                            <a:solidFill>
                              <a:schemeClr val="tx1"/>
                            </a:solidFill>
                            <a:effectLst/>
                            <a:latin typeface="+mn-lt"/>
                          </a:endParaRPr>
                        </a:p>
                        <a:p>
                          <a:pPr>
                            <a:lnSpc>
                              <a:spcPct val="115000"/>
                            </a:lnSpc>
                            <a:spcAft>
                              <a:spcPts val="0"/>
                            </a:spcAft>
                          </a:pPr>
                          <a:r>
                            <a:rPr lang="fr-FR" sz="1800" dirty="0" smtClean="0">
                              <a:solidFill>
                                <a:schemeClr val="tx1"/>
                              </a:solidFill>
                              <a:effectLst/>
                              <a:latin typeface="Arial Black" panose="020B0A04020102020204" pitchFamily="34" charset="0"/>
                            </a:rPr>
                            <a:t>Document 2</a:t>
                          </a:r>
                        </a:p>
                        <a:p>
                          <a:pPr>
                            <a:lnSpc>
                              <a:spcPct val="115000"/>
                            </a:lnSpc>
                            <a:spcAft>
                              <a:spcPts val="0"/>
                            </a:spcAft>
                          </a:pPr>
                          <a:endParaRPr lang="fr-FR" sz="300" dirty="0" smtClean="0">
                            <a:solidFill>
                              <a:schemeClr val="tx1"/>
                            </a:solidFill>
                            <a:effectLst/>
                          </a:endParaRPr>
                        </a:p>
                        <a:p>
                          <a:pPr>
                            <a:lnSpc>
                              <a:spcPct val="115000"/>
                            </a:lnSpc>
                            <a:spcAft>
                              <a:spcPts val="0"/>
                            </a:spcAft>
                          </a:pPr>
                          <a:endParaRPr lang="fr-FR" sz="300" dirty="0">
                            <a:solidFill>
                              <a:schemeClr val="tx1"/>
                            </a:solidFill>
                            <a:effectLst/>
                          </a:endParaRPr>
                        </a:p>
                        <a:p>
                          <a:r>
                            <a:rPr lang="fr-FR" sz="1600" dirty="0" smtClean="0">
                              <a:solidFill>
                                <a:srgbClr val="C00000"/>
                              </a:solidFill>
                              <a:effectLst/>
                            </a:rPr>
                            <a:t>•</a:t>
                          </a:r>
                          <a:r>
                            <a:rPr lang="fr-FR" sz="1600" dirty="0" smtClean="0">
                              <a:solidFill>
                                <a:schemeClr val="tx1"/>
                              </a:solidFill>
                              <a:effectLst/>
                            </a:rPr>
                            <a:t> </a:t>
                          </a:r>
                          <a:r>
                            <a:rPr lang="fr-FR" sz="1600" b="1" kern="1200" dirty="0" smtClean="0">
                              <a:solidFill>
                                <a:schemeClr val="bg1"/>
                              </a:solidFill>
                              <a:effectLst/>
                              <a:latin typeface="+mn-lt"/>
                              <a:ea typeface="+mn-ea"/>
                              <a:cs typeface="+mn-cs"/>
                            </a:rPr>
                            <a:t>La flûte de Pan est un tuyau sonore dans lequel  la colonne d’air peut rentrer en résonance pour certaines fréquences </a:t>
                          </a:r>
                          <a:r>
                            <a:rPr lang="fr-FR" sz="1600" b="1" kern="1200" dirty="0" err="1" smtClean="0">
                              <a:solidFill>
                                <a:schemeClr val="bg1"/>
                              </a:solidFill>
                              <a:effectLst/>
                              <a:latin typeface="+mn-lt"/>
                              <a:ea typeface="+mn-ea"/>
                              <a:cs typeface="+mn-cs"/>
                            </a:rPr>
                            <a:t>f</a:t>
                          </a:r>
                          <a:r>
                            <a:rPr lang="fr-FR" sz="1600" b="1" kern="1200" baseline="-25000" dirty="0" err="1" smtClean="0">
                              <a:solidFill>
                                <a:schemeClr val="bg1"/>
                              </a:solidFill>
                              <a:effectLst/>
                              <a:latin typeface="+mn-lt"/>
                              <a:ea typeface="+mn-ea"/>
                              <a:cs typeface="+mn-cs"/>
                            </a:rPr>
                            <a:t>n</a:t>
                          </a:r>
                          <a:r>
                            <a:rPr lang="fr-FR" sz="1600" b="1" kern="1200" baseline="-25000" dirty="0" smtClean="0">
                              <a:solidFill>
                                <a:schemeClr val="bg1"/>
                              </a:solidFill>
                              <a:effectLst/>
                              <a:latin typeface="+mn-lt"/>
                              <a:ea typeface="+mn-ea"/>
                              <a:cs typeface="+mn-cs"/>
                            </a:rPr>
                            <a:t> </a:t>
                          </a:r>
                          <a:r>
                            <a:rPr lang="fr-FR" sz="1600" b="1" kern="1200" dirty="0" smtClean="0">
                              <a:solidFill>
                                <a:schemeClr val="bg1"/>
                              </a:solidFill>
                              <a:effectLst/>
                              <a:latin typeface="+mn-lt"/>
                              <a:ea typeface="+mn-ea"/>
                              <a:cs typeface="+mn-cs"/>
                            </a:rPr>
                            <a:t>appelées harmoniques de rang n.</a:t>
                          </a:r>
                        </a:p>
                        <a:p>
                          <a:endParaRPr lang="fr-FR" sz="500" b="1" kern="1200" dirty="0" smtClean="0">
                            <a:solidFill>
                              <a:schemeClr val="lt1"/>
                            </a:solidFill>
                            <a:effectLst/>
                            <a:latin typeface="+mn-lt"/>
                            <a:ea typeface="+mn-ea"/>
                            <a:cs typeface="+mn-cs"/>
                          </a:endParaRPr>
                        </a:p>
                        <a:p>
                          <a:endParaRPr lang="fr-FR" sz="500" b="1" kern="1200" dirty="0" smtClean="0">
                            <a:solidFill>
                              <a:schemeClr val="lt1"/>
                            </a:solidFill>
                            <a:effectLst/>
                            <a:latin typeface="+mn-lt"/>
                            <a:ea typeface="+mn-ea"/>
                            <a:cs typeface="+mn-cs"/>
                          </a:endParaRPr>
                        </a:p>
                        <a:p>
                          <a:r>
                            <a:rPr lang="fr-FR" sz="1600" b="1" kern="1200" dirty="0" smtClean="0">
                              <a:solidFill>
                                <a:schemeClr val="tx1"/>
                              </a:solidFill>
                              <a:effectLst/>
                              <a:latin typeface="+mn-lt"/>
                              <a:ea typeface="+mn-ea"/>
                              <a:cs typeface="+mn-cs"/>
                            </a:rPr>
                            <a:t>La fréquence </a:t>
                          </a:r>
                          <a:r>
                            <a:rPr lang="fr-FR" sz="1600" b="1" kern="1200" dirty="0" err="1">
                              <a:solidFill>
                                <a:schemeClr val="tx1"/>
                              </a:solidFill>
                              <a:effectLst/>
                              <a:latin typeface="+mn-lt"/>
                              <a:ea typeface="+mn-ea"/>
                              <a:cs typeface="+mn-cs"/>
                            </a:rPr>
                            <a:t>f</a:t>
                          </a:r>
                          <a:r>
                            <a:rPr lang="fr-FR" sz="1600" b="1" kern="1200" baseline="-25000" dirty="0" err="1">
                              <a:solidFill>
                                <a:schemeClr val="tx1"/>
                              </a:solidFill>
                              <a:effectLst/>
                              <a:latin typeface="+mn-lt"/>
                              <a:ea typeface="+mn-ea"/>
                              <a:cs typeface="+mn-cs"/>
                            </a:rPr>
                            <a:t>n</a:t>
                          </a:r>
                          <a:r>
                            <a:rPr lang="fr-FR" sz="1600" b="1" kern="1200" dirty="0">
                              <a:solidFill>
                                <a:schemeClr val="tx1"/>
                              </a:solidFill>
                              <a:effectLst/>
                              <a:latin typeface="+mn-lt"/>
                              <a:ea typeface="+mn-ea"/>
                              <a:cs typeface="+mn-cs"/>
                            </a:rPr>
                            <a:t> est déterminée à partir de la relation </a:t>
                          </a:r>
                          <a:r>
                            <a:rPr lang="fr-FR" sz="1800" b="1" kern="1200" dirty="0" err="1">
                              <a:solidFill>
                                <a:schemeClr val="tx1"/>
                              </a:solidFill>
                              <a:effectLst/>
                              <a:latin typeface="+mn-lt"/>
                              <a:ea typeface="+mn-ea"/>
                              <a:cs typeface="+mn-cs"/>
                            </a:rPr>
                            <a:t>f</a:t>
                          </a:r>
                          <a:r>
                            <a:rPr lang="fr-FR" sz="1800" b="1" kern="1200" baseline="-25000" dirty="0" err="1">
                              <a:solidFill>
                                <a:schemeClr val="tx1"/>
                              </a:solidFill>
                              <a:effectLst/>
                              <a:latin typeface="+mn-lt"/>
                              <a:ea typeface="+mn-ea"/>
                              <a:cs typeface="+mn-cs"/>
                            </a:rPr>
                            <a:t>n</a:t>
                          </a:r>
                          <a:r>
                            <a:rPr lang="fr-FR" sz="1800" b="1" kern="1200" dirty="0">
                              <a:solidFill>
                                <a:schemeClr val="tx1"/>
                              </a:solidFill>
                              <a:effectLst/>
                              <a:latin typeface="+mn-lt"/>
                              <a:ea typeface="+mn-ea"/>
                              <a:cs typeface="+mn-cs"/>
                            </a:rPr>
                            <a:t>= </a:t>
                          </a:r>
                          <a14:m>
                            <m:oMath xmlns:m="http://schemas.openxmlformats.org/officeDocument/2006/math">
                              <m:f>
                                <m:fPr>
                                  <m:ctrlPr>
                                    <a:rPr lang="fr-FR" sz="1800" b="1" i="1" kern="1200">
                                      <a:solidFill>
                                        <a:schemeClr val="tx1"/>
                                      </a:solidFill>
                                      <a:effectLst/>
                                      <a:latin typeface="Cambria Math"/>
                                      <a:ea typeface="+mn-ea"/>
                                      <a:cs typeface="+mn-cs"/>
                                    </a:rPr>
                                  </m:ctrlPr>
                                </m:fPr>
                                <m:num>
                                  <m:r>
                                    <a:rPr lang="fr-FR" sz="1800" b="1" i="1" kern="1200">
                                      <a:solidFill>
                                        <a:schemeClr val="tx1"/>
                                      </a:solidFill>
                                      <a:effectLst/>
                                      <a:latin typeface="Cambria Math"/>
                                      <a:ea typeface="+mn-ea"/>
                                      <a:cs typeface="+mn-cs"/>
                                    </a:rPr>
                                    <m:t>𝟐𝐧</m:t>
                                  </m:r>
                                  <m:r>
                                    <a:rPr lang="fr-FR" sz="1800" b="1" i="1" kern="1200">
                                      <a:solidFill>
                                        <a:schemeClr val="tx1"/>
                                      </a:solidFill>
                                      <a:effectLst/>
                                      <a:latin typeface="Cambria Math"/>
                                      <a:ea typeface="+mn-ea"/>
                                      <a:cs typeface="+mn-cs"/>
                                    </a:rPr>
                                    <m:t>−</m:t>
                                  </m:r>
                                  <m:r>
                                    <a:rPr lang="fr-FR" sz="1800" b="1" i="1" kern="1200">
                                      <a:solidFill>
                                        <a:schemeClr val="tx1"/>
                                      </a:solidFill>
                                      <a:effectLst/>
                                      <a:latin typeface="Cambria Math"/>
                                      <a:ea typeface="+mn-ea"/>
                                      <a:cs typeface="+mn-cs"/>
                                    </a:rPr>
                                    <m:t>𝟏</m:t>
                                  </m:r>
                                </m:num>
                                <m:den>
                                  <m:r>
                                    <a:rPr lang="fr-FR" sz="1800" b="1" i="1" kern="1200">
                                      <a:solidFill>
                                        <a:schemeClr val="tx1"/>
                                      </a:solidFill>
                                      <a:effectLst/>
                                      <a:latin typeface="Cambria Math"/>
                                      <a:ea typeface="+mn-ea"/>
                                      <a:cs typeface="+mn-cs"/>
                                    </a:rPr>
                                    <m:t>𝟐</m:t>
                                  </m:r>
                                </m:den>
                              </m:f>
                            </m:oMath>
                          </a14:m>
                          <a:r>
                            <a:rPr lang="fr-FR" sz="1800" b="1" kern="1200" dirty="0">
                              <a:solidFill>
                                <a:schemeClr val="tx1"/>
                              </a:solidFill>
                              <a:effectLst/>
                              <a:latin typeface="+mn-lt"/>
                              <a:ea typeface="+mn-ea"/>
                              <a:cs typeface="+mn-cs"/>
                            </a:rPr>
                            <a:t>. </a:t>
                          </a:r>
                          <a14:m>
                            <m:oMath xmlns:m="http://schemas.openxmlformats.org/officeDocument/2006/math">
                              <m:f>
                                <m:fPr>
                                  <m:ctrlPr>
                                    <a:rPr lang="fr-FR" sz="1800" b="1" i="1" kern="1200">
                                      <a:solidFill>
                                        <a:schemeClr val="tx1"/>
                                      </a:solidFill>
                                      <a:effectLst/>
                                      <a:latin typeface="Cambria Math"/>
                                      <a:ea typeface="+mn-ea"/>
                                      <a:cs typeface="+mn-cs"/>
                                    </a:rPr>
                                  </m:ctrlPr>
                                </m:fPr>
                                <m:num>
                                  <m:r>
                                    <a:rPr lang="fr-FR" sz="1800" b="1" i="1" kern="1200">
                                      <a:solidFill>
                                        <a:schemeClr val="tx1"/>
                                      </a:solidFill>
                                      <a:effectLst/>
                                      <a:latin typeface="Cambria Math"/>
                                      <a:ea typeface="+mn-ea"/>
                                      <a:cs typeface="+mn-cs"/>
                                    </a:rPr>
                                    <m:t>𝐯</m:t>
                                  </m:r>
                                </m:num>
                                <m:den>
                                  <m:r>
                                    <a:rPr lang="fr-FR" sz="1800" b="1" i="1" kern="1200">
                                      <a:solidFill>
                                        <a:schemeClr val="tx1"/>
                                      </a:solidFill>
                                      <a:effectLst/>
                                      <a:latin typeface="Cambria Math"/>
                                      <a:ea typeface="+mn-ea"/>
                                      <a:cs typeface="+mn-cs"/>
                                    </a:rPr>
                                    <m:t>𝟐𝐋</m:t>
                                  </m:r>
                                </m:den>
                              </m:f>
                            </m:oMath>
                          </a14:m>
                          <a:endParaRPr lang="fr-FR" sz="1800" b="1" kern="1200" dirty="0">
                            <a:solidFill>
                              <a:schemeClr val="tx1"/>
                            </a:solidFill>
                            <a:effectLst/>
                            <a:latin typeface="+mn-lt"/>
                            <a:ea typeface="+mn-ea"/>
                            <a:cs typeface="+mn-cs"/>
                          </a:endParaRPr>
                        </a:p>
                        <a:p>
                          <a:r>
                            <a:rPr lang="fr-FR" sz="1600" b="1" kern="1200" dirty="0">
                              <a:solidFill>
                                <a:schemeClr val="tx1"/>
                              </a:solidFill>
                              <a:effectLst/>
                              <a:latin typeface="+mn-lt"/>
                              <a:ea typeface="+mn-ea"/>
                              <a:cs typeface="+mn-cs"/>
                            </a:rPr>
                            <a:t>où L est la longueur du tube </a:t>
                          </a:r>
                          <a:r>
                            <a:rPr lang="fr-FR" sz="1600" b="1" kern="1200" dirty="0" smtClean="0">
                              <a:solidFill>
                                <a:schemeClr val="tx1"/>
                              </a:solidFill>
                              <a:effectLst/>
                              <a:latin typeface="+mn-lt"/>
                              <a:ea typeface="+mn-ea"/>
                              <a:cs typeface="+mn-cs"/>
                            </a:rPr>
                            <a:t>sonore.</a:t>
                          </a:r>
                          <a:endParaRPr lang="fr-FR" sz="1600" b="1" kern="1200" dirty="0">
                            <a:solidFill>
                              <a:schemeClr val="tx1"/>
                            </a:solidFill>
                            <a:effectLst/>
                            <a:latin typeface="+mn-lt"/>
                            <a:ea typeface="+mn-ea"/>
                            <a:cs typeface="+mn-cs"/>
                          </a:endParaRPr>
                        </a:p>
                      </a:txBody>
                      <a:tcPr marL="52243" marR="52243" marT="0" marB="0"/>
                    </a:tc>
                  </a:tr>
                  <a:tr h="769579">
                    <a:tc>
                      <a:txBody>
                        <a:bodyPr/>
                        <a:lstStyle/>
                        <a:p>
                          <a:pPr>
                            <a:lnSpc>
                              <a:spcPct val="115000"/>
                            </a:lnSpc>
                            <a:spcAft>
                              <a:spcPts val="0"/>
                            </a:spcAft>
                          </a:pPr>
                          <a:endParaRPr lang="fr-FR" sz="500" dirty="0" smtClean="0">
                            <a:solidFill>
                              <a:schemeClr val="tx1"/>
                            </a:solidFill>
                            <a:effectLst/>
                            <a:latin typeface="Arial Black" panose="020B0A04020102020204" pitchFamily="34" charset="0"/>
                          </a:endParaRPr>
                        </a:p>
                        <a:p>
                          <a:pPr>
                            <a:lnSpc>
                              <a:spcPct val="115000"/>
                            </a:lnSpc>
                            <a:spcAft>
                              <a:spcPts val="0"/>
                            </a:spcAft>
                          </a:pPr>
                          <a:r>
                            <a:rPr lang="fr-FR" sz="1800" dirty="0" smtClean="0">
                              <a:solidFill>
                                <a:schemeClr val="tx1"/>
                              </a:solidFill>
                              <a:effectLst/>
                              <a:latin typeface="Arial Black" panose="020B0A04020102020204" pitchFamily="34" charset="0"/>
                            </a:rPr>
                            <a:t>Document 3</a:t>
                          </a:r>
                        </a:p>
                        <a:p>
                          <a:pPr>
                            <a:lnSpc>
                              <a:spcPct val="115000"/>
                            </a:lnSpc>
                            <a:spcAft>
                              <a:spcPts val="0"/>
                            </a:spcAft>
                          </a:pPr>
                          <a:endParaRPr lang="fr-FR" sz="200" dirty="0" smtClean="0">
                            <a:solidFill>
                              <a:schemeClr val="tx1"/>
                            </a:solidFill>
                            <a:effectLst/>
                          </a:endParaRPr>
                        </a:p>
                        <a:p>
                          <a:pPr>
                            <a:lnSpc>
                              <a:spcPct val="115000"/>
                            </a:lnSpc>
                            <a:spcAft>
                              <a:spcPts val="0"/>
                            </a:spcAft>
                          </a:pPr>
                          <a:endParaRPr lang="fr-FR" sz="200" dirty="0" smtClean="0">
                            <a:solidFill>
                              <a:schemeClr val="tx1"/>
                            </a:solidFill>
                            <a:effectLst/>
                          </a:endParaRPr>
                        </a:p>
                        <a:p>
                          <a:r>
                            <a:rPr lang="fr-FR" sz="1800" b="1" kern="1200" dirty="0" smtClean="0">
                              <a:solidFill>
                                <a:srgbClr val="C00000"/>
                              </a:solidFill>
                              <a:effectLst/>
                              <a:latin typeface="+mn-lt"/>
                              <a:ea typeface="+mn-ea"/>
                              <a:cs typeface="+mn-cs"/>
                            </a:rPr>
                            <a:t>•</a:t>
                          </a:r>
                          <a:r>
                            <a:rPr lang="fr-FR" sz="1800" b="1" kern="1200" dirty="0" smtClean="0">
                              <a:solidFill>
                                <a:schemeClr val="lt1"/>
                              </a:solidFill>
                              <a:effectLst/>
                              <a:latin typeface="+mn-lt"/>
                              <a:ea typeface="+mn-ea"/>
                              <a:cs typeface="+mn-cs"/>
                            </a:rPr>
                            <a:t> </a:t>
                          </a:r>
                          <a:r>
                            <a:rPr lang="fr-FR" sz="1600" b="1" kern="1200" dirty="0" smtClean="0">
                              <a:solidFill>
                                <a:schemeClr val="bg1">
                                  <a:lumMod val="95000"/>
                                </a:schemeClr>
                              </a:solidFill>
                              <a:effectLst/>
                              <a:latin typeface="+mn-lt"/>
                              <a:ea typeface="+mn-ea"/>
                              <a:cs typeface="+mn-cs"/>
                            </a:rPr>
                            <a:t>Une gamme est un ensemble de 8 notes comprises dans une octave.</a:t>
                          </a:r>
                        </a:p>
                        <a:p>
                          <a:endParaRPr lang="fr-FR" sz="500" b="1" kern="1200" dirty="0" smtClean="0">
                            <a:solidFill>
                              <a:schemeClr val="tx1"/>
                            </a:solidFill>
                            <a:effectLst/>
                            <a:latin typeface="+mn-lt"/>
                            <a:ea typeface="+mn-ea"/>
                            <a:cs typeface="+mn-cs"/>
                          </a:endParaRPr>
                        </a:p>
                        <a:p>
                          <a:r>
                            <a:rPr lang="fr-FR" sz="1800" b="1" kern="1200" dirty="0" smtClean="0">
                              <a:solidFill>
                                <a:srgbClr val="C00000"/>
                              </a:solidFill>
                              <a:effectLst/>
                              <a:latin typeface="+mn-lt"/>
                              <a:ea typeface="+mn-ea"/>
                              <a:cs typeface="+mn-cs"/>
                            </a:rPr>
                            <a:t>•</a:t>
                          </a:r>
                          <a:r>
                            <a:rPr lang="fr-FR" sz="1800" b="1" kern="1200" dirty="0" smtClean="0">
                              <a:solidFill>
                                <a:schemeClr val="lt1"/>
                              </a:solidFill>
                              <a:effectLst/>
                              <a:latin typeface="+mn-lt"/>
                              <a:ea typeface="+mn-ea"/>
                              <a:cs typeface="+mn-cs"/>
                            </a:rPr>
                            <a:t> </a:t>
                          </a:r>
                          <a:r>
                            <a:rPr lang="fr-FR" sz="1600" b="1" kern="1200" dirty="0" smtClean="0">
                              <a:solidFill>
                                <a:schemeClr val="tx1"/>
                              </a:solidFill>
                              <a:effectLst/>
                              <a:latin typeface="+mn-lt"/>
                              <a:ea typeface="+mn-ea"/>
                              <a:cs typeface="+mn-cs"/>
                            </a:rPr>
                            <a:t>Dans la gamme tempérée, le rapport des fréquences de 2 notes séparées par une octave est égal à 2.</a:t>
                          </a:r>
                        </a:p>
                        <a:p>
                          <a:endParaRPr lang="fr-FR" sz="800" b="1" kern="1200" dirty="0" smtClean="0">
                            <a:solidFill>
                              <a:schemeClr val="tx1"/>
                            </a:solidFill>
                            <a:effectLst/>
                            <a:latin typeface="+mn-lt"/>
                            <a:ea typeface="+mn-ea"/>
                            <a:cs typeface="+mn-cs"/>
                          </a:endParaRPr>
                        </a:p>
                        <a:p>
                          <a:endParaRPr lang="fr-FR" sz="500" b="1" kern="1200" dirty="0" smtClean="0">
                            <a:solidFill>
                              <a:schemeClr val="tx1"/>
                            </a:solidFill>
                            <a:effectLst/>
                            <a:latin typeface="+mn-lt"/>
                            <a:ea typeface="+mn-ea"/>
                            <a:cs typeface="+mn-cs"/>
                          </a:endParaRPr>
                        </a:p>
                      </a:txBody>
                      <a:tcPr marL="52243" marR="52243" marT="0" marB="0"/>
                    </a:tc>
                  </a:tr>
                </a:tbl>
              </a:graphicData>
            </a:graphic>
          </p:graphicFrame>
        </mc:Choice>
        <mc:Fallback xmlns="">
          <p:graphicFrame>
            <p:nvGraphicFramePr>
              <p:cNvPr id="4" name="Tableau 3"/>
              <p:cNvGraphicFramePr>
                <a:graphicFrameLocks noGrp="1"/>
              </p:cNvGraphicFramePr>
              <p:nvPr>
                <p:extLst>
                  <p:ext uri="{D42A27DB-BD31-4B8C-83A1-F6EECF244321}">
                    <p14:modId xmlns:p14="http://schemas.microsoft.com/office/powerpoint/2010/main" xmlns="" xmlns:a14="http://schemas.microsoft.com/office/drawing/2010/main" val="1183800774"/>
                  </p:ext>
                </p:extLst>
              </p:nvPr>
            </p:nvGraphicFramePr>
            <p:xfrm>
              <a:off x="35496" y="1052736"/>
              <a:ext cx="9073008" cy="5688650"/>
            </p:xfrm>
            <a:graphic>
              <a:graphicData uri="http://schemas.openxmlformats.org/drawingml/2006/table">
                <a:tbl>
                  <a:tblPr firstRow="1" firstCol="1" bandRow="1">
                    <a:tableStyleId>{5C22544A-7EE6-4342-B048-85BDC9FD1C3A}</a:tableStyleId>
                  </a:tblPr>
                  <a:tblGrid>
                    <a:gridCol w="9073008"/>
                  </a:tblGrid>
                  <a:tr h="806196">
                    <a:tc>
                      <a:txBody>
                        <a:bodyPr/>
                        <a:lstStyle/>
                        <a:p>
                          <a:pPr algn="ctr">
                            <a:lnSpc>
                              <a:spcPct val="115000"/>
                            </a:lnSpc>
                            <a:spcAft>
                              <a:spcPts val="0"/>
                            </a:spcAft>
                          </a:pPr>
                          <a:r>
                            <a:rPr lang="fr-FR" sz="400" dirty="0">
                              <a:effectLst/>
                            </a:rPr>
                            <a:t> </a:t>
                          </a:r>
                          <a:endParaRPr lang="fr-FR" sz="800" dirty="0">
                            <a:effectLst/>
                          </a:endParaRPr>
                        </a:p>
                        <a:p>
                          <a:pPr algn="ctr">
                            <a:lnSpc>
                              <a:spcPct val="115000"/>
                            </a:lnSpc>
                            <a:spcAft>
                              <a:spcPts val="0"/>
                            </a:spcAft>
                          </a:pPr>
                          <a:r>
                            <a:rPr lang="fr-FR" sz="2000" dirty="0" smtClean="0">
                              <a:solidFill>
                                <a:schemeClr val="tx1"/>
                              </a:solidFill>
                              <a:effectLst/>
                            </a:rPr>
                            <a:t>S’approprier</a:t>
                          </a:r>
                        </a:p>
                        <a:p>
                          <a:pPr algn="ctr">
                            <a:lnSpc>
                              <a:spcPct val="115000"/>
                            </a:lnSpc>
                            <a:spcAft>
                              <a:spcPts val="0"/>
                            </a:spcAft>
                          </a:pPr>
                          <a:r>
                            <a:rPr lang="fr-FR" sz="1800" dirty="0" smtClean="0">
                              <a:solidFill>
                                <a:schemeClr val="accent5">
                                  <a:lumMod val="60000"/>
                                  <a:lumOff val="40000"/>
                                </a:schemeClr>
                              </a:solidFill>
                              <a:effectLst/>
                            </a:rPr>
                            <a:t>«</a:t>
                          </a:r>
                          <a:r>
                            <a:rPr lang="fr-FR" sz="1800" dirty="0" smtClean="0">
                              <a:solidFill>
                                <a:schemeClr val="tx1"/>
                              </a:solidFill>
                              <a:effectLst/>
                            </a:rPr>
                            <a:t> </a:t>
                          </a:r>
                          <a:r>
                            <a:rPr lang="fr-FR" sz="1800" dirty="0" smtClean="0">
                              <a:solidFill>
                                <a:schemeClr val="accent5">
                                  <a:lumMod val="60000"/>
                                  <a:lumOff val="40000"/>
                                </a:schemeClr>
                              </a:solidFill>
                              <a:effectLst/>
                            </a:rPr>
                            <a:t>Extraire l’information utile »</a:t>
                          </a:r>
                        </a:p>
                        <a:p>
                          <a:pPr>
                            <a:lnSpc>
                              <a:spcPct val="115000"/>
                            </a:lnSpc>
                            <a:spcAft>
                              <a:spcPts val="0"/>
                            </a:spcAft>
                          </a:pPr>
                          <a:r>
                            <a:rPr lang="fr-FR" sz="400" dirty="0">
                              <a:effectLst/>
                            </a:rPr>
                            <a:t> </a:t>
                          </a:r>
                          <a:endParaRPr lang="fr-FR" sz="800" dirty="0">
                            <a:effectLst/>
                            <a:latin typeface="Calibri"/>
                            <a:ea typeface="Calibri"/>
                            <a:cs typeface="Times New Roman"/>
                          </a:endParaRPr>
                        </a:p>
                      </a:txBody>
                      <a:tcPr marL="52243" marR="52243" marT="0" marB="0"/>
                    </a:tc>
                  </a:tr>
                  <a:tr h="490728">
                    <a:tc>
                      <a:txBody>
                        <a:bodyPr/>
                        <a:lstStyle/>
                        <a:p>
                          <a:pPr algn="ctr">
                            <a:lnSpc>
                              <a:spcPct val="115000"/>
                            </a:lnSpc>
                            <a:spcAft>
                              <a:spcPts val="0"/>
                            </a:spcAft>
                          </a:pPr>
                          <a:r>
                            <a:rPr lang="fr-FR" sz="400" dirty="0">
                              <a:effectLst/>
                            </a:rPr>
                            <a:t> </a:t>
                          </a:r>
                          <a:endParaRPr lang="fr-FR" sz="800" dirty="0">
                            <a:effectLst/>
                          </a:endParaRPr>
                        </a:p>
                        <a:p>
                          <a:pPr algn="ctr">
                            <a:lnSpc>
                              <a:spcPct val="115000"/>
                            </a:lnSpc>
                            <a:spcAft>
                              <a:spcPts val="0"/>
                            </a:spcAft>
                          </a:pPr>
                          <a:r>
                            <a:rPr lang="fr-FR" sz="2000" dirty="0">
                              <a:solidFill>
                                <a:schemeClr val="accent2">
                                  <a:lumMod val="75000"/>
                                </a:schemeClr>
                              </a:solidFill>
                              <a:effectLst/>
                            </a:rPr>
                            <a:t>Critères de réussite permettant d’attribuer le niveau de maîtrise « A »</a:t>
                          </a:r>
                        </a:p>
                        <a:p>
                          <a:pPr algn="ctr">
                            <a:lnSpc>
                              <a:spcPct val="115000"/>
                            </a:lnSpc>
                            <a:spcAft>
                              <a:spcPts val="0"/>
                            </a:spcAft>
                          </a:pPr>
                          <a:r>
                            <a:rPr lang="fr-FR" sz="400" dirty="0">
                              <a:effectLst/>
                            </a:rPr>
                            <a:t> </a:t>
                          </a:r>
                          <a:endParaRPr lang="fr-FR" sz="800" dirty="0">
                            <a:effectLst/>
                            <a:latin typeface="Calibri"/>
                            <a:ea typeface="Calibri"/>
                            <a:cs typeface="Times New Roman"/>
                          </a:endParaRPr>
                        </a:p>
                      </a:txBody>
                      <a:tcPr marL="52243" marR="52243" marT="0" marB="0"/>
                    </a:tc>
                  </a:tr>
                  <a:tr h="1151348">
                    <a:tc>
                      <a:txBody>
                        <a:bodyPr/>
                        <a:lstStyle/>
                        <a:p>
                          <a:pPr>
                            <a:lnSpc>
                              <a:spcPct val="115000"/>
                            </a:lnSpc>
                            <a:spcAft>
                              <a:spcPts val="0"/>
                            </a:spcAft>
                          </a:pPr>
                          <a:r>
                            <a:rPr lang="fr-FR" sz="200" dirty="0">
                              <a:effectLst/>
                            </a:rPr>
                            <a:t> </a:t>
                          </a:r>
                          <a:endParaRPr lang="fr-FR" sz="800" dirty="0">
                            <a:effectLst/>
                          </a:endParaRPr>
                        </a:p>
                        <a:p>
                          <a:pPr>
                            <a:lnSpc>
                              <a:spcPct val="115000"/>
                            </a:lnSpc>
                            <a:spcAft>
                              <a:spcPts val="0"/>
                            </a:spcAft>
                          </a:pPr>
                          <a:r>
                            <a:rPr lang="fr-FR" sz="1800" dirty="0">
                              <a:solidFill>
                                <a:schemeClr val="tx1"/>
                              </a:solidFill>
                              <a:effectLst/>
                              <a:latin typeface="Arial Black" panose="020B0A04020102020204" pitchFamily="34" charset="0"/>
                              <a:cs typeface="Aharoni" panose="02010803020104030203" pitchFamily="2" charset="-79"/>
                            </a:rPr>
                            <a:t>Document </a:t>
                          </a:r>
                          <a:r>
                            <a:rPr lang="fr-FR" sz="1800" dirty="0" smtClean="0">
                              <a:solidFill>
                                <a:schemeClr val="tx1"/>
                              </a:solidFill>
                              <a:effectLst/>
                              <a:latin typeface="Arial Black" panose="020B0A04020102020204" pitchFamily="34" charset="0"/>
                              <a:cs typeface="Aharoni" panose="02010803020104030203" pitchFamily="2" charset="-79"/>
                            </a:rPr>
                            <a:t>1</a:t>
                          </a:r>
                        </a:p>
                        <a:p>
                          <a:pPr>
                            <a:lnSpc>
                              <a:spcPct val="115000"/>
                            </a:lnSpc>
                            <a:spcAft>
                              <a:spcPts val="0"/>
                            </a:spcAft>
                          </a:pPr>
                          <a:endParaRPr lang="fr-FR" sz="300" dirty="0">
                            <a:solidFill>
                              <a:schemeClr val="tx1"/>
                            </a:solidFill>
                            <a:effectLst/>
                          </a:endParaRPr>
                        </a:p>
                        <a:p>
                          <a:r>
                            <a:rPr lang="fr-FR" sz="1600" dirty="0">
                              <a:solidFill>
                                <a:schemeClr val="tx1"/>
                              </a:solidFill>
                              <a:effectLst/>
                            </a:rPr>
                            <a:t> </a:t>
                          </a:r>
                          <a:r>
                            <a:rPr lang="fr-FR" sz="1600" dirty="0" smtClean="0">
                              <a:solidFill>
                                <a:srgbClr val="C00000"/>
                              </a:solidFill>
                              <a:effectLst/>
                            </a:rPr>
                            <a:t>•</a:t>
                          </a:r>
                          <a:r>
                            <a:rPr lang="fr-FR" sz="1600" dirty="0" smtClean="0">
                              <a:solidFill>
                                <a:schemeClr val="tx1"/>
                              </a:solidFill>
                              <a:effectLst/>
                            </a:rPr>
                            <a:t> </a:t>
                          </a:r>
                          <a:r>
                            <a:rPr lang="fr-FR" sz="1600" b="1" kern="1200" dirty="0" smtClean="0">
                              <a:solidFill>
                                <a:schemeClr val="tx1"/>
                              </a:solidFill>
                              <a:effectLst/>
                              <a:latin typeface="+mn-lt"/>
                              <a:ea typeface="+mn-ea"/>
                              <a:cs typeface="+mn-cs"/>
                            </a:rPr>
                            <a:t>La flûte de Pan est un instrument à vent composé d’un ensemble de tubes sonores de longueurs différentes.</a:t>
                          </a:r>
                        </a:p>
                      </a:txBody>
                      <a:tcPr marL="52243" marR="52243" marT="0" marB="0"/>
                    </a:tc>
                  </a:tr>
                  <a:tr h="1944216">
                    <a:tc>
                      <a:txBody>
                        <a:bodyPr/>
                        <a:lstStyle/>
                        <a:p>
                          <a:endParaRPr lang="fr-FR"/>
                        </a:p>
                      </a:txBody>
                      <a:tcPr marL="52243" marR="52243" marT="0" marB="0">
                        <a:blipFill rotWithShape="1">
                          <a:blip r:embed="rId3"/>
                          <a:stretch>
                            <a:fillRect l="-67" t="-126730" r="-67" b="-66981"/>
                          </a:stretch>
                        </a:blipFill>
                      </a:tcPr>
                    </a:tc>
                  </a:tr>
                  <a:tr h="1296162">
                    <a:tc>
                      <a:txBody>
                        <a:bodyPr/>
                        <a:lstStyle/>
                        <a:p>
                          <a:pPr>
                            <a:lnSpc>
                              <a:spcPct val="115000"/>
                            </a:lnSpc>
                            <a:spcAft>
                              <a:spcPts val="0"/>
                            </a:spcAft>
                          </a:pPr>
                          <a:endParaRPr lang="fr-FR" sz="500" dirty="0" smtClean="0">
                            <a:solidFill>
                              <a:schemeClr val="tx1"/>
                            </a:solidFill>
                            <a:effectLst/>
                            <a:latin typeface="Arial Black" panose="020B0A04020102020204" pitchFamily="34" charset="0"/>
                          </a:endParaRPr>
                        </a:p>
                        <a:p>
                          <a:pPr>
                            <a:lnSpc>
                              <a:spcPct val="115000"/>
                            </a:lnSpc>
                            <a:spcAft>
                              <a:spcPts val="0"/>
                            </a:spcAft>
                          </a:pPr>
                          <a:r>
                            <a:rPr lang="fr-FR" sz="1800" dirty="0" smtClean="0">
                              <a:solidFill>
                                <a:schemeClr val="tx1"/>
                              </a:solidFill>
                              <a:effectLst/>
                              <a:latin typeface="Arial Black" panose="020B0A04020102020204" pitchFamily="34" charset="0"/>
                            </a:rPr>
                            <a:t>Document 3</a:t>
                          </a:r>
                        </a:p>
                        <a:p>
                          <a:pPr>
                            <a:lnSpc>
                              <a:spcPct val="115000"/>
                            </a:lnSpc>
                            <a:spcAft>
                              <a:spcPts val="0"/>
                            </a:spcAft>
                          </a:pPr>
                          <a:endParaRPr lang="fr-FR" sz="200" dirty="0" smtClean="0">
                            <a:solidFill>
                              <a:schemeClr val="tx1"/>
                            </a:solidFill>
                            <a:effectLst/>
                          </a:endParaRPr>
                        </a:p>
                        <a:p>
                          <a:pPr>
                            <a:lnSpc>
                              <a:spcPct val="115000"/>
                            </a:lnSpc>
                            <a:spcAft>
                              <a:spcPts val="0"/>
                            </a:spcAft>
                          </a:pPr>
                          <a:endParaRPr lang="fr-FR" sz="200" dirty="0" smtClean="0">
                            <a:solidFill>
                              <a:schemeClr val="tx1"/>
                            </a:solidFill>
                            <a:effectLst/>
                          </a:endParaRPr>
                        </a:p>
                        <a:p>
                          <a:r>
                            <a:rPr lang="fr-FR" sz="1800" b="1" kern="1200" dirty="0" smtClean="0">
                              <a:solidFill>
                                <a:srgbClr val="C00000"/>
                              </a:solidFill>
                              <a:effectLst/>
                              <a:latin typeface="+mn-lt"/>
                              <a:ea typeface="+mn-ea"/>
                              <a:cs typeface="+mn-cs"/>
                            </a:rPr>
                            <a:t>•</a:t>
                          </a:r>
                          <a:r>
                            <a:rPr lang="fr-FR" sz="1800" b="1" kern="1200" dirty="0" smtClean="0">
                              <a:solidFill>
                                <a:schemeClr val="lt1"/>
                              </a:solidFill>
                              <a:effectLst/>
                              <a:latin typeface="+mn-lt"/>
                              <a:ea typeface="+mn-ea"/>
                              <a:cs typeface="+mn-cs"/>
                            </a:rPr>
                            <a:t> </a:t>
                          </a:r>
                          <a:r>
                            <a:rPr lang="fr-FR" sz="1600" b="1" kern="1200" dirty="0" smtClean="0">
                              <a:solidFill>
                                <a:schemeClr val="bg1">
                                  <a:lumMod val="95000"/>
                                </a:schemeClr>
                              </a:solidFill>
                              <a:effectLst/>
                              <a:latin typeface="+mn-lt"/>
                              <a:ea typeface="+mn-ea"/>
                              <a:cs typeface="+mn-cs"/>
                            </a:rPr>
                            <a:t>Une gamme est un ensemble de 8 notes comprises dans une octave.</a:t>
                          </a:r>
                        </a:p>
                        <a:p>
                          <a:endParaRPr lang="fr-FR" sz="500" b="1" kern="1200" dirty="0" smtClean="0">
                            <a:solidFill>
                              <a:schemeClr val="tx1"/>
                            </a:solidFill>
                            <a:effectLst/>
                            <a:latin typeface="+mn-lt"/>
                            <a:ea typeface="+mn-ea"/>
                            <a:cs typeface="+mn-cs"/>
                          </a:endParaRPr>
                        </a:p>
                        <a:p>
                          <a:r>
                            <a:rPr lang="fr-FR" sz="1800" b="1" kern="1200" dirty="0" smtClean="0">
                              <a:solidFill>
                                <a:srgbClr val="C00000"/>
                              </a:solidFill>
                              <a:effectLst/>
                              <a:latin typeface="+mn-lt"/>
                              <a:ea typeface="+mn-ea"/>
                              <a:cs typeface="+mn-cs"/>
                            </a:rPr>
                            <a:t>•</a:t>
                          </a:r>
                          <a:r>
                            <a:rPr lang="fr-FR" sz="1800" b="1" kern="1200" dirty="0" smtClean="0">
                              <a:solidFill>
                                <a:schemeClr val="lt1"/>
                              </a:solidFill>
                              <a:effectLst/>
                              <a:latin typeface="+mn-lt"/>
                              <a:ea typeface="+mn-ea"/>
                              <a:cs typeface="+mn-cs"/>
                            </a:rPr>
                            <a:t> </a:t>
                          </a:r>
                          <a:r>
                            <a:rPr lang="fr-FR" sz="1600" b="1" kern="1200" dirty="0" smtClean="0">
                              <a:solidFill>
                                <a:schemeClr val="tx1"/>
                              </a:solidFill>
                              <a:effectLst/>
                              <a:latin typeface="+mn-lt"/>
                              <a:ea typeface="+mn-ea"/>
                              <a:cs typeface="+mn-cs"/>
                            </a:rPr>
                            <a:t>Dans la gamme tempérée, le rapport des fréquences de 2 notes séparées par une octave est égal à 2.</a:t>
                          </a:r>
                        </a:p>
                        <a:p>
                          <a:endParaRPr lang="fr-FR" sz="800" b="1" kern="1200" dirty="0" smtClean="0">
                            <a:solidFill>
                              <a:schemeClr val="tx1"/>
                            </a:solidFill>
                            <a:effectLst/>
                            <a:latin typeface="+mn-lt"/>
                            <a:ea typeface="+mn-ea"/>
                            <a:cs typeface="+mn-cs"/>
                          </a:endParaRPr>
                        </a:p>
                        <a:p>
                          <a:endParaRPr lang="fr-FR" sz="500" b="1" kern="1200" dirty="0" smtClean="0">
                            <a:solidFill>
                              <a:schemeClr val="tx1"/>
                            </a:solidFill>
                            <a:effectLst/>
                            <a:latin typeface="+mn-lt"/>
                            <a:ea typeface="+mn-ea"/>
                            <a:cs typeface="+mn-cs"/>
                          </a:endParaRPr>
                        </a:p>
                      </a:txBody>
                      <a:tcPr marL="52243" marR="52243" marT="0" marB="0"/>
                    </a:tc>
                  </a:tr>
                </a:tbl>
              </a:graphicData>
            </a:graphic>
          </p:graphicFrame>
        </mc:Fallback>
      </mc:AlternateContent>
      <p:sp>
        <p:nvSpPr>
          <p:cNvPr id="6" name="Rectangle 1"/>
          <p:cNvSpPr>
            <a:spLocks noChangeArrowheads="1"/>
          </p:cNvSpPr>
          <p:nvPr/>
        </p:nvSpPr>
        <p:spPr bwMode="auto">
          <a:xfrm>
            <a:off x="0" y="980728"/>
            <a:ext cx="11267728" cy="10671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3093456614"/>
      </p:ext>
    </p:extLst>
  </p:cSld>
  <p:clrMapOvr>
    <a:masterClrMapping/>
  </p:clrMapOvr>
  <p:transition spd="slow">
    <p:wip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7504" y="116632"/>
            <a:ext cx="9036496" cy="1080120"/>
          </a:xfrm>
        </p:spPr>
        <p:txBody>
          <a:bodyPr>
            <a:noAutofit/>
          </a:bodyPr>
          <a:lstStyle/>
          <a:p>
            <a:pPr algn="l"/>
            <a:r>
              <a:rPr lang="fr-FR" sz="2000" dirty="0" smtClean="0">
                <a:solidFill>
                  <a:srgbClr val="AA2116"/>
                </a:solidFill>
                <a:latin typeface="Copperplate Gothic Bold" panose="020E0705020206020404" pitchFamily="34" charset="0"/>
              </a:rPr>
              <a:t/>
            </a:r>
            <a:br>
              <a:rPr lang="fr-FR" sz="2000" dirty="0" smtClean="0">
                <a:solidFill>
                  <a:srgbClr val="AA2116"/>
                </a:solidFill>
                <a:latin typeface="Copperplate Gothic Bold" panose="020E0705020206020404" pitchFamily="34" charset="0"/>
              </a:rPr>
            </a:br>
            <a:r>
              <a:rPr lang="fr-FR" sz="2000" dirty="0">
                <a:solidFill>
                  <a:srgbClr val="AA2116"/>
                </a:solidFill>
                <a:latin typeface="Copperplate Gothic Bold" panose="020E0705020206020404" pitchFamily="34" charset="0"/>
              </a:rPr>
              <a:t/>
            </a:r>
            <a:br>
              <a:rPr lang="fr-FR" sz="2000" dirty="0">
                <a:solidFill>
                  <a:srgbClr val="AA2116"/>
                </a:solidFill>
                <a:latin typeface="Copperplate Gothic Bold" panose="020E0705020206020404" pitchFamily="34" charset="0"/>
              </a:rPr>
            </a:br>
            <a:r>
              <a:rPr lang="fr-FR" sz="2000" dirty="0" smtClean="0">
                <a:solidFill>
                  <a:srgbClr val="AA2116"/>
                </a:solidFill>
                <a:latin typeface="Copperplate Gothic Bold" panose="020E0705020206020404" pitchFamily="34" charset="0"/>
              </a:rPr>
              <a:t/>
            </a:r>
            <a:br>
              <a:rPr lang="fr-FR" sz="2000" dirty="0" smtClean="0">
                <a:solidFill>
                  <a:srgbClr val="AA2116"/>
                </a:solidFill>
                <a:latin typeface="Copperplate Gothic Bold" panose="020E0705020206020404" pitchFamily="34" charset="0"/>
              </a:rPr>
            </a:br>
            <a:r>
              <a:rPr lang="fr-FR" sz="2000" dirty="0">
                <a:solidFill>
                  <a:srgbClr val="AA2116"/>
                </a:solidFill>
                <a:latin typeface="Copperplate Gothic Bold" panose="020E0705020206020404" pitchFamily="34" charset="0"/>
              </a:rPr>
              <a:t/>
            </a:r>
            <a:br>
              <a:rPr lang="fr-FR" sz="2000" dirty="0">
                <a:solidFill>
                  <a:srgbClr val="AA2116"/>
                </a:solidFill>
                <a:latin typeface="Copperplate Gothic Bold" panose="020E0705020206020404" pitchFamily="34" charset="0"/>
              </a:rPr>
            </a:br>
            <a:r>
              <a:rPr lang="fr-FR" sz="2000" dirty="0" smtClean="0">
                <a:solidFill>
                  <a:srgbClr val="AA2116"/>
                </a:solidFill>
                <a:latin typeface="Copperplate Gothic Bold" panose="020E0705020206020404" pitchFamily="34" charset="0"/>
              </a:rPr>
              <a:t>                </a:t>
            </a:r>
            <a:br>
              <a:rPr lang="fr-FR" sz="2000" dirty="0" smtClean="0">
                <a:solidFill>
                  <a:srgbClr val="AA2116"/>
                </a:solidFill>
                <a:latin typeface="Copperplate Gothic Bold" panose="020E0705020206020404" pitchFamily="34" charset="0"/>
              </a:rPr>
            </a:br>
            <a:r>
              <a:rPr lang="fr-FR" sz="2000" dirty="0">
                <a:solidFill>
                  <a:srgbClr val="AA2116"/>
                </a:solidFill>
                <a:latin typeface="Copperplate Gothic Bold" panose="020E0705020206020404" pitchFamily="34" charset="0"/>
              </a:rPr>
              <a:t> </a:t>
            </a:r>
            <a:r>
              <a:rPr lang="fr-FR" sz="2000" dirty="0" smtClean="0">
                <a:solidFill>
                  <a:srgbClr val="AA2116"/>
                </a:solidFill>
                <a:latin typeface="Copperplate Gothic Bold" panose="020E0705020206020404" pitchFamily="34" charset="0"/>
              </a:rPr>
              <a:t>              </a:t>
            </a:r>
            <a:br>
              <a:rPr lang="fr-FR" sz="2000" dirty="0" smtClean="0">
                <a:solidFill>
                  <a:srgbClr val="AA2116"/>
                </a:solidFill>
                <a:latin typeface="Copperplate Gothic Bold" panose="020E0705020206020404" pitchFamily="34" charset="0"/>
              </a:rPr>
            </a:br>
            <a:r>
              <a:rPr lang="fr-FR" sz="2000" dirty="0">
                <a:solidFill>
                  <a:srgbClr val="AA2116"/>
                </a:solidFill>
                <a:latin typeface="Copperplate Gothic Bold" panose="020E0705020206020404" pitchFamily="34" charset="0"/>
              </a:rPr>
              <a:t> </a:t>
            </a:r>
            <a:r>
              <a:rPr lang="fr-FR" sz="2000" dirty="0" smtClean="0">
                <a:solidFill>
                  <a:srgbClr val="AA2116"/>
                </a:solidFill>
                <a:latin typeface="Copperplate Gothic Bold" panose="020E0705020206020404" pitchFamily="34" charset="0"/>
              </a:rPr>
              <a:t>                                          LA   </a:t>
            </a:r>
            <a:r>
              <a:rPr lang="fr-FR" sz="2000" dirty="0">
                <a:solidFill>
                  <a:srgbClr val="AA2116"/>
                </a:solidFill>
                <a:latin typeface="Copperplate Gothic Bold" panose="020E0705020206020404" pitchFamily="34" charset="0"/>
              </a:rPr>
              <a:t>FLÛTE   DE   PAN</a:t>
            </a:r>
            <a:r>
              <a:rPr lang="fr-FR" sz="2000" dirty="0" smtClean="0">
                <a:solidFill>
                  <a:srgbClr val="AA2116"/>
                </a:solidFill>
                <a:latin typeface="Copperplate Gothic Bold" panose="020E0705020206020404" pitchFamily="34" charset="0"/>
              </a:rPr>
              <a:t/>
            </a:r>
            <a:br>
              <a:rPr lang="fr-FR" sz="2000" dirty="0" smtClean="0">
                <a:solidFill>
                  <a:srgbClr val="AA2116"/>
                </a:solidFill>
                <a:latin typeface="Copperplate Gothic Bold" panose="020E0705020206020404" pitchFamily="34" charset="0"/>
              </a:rPr>
            </a:br>
            <a:r>
              <a:rPr lang="fr-FR" sz="2000" dirty="0" smtClean="0">
                <a:solidFill>
                  <a:srgbClr val="AA2116"/>
                </a:solidFill>
                <a:latin typeface="Copperplate Gothic Bold" panose="020E0705020206020404" pitchFamily="34" charset="0"/>
              </a:rPr>
              <a:t/>
            </a:r>
            <a:br>
              <a:rPr lang="fr-FR" sz="2000" dirty="0" smtClean="0">
                <a:solidFill>
                  <a:srgbClr val="AA2116"/>
                </a:solidFill>
                <a:latin typeface="Copperplate Gothic Bold" panose="020E0705020206020404" pitchFamily="34" charset="0"/>
              </a:rPr>
            </a:br>
            <a:r>
              <a:rPr lang="fr-FR" sz="2000" dirty="0" smtClean="0">
                <a:solidFill>
                  <a:srgbClr val="AA2116"/>
                </a:solidFill>
                <a:latin typeface="Copperplate Gothic Bold" panose="020E0705020206020404" pitchFamily="34" charset="0"/>
              </a:rPr>
              <a:t>                                       </a:t>
            </a:r>
            <a:r>
              <a:rPr lang="fr-FR" sz="2000" b="1" dirty="0" smtClean="0">
                <a:solidFill>
                  <a:srgbClr val="0070C0"/>
                </a:solidFill>
                <a:latin typeface="Eras Bold ITC" panose="020B0907030504020204" pitchFamily="34" charset="0"/>
              </a:rPr>
              <a:t>Notation par compétences</a:t>
            </a:r>
            <a:r>
              <a:rPr lang="fr-FR" sz="2000" b="1" dirty="0">
                <a:solidFill>
                  <a:srgbClr val="0070C0"/>
                </a:solidFill>
                <a:latin typeface="Eras Bold ITC" panose="020B0907030504020204" pitchFamily="34" charset="0"/>
              </a:rPr>
              <a:t/>
            </a:r>
            <a:br>
              <a:rPr lang="fr-FR" sz="2000" b="1" dirty="0">
                <a:solidFill>
                  <a:srgbClr val="0070C0"/>
                </a:solidFill>
                <a:latin typeface="Eras Bold ITC" panose="020B0907030504020204" pitchFamily="34" charset="0"/>
              </a:rPr>
            </a:br>
            <a:r>
              <a:rPr lang="fr-FR" sz="2000" u="sng" dirty="0">
                <a:solidFill>
                  <a:schemeClr val="accent3">
                    <a:lumMod val="50000"/>
                  </a:schemeClr>
                </a:solidFill>
                <a:latin typeface="Agency FB" panose="020B0503020202020204" pitchFamily="34" charset="0"/>
              </a:rPr>
              <a:t/>
            </a:r>
            <a:br>
              <a:rPr lang="fr-FR" sz="2000" u="sng" dirty="0">
                <a:solidFill>
                  <a:schemeClr val="accent3">
                    <a:lumMod val="50000"/>
                  </a:schemeClr>
                </a:solidFill>
                <a:latin typeface="Agency FB" panose="020B0503020202020204" pitchFamily="34" charset="0"/>
              </a:rPr>
            </a:br>
            <a:r>
              <a:rPr lang="fr-FR" sz="2000" b="1" dirty="0">
                <a:solidFill>
                  <a:srgbClr val="0070C0"/>
                </a:solidFill>
                <a:latin typeface="Eras Bold ITC" panose="020B0907030504020204" pitchFamily="34" charset="0"/>
              </a:rPr>
              <a:t/>
            </a:r>
            <a:br>
              <a:rPr lang="fr-FR" sz="2000" b="1" dirty="0">
                <a:solidFill>
                  <a:srgbClr val="0070C0"/>
                </a:solidFill>
                <a:latin typeface="Eras Bold ITC" panose="020B0907030504020204" pitchFamily="34" charset="0"/>
              </a:rPr>
            </a:br>
            <a:r>
              <a:rPr lang="fr-FR" sz="2000" dirty="0" smtClean="0">
                <a:solidFill>
                  <a:srgbClr val="AA2116"/>
                </a:solidFill>
                <a:latin typeface="Copperplate Gothic Bold" panose="020E0705020206020404" pitchFamily="34" charset="0"/>
              </a:rPr>
              <a:t/>
            </a:r>
            <a:br>
              <a:rPr lang="fr-FR" sz="2000" dirty="0" smtClean="0">
                <a:solidFill>
                  <a:srgbClr val="AA2116"/>
                </a:solidFill>
                <a:latin typeface="Copperplate Gothic Bold" panose="020E0705020206020404" pitchFamily="34" charset="0"/>
              </a:rPr>
            </a:br>
            <a:r>
              <a:rPr lang="fr-FR" sz="2000" dirty="0">
                <a:solidFill>
                  <a:srgbClr val="AA2116"/>
                </a:solidFill>
                <a:latin typeface="Copperplate Gothic Bold" panose="020E0705020206020404" pitchFamily="34" charset="0"/>
              </a:rPr>
              <a:t/>
            </a:r>
            <a:br>
              <a:rPr lang="fr-FR" sz="2000" dirty="0">
                <a:solidFill>
                  <a:srgbClr val="AA2116"/>
                </a:solidFill>
                <a:latin typeface="Copperplate Gothic Bold" panose="020E0705020206020404" pitchFamily="34" charset="0"/>
              </a:rPr>
            </a:br>
            <a:r>
              <a:rPr lang="fr-FR" sz="2000" dirty="0" smtClean="0">
                <a:solidFill>
                  <a:srgbClr val="AA2116"/>
                </a:solidFill>
                <a:latin typeface="Copperplate Gothic Bold" panose="020E0705020206020404" pitchFamily="34" charset="0"/>
              </a:rPr>
              <a:t/>
            </a:r>
            <a:br>
              <a:rPr lang="fr-FR" sz="2000" dirty="0" smtClean="0">
                <a:solidFill>
                  <a:srgbClr val="AA2116"/>
                </a:solidFill>
                <a:latin typeface="Copperplate Gothic Bold" panose="020E0705020206020404" pitchFamily="34" charset="0"/>
              </a:rPr>
            </a:br>
            <a:endParaRPr lang="fr-FR" sz="2000" dirty="0"/>
          </a:p>
        </p:txBody>
      </p:sp>
      <p:sp>
        <p:nvSpPr>
          <p:cNvPr id="3" name="Espace réservé du contenu 2"/>
          <p:cNvSpPr>
            <a:spLocks noGrp="1"/>
          </p:cNvSpPr>
          <p:nvPr>
            <p:ph idx="1"/>
          </p:nvPr>
        </p:nvSpPr>
        <p:spPr>
          <a:xfrm>
            <a:off x="107504" y="1196752"/>
            <a:ext cx="8802268" cy="5472608"/>
          </a:xfrm>
        </p:spPr>
        <p:txBody>
          <a:bodyPr>
            <a:normAutofit/>
          </a:bodyPr>
          <a:lstStyle/>
          <a:p>
            <a:endParaRPr lang="fr-FR" sz="900" i="1" dirty="0"/>
          </a:p>
          <a:p>
            <a:pPr marL="0" indent="0">
              <a:buNone/>
            </a:pPr>
            <a:endParaRPr lang="fr-FR" dirty="0" smtClean="0"/>
          </a:p>
          <a:p>
            <a:pPr marL="0" indent="0">
              <a:buNone/>
            </a:pPr>
            <a:r>
              <a:rPr lang="fr-FR" dirty="0" smtClean="0">
                <a:solidFill>
                  <a:srgbClr val="0070C0"/>
                </a:solidFill>
                <a:latin typeface="Bauhaus 93" panose="04030905020B02020C02" pitchFamily="82" charset="0"/>
              </a:rPr>
              <a:t>         </a:t>
            </a:r>
            <a:endParaRPr lang="fr-FR" dirty="0"/>
          </a:p>
        </p:txBody>
      </p:sp>
      <p:sp>
        <p:nvSpPr>
          <p:cNvPr id="6" name="Rectangle 1"/>
          <p:cNvSpPr>
            <a:spLocks noChangeArrowheads="1"/>
          </p:cNvSpPr>
          <p:nvPr/>
        </p:nvSpPr>
        <p:spPr bwMode="auto">
          <a:xfrm>
            <a:off x="2006600" y="159067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graphicFrame>
        <p:nvGraphicFramePr>
          <p:cNvPr id="5" name="Tableau 4"/>
          <p:cNvGraphicFramePr>
            <a:graphicFrameLocks noGrp="1"/>
          </p:cNvGraphicFramePr>
          <p:nvPr>
            <p:extLst>
              <p:ext uri="{D42A27DB-BD31-4B8C-83A1-F6EECF244321}">
                <p14:modId xmlns:p14="http://schemas.microsoft.com/office/powerpoint/2010/main" val="869551132"/>
              </p:ext>
            </p:extLst>
          </p:nvPr>
        </p:nvGraphicFramePr>
        <p:xfrm>
          <a:off x="2195736" y="2047875"/>
          <a:ext cx="4896544" cy="4206240"/>
        </p:xfrm>
        <a:graphic>
          <a:graphicData uri="http://schemas.openxmlformats.org/drawingml/2006/table">
            <a:tbl>
              <a:tblPr firstRow="1" firstCol="1" bandRow="1">
                <a:tableStyleId>{5C22544A-7EE6-4342-B048-85BDC9FD1C3A}</a:tableStyleId>
              </a:tblPr>
              <a:tblGrid>
                <a:gridCol w="1394521"/>
                <a:gridCol w="3502023"/>
              </a:tblGrid>
              <a:tr h="758958">
                <a:tc gridSpan="2">
                  <a:txBody>
                    <a:bodyPr/>
                    <a:lstStyle/>
                    <a:p>
                      <a:pPr>
                        <a:lnSpc>
                          <a:spcPct val="115000"/>
                        </a:lnSpc>
                        <a:spcAft>
                          <a:spcPts val="0"/>
                        </a:spcAft>
                      </a:pPr>
                      <a:r>
                        <a:rPr lang="fr-FR" sz="2000" dirty="0">
                          <a:effectLst/>
                        </a:rPr>
                        <a:t> </a:t>
                      </a:r>
                    </a:p>
                    <a:p>
                      <a:pPr algn="ctr">
                        <a:lnSpc>
                          <a:spcPct val="115000"/>
                        </a:lnSpc>
                        <a:spcAft>
                          <a:spcPts val="0"/>
                        </a:spcAft>
                      </a:pPr>
                      <a:r>
                        <a:rPr lang="fr-FR" sz="2000" dirty="0">
                          <a:effectLst/>
                        </a:rPr>
                        <a:t>Attribution du niveau de maîtrise</a:t>
                      </a:r>
                    </a:p>
                    <a:p>
                      <a:pPr>
                        <a:lnSpc>
                          <a:spcPct val="115000"/>
                        </a:lnSpc>
                        <a:spcAft>
                          <a:spcPts val="0"/>
                        </a:spcAft>
                      </a:pPr>
                      <a:r>
                        <a:rPr lang="fr-FR" sz="2000" dirty="0">
                          <a:effectLst/>
                        </a:rPr>
                        <a:t> </a:t>
                      </a:r>
                      <a:endParaRPr lang="fr-FR" sz="2000" dirty="0">
                        <a:effectLst/>
                        <a:latin typeface="Calibri"/>
                        <a:ea typeface="Calibri"/>
                        <a:cs typeface="Times New Roman"/>
                      </a:endParaRPr>
                    </a:p>
                  </a:txBody>
                  <a:tcPr marL="68580" marR="68580" marT="0" marB="0"/>
                </a:tc>
                <a:tc hMerge="1">
                  <a:txBody>
                    <a:bodyPr/>
                    <a:lstStyle/>
                    <a:p>
                      <a:endParaRPr lang="fr-FR"/>
                    </a:p>
                  </a:txBody>
                  <a:tcPr/>
                </a:tc>
              </a:tr>
              <a:tr h="678314">
                <a:tc>
                  <a:txBody>
                    <a:bodyPr/>
                    <a:lstStyle/>
                    <a:p>
                      <a:pPr algn="ctr">
                        <a:lnSpc>
                          <a:spcPct val="115000"/>
                        </a:lnSpc>
                        <a:spcAft>
                          <a:spcPts val="0"/>
                        </a:spcAft>
                      </a:pPr>
                      <a:r>
                        <a:rPr lang="fr-FR" sz="2000">
                          <a:effectLst/>
                        </a:rPr>
                        <a:t> </a:t>
                      </a:r>
                    </a:p>
                    <a:p>
                      <a:pPr algn="ctr">
                        <a:lnSpc>
                          <a:spcPct val="115000"/>
                        </a:lnSpc>
                        <a:spcAft>
                          <a:spcPts val="0"/>
                        </a:spcAft>
                      </a:pPr>
                      <a:r>
                        <a:rPr lang="fr-FR" sz="2000">
                          <a:effectLst/>
                        </a:rPr>
                        <a:t>Niveau A</a:t>
                      </a:r>
                    </a:p>
                    <a:p>
                      <a:pPr algn="ctr">
                        <a:lnSpc>
                          <a:spcPct val="115000"/>
                        </a:lnSpc>
                        <a:spcAft>
                          <a:spcPts val="0"/>
                        </a:spcAft>
                      </a:pPr>
                      <a:r>
                        <a:rPr lang="fr-FR" sz="2000">
                          <a:effectLst/>
                        </a:rPr>
                        <a:t> </a:t>
                      </a:r>
                      <a:endParaRPr lang="fr-FR" sz="2000">
                        <a:effectLst/>
                        <a:latin typeface="Calibri"/>
                        <a:ea typeface="Calibri"/>
                        <a:cs typeface="Times New Roman"/>
                      </a:endParaRPr>
                    </a:p>
                  </a:txBody>
                  <a:tcPr marL="68580" marR="68580" marT="0" marB="0"/>
                </a:tc>
                <a:tc>
                  <a:txBody>
                    <a:bodyPr/>
                    <a:lstStyle/>
                    <a:p>
                      <a:pPr algn="ctr">
                        <a:lnSpc>
                          <a:spcPct val="115000"/>
                        </a:lnSpc>
                        <a:spcAft>
                          <a:spcPts val="0"/>
                        </a:spcAft>
                      </a:pPr>
                      <a:r>
                        <a:rPr lang="fr-FR" sz="2000" dirty="0">
                          <a:effectLst/>
                        </a:rPr>
                        <a:t> </a:t>
                      </a:r>
                    </a:p>
                    <a:p>
                      <a:pPr algn="ctr">
                        <a:lnSpc>
                          <a:spcPct val="115000"/>
                        </a:lnSpc>
                        <a:spcAft>
                          <a:spcPts val="0"/>
                        </a:spcAft>
                      </a:pPr>
                      <a:r>
                        <a:rPr lang="fr-FR" sz="2000" dirty="0" smtClean="0">
                          <a:effectLst/>
                        </a:rPr>
                        <a:t>4 items</a:t>
                      </a:r>
                      <a:endParaRPr lang="fr-FR" sz="2000" dirty="0">
                        <a:effectLst/>
                        <a:latin typeface="Calibri"/>
                        <a:ea typeface="Calibri"/>
                        <a:cs typeface="Times New Roman"/>
                      </a:endParaRPr>
                    </a:p>
                  </a:txBody>
                  <a:tcPr marL="68580" marR="68580" marT="0" marB="0"/>
                </a:tc>
              </a:tr>
              <a:tr h="557348">
                <a:tc>
                  <a:txBody>
                    <a:bodyPr/>
                    <a:lstStyle/>
                    <a:p>
                      <a:pPr algn="ctr">
                        <a:lnSpc>
                          <a:spcPct val="115000"/>
                        </a:lnSpc>
                        <a:spcAft>
                          <a:spcPts val="0"/>
                        </a:spcAft>
                      </a:pPr>
                      <a:r>
                        <a:rPr lang="fr-FR" sz="2000">
                          <a:effectLst/>
                        </a:rPr>
                        <a:t>Niveau B</a:t>
                      </a:r>
                    </a:p>
                    <a:p>
                      <a:pPr algn="ctr">
                        <a:lnSpc>
                          <a:spcPct val="115000"/>
                        </a:lnSpc>
                        <a:spcAft>
                          <a:spcPts val="0"/>
                        </a:spcAft>
                      </a:pPr>
                      <a:r>
                        <a:rPr lang="fr-FR" sz="2000">
                          <a:effectLst/>
                        </a:rPr>
                        <a:t> </a:t>
                      </a:r>
                      <a:endParaRPr lang="fr-FR" sz="2000">
                        <a:effectLst/>
                        <a:latin typeface="Calibri"/>
                        <a:ea typeface="Calibri"/>
                        <a:cs typeface="Times New Roman"/>
                      </a:endParaRPr>
                    </a:p>
                  </a:txBody>
                  <a:tcPr marL="68580" marR="68580" marT="0" marB="0"/>
                </a:tc>
                <a:tc>
                  <a:txBody>
                    <a:bodyPr/>
                    <a:lstStyle/>
                    <a:p>
                      <a:pPr algn="ctr">
                        <a:lnSpc>
                          <a:spcPct val="115000"/>
                        </a:lnSpc>
                        <a:spcAft>
                          <a:spcPts val="0"/>
                        </a:spcAft>
                      </a:pPr>
                      <a:r>
                        <a:rPr lang="fr-FR" sz="2000" dirty="0">
                          <a:effectLst/>
                        </a:rPr>
                        <a:t>1 </a:t>
                      </a:r>
                      <a:r>
                        <a:rPr lang="fr-FR" sz="2000" dirty="0" smtClean="0">
                          <a:effectLst/>
                        </a:rPr>
                        <a:t>item </a:t>
                      </a:r>
                      <a:r>
                        <a:rPr lang="fr-FR" sz="2000" dirty="0">
                          <a:effectLst/>
                        </a:rPr>
                        <a:t>manquant</a:t>
                      </a:r>
                      <a:endParaRPr lang="fr-FR" sz="2000" dirty="0">
                        <a:effectLst/>
                        <a:latin typeface="Calibri"/>
                        <a:ea typeface="Calibri"/>
                        <a:cs typeface="Times New Roman"/>
                      </a:endParaRPr>
                    </a:p>
                  </a:txBody>
                  <a:tcPr marL="68580" marR="68580" marT="0" marB="0"/>
                </a:tc>
              </a:tr>
              <a:tr h="557348">
                <a:tc>
                  <a:txBody>
                    <a:bodyPr/>
                    <a:lstStyle/>
                    <a:p>
                      <a:pPr algn="ctr">
                        <a:lnSpc>
                          <a:spcPct val="115000"/>
                        </a:lnSpc>
                        <a:spcAft>
                          <a:spcPts val="0"/>
                        </a:spcAft>
                      </a:pPr>
                      <a:r>
                        <a:rPr lang="fr-FR" sz="2000">
                          <a:effectLst/>
                        </a:rPr>
                        <a:t>Niveau C</a:t>
                      </a:r>
                    </a:p>
                    <a:p>
                      <a:pPr algn="ctr">
                        <a:lnSpc>
                          <a:spcPct val="115000"/>
                        </a:lnSpc>
                        <a:spcAft>
                          <a:spcPts val="0"/>
                        </a:spcAft>
                      </a:pPr>
                      <a:r>
                        <a:rPr lang="fr-FR" sz="2000">
                          <a:effectLst/>
                        </a:rPr>
                        <a:t> </a:t>
                      </a:r>
                      <a:endParaRPr lang="fr-FR" sz="2000">
                        <a:effectLst/>
                        <a:latin typeface="Calibri"/>
                        <a:ea typeface="Calibri"/>
                        <a:cs typeface="Times New Roman"/>
                      </a:endParaRPr>
                    </a:p>
                  </a:txBody>
                  <a:tcPr marL="68580" marR="68580" marT="0" marB="0"/>
                </a:tc>
                <a:tc>
                  <a:txBody>
                    <a:bodyPr/>
                    <a:lstStyle/>
                    <a:p>
                      <a:pPr algn="ctr">
                        <a:lnSpc>
                          <a:spcPct val="115000"/>
                        </a:lnSpc>
                        <a:spcAft>
                          <a:spcPts val="0"/>
                        </a:spcAft>
                      </a:pPr>
                      <a:r>
                        <a:rPr lang="fr-FR" sz="2000" dirty="0" smtClean="0">
                          <a:effectLst/>
                        </a:rPr>
                        <a:t>2 </a:t>
                      </a:r>
                      <a:r>
                        <a:rPr lang="fr-FR" sz="2000" dirty="0">
                          <a:effectLst/>
                        </a:rPr>
                        <a:t>à </a:t>
                      </a:r>
                      <a:r>
                        <a:rPr lang="fr-FR" sz="2000" dirty="0" smtClean="0">
                          <a:effectLst/>
                        </a:rPr>
                        <a:t>3 </a:t>
                      </a:r>
                      <a:r>
                        <a:rPr lang="fr-FR" sz="2000" dirty="0">
                          <a:effectLst/>
                        </a:rPr>
                        <a:t>items manquants</a:t>
                      </a:r>
                      <a:endParaRPr lang="fr-FR" sz="2000" dirty="0">
                        <a:effectLst/>
                        <a:latin typeface="Calibri"/>
                        <a:ea typeface="Calibri"/>
                        <a:cs typeface="Times New Roman"/>
                      </a:endParaRPr>
                    </a:p>
                  </a:txBody>
                  <a:tcPr marL="68580" marR="68580" marT="0" marB="0"/>
                </a:tc>
              </a:tr>
              <a:tr h="557348">
                <a:tc>
                  <a:txBody>
                    <a:bodyPr/>
                    <a:lstStyle/>
                    <a:p>
                      <a:pPr algn="ctr">
                        <a:lnSpc>
                          <a:spcPct val="115000"/>
                        </a:lnSpc>
                        <a:spcAft>
                          <a:spcPts val="0"/>
                        </a:spcAft>
                      </a:pPr>
                      <a:r>
                        <a:rPr lang="fr-FR" sz="2000">
                          <a:effectLst/>
                        </a:rPr>
                        <a:t>Niveau D</a:t>
                      </a:r>
                    </a:p>
                    <a:p>
                      <a:pPr algn="ctr">
                        <a:lnSpc>
                          <a:spcPct val="115000"/>
                        </a:lnSpc>
                        <a:spcAft>
                          <a:spcPts val="0"/>
                        </a:spcAft>
                      </a:pPr>
                      <a:r>
                        <a:rPr lang="fr-FR" sz="2000">
                          <a:effectLst/>
                        </a:rPr>
                        <a:t> </a:t>
                      </a:r>
                      <a:endParaRPr lang="fr-FR" sz="2000">
                        <a:effectLst/>
                        <a:latin typeface="Calibri"/>
                        <a:ea typeface="Calibri"/>
                        <a:cs typeface="Times New Roman"/>
                      </a:endParaRPr>
                    </a:p>
                  </a:txBody>
                  <a:tcPr marL="68580" marR="68580" marT="0" marB="0"/>
                </a:tc>
                <a:tc>
                  <a:txBody>
                    <a:bodyPr/>
                    <a:lstStyle/>
                    <a:p>
                      <a:pPr algn="ctr">
                        <a:lnSpc>
                          <a:spcPct val="115000"/>
                        </a:lnSpc>
                        <a:spcAft>
                          <a:spcPts val="0"/>
                        </a:spcAft>
                      </a:pPr>
                      <a:r>
                        <a:rPr lang="fr-FR" sz="2000" dirty="0" smtClean="0">
                          <a:effectLst/>
                        </a:rPr>
                        <a:t>4 </a:t>
                      </a:r>
                      <a:r>
                        <a:rPr lang="fr-FR" sz="2000" dirty="0">
                          <a:effectLst/>
                        </a:rPr>
                        <a:t>items manquants</a:t>
                      </a:r>
                      <a:endParaRPr lang="fr-FR" sz="2000" dirty="0">
                        <a:effectLst/>
                        <a:latin typeface="Calibri"/>
                        <a:ea typeface="Calibri"/>
                        <a:cs typeface="Times New Roman"/>
                      </a:endParaRPr>
                    </a:p>
                  </a:txBody>
                  <a:tcPr marL="68580" marR="68580" marT="0" marB="0"/>
                </a:tc>
              </a:tr>
            </a:tbl>
          </a:graphicData>
        </a:graphic>
      </p:graphicFrame>
      <p:sp>
        <p:nvSpPr>
          <p:cNvPr id="7" name="Rectangle 1"/>
          <p:cNvSpPr>
            <a:spLocks noChangeArrowheads="1"/>
          </p:cNvSpPr>
          <p:nvPr/>
        </p:nvSpPr>
        <p:spPr bwMode="auto">
          <a:xfrm>
            <a:off x="3170043" y="317976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1162683297"/>
      </p:ext>
    </p:extLst>
  </p:cSld>
  <p:clrMapOvr>
    <a:masterClrMapping/>
  </p:clrMapOvr>
  <p:transition spd="slow">
    <p:wip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980728"/>
          </a:xfrm>
        </p:spPr>
        <p:txBody>
          <a:bodyPr>
            <a:noAutofit/>
          </a:bodyPr>
          <a:lstStyle/>
          <a:p>
            <a:pPr algn="l"/>
            <a:r>
              <a:rPr lang="fr-FR" sz="2000" dirty="0" smtClean="0">
                <a:solidFill>
                  <a:srgbClr val="AA2116"/>
                </a:solidFill>
                <a:latin typeface="Copperplate Gothic Bold" panose="020E0705020206020404" pitchFamily="34" charset="0"/>
              </a:rPr>
              <a:t/>
            </a:r>
            <a:br>
              <a:rPr lang="fr-FR" sz="2000" dirty="0" smtClean="0">
                <a:solidFill>
                  <a:srgbClr val="AA2116"/>
                </a:solidFill>
                <a:latin typeface="Copperplate Gothic Bold" panose="020E0705020206020404" pitchFamily="34" charset="0"/>
              </a:rPr>
            </a:br>
            <a:r>
              <a:rPr lang="fr-FR" sz="2000" dirty="0">
                <a:solidFill>
                  <a:srgbClr val="AA2116"/>
                </a:solidFill>
                <a:latin typeface="Copperplate Gothic Bold" panose="020E0705020206020404" pitchFamily="34" charset="0"/>
              </a:rPr>
              <a:t/>
            </a:r>
            <a:br>
              <a:rPr lang="fr-FR" sz="2000" dirty="0">
                <a:solidFill>
                  <a:srgbClr val="AA2116"/>
                </a:solidFill>
                <a:latin typeface="Copperplate Gothic Bold" panose="020E0705020206020404" pitchFamily="34" charset="0"/>
              </a:rPr>
            </a:br>
            <a:r>
              <a:rPr lang="fr-FR" sz="2000" dirty="0" smtClean="0">
                <a:solidFill>
                  <a:srgbClr val="AA2116"/>
                </a:solidFill>
                <a:latin typeface="Copperplate Gothic Bold" panose="020E0705020206020404" pitchFamily="34" charset="0"/>
              </a:rPr>
              <a:t/>
            </a:r>
            <a:br>
              <a:rPr lang="fr-FR" sz="2000" dirty="0" smtClean="0">
                <a:solidFill>
                  <a:srgbClr val="AA2116"/>
                </a:solidFill>
                <a:latin typeface="Copperplate Gothic Bold" panose="020E0705020206020404" pitchFamily="34" charset="0"/>
              </a:rPr>
            </a:br>
            <a:r>
              <a:rPr lang="fr-FR" sz="2000" dirty="0">
                <a:solidFill>
                  <a:srgbClr val="AA2116"/>
                </a:solidFill>
                <a:latin typeface="Copperplate Gothic Bold" panose="020E0705020206020404" pitchFamily="34" charset="0"/>
              </a:rPr>
              <a:t/>
            </a:r>
            <a:br>
              <a:rPr lang="fr-FR" sz="2000" dirty="0">
                <a:solidFill>
                  <a:srgbClr val="AA2116"/>
                </a:solidFill>
                <a:latin typeface="Copperplate Gothic Bold" panose="020E0705020206020404" pitchFamily="34" charset="0"/>
              </a:rPr>
            </a:br>
            <a:r>
              <a:rPr lang="fr-FR" sz="2000" dirty="0" smtClean="0">
                <a:solidFill>
                  <a:srgbClr val="AA2116"/>
                </a:solidFill>
                <a:latin typeface="Copperplate Gothic Bold" panose="020E0705020206020404" pitchFamily="34" charset="0"/>
              </a:rPr>
              <a:t>                </a:t>
            </a:r>
            <a:br>
              <a:rPr lang="fr-FR" sz="2000" dirty="0" smtClean="0">
                <a:solidFill>
                  <a:srgbClr val="AA2116"/>
                </a:solidFill>
                <a:latin typeface="Copperplate Gothic Bold" panose="020E0705020206020404" pitchFamily="34" charset="0"/>
              </a:rPr>
            </a:br>
            <a:r>
              <a:rPr lang="fr-FR" sz="2000" dirty="0">
                <a:solidFill>
                  <a:srgbClr val="AA2116"/>
                </a:solidFill>
                <a:latin typeface="Copperplate Gothic Bold" panose="020E0705020206020404" pitchFamily="34" charset="0"/>
              </a:rPr>
              <a:t> </a:t>
            </a:r>
            <a:r>
              <a:rPr lang="fr-FR" sz="2000" dirty="0" smtClean="0">
                <a:solidFill>
                  <a:srgbClr val="AA2116"/>
                </a:solidFill>
                <a:latin typeface="Copperplate Gothic Bold" panose="020E0705020206020404" pitchFamily="34" charset="0"/>
              </a:rPr>
              <a:t>            </a:t>
            </a:r>
            <a:br>
              <a:rPr lang="fr-FR" sz="2000" dirty="0" smtClean="0">
                <a:solidFill>
                  <a:srgbClr val="AA2116"/>
                </a:solidFill>
                <a:latin typeface="Copperplate Gothic Bold" panose="020E0705020206020404" pitchFamily="34" charset="0"/>
              </a:rPr>
            </a:br>
            <a:r>
              <a:rPr lang="fr-FR" sz="2000" dirty="0">
                <a:solidFill>
                  <a:srgbClr val="AA2116"/>
                </a:solidFill>
                <a:latin typeface="Copperplate Gothic Bold" panose="020E0705020206020404" pitchFamily="34" charset="0"/>
              </a:rPr>
              <a:t> </a:t>
            </a:r>
            <a:r>
              <a:rPr lang="fr-FR" sz="2000" dirty="0" smtClean="0">
                <a:solidFill>
                  <a:srgbClr val="AA2116"/>
                </a:solidFill>
                <a:latin typeface="Copperplate Gothic Bold" panose="020E0705020206020404" pitchFamily="34" charset="0"/>
              </a:rPr>
              <a:t>                                           LA   </a:t>
            </a:r>
            <a:r>
              <a:rPr lang="fr-FR" sz="2000" dirty="0">
                <a:solidFill>
                  <a:srgbClr val="AA2116"/>
                </a:solidFill>
                <a:latin typeface="Copperplate Gothic Bold" panose="020E0705020206020404" pitchFamily="34" charset="0"/>
              </a:rPr>
              <a:t>FLÛTE   DE   PAN</a:t>
            </a:r>
            <a:r>
              <a:rPr lang="fr-FR" sz="2000" dirty="0" smtClean="0">
                <a:solidFill>
                  <a:srgbClr val="AA2116"/>
                </a:solidFill>
                <a:latin typeface="Copperplate Gothic Bold" panose="020E0705020206020404" pitchFamily="34" charset="0"/>
              </a:rPr>
              <a:t/>
            </a:r>
            <a:br>
              <a:rPr lang="fr-FR" sz="2000" dirty="0" smtClean="0">
                <a:solidFill>
                  <a:srgbClr val="AA2116"/>
                </a:solidFill>
                <a:latin typeface="Copperplate Gothic Bold" panose="020E0705020206020404" pitchFamily="34" charset="0"/>
              </a:rPr>
            </a:br>
            <a:r>
              <a:rPr lang="fr-FR" sz="2000" dirty="0" smtClean="0">
                <a:solidFill>
                  <a:srgbClr val="AA2116"/>
                </a:solidFill>
                <a:latin typeface="Copperplate Gothic Bold" panose="020E0705020206020404" pitchFamily="34" charset="0"/>
              </a:rPr>
              <a:t/>
            </a:r>
            <a:br>
              <a:rPr lang="fr-FR" sz="2000" dirty="0" smtClean="0">
                <a:solidFill>
                  <a:srgbClr val="AA2116"/>
                </a:solidFill>
                <a:latin typeface="Copperplate Gothic Bold" panose="020E0705020206020404" pitchFamily="34" charset="0"/>
              </a:rPr>
            </a:br>
            <a:r>
              <a:rPr lang="fr-FR" sz="2000" dirty="0" smtClean="0">
                <a:solidFill>
                  <a:srgbClr val="AA2116"/>
                </a:solidFill>
                <a:latin typeface="Copperplate Gothic Bold" panose="020E0705020206020404" pitchFamily="34" charset="0"/>
              </a:rPr>
              <a:t>                                           </a:t>
            </a:r>
            <a:r>
              <a:rPr lang="fr-FR" sz="2000" b="1" dirty="0" smtClean="0">
                <a:solidFill>
                  <a:srgbClr val="0070C0"/>
                </a:solidFill>
                <a:latin typeface="Eras Bold ITC" panose="020B0907030504020204" pitchFamily="34" charset="0"/>
              </a:rPr>
              <a:t>Notation par compétences</a:t>
            </a:r>
            <a:r>
              <a:rPr lang="fr-FR" sz="2000" b="1" dirty="0">
                <a:solidFill>
                  <a:srgbClr val="0070C0"/>
                </a:solidFill>
                <a:latin typeface="Eras Bold ITC" panose="020B0907030504020204" pitchFamily="34" charset="0"/>
              </a:rPr>
              <a:t/>
            </a:r>
            <a:br>
              <a:rPr lang="fr-FR" sz="2000" b="1" dirty="0">
                <a:solidFill>
                  <a:srgbClr val="0070C0"/>
                </a:solidFill>
                <a:latin typeface="Eras Bold ITC" panose="020B0907030504020204" pitchFamily="34" charset="0"/>
              </a:rPr>
            </a:br>
            <a:r>
              <a:rPr lang="fr-FR" sz="2000" u="sng" dirty="0">
                <a:solidFill>
                  <a:schemeClr val="accent3">
                    <a:lumMod val="50000"/>
                  </a:schemeClr>
                </a:solidFill>
                <a:latin typeface="Agency FB" panose="020B0503020202020204" pitchFamily="34" charset="0"/>
              </a:rPr>
              <a:t/>
            </a:r>
            <a:br>
              <a:rPr lang="fr-FR" sz="2000" u="sng" dirty="0">
                <a:solidFill>
                  <a:schemeClr val="accent3">
                    <a:lumMod val="50000"/>
                  </a:schemeClr>
                </a:solidFill>
                <a:latin typeface="Agency FB" panose="020B0503020202020204" pitchFamily="34" charset="0"/>
              </a:rPr>
            </a:br>
            <a:r>
              <a:rPr lang="fr-FR" sz="2000" b="1" dirty="0">
                <a:solidFill>
                  <a:srgbClr val="0070C0"/>
                </a:solidFill>
                <a:latin typeface="Eras Bold ITC" panose="020B0907030504020204" pitchFamily="34" charset="0"/>
              </a:rPr>
              <a:t/>
            </a:r>
            <a:br>
              <a:rPr lang="fr-FR" sz="2000" b="1" dirty="0">
                <a:solidFill>
                  <a:srgbClr val="0070C0"/>
                </a:solidFill>
                <a:latin typeface="Eras Bold ITC" panose="020B0907030504020204" pitchFamily="34" charset="0"/>
              </a:rPr>
            </a:br>
            <a:r>
              <a:rPr lang="fr-FR" sz="2000" dirty="0" smtClean="0">
                <a:solidFill>
                  <a:srgbClr val="AA2116"/>
                </a:solidFill>
                <a:latin typeface="Copperplate Gothic Bold" panose="020E0705020206020404" pitchFamily="34" charset="0"/>
              </a:rPr>
              <a:t/>
            </a:r>
            <a:br>
              <a:rPr lang="fr-FR" sz="2000" dirty="0" smtClean="0">
                <a:solidFill>
                  <a:srgbClr val="AA2116"/>
                </a:solidFill>
                <a:latin typeface="Copperplate Gothic Bold" panose="020E0705020206020404" pitchFamily="34" charset="0"/>
              </a:rPr>
            </a:br>
            <a:r>
              <a:rPr lang="fr-FR" sz="2000" dirty="0">
                <a:solidFill>
                  <a:srgbClr val="AA2116"/>
                </a:solidFill>
                <a:latin typeface="Copperplate Gothic Bold" panose="020E0705020206020404" pitchFamily="34" charset="0"/>
              </a:rPr>
              <a:t/>
            </a:r>
            <a:br>
              <a:rPr lang="fr-FR" sz="2000" dirty="0">
                <a:solidFill>
                  <a:srgbClr val="AA2116"/>
                </a:solidFill>
                <a:latin typeface="Copperplate Gothic Bold" panose="020E0705020206020404" pitchFamily="34" charset="0"/>
              </a:rPr>
            </a:br>
            <a:r>
              <a:rPr lang="fr-FR" sz="2000" dirty="0" smtClean="0">
                <a:solidFill>
                  <a:srgbClr val="AA2116"/>
                </a:solidFill>
                <a:latin typeface="Copperplate Gothic Bold" panose="020E0705020206020404" pitchFamily="34" charset="0"/>
              </a:rPr>
              <a:t/>
            </a:r>
            <a:br>
              <a:rPr lang="fr-FR" sz="2000" dirty="0" smtClean="0">
                <a:solidFill>
                  <a:srgbClr val="AA2116"/>
                </a:solidFill>
                <a:latin typeface="Copperplate Gothic Bold" panose="020E0705020206020404" pitchFamily="34" charset="0"/>
              </a:rPr>
            </a:br>
            <a:endParaRPr lang="fr-FR" sz="2000" dirty="0"/>
          </a:p>
        </p:txBody>
      </p:sp>
      <p:sp>
        <p:nvSpPr>
          <p:cNvPr id="3" name="Espace réservé du contenu 2"/>
          <p:cNvSpPr>
            <a:spLocks noGrp="1"/>
          </p:cNvSpPr>
          <p:nvPr>
            <p:ph idx="1"/>
          </p:nvPr>
        </p:nvSpPr>
        <p:spPr>
          <a:xfrm>
            <a:off x="107504" y="1196752"/>
            <a:ext cx="8802268" cy="5472608"/>
          </a:xfrm>
        </p:spPr>
        <p:txBody>
          <a:bodyPr>
            <a:normAutofit/>
          </a:bodyPr>
          <a:lstStyle/>
          <a:p>
            <a:endParaRPr lang="fr-FR" sz="900" i="1" dirty="0"/>
          </a:p>
          <a:p>
            <a:pPr marL="0" indent="0">
              <a:buNone/>
            </a:pPr>
            <a:endParaRPr lang="fr-FR" dirty="0" smtClean="0"/>
          </a:p>
          <a:p>
            <a:pPr marL="0" indent="0">
              <a:buNone/>
            </a:pPr>
            <a:r>
              <a:rPr lang="fr-FR" dirty="0" smtClean="0">
                <a:solidFill>
                  <a:srgbClr val="0070C0"/>
                </a:solidFill>
                <a:latin typeface="Bauhaus 93" panose="04030905020B02020C02" pitchFamily="82" charset="0"/>
              </a:rPr>
              <a:t>         </a:t>
            </a:r>
            <a:endParaRPr lang="fr-FR" dirty="0"/>
          </a:p>
        </p:txBody>
      </p:sp>
      <mc:AlternateContent xmlns:mc="http://schemas.openxmlformats.org/markup-compatibility/2006" xmlns:a14="http://schemas.microsoft.com/office/drawing/2010/main">
        <mc:Choice Requires="a14">
          <p:graphicFrame>
            <p:nvGraphicFramePr>
              <p:cNvPr id="4" name="Tableau 3"/>
              <p:cNvGraphicFramePr>
                <a:graphicFrameLocks noGrp="1"/>
              </p:cNvGraphicFramePr>
              <p:nvPr>
                <p:extLst>
                  <p:ext uri="{D42A27DB-BD31-4B8C-83A1-F6EECF244321}">
                    <p14:modId xmlns:p14="http://schemas.microsoft.com/office/powerpoint/2010/main" val="1194591846"/>
                  </p:ext>
                </p:extLst>
              </p:nvPr>
            </p:nvGraphicFramePr>
            <p:xfrm>
              <a:off x="35496" y="1052736"/>
              <a:ext cx="9073008" cy="5167630"/>
            </p:xfrm>
            <a:graphic>
              <a:graphicData uri="http://schemas.openxmlformats.org/drawingml/2006/table">
                <a:tbl>
                  <a:tblPr firstRow="1" firstCol="1" bandRow="1">
                    <a:tableStyleId>{5C22544A-7EE6-4342-B048-85BDC9FD1C3A}</a:tableStyleId>
                  </a:tblPr>
                  <a:tblGrid>
                    <a:gridCol w="9073008"/>
                  </a:tblGrid>
                  <a:tr h="623308">
                    <a:tc>
                      <a:txBody>
                        <a:bodyPr/>
                        <a:lstStyle/>
                        <a:p>
                          <a:pPr algn="ctr">
                            <a:lnSpc>
                              <a:spcPct val="115000"/>
                            </a:lnSpc>
                            <a:spcAft>
                              <a:spcPts val="0"/>
                            </a:spcAft>
                          </a:pPr>
                          <a:r>
                            <a:rPr lang="fr-FR" sz="400" dirty="0">
                              <a:effectLst/>
                            </a:rPr>
                            <a:t> </a:t>
                          </a:r>
                          <a:endParaRPr lang="fr-FR" sz="800" dirty="0">
                            <a:effectLst/>
                          </a:endParaRPr>
                        </a:p>
                        <a:p>
                          <a:pPr algn="ctr">
                            <a:lnSpc>
                              <a:spcPct val="115000"/>
                            </a:lnSpc>
                            <a:spcAft>
                              <a:spcPts val="0"/>
                            </a:spcAft>
                          </a:pPr>
                          <a:r>
                            <a:rPr lang="fr-FR" sz="2000" dirty="0" smtClean="0">
                              <a:solidFill>
                                <a:schemeClr val="tx1"/>
                              </a:solidFill>
                              <a:effectLst/>
                            </a:rPr>
                            <a:t>ANALYSER</a:t>
                          </a:r>
                          <a:endParaRPr lang="fr-FR" sz="2000" dirty="0">
                            <a:solidFill>
                              <a:schemeClr val="tx1"/>
                            </a:solidFill>
                            <a:effectLst/>
                          </a:endParaRPr>
                        </a:p>
                        <a:p>
                          <a:pPr algn="ctr">
                            <a:lnSpc>
                              <a:spcPct val="115000"/>
                            </a:lnSpc>
                            <a:spcAft>
                              <a:spcPts val="0"/>
                            </a:spcAft>
                          </a:pPr>
                          <a:endParaRPr lang="fr-FR" sz="500" dirty="0" smtClean="0">
                            <a:solidFill>
                              <a:schemeClr val="tx1"/>
                            </a:solidFill>
                            <a:effectLst/>
                          </a:endParaRPr>
                        </a:p>
                        <a:p>
                          <a:pPr algn="ctr"/>
                          <a:r>
                            <a:rPr lang="fr-FR" sz="1800" b="1" kern="1200" dirty="0" smtClean="0">
                              <a:solidFill>
                                <a:schemeClr val="accent5">
                                  <a:lumMod val="60000"/>
                                  <a:lumOff val="40000"/>
                                </a:schemeClr>
                              </a:solidFill>
                              <a:effectLst/>
                              <a:latin typeface="+mn-lt"/>
                              <a:ea typeface="+mn-ea"/>
                              <a:cs typeface="+mn-cs"/>
                            </a:rPr>
                            <a:t>« Construire la démarche »</a:t>
                          </a:r>
                        </a:p>
                        <a:p>
                          <a:pPr algn="ctr"/>
                          <a:r>
                            <a:rPr lang="fr-FR" sz="1800" b="1" kern="1200" dirty="0" smtClean="0">
                              <a:solidFill>
                                <a:schemeClr val="accent5">
                                  <a:lumMod val="60000"/>
                                  <a:lumOff val="40000"/>
                                </a:schemeClr>
                              </a:solidFill>
                              <a:effectLst/>
                              <a:latin typeface="+mn-lt"/>
                              <a:ea typeface="+mn-ea"/>
                              <a:cs typeface="+mn-cs"/>
                            </a:rPr>
                            <a:t>« Exploiter ses connaissances et les informations extraites »</a:t>
                          </a:r>
                        </a:p>
                        <a:p>
                          <a:pPr>
                            <a:lnSpc>
                              <a:spcPct val="115000"/>
                            </a:lnSpc>
                            <a:spcAft>
                              <a:spcPts val="0"/>
                            </a:spcAft>
                          </a:pPr>
                          <a:r>
                            <a:rPr lang="fr-FR" sz="400" dirty="0">
                              <a:effectLst/>
                            </a:rPr>
                            <a:t> </a:t>
                          </a:r>
                          <a:endParaRPr lang="fr-FR" sz="800" dirty="0">
                            <a:effectLst/>
                            <a:latin typeface="Calibri"/>
                            <a:ea typeface="Calibri"/>
                            <a:cs typeface="Times New Roman"/>
                          </a:endParaRPr>
                        </a:p>
                      </a:txBody>
                      <a:tcPr marL="52243" marR="52243" marT="0" marB="0"/>
                    </a:tc>
                  </a:tr>
                  <a:tr h="449184">
                    <a:tc>
                      <a:txBody>
                        <a:bodyPr/>
                        <a:lstStyle/>
                        <a:p>
                          <a:pPr algn="ctr">
                            <a:lnSpc>
                              <a:spcPct val="115000"/>
                            </a:lnSpc>
                            <a:spcAft>
                              <a:spcPts val="0"/>
                            </a:spcAft>
                          </a:pPr>
                          <a:r>
                            <a:rPr lang="fr-FR" sz="400" dirty="0">
                              <a:effectLst/>
                            </a:rPr>
                            <a:t> </a:t>
                          </a:r>
                          <a:endParaRPr lang="fr-FR" sz="800" dirty="0">
                            <a:effectLst/>
                          </a:endParaRPr>
                        </a:p>
                        <a:p>
                          <a:pPr algn="ctr">
                            <a:lnSpc>
                              <a:spcPct val="115000"/>
                            </a:lnSpc>
                            <a:spcAft>
                              <a:spcPts val="0"/>
                            </a:spcAft>
                          </a:pPr>
                          <a:r>
                            <a:rPr lang="fr-FR" sz="2000" dirty="0">
                              <a:solidFill>
                                <a:schemeClr val="accent2">
                                  <a:lumMod val="75000"/>
                                </a:schemeClr>
                              </a:solidFill>
                              <a:effectLst/>
                            </a:rPr>
                            <a:t>Critères de réussite permettant d’attribuer le niveau de maîtrise « A »</a:t>
                          </a:r>
                        </a:p>
                        <a:p>
                          <a:pPr algn="ctr">
                            <a:lnSpc>
                              <a:spcPct val="115000"/>
                            </a:lnSpc>
                            <a:spcAft>
                              <a:spcPts val="0"/>
                            </a:spcAft>
                          </a:pPr>
                          <a:r>
                            <a:rPr lang="fr-FR" sz="400" dirty="0">
                              <a:effectLst/>
                            </a:rPr>
                            <a:t> </a:t>
                          </a:r>
                          <a:endParaRPr lang="fr-FR" sz="800" dirty="0">
                            <a:effectLst/>
                            <a:latin typeface="Calibri"/>
                            <a:ea typeface="Calibri"/>
                            <a:cs typeface="Times New Roman"/>
                          </a:endParaRPr>
                        </a:p>
                      </a:txBody>
                      <a:tcPr marL="52243" marR="52243" marT="0" marB="0"/>
                    </a:tc>
                  </a:tr>
                  <a:tr h="2592288">
                    <a:tc>
                      <a:txBody>
                        <a:bodyPr/>
                        <a:lstStyle/>
                        <a:p>
                          <a:pPr>
                            <a:lnSpc>
                              <a:spcPct val="115000"/>
                            </a:lnSpc>
                            <a:spcAft>
                              <a:spcPts val="0"/>
                            </a:spcAft>
                          </a:pPr>
                          <a:r>
                            <a:rPr lang="fr-FR" sz="200" dirty="0">
                              <a:effectLst/>
                            </a:rPr>
                            <a:t> </a:t>
                          </a:r>
                          <a:endParaRPr lang="fr-FR" sz="800" dirty="0">
                            <a:effectLst/>
                          </a:endParaRPr>
                        </a:p>
                        <a:p>
                          <a:pPr>
                            <a:lnSpc>
                              <a:spcPct val="115000"/>
                            </a:lnSpc>
                            <a:spcAft>
                              <a:spcPts val="0"/>
                            </a:spcAft>
                          </a:pPr>
                          <a:endParaRPr lang="fr-FR" sz="300" dirty="0">
                            <a:solidFill>
                              <a:schemeClr val="tx1"/>
                            </a:solidFill>
                            <a:effectLst/>
                          </a:endParaRPr>
                        </a:p>
                        <a:p>
                          <a:r>
                            <a:rPr lang="fr-FR" sz="1600" dirty="0">
                              <a:solidFill>
                                <a:schemeClr val="tx1"/>
                              </a:solidFill>
                              <a:effectLst/>
                            </a:rPr>
                            <a:t> </a:t>
                          </a:r>
                          <a:r>
                            <a:rPr lang="fr-FR" sz="1800" b="1" kern="1200" dirty="0" smtClean="0">
                              <a:solidFill>
                                <a:srgbClr val="C00000"/>
                              </a:solidFill>
                              <a:effectLst/>
                              <a:latin typeface="+mn-lt"/>
                              <a:ea typeface="+mn-ea"/>
                              <a:cs typeface="+mn-cs"/>
                            </a:rPr>
                            <a:t>•</a:t>
                          </a:r>
                          <a:r>
                            <a:rPr lang="fr-FR" sz="1800" b="1" kern="1200" dirty="0" smtClean="0">
                              <a:solidFill>
                                <a:schemeClr val="lt1"/>
                              </a:solidFill>
                              <a:effectLst/>
                              <a:latin typeface="+mn-lt"/>
                              <a:ea typeface="+mn-ea"/>
                              <a:cs typeface="+mn-cs"/>
                            </a:rPr>
                            <a:t> </a:t>
                          </a:r>
                          <a:r>
                            <a:rPr lang="fr-FR" sz="1800" b="1" kern="1200" dirty="0" smtClean="0">
                              <a:solidFill>
                                <a:schemeClr val="tx1"/>
                              </a:solidFill>
                              <a:effectLst/>
                              <a:latin typeface="+mn-lt"/>
                              <a:ea typeface="+mn-ea"/>
                              <a:cs typeface="+mn-cs"/>
                            </a:rPr>
                            <a:t>Détermination du nombre d’octave qui sépare la note « Do » de la note « Do</a:t>
                          </a:r>
                          <a:r>
                            <a:rPr lang="fr-FR" sz="1800" b="1" kern="1200" baseline="-25000" dirty="0" smtClean="0">
                              <a:solidFill>
                                <a:schemeClr val="tx1"/>
                              </a:solidFill>
                              <a:effectLst/>
                              <a:latin typeface="+mn-lt"/>
                              <a:ea typeface="+mn-ea"/>
                              <a:cs typeface="+mn-cs"/>
                            </a:rPr>
                            <a:t>4</a:t>
                          </a:r>
                          <a:r>
                            <a:rPr lang="fr-FR" sz="1800" b="1" kern="1200" dirty="0" smtClean="0">
                              <a:solidFill>
                                <a:schemeClr val="tx1"/>
                              </a:solidFill>
                              <a:effectLst/>
                              <a:latin typeface="+mn-lt"/>
                              <a:ea typeface="+mn-ea"/>
                              <a:cs typeface="+mn-cs"/>
                            </a:rPr>
                            <a:t> » en utilisant les informations des documents  2 et 3 qui spécifient que f </a:t>
                          </a:r>
                          <a14:m>
                            <m:oMath xmlns:m="http://schemas.openxmlformats.org/officeDocument/2006/math">
                              <m:r>
                                <a:rPr lang="fr-FR" sz="1800" b="1" i="1" kern="1200">
                                  <a:solidFill>
                                    <a:schemeClr val="tx1"/>
                                  </a:solidFill>
                                  <a:effectLst/>
                                  <a:latin typeface="Cambria Math"/>
                                  <a:ea typeface="+mn-ea"/>
                                  <a:cs typeface="+mn-cs"/>
                                </a:rPr>
                                <m:t>~</m:t>
                              </m:r>
                              <m:f>
                                <m:fPr>
                                  <m:ctrlPr>
                                    <a:rPr lang="fr-FR" sz="1800" b="1" i="1" kern="1200">
                                      <a:solidFill>
                                        <a:schemeClr val="tx1"/>
                                      </a:solidFill>
                                      <a:effectLst/>
                                      <a:latin typeface="Cambria Math"/>
                                      <a:ea typeface="+mn-ea"/>
                                      <a:cs typeface="+mn-cs"/>
                                    </a:rPr>
                                  </m:ctrlPr>
                                </m:fPr>
                                <m:num>
                                  <m:r>
                                    <a:rPr lang="fr-FR" sz="1800" b="1" kern="1200">
                                      <a:solidFill>
                                        <a:schemeClr val="tx1"/>
                                      </a:solidFill>
                                      <a:effectLst/>
                                      <a:latin typeface="Cambria Math"/>
                                      <a:ea typeface="+mn-ea"/>
                                      <a:cs typeface="+mn-cs"/>
                                    </a:rPr>
                                    <m:t>1</m:t>
                                  </m:r>
                                </m:num>
                                <m:den>
                                  <m:r>
                                    <m:rPr>
                                      <m:sty m:val="p"/>
                                    </m:rPr>
                                    <a:rPr lang="fr-FR" sz="1800" b="1" kern="1200">
                                      <a:solidFill>
                                        <a:schemeClr val="tx1"/>
                                      </a:solidFill>
                                      <a:effectLst/>
                                      <a:latin typeface="Cambria Math"/>
                                      <a:ea typeface="+mn-ea"/>
                                      <a:cs typeface="+mn-cs"/>
                                    </a:rPr>
                                    <m:t>L</m:t>
                                  </m:r>
                                </m:den>
                              </m:f>
                            </m:oMath>
                          </a14:m>
                          <a:r>
                            <a:rPr lang="fr-FR" sz="1800" b="1" kern="1200" dirty="0">
                              <a:solidFill>
                                <a:schemeClr val="tx1"/>
                              </a:solidFill>
                              <a:effectLst/>
                              <a:latin typeface="+mn-lt"/>
                              <a:ea typeface="+mn-ea"/>
                              <a:cs typeface="+mn-cs"/>
                            </a:rPr>
                            <a:t> et que le rapport de 2 notes séparées d’une octave est égale à 2.</a:t>
                          </a:r>
                        </a:p>
                        <a:p>
                          <a:endParaRPr lang="fr-FR" sz="300" dirty="0" smtClean="0">
                            <a:solidFill>
                              <a:schemeClr val="tx1"/>
                            </a:solidFill>
                            <a:effectLst/>
                          </a:endParaRPr>
                        </a:p>
                        <a:p>
                          <a:pPr>
                            <a:lnSpc>
                              <a:spcPct val="115000"/>
                            </a:lnSpc>
                            <a:spcAft>
                              <a:spcPts val="0"/>
                            </a:spcAft>
                          </a:pPr>
                          <a:endParaRPr lang="fr-FR" sz="300" dirty="0">
                            <a:solidFill>
                              <a:schemeClr val="tx1"/>
                            </a:solidFill>
                            <a:effectLst/>
                          </a:endParaRPr>
                        </a:p>
                        <a:p>
                          <a:r>
                            <a:rPr lang="fr-FR" sz="1600" dirty="0">
                              <a:solidFill>
                                <a:srgbClr val="C00000"/>
                              </a:solidFill>
                              <a:effectLst/>
                            </a:rPr>
                            <a:t> </a:t>
                          </a:r>
                          <a:r>
                            <a:rPr lang="fr-FR" sz="1600" dirty="0" smtClean="0">
                              <a:solidFill>
                                <a:schemeClr val="tx1"/>
                              </a:solidFill>
                              <a:effectLst/>
                            </a:rPr>
                            <a:t>Par</a:t>
                          </a:r>
                          <a:r>
                            <a:rPr lang="fr-FR" sz="1600" baseline="0" dirty="0" smtClean="0">
                              <a:solidFill>
                                <a:schemeClr val="tx1"/>
                              </a:solidFill>
                              <a:effectLst/>
                            </a:rPr>
                            <a:t> déduction, </a:t>
                          </a:r>
                          <a:r>
                            <a:rPr lang="fr-FR" sz="1800" b="1" kern="1200" baseline="0" dirty="0" smtClean="0">
                              <a:solidFill>
                                <a:schemeClr val="tx1"/>
                              </a:solidFill>
                              <a:effectLst/>
                              <a:latin typeface="+mn-lt"/>
                              <a:ea typeface="+mn-ea"/>
                              <a:cs typeface="+mn-cs"/>
                            </a:rPr>
                            <a:t>i</a:t>
                          </a:r>
                          <a:r>
                            <a:rPr lang="fr-FR" sz="1800" b="1" kern="1200" dirty="0" smtClean="0">
                              <a:solidFill>
                                <a:schemeClr val="tx1"/>
                              </a:solidFill>
                              <a:effectLst/>
                              <a:latin typeface="+mn-lt"/>
                              <a:ea typeface="+mn-ea"/>
                              <a:cs typeface="+mn-cs"/>
                            </a:rPr>
                            <a:t>dentification de l’octave à laquelle appartiennent les 8 notes associées aux 8 tubes.</a:t>
                          </a:r>
                        </a:p>
                        <a:p>
                          <a:pPr>
                            <a:lnSpc>
                              <a:spcPct val="115000"/>
                            </a:lnSpc>
                            <a:spcAft>
                              <a:spcPts val="0"/>
                            </a:spcAft>
                          </a:pPr>
                          <a:endParaRPr lang="fr-FR" sz="300" dirty="0" smtClean="0">
                            <a:solidFill>
                              <a:schemeClr val="tx1"/>
                            </a:solidFill>
                            <a:effectLst/>
                          </a:endParaRPr>
                        </a:p>
                        <a:p>
                          <a:endParaRPr lang="fr-FR" sz="300" dirty="0" smtClean="0">
                            <a:solidFill>
                              <a:schemeClr val="tx1"/>
                            </a:solidFill>
                            <a:effectLst/>
                          </a:endParaRPr>
                        </a:p>
                        <a:p>
                          <a:pPr>
                            <a:lnSpc>
                              <a:spcPct val="115000"/>
                            </a:lnSpc>
                            <a:spcAft>
                              <a:spcPts val="0"/>
                            </a:spcAft>
                          </a:pPr>
                          <a:endParaRPr lang="fr-FR" sz="300" dirty="0">
                            <a:solidFill>
                              <a:schemeClr val="tx1"/>
                            </a:solidFill>
                            <a:effectLst/>
                          </a:endParaRPr>
                        </a:p>
                        <a:p>
                          <a:r>
                            <a:rPr lang="fr-FR" sz="1600" dirty="0">
                              <a:solidFill>
                                <a:srgbClr val="C00000"/>
                              </a:solidFill>
                              <a:effectLst/>
                            </a:rPr>
                            <a:t> </a:t>
                          </a:r>
                          <a:r>
                            <a:rPr lang="fr-FR" sz="1600" dirty="0" smtClean="0">
                              <a:solidFill>
                                <a:srgbClr val="C00000"/>
                              </a:solidFill>
                              <a:effectLst/>
                            </a:rPr>
                            <a:t>• </a:t>
                          </a:r>
                          <a:r>
                            <a:rPr lang="fr-FR" sz="1800" b="1" kern="1200" dirty="0" smtClean="0">
                              <a:solidFill>
                                <a:schemeClr val="lt1"/>
                              </a:solidFill>
                              <a:effectLst/>
                              <a:latin typeface="+mn-lt"/>
                              <a:ea typeface="+mn-ea"/>
                              <a:cs typeface="+mn-cs"/>
                            </a:rPr>
                            <a:t>Par déduction, identification des 3 notes associées aux 3 tubes égarés.</a:t>
                          </a:r>
                        </a:p>
                        <a:p>
                          <a:endParaRPr lang="fr-FR" sz="1000" b="1" kern="1200" dirty="0" smtClean="0">
                            <a:solidFill>
                              <a:schemeClr val="lt1"/>
                            </a:solidFill>
                            <a:effectLst/>
                            <a:latin typeface="+mn-lt"/>
                            <a:ea typeface="+mn-ea"/>
                            <a:cs typeface="+mn-cs"/>
                          </a:endParaRPr>
                        </a:p>
                        <a:p>
                          <a:r>
                            <a:rPr lang="fr-FR" sz="1600" dirty="0" smtClean="0">
                              <a:solidFill>
                                <a:srgbClr val="C00000"/>
                              </a:solidFill>
                              <a:effectLst/>
                            </a:rPr>
                            <a:t>•</a:t>
                          </a:r>
                          <a:r>
                            <a:rPr lang="fr-FR" sz="1600" dirty="0" smtClean="0">
                              <a:solidFill>
                                <a:schemeClr val="tx1"/>
                              </a:solidFill>
                              <a:effectLst/>
                            </a:rPr>
                            <a:t> </a:t>
                          </a:r>
                          <a:r>
                            <a:rPr lang="fr-FR" sz="1800" b="1" kern="1200" dirty="0" smtClean="0">
                              <a:solidFill>
                                <a:schemeClr val="tx1"/>
                              </a:solidFill>
                              <a:effectLst/>
                              <a:latin typeface="+mn-lt"/>
                              <a:ea typeface="+mn-ea"/>
                              <a:cs typeface="+mn-cs"/>
                            </a:rPr>
                            <a:t>Attribution d’une fréquence fondamentale aux 8 notes en utilisant le tableau du document 3.</a:t>
                          </a:r>
                          <a:endParaRPr lang="fr-FR" sz="1800" b="1" kern="1200" dirty="0" smtClean="0">
                            <a:solidFill>
                              <a:schemeClr val="lt1"/>
                            </a:solidFill>
                            <a:effectLst/>
                            <a:latin typeface="+mn-lt"/>
                            <a:ea typeface="+mn-ea"/>
                            <a:cs typeface="+mn-cs"/>
                          </a:endParaRPr>
                        </a:p>
                        <a:p>
                          <a:endParaRPr lang="fr-FR" sz="300" b="1" kern="1200" dirty="0" smtClean="0">
                            <a:solidFill>
                              <a:schemeClr val="lt1"/>
                            </a:solidFill>
                            <a:effectLst/>
                            <a:latin typeface="+mn-lt"/>
                            <a:ea typeface="+mn-ea"/>
                            <a:cs typeface="+mn-cs"/>
                          </a:endParaRPr>
                        </a:p>
                        <a:p>
                          <a:endParaRPr lang="fr-FR" sz="300" b="1" kern="1200" dirty="0" smtClean="0">
                            <a:solidFill>
                              <a:schemeClr val="lt1"/>
                            </a:solidFill>
                            <a:effectLst/>
                            <a:latin typeface="+mn-lt"/>
                            <a:ea typeface="+mn-ea"/>
                            <a:cs typeface="+mn-cs"/>
                          </a:endParaRPr>
                        </a:p>
                        <a:p>
                          <a:r>
                            <a:rPr lang="fr-FR" sz="1600" dirty="0" smtClean="0">
                              <a:solidFill>
                                <a:srgbClr val="C00000"/>
                              </a:solidFill>
                              <a:effectLst/>
                            </a:rPr>
                            <a:t>• </a:t>
                          </a:r>
                          <a:r>
                            <a:rPr lang="fr-FR" sz="1800" b="1" kern="1200" dirty="0" smtClean="0">
                              <a:solidFill>
                                <a:schemeClr val="bg1"/>
                              </a:solidFill>
                              <a:effectLst/>
                              <a:latin typeface="+mn-lt"/>
                              <a:ea typeface="+mn-ea"/>
                              <a:cs typeface="+mn-cs"/>
                            </a:rPr>
                            <a:t>À partir des caractéristiques des 5 tubes (L, f</a:t>
                          </a:r>
                          <a:r>
                            <a:rPr lang="fr-FR" sz="1800" b="1" kern="1200" baseline="-25000" dirty="0">
                              <a:solidFill>
                                <a:schemeClr val="bg1"/>
                              </a:solidFill>
                              <a:effectLst/>
                              <a:latin typeface="+mn-lt"/>
                              <a:ea typeface="+mn-ea"/>
                              <a:cs typeface="+mn-cs"/>
                            </a:rPr>
                            <a:t>1</a:t>
                          </a:r>
                          <a:r>
                            <a:rPr lang="fr-FR" sz="1800" b="1" kern="1200" dirty="0">
                              <a:solidFill>
                                <a:schemeClr val="bg1"/>
                              </a:solidFill>
                              <a:effectLst/>
                              <a:latin typeface="+mn-lt"/>
                              <a:ea typeface="+mn-ea"/>
                              <a:cs typeface="+mn-cs"/>
                            </a:rPr>
                            <a:t>), tracer la courbe f</a:t>
                          </a:r>
                          <a:r>
                            <a:rPr lang="fr-FR" sz="1800" b="1" kern="1200" baseline="-25000" dirty="0">
                              <a:solidFill>
                                <a:schemeClr val="bg1"/>
                              </a:solidFill>
                              <a:effectLst/>
                              <a:latin typeface="+mn-lt"/>
                              <a:ea typeface="+mn-ea"/>
                              <a:cs typeface="+mn-cs"/>
                            </a:rPr>
                            <a:t>1</a:t>
                          </a:r>
                          <a:r>
                            <a:rPr lang="fr-FR" sz="1800" b="1" kern="1200" dirty="0">
                              <a:solidFill>
                                <a:schemeClr val="bg1"/>
                              </a:solidFill>
                              <a:effectLst/>
                              <a:latin typeface="+mn-lt"/>
                              <a:ea typeface="+mn-ea"/>
                              <a:cs typeface="+mn-cs"/>
                            </a:rPr>
                            <a:t> = g( </a:t>
                          </a:r>
                          <a14:m>
                            <m:oMath xmlns:m="http://schemas.openxmlformats.org/officeDocument/2006/math">
                              <m:f>
                                <m:fPr>
                                  <m:ctrlPr>
                                    <a:rPr lang="fr-FR" sz="1800" b="1" i="1" kern="1200">
                                      <a:solidFill>
                                        <a:schemeClr val="bg1"/>
                                      </a:solidFill>
                                      <a:effectLst/>
                                      <a:latin typeface="Cambria Math"/>
                                      <a:ea typeface="+mn-ea"/>
                                      <a:cs typeface="+mn-cs"/>
                                    </a:rPr>
                                  </m:ctrlPr>
                                </m:fPr>
                                <m:num>
                                  <m:r>
                                    <a:rPr lang="fr-FR" sz="1800" b="1" kern="1200">
                                      <a:solidFill>
                                        <a:schemeClr val="bg1"/>
                                      </a:solidFill>
                                      <a:effectLst/>
                                      <a:latin typeface="Cambria Math"/>
                                      <a:ea typeface="+mn-ea"/>
                                      <a:cs typeface="+mn-cs"/>
                                    </a:rPr>
                                    <m:t>1</m:t>
                                  </m:r>
                                </m:num>
                                <m:den>
                                  <m:r>
                                    <m:rPr>
                                      <m:sty m:val="p"/>
                                    </m:rPr>
                                    <a:rPr lang="fr-FR" sz="1800" b="1" kern="1200">
                                      <a:solidFill>
                                        <a:schemeClr val="bg1"/>
                                      </a:solidFill>
                                      <a:effectLst/>
                                      <a:latin typeface="Cambria Math"/>
                                      <a:ea typeface="+mn-ea"/>
                                      <a:cs typeface="+mn-cs"/>
                                    </a:rPr>
                                    <m:t>L</m:t>
                                  </m:r>
                                </m:den>
                              </m:f>
                            </m:oMath>
                          </a14:m>
                          <a:r>
                            <a:rPr lang="fr-FR" sz="1800" b="1" kern="1200" dirty="0">
                              <a:solidFill>
                                <a:schemeClr val="bg1"/>
                              </a:solidFill>
                              <a:effectLst/>
                              <a:latin typeface="+mn-lt"/>
                              <a:ea typeface="+mn-ea"/>
                              <a:cs typeface="+mn-cs"/>
                            </a:rPr>
                            <a:t>) à partir d’un </a:t>
                          </a:r>
                          <a:endParaRPr lang="fr-FR" sz="1800" b="1" kern="1200" dirty="0" smtClean="0">
                            <a:solidFill>
                              <a:schemeClr val="bg1"/>
                            </a:solidFill>
                            <a:effectLst/>
                            <a:latin typeface="+mn-lt"/>
                            <a:ea typeface="+mn-ea"/>
                            <a:cs typeface="+mn-cs"/>
                          </a:endParaRPr>
                        </a:p>
                        <a:p>
                          <a:r>
                            <a:rPr lang="fr-FR" sz="1800" b="1" kern="1200" dirty="0" smtClean="0">
                              <a:solidFill>
                                <a:schemeClr val="bg1"/>
                              </a:solidFill>
                              <a:effectLst/>
                              <a:latin typeface="+mn-lt"/>
                              <a:ea typeface="+mn-ea"/>
                              <a:cs typeface="+mn-cs"/>
                            </a:rPr>
                            <a:t>tableur-grapheur</a:t>
                          </a:r>
                          <a:r>
                            <a:rPr lang="fr-FR" sz="1800" b="1" kern="1200" dirty="0">
                              <a:solidFill>
                                <a:schemeClr val="bg1"/>
                              </a:solidFill>
                              <a:effectLst/>
                              <a:latin typeface="+mn-lt"/>
                              <a:ea typeface="+mn-ea"/>
                              <a:cs typeface="+mn-cs"/>
                            </a:rPr>
                            <a:t>. L’équation de la droite modélisée permet de déterminer la longueur des 3 tubes égarés</a:t>
                          </a:r>
                          <a:r>
                            <a:rPr lang="fr-FR" sz="1800" b="1" kern="1200" dirty="0" smtClean="0">
                              <a:solidFill>
                                <a:schemeClr val="bg1"/>
                              </a:solidFill>
                              <a:effectLst/>
                              <a:latin typeface="+mn-lt"/>
                              <a:ea typeface="+mn-ea"/>
                              <a:cs typeface="+mn-cs"/>
                            </a:rPr>
                            <a:t>.</a:t>
                          </a:r>
                        </a:p>
                      </a:txBody>
                      <a:tcPr marL="52243" marR="52243" marT="0" marB="0"/>
                    </a:tc>
                  </a:tr>
                </a:tbl>
              </a:graphicData>
            </a:graphic>
          </p:graphicFrame>
        </mc:Choice>
        <mc:Fallback xmlns="">
          <p:graphicFrame>
            <p:nvGraphicFramePr>
              <p:cNvPr id="4" name="Tableau 3"/>
              <p:cNvGraphicFramePr>
                <a:graphicFrameLocks noGrp="1"/>
              </p:cNvGraphicFramePr>
              <p:nvPr>
                <p:extLst>
                  <p:ext uri="{D42A27DB-BD31-4B8C-83A1-F6EECF244321}">
                    <p14:modId xmlns:p14="http://schemas.microsoft.com/office/powerpoint/2010/main" xmlns="" xmlns:a14="http://schemas.microsoft.com/office/drawing/2010/main" val="1194591846"/>
                  </p:ext>
                </p:extLst>
              </p:nvPr>
            </p:nvGraphicFramePr>
            <p:xfrm>
              <a:off x="35496" y="1052736"/>
              <a:ext cx="9073008" cy="5167630"/>
            </p:xfrm>
            <a:graphic>
              <a:graphicData uri="http://schemas.openxmlformats.org/drawingml/2006/table">
                <a:tbl>
                  <a:tblPr firstRow="1" firstCol="1" bandRow="1">
                    <a:tableStyleId>{5C22544A-7EE6-4342-B048-85BDC9FD1C3A}</a:tableStyleId>
                  </a:tblPr>
                  <a:tblGrid>
                    <a:gridCol w="9073008"/>
                  </a:tblGrid>
                  <a:tr h="1126998">
                    <a:tc>
                      <a:txBody>
                        <a:bodyPr/>
                        <a:lstStyle/>
                        <a:p>
                          <a:pPr algn="ctr">
                            <a:lnSpc>
                              <a:spcPct val="115000"/>
                            </a:lnSpc>
                            <a:spcAft>
                              <a:spcPts val="0"/>
                            </a:spcAft>
                          </a:pPr>
                          <a:r>
                            <a:rPr lang="fr-FR" sz="400" dirty="0">
                              <a:effectLst/>
                            </a:rPr>
                            <a:t> </a:t>
                          </a:r>
                          <a:endParaRPr lang="fr-FR" sz="800" dirty="0">
                            <a:effectLst/>
                          </a:endParaRPr>
                        </a:p>
                        <a:p>
                          <a:pPr algn="ctr">
                            <a:lnSpc>
                              <a:spcPct val="115000"/>
                            </a:lnSpc>
                            <a:spcAft>
                              <a:spcPts val="0"/>
                            </a:spcAft>
                          </a:pPr>
                          <a:r>
                            <a:rPr lang="fr-FR" sz="2000" dirty="0" smtClean="0">
                              <a:solidFill>
                                <a:schemeClr val="tx1"/>
                              </a:solidFill>
                              <a:effectLst/>
                            </a:rPr>
                            <a:t>ANALYSER</a:t>
                          </a:r>
                          <a:endParaRPr lang="fr-FR" sz="2000" dirty="0">
                            <a:solidFill>
                              <a:schemeClr val="tx1"/>
                            </a:solidFill>
                            <a:effectLst/>
                          </a:endParaRPr>
                        </a:p>
                        <a:p>
                          <a:pPr algn="ctr">
                            <a:lnSpc>
                              <a:spcPct val="115000"/>
                            </a:lnSpc>
                            <a:spcAft>
                              <a:spcPts val="0"/>
                            </a:spcAft>
                          </a:pPr>
                          <a:endParaRPr lang="fr-FR" sz="500" dirty="0" smtClean="0">
                            <a:solidFill>
                              <a:schemeClr val="tx1"/>
                            </a:solidFill>
                            <a:effectLst/>
                          </a:endParaRPr>
                        </a:p>
                        <a:p>
                          <a:pPr algn="ctr"/>
                          <a:r>
                            <a:rPr lang="fr-FR" sz="1800" b="1" kern="1200" dirty="0" smtClean="0">
                              <a:solidFill>
                                <a:schemeClr val="accent5">
                                  <a:lumMod val="60000"/>
                                  <a:lumOff val="40000"/>
                                </a:schemeClr>
                              </a:solidFill>
                              <a:effectLst/>
                              <a:latin typeface="+mn-lt"/>
                              <a:ea typeface="+mn-ea"/>
                              <a:cs typeface="+mn-cs"/>
                            </a:rPr>
                            <a:t>« Construire la démarche »</a:t>
                          </a:r>
                        </a:p>
                        <a:p>
                          <a:pPr algn="ctr"/>
                          <a:r>
                            <a:rPr lang="fr-FR" sz="1800" b="1" kern="1200" dirty="0" smtClean="0">
                              <a:solidFill>
                                <a:schemeClr val="accent5">
                                  <a:lumMod val="60000"/>
                                  <a:lumOff val="40000"/>
                                </a:schemeClr>
                              </a:solidFill>
                              <a:effectLst/>
                              <a:latin typeface="+mn-lt"/>
                              <a:ea typeface="+mn-ea"/>
                              <a:cs typeface="+mn-cs"/>
                            </a:rPr>
                            <a:t>« Exploiter ses connaissances et les informations extraites »</a:t>
                          </a:r>
                        </a:p>
                        <a:p>
                          <a:pPr>
                            <a:lnSpc>
                              <a:spcPct val="115000"/>
                            </a:lnSpc>
                            <a:spcAft>
                              <a:spcPts val="0"/>
                            </a:spcAft>
                          </a:pPr>
                          <a:r>
                            <a:rPr lang="fr-FR" sz="400" dirty="0">
                              <a:effectLst/>
                            </a:rPr>
                            <a:t> </a:t>
                          </a:r>
                          <a:endParaRPr lang="fr-FR" sz="800" dirty="0">
                            <a:effectLst/>
                            <a:latin typeface="Calibri"/>
                            <a:ea typeface="Calibri"/>
                            <a:cs typeface="Times New Roman"/>
                          </a:endParaRPr>
                        </a:p>
                      </a:txBody>
                      <a:tcPr marL="52243" marR="52243" marT="0" marB="0"/>
                    </a:tc>
                  </a:tr>
                  <a:tr h="490728">
                    <a:tc>
                      <a:txBody>
                        <a:bodyPr/>
                        <a:lstStyle/>
                        <a:p>
                          <a:pPr algn="ctr">
                            <a:lnSpc>
                              <a:spcPct val="115000"/>
                            </a:lnSpc>
                            <a:spcAft>
                              <a:spcPts val="0"/>
                            </a:spcAft>
                          </a:pPr>
                          <a:r>
                            <a:rPr lang="fr-FR" sz="400" dirty="0">
                              <a:effectLst/>
                            </a:rPr>
                            <a:t> </a:t>
                          </a:r>
                          <a:endParaRPr lang="fr-FR" sz="800" dirty="0">
                            <a:effectLst/>
                          </a:endParaRPr>
                        </a:p>
                        <a:p>
                          <a:pPr algn="ctr">
                            <a:lnSpc>
                              <a:spcPct val="115000"/>
                            </a:lnSpc>
                            <a:spcAft>
                              <a:spcPts val="0"/>
                            </a:spcAft>
                          </a:pPr>
                          <a:r>
                            <a:rPr lang="fr-FR" sz="2000" dirty="0">
                              <a:solidFill>
                                <a:schemeClr val="accent2">
                                  <a:lumMod val="75000"/>
                                </a:schemeClr>
                              </a:solidFill>
                              <a:effectLst/>
                            </a:rPr>
                            <a:t>Critères de réussite permettant d’attribuer le niveau de maîtrise « A »</a:t>
                          </a:r>
                        </a:p>
                        <a:p>
                          <a:pPr algn="ctr">
                            <a:lnSpc>
                              <a:spcPct val="115000"/>
                            </a:lnSpc>
                            <a:spcAft>
                              <a:spcPts val="0"/>
                            </a:spcAft>
                          </a:pPr>
                          <a:r>
                            <a:rPr lang="fr-FR" sz="400" dirty="0">
                              <a:effectLst/>
                            </a:rPr>
                            <a:t> </a:t>
                          </a:r>
                          <a:endParaRPr lang="fr-FR" sz="800" dirty="0">
                            <a:effectLst/>
                            <a:latin typeface="Calibri"/>
                            <a:ea typeface="Calibri"/>
                            <a:cs typeface="Times New Roman"/>
                          </a:endParaRPr>
                        </a:p>
                      </a:txBody>
                      <a:tcPr marL="52243" marR="52243" marT="0" marB="0"/>
                    </a:tc>
                  </a:tr>
                  <a:tr h="3549904">
                    <a:tc>
                      <a:txBody>
                        <a:bodyPr/>
                        <a:lstStyle/>
                        <a:p>
                          <a:endParaRPr lang="fr-FR"/>
                        </a:p>
                      </a:txBody>
                      <a:tcPr marL="52243" marR="52243" marT="0" marB="0">
                        <a:blipFill rotWithShape="1">
                          <a:blip r:embed="rId3"/>
                          <a:stretch>
                            <a:fillRect l="-67" t="-45704" r="-67" b="-4124"/>
                          </a:stretch>
                        </a:blipFill>
                      </a:tcPr>
                    </a:tc>
                  </a:tr>
                </a:tbl>
              </a:graphicData>
            </a:graphic>
          </p:graphicFrame>
        </mc:Fallback>
      </mc:AlternateContent>
      <p:sp>
        <p:nvSpPr>
          <p:cNvPr id="6" name="Rectangle 1"/>
          <p:cNvSpPr>
            <a:spLocks noChangeArrowheads="1"/>
          </p:cNvSpPr>
          <p:nvPr/>
        </p:nvSpPr>
        <p:spPr bwMode="auto">
          <a:xfrm>
            <a:off x="2006600" y="159067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2101055266"/>
      </p:ext>
    </p:extLst>
  </p:cSld>
  <p:clrMapOvr>
    <a:masterClrMapping/>
  </p:clrMapOvr>
  <p:transition spd="slow">
    <p:wip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7504" y="116632"/>
            <a:ext cx="9036496" cy="1080120"/>
          </a:xfrm>
        </p:spPr>
        <p:txBody>
          <a:bodyPr>
            <a:noAutofit/>
          </a:bodyPr>
          <a:lstStyle/>
          <a:p>
            <a:pPr algn="l"/>
            <a:r>
              <a:rPr lang="fr-FR" sz="2000" dirty="0" smtClean="0">
                <a:solidFill>
                  <a:srgbClr val="AA2116"/>
                </a:solidFill>
                <a:latin typeface="Copperplate Gothic Bold" panose="020E0705020206020404" pitchFamily="34" charset="0"/>
              </a:rPr>
              <a:t/>
            </a:r>
            <a:br>
              <a:rPr lang="fr-FR" sz="2000" dirty="0" smtClean="0">
                <a:solidFill>
                  <a:srgbClr val="AA2116"/>
                </a:solidFill>
                <a:latin typeface="Copperplate Gothic Bold" panose="020E0705020206020404" pitchFamily="34" charset="0"/>
              </a:rPr>
            </a:br>
            <a:r>
              <a:rPr lang="fr-FR" sz="2000" dirty="0">
                <a:solidFill>
                  <a:srgbClr val="AA2116"/>
                </a:solidFill>
                <a:latin typeface="Copperplate Gothic Bold" panose="020E0705020206020404" pitchFamily="34" charset="0"/>
              </a:rPr>
              <a:t/>
            </a:r>
            <a:br>
              <a:rPr lang="fr-FR" sz="2000" dirty="0">
                <a:solidFill>
                  <a:srgbClr val="AA2116"/>
                </a:solidFill>
                <a:latin typeface="Copperplate Gothic Bold" panose="020E0705020206020404" pitchFamily="34" charset="0"/>
              </a:rPr>
            </a:br>
            <a:r>
              <a:rPr lang="fr-FR" sz="2000" dirty="0" smtClean="0">
                <a:solidFill>
                  <a:srgbClr val="AA2116"/>
                </a:solidFill>
                <a:latin typeface="Copperplate Gothic Bold" panose="020E0705020206020404" pitchFamily="34" charset="0"/>
              </a:rPr>
              <a:t/>
            </a:r>
            <a:br>
              <a:rPr lang="fr-FR" sz="2000" dirty="0" smtClean="0">
                <a:solidFill>
                  <a:srgbClr val="AA2116"/>
                </a:solidFill>
                <a:latin typeface="Copperplate Gothic Bold" panose="020E0705020206020404" pitchFamily="34" charset="0"/>
              </a:rPr>
            </a:br>
            <a:r>
              <a:rPr lang="fr-FR" sz="2000" dirty="0">
                <a:solidFill>
                  <a:srgbClr val="AA2116"/>
                </a:solidFill>
                <a:latin typeface="Copperplate Gothic Bold" panose="020E0705020206020404" pitchFamily="34" charset="0"/>
              </a:rPr>
              <a:t/>
            </a:r>
            <a:br>
              <a:rPr lang="fr-FR" sz="2000" dirty="0">
                <a:solidFill>
                  <a:srgbClr val="AA2116"/>
                </a:solidFill>
                <a:latin typeface="Copperplate Gothic Bold" panose="020E0705020206020404" pitchFamily="34" charset="0"/>
              </a:rPr>
            </a:br>
            <a:r>
              <a:rPr lang="fr-FR" sz="2000" dirty="0" smtClean="0">
                <a:solidFill>
                  <a:srgbClr val="AA2116"/>
                </a:solidFill>
                <a:latin typeface="Copperplate Gothic Bold" panose="020E0705020206020404" pitchFamily="34" charset="0"/>
              </a:rPr>
              <a:t>                </a:t>
            </a:r>
            <a:br>
              <a:rPr lang="fr-FR" sz="2000" dirty="0" smtClean="0">
                <a:solidFill>
                  <a:srgbClr val="AA2116"/>
                </a:solidFill>
                <a:latin typeface="Copperplate Gothic Bold" panose="020E0705020206020404" pitchFamily="34" charset="0"/>
              </a:rPr>
            </a:br>
            <a:r>
              <a:rPr lang="fr-FR" sz="2000" dirty="0">
                <a:solidFill>
                  <a:srgbClr val="AA2116"/>
                </a:solidFill>
                <a:latin typeface="Copperplate Gothic Bold" panose="020E0705020206020404" pitchFamily="34" charset="0"/>
              </a:rPr>
              <a:t> </a:t>
            </a:r>
            <a:r>
              <a:rPr lang="fr-FR" sz="2000" dirty="0" smtClean="0">
                <a:solidFill>
                  <a:srgbClr val="AA2116"/>
                </a:solidFill>
                <a:latin typeface="Copperplate Gothic Bold" panose="020E0705020206020404" pitchFamily="34" charset="0"/>
              </a:rPr>
              <a:t>               </a:t>
            </a:r>
            <a:r>
              <a:rPr lang="fr-FR" sz="2000" dirty="0">
                <a:solidFill>
                  <a:srgbClr val="AA2116"/>
                </a:solidFill>
                <a:latin typeface="Copperplate Gothic Bold" panose="020E0705020206020404" pitchFamily="34" charset="0"/>
              </a:rPr>
              <a:t/>
            </a:r>
            <a:br>
              <a:rPr lang="fr-FR" sz="2000" dirty="0">
                <a:solidFill>
                  <a:srgbClr val="AA2116"/>
                </a:solidFill>
                <a:latin typeface="Copperplate Gothic Bold" panose="020E0705020206020404" pitchFamily="34" charset="0"/>
              </a:rPr>
            </a:br>
            <a:r>
              <a:rPr lang="fr-FR" sz="2000" dirty="0" smtClean="0">
                <a:solidFill>
                  <a:srgbClr val="AA2116"/>
                </a:solidFill>
                <a:latin typeface="Copperplate Gothic Bold" panose="020E0705020206020404" pitchFamily="34" charset="0"/>
              </a:rPr>
              <a:t>                                         LA   </a:t>
            </a:r>
            <a:r>
              <a:rPr lang="fr-FR" sz="2000" dirty="0">
                <a:solidFill>
                  <a:srgbClr val="AA2116"/>
                </a:solidFill>
                <a:latin typeface="Copperplate Gothic Bold" panose="020E0705020206020404" pitchFamily="34" charset="0"/>
              </a:rPr>
              <a:t>FLÛTE   DE   PAN</a:t>
            </a:r>
            <a:r>
              <a:rPr lang="fr-FR" sz="2000" dirty="0" smtClean="0">
                <a:solidFill>
                  <a:srgbClr val="AA2116"/>
                </a:solidFill>
                <a:latin typeface="Copperplate Gothic Bold" panose="020E0705020206020404" pitchFamily="34" charset="0"/>
              </a:rPr>
              <a:t/>
            </a:r>
            <a:br>
              <a:rPr lang="fr-FR" sz="2000" dirty="0" smtClean="0">
                <a:solidFill>
                  <a:srgbClr val="AA2116"/>
                </a:solidFill>
                <a:latin typeface="Copperplate Gothic Bold" panose="020E0705020206020404" pitchFamily="34" charset="0"/>
              </a:rPr>
            </a:br>
            <a:r>
              <a:rPr lang="fr-FR" sz="2000" dirty="0" smtClean="0">
                <a:solidFill>
                  <a:srgbClr val="AA2116"/>
                </a:solidFill>
                <a:latin typeface="Copperplate Gothic Bold" panose="020E0705020206020404" pitchFamily="34" charset="0"/>
              </a:rPr>
              <a:t/>
            </a:r>
            <a:br>
              <a:rPr lang="fr-FR" sz="2000" dirty="0" smtClean="0">
                <a:solidFill>
                  <a:srgbClr val="AA2116"/>
                </a:solidFill>
                <a:latin typeface="Copperplate Gothic Bold" panose="020E0705020206020404" pitchFamily="34" charset="0"/>
              </a:rPr>
            </a:br>
            <a:r>
              <a:rPr lang="fr-FR" sz="2000" dirty="0" smtClean="0">
                <a:solidFill>
                  <a:srgbClr val="AA2116"/>
                </a:solidFill>
                <a:latin typeface="Copperplate Gothic Bold" panose="020E0705020206020404" pitchFamily="34" charset="0"/>
              </a:rPr>
              <a:t>                                       </a:t>
            </a:r>
            <a:r>
              <a:rPr lang="fr-FR" sz="2000" b="1" dirty="0" smtClean="0">
                <a:solidFill>
                  <a:srgbClr val="0070C0"/>
                </a:solidFill>
                <a:latin typeface="Eras Bold ITC" panose="020B0907030504020204" pitchFamily="34" charset="0"/>
              </a:rPr>
              <a:t>Notation par compétences</a:t>
            </a:r>
            <a:r>
              <a:rPr lang="fr-FR" sz="2000" b="1" dirty="0">
                <a:solidFill>
                  <a:srgbClr val="0070C0"/>
                </a:solidFill>
                <a:latin typeface="Eras Bold ITC" panose="020B0907030504020204" pitchFamily="34" charset="0"/>
              </a:rPr>
              <a:t/>
            </a:r>
            <a:br>
              <a:rPr lang="fr-FR" sz="2000" b="1" dirty="0">
                <a:solidFill>
                  <a:srgbClr val="0070C0"/>
                </a:solidFill>
                <a:latin typeface="Eras Bold ITC" panose="020B0907030504020204" pitchFamily="34" charset="0"/>
              </a:rPr>
            </a:br>
            <a:r>
              <a:rPr lang="fr-FR" sz="2000" u="sng" dirty="0">
                <a:solidFill>
                  <a:schemeClr val="accent3">
                    <a:lumMod val="50000"/>
                  </a:schemeClr>
                </a:solidFill>
                <a:latin typeface="Agency FB" panose="020B0503020202020204" pitchFamily="34" charset="0"/>
              </a:rPr>
              <a:t/>
            </a:r>
            <a:br>
              <a:rPr lang="fr-FR" sz="2000" u="sng" dirty="0">
                <a:solidFill>
                  <a:schemeClr val="accent3">
                    <a:lumMod val="50000"/>
                  </a:schemeClr>
                </a:solidFill>
                <a:latin typeface="Agency FB" panose="020B0503020202020204" pitchFamily="34" charset="0"/>
              </a:rPr>
            </a:br>
            <a:r>
              <a:rPr lang="fr-FR" sz="2000" b="1" dirty="0">
                <a:solidFill>
                  <a:srgbClr val="0070C0"/>
                </a:solidFill>
                <a:latin typeface="Eras Bold ITC" panose="020B0907030504020204" pitchFamily="34" charset="0"/>
              </a:rPr>
              <a:t/>
            </a:r>
            <a:br>
              <a:rPr lang="fr-FR" sz="2000" b="1" dirty="0">
                <a:solidFill>
                  <a:srgbClr val="0070C0"/>
                </a:solidFill>
                <a:latin typeface="Eras Bold ITC" panose="020B0907030504020204" pitchFamily="34" charset="0"/>
              </a:rPr>
            </a:br>
            <a:r>
              <a:rPr lang="fr-FR" sz="2000" dirty="0" smtClean="0">
                <a:solidFill>
                  <a:srgbClr val="AA2116"/>
                </a:solidFill>
                <a:latin typeface="Copperplate Gothic Bold" panose="020E0705020206020404" pitchFamily="34" charset="0"/>
              </a:rPr>
              <a:t/>
            </a:r>
            <a:br>
              <a:rPr lang="fr-FR" sz="2000" dirty="0" smtClean="0">
                <a:solidFill>
                  <a:srgbClr val="AA2116"/>
                </a:solidFill>
                <a:latin typeface="Copperplate Gothic Bold" panose="020E0705020206020404" pitchFamily="34" charset="0"/>
              </a:rPr>
            </a:br>
            <a:r>
              <a:rPr lang="fr-FR" sz="2000" dirty="0">
                <a:solidFill>
                  <a:srgbClr val="AA2116"/>
                </a:solidFill>
                <a:latin typeface="Copperplate Gothic Bold" panose="020E0705020206020404" pitchFamily="34" charset="0"/>
              </a:rPr>
              <a:t/>
            </a:r>
            <a:br>
              <a:rPr lang="fr-FR" sz="2000" dirty="0">
                <a:solidFill>
                  <a:srgbClr val="AA2116"/>
                </a:solidFill>
                <a:latin typeface="Copperplate Gothic Bold" panose="020E0705020206020404" pitchFamily="34" charset="0"/>
              </a:rPr>
            </a:br>
            <a:r>
              <a:rPr lang="fr-FR" sz="2000" dirty="0" smtClean="0">
                <a:solidFill>
                  <a:srgbClr val="AA2116"/>
                </a:solidFill>
                <a:latin typeface="Copperplate Gothic Bold" panose="020E0705020206020404" pitchFamily="34" charset="0"/>
              </a:rPr>
              <a:t/>
            </a:r>
            <a:br>
              <a:rPr lang="fr-FR" sz="2000" dirty="0" smtClean="0">
                <a:solidFill>
                  <a:srgbClr val="AA2116"/>
                </a:solidFill>
                <a:latin typeface="Copperplate Gothic Bold" panose="020E0705020206020404" pitchFamily="34" charset="0"/>
              </a:rPr>
            </a:br>
            <a:endParaRPr lang="fr-FR" sz="2000" dirty="0"/>
          </a:p>
        </p:txBody>
      </p:sp>
      <p:sp>
        <p:nvSpPr>
          <p:cNvPr id="3" name="Espace réservé du contenu 2"/>
          <p:cNvSpPr>
            <a:spLocks noGrp="1"/>
          </p:cNvSpPr>
          <p:nvPr>
            <p:ph idx="1"/>
          </p:nvPr>
        </p:nvSpPr>
        <p:spPr>
          <a:xfrm>
            <a:off x="107504" y="1196752"/>
            <a:ext cx="8802268" cy="5472608"/>
          </a:xfrm>
        </p:spPr>
        <p:txBody>
          <a:bodyPr>
            <a:normAutofit/>
          </a:bodyPr>
          <a:lstStyle/>
          <a:p>
            <a:endParaRPr lang="fr-FR" sz="900" i="1" dirty="0"/>
          </a:p>
          <a:p>
            <a:pPr marL="0" indent="0">
              <a:buNone/>
            </a:pPr>
            <a:endParaRPr lang="fr-FR" dirty="0" smtClean="0"/>
          </a:p>
          <a:p>
            <a:pPr marL="0" indent="0">
              <a:buNone/>
            </a:pPr>
            <a:r>
              <a:rPr lang="fr-FR" dirty="0" smtClean="0">
                <a:solidFill>
                  <a:srgbClr val="0070C0"/>
                </a:solidFill>
                <a:latin typeface="Bauhaus 93" panose="04030905020B02020C02" pitchFamily="82" charset="0"/>
              </a:rPr>
              <a:t>         </a:t>
            </a:r>
            <a:endParaRPr lang="fr-FR" dirty="0"/>
          </a:p>
        </p:txBody>
      </p:sp>
      <p:sp>
        <p:nvSpPr>
          <p:cNvPr id="6" name="Rectangle 1"/>
          <p:cNvSpPr>
            <a:spLocks noChangeArrowheads="1"/>
          </p:cNvSpPr>
          <p:nvPr/>
        </p:nvSpPr>
        <p:spPr bwMode="auto">
          <a:xfrm>
            <a:off x="2006600" y="159067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graphicFrame>
        <p:nvGraphicFramePr>
          <p:cNvPr id="5" name="Tableau 4"/>
          <p:cNvGraphicFramePr>
            <a:graphicFrameLocks noGrp="1"/>
          </p:cNvGraphicFramePr>
          <p:nvPr>
            <p:extLst>
              <p:ext uri="{D42A27DB-BD31-4B8C-83A1-F6EECF244321}">
                <p14:modId xmlns:p14="http://schemas.microsoft.com/office/powerpoint/2010/main" val="1754993170"/>
              </p:ext>
            </p:extLst>
          </p:nvPr>
        </p:nvGraphicFramePr>
        <p:xfrm>
          <a:off x="2195736" y="2047875"/>
          <a:ext cx="4896544" cy="4206240"/>
        </p:xfrm>
        <a:graphic>
          <a:graphicData uri="http://schemas.openxmlformats.org/drawingml/2006/table">
            <a:tbl>
              <a:tblPr firstRow="1" firstCol="1" bandRow="1">
                <a:tableStyleId>{5C22544A-7EE6-4342-B048-85BDC9FD1C3A}</a:tableStyleId>
              </a:tblPr>
              <a:tblGrid>
                <a:gridCol w="1394521"/>
                <a:gridCol w="3502023"/>
              </a:tblGrid>
              <a:tr h="758958">
                <a:tc gridSpan="2">
                  <a:txBody>
                    <a:bodyPr/>
                    <a:lstStyle/>
                    <a:p>
                      <a:pPr>
                        <a:lnSpc>
                          <a:spcPct val="115000"/>
                        </a:lnSpc>
                        <a:spcAft>
                          <a:spcPts val="0"/>
                        </a:spcAft>
                      </a:pPr>
                      <a:r>
                        <a:rPr lang="fr-FR" sz="2000" dirty="0">
                          <a:effectLst/>
                        </a:rPr>
                        <a:t> </a:t>
                      </a:r>
                    </a:p>
                    <a:p>
                      <a:pPr algn="ctr">
                        <a:lnSpc>
                          <a:spcPct val="115000"/>
                        </a:lnSpc>
                        <a:spcAft>
                          <a:spcPts val="0"/>
                        </a:spcAft>
                      </a:pPr>
                      <a:r>
                        <a:rPr lang="fr-FR" sz="2000" dirty="0">
                          <a:effectLst/>
                        </a:rPr>
                        <a:t>Attribution du niveau de maîtrise</a:t>
                      </a:r>
                    </a:p>
                    <a:p>
                      <a:pPr>
                        <a:lnSpc>
                          <a:spcPct val="115000"/>
                        </a:lnSpc>
                        <a:spcAft>
                          <a:spcPts val="0"/>
                        </a:spcAft>
                      </a:pPr>
                      <a:r>
                        <a:rPr lang="fr-FR" sz="2000" dirty="0">
                          <a:effectLst/>
                        </a:rPr>
                        <a:t> </a:t>
                      </a:r>
                      <a:endParaRPr lang="fr-FR" sz="2000" dirty="0">
                        <a:effectLst/>
                        <a:latin typeface="Calibri"/>
                        <a:ea typeface="Calibri"/>
                        <a:cs typeface="Times New Roman"/>
                      </a:endParaRPr>
                    </a:p>
                  </a:txBody>
                  <a:tcPr marL="68580" marR="68580" marT="0" marB="0"/>
                </a:tc>
                <a:tc hMerge="1">
                  <a:txBody>
                    <a:bodyPr/>
                    <a:lstStyle/>
                    <a:p>
                      <a:endParaRPr lang="fr-FR"/>
                    </a:p>
                  </a:txBody>
                  <a:tcPr/>
                </a:tc>
              </a:tr>
              <a:tr h="678314">
                <a:tc>
                  <a:txBody>
                    <a:bodyPr/>
                    <a:lstStyle/>
                    <a:p>
                      <a:pPr algn="ctr">
                        <a:lnSpc>
                          <a:spcPct val="115000"/>
                        </a:lnSpc>
                        <a:spcAft>
                          <a:spcPts val="0"/>
                        </a:spcAft>
                      </a:pPr>
                      <a:r>
                        <a:rPr lang="fr-FR" sz="2000">
                          <a:effectLst/>
                        </a:rPr>
                        <a:t> </a:t>
                      </a:r>
                    </a:p>
                    <a:p>
                      <a:pPr algn="ctr">
                        <a:lnSpc>
                          <a:spcPct val="115000"/>
                        </a:lnSpc>
                        <a:spcAft>
                          <a:spcPts val="0"/>
                        </a:spcAft>
                      </a:pPr>
                      <a:r>
                        <a:rPr lang="fr-FR" sz="2000">
                          <a:effectLst/>
                        </a:rPr>
                        <a:t>Niveau A</a:t>
                      </a:r>
                    </a:p>
                    <a:p>
                      <a:pPr algn="ctr">
                        <a:lnSpc>
                          <a:spcPct val="115000"/>
                        </a:lnSpc>
                        <a:spcAft>
                          <a:spcPts val="0"/>
                        </a:spcAft>
                      </a:pPr>
                      <a:r>
                        <a:rPr lang="fr-FR" sz="2000">
                          <a:effectLst/>
                        </a:rPr>
                        <a:t> </a:t>
                      </a:r>
                      <a:endParaRPr lang="fr-FR" sz="2000">
                        <a:effectLst/>
                        <a:latin typeface="Calibri"/>
                        <a:ea typeface="Calibri"/>
                        <a:cs typeface="Times New Roman"/>
                      </a:endParaRPr>
                    </a:p>
                  </a:txBody>
                  <a:tcPr marL="68580" marR="68580" marT="0" marB="0"/>
                </a:tc>
                <a:tc>
                  <a:txBody>
                    <a:bodyPr/>
                    <a:lstStyle/>
                    <a:p>
                      <a:pPr algn="ctr">
                        <a:lnSpc>
                          <a:spcPct val="115000"/>
                        </a:lnSpc>
                        <a:spcAft>
                          <a:spcPts val="0"/>
                        </a:spcAft>
                      </a:pPr>
                      <a:r>
                        <a:rPr lang="fr-FR" sz="2000" dirty="0">
                          <a:effectLst/>
                        </a:rPr>
                        <a:t> </a:t>
                      </a:r>
                    </a:p>
                    <a:p>
                      <a:pPr algn="ctr">
                        <a:lnSpc>
                          <a:spcPct val="115000"/>
                        </a:lnSpc>
                        <a:spcAft>
                          <a:spcPts val="0"/>
                        </a:spcAft>
                      </a:pPr>
                      <a:r>
                        <a:rPr lang="fr-FR" sz="2000" dirty="0" smtClean="0">
                          <a:effectLst/>
                        </a:rPr>
                        <a:t>4 items</a:t>
                      </a:r>
                      <a:endParaRPr lang="fr-FR" sz="2000" dirty="0">
                        <a:effectLst/>
                        <a:latin typeface="Calibri"/>
                        <a:ea typeface="Calibri"/>
                        <a:cs typeface="Times New Roman"/>
                      </a:endParaRPr>
                    </a:p>
                  </a:txBody>
                  <a:tcPr marL="68580" marR="68580" marT="0" marB="0"/>
                </a:tc>
              </a:tr>
              <a:tr h="557348">
                <a:tc>
                  <a:txBody>
                    <a:bodyPr/>
                    <a:lstStyle/>
                    <a:p>
                      <a:pPr algn="ctr">
                        <a:lnSpc>
                          <a:spcPct val="115000"/>
                        </a:lnSpc>
                        <a:spcAft>
                          <a:spcPts val="0"/>
                        </a:spcAft>
                      </a:pPr>
                      <a:r>
                        <a:rPr lang="fr-FR" sz="2000">
                          <a:effectLst/>
                        </a:rPr>
                        <a:t>Niveau B</a:t>
                      </a:r>
                    </a:p>
                    <a:p>
                      <a:pPr algn="ctr">
                        <a:lnSpc>
                          <a:spcPct val="115000"/>
                        </a:lnSpc>
                        <a:spcAft>
                          <a:spcPts val="0"/>
                        </a:spcAft>
                      </a:pPr>
                      <a:r>
                        <a:rPr lang="fr-FR" sz="2000">
                          <a:effectLst/>
                        </a:rPr>
                        <a:t> </a:t>
                      </a:r>
                      <a:endParaRPr lang="fr-FR" sz="2000">
                        <a:effectLst/>
                        <a:latin typeface="Calibri"/>
                        <a:ea typeface="Calibri"/>
                        <a:cs typeface="Times New Roman"/>
                      </a:endParaRPr>
                    </a:p>
                  </a:txBody>
                  <a:tcPr marL="68580" marR="68580" marT="0" marB="0"/>
                </a:tc>
                <a:tc>
                  <a:txBody>
                    <a:bodyPr/>
                    <a:lstStyle/>
                    <a:p>
                      <a:pPr algn="ctr">
                        <a:lnSpc>
                          <a:spcPct val="115000"/>
                        </a:lnSpc>
                        <a:spcAft>
                          <a:spcPts val="0"/>
                        </a:spcAft>
                      </a:pPr>
                      <a:r>
                        <a:rPr lang="fr-FR" sz="2000" dirty="0">
                          <a:effectLst/>
                        </a:rPr>
                        <a:t>1 </a:t>
                      </a:r>
                      <a:r>
                        <a:rPr lang="fr-FR" sz="2000" dirty="0" smtClean="0">
                          <a:effectLst/>
                        </a:rPr>
                        <a:t>item </a:t>
                      </a:r>
                      <a:r>
                        <a:rPr lang="fr-FR" sz="2000" dirty="0">
                          <a:effectLst/>
                        </a:rPr>
                        <a:t>manquant</a:t>
                      </a:r>
                      <a:endParaRPr lang="fr-FR" sz="2000" dirty="0">
                        <a:effectLst/>
                        <a:latin typeface="Calibri"/>
                        <a:ea typeface="Calibri"/>
                        <a:cs typeface="Times New Roman"/>
                      </a:endParaRPr>
                    </a:p>
                  </a:txBody>
                  <a:tcPr marL="68580" marR="68580" marT="0" marB="0"/>
                </a:tc>
              </a:tr>
              <a:tr h="557348">
                <a:tc>
                  <a:txBody>
                    <a:bodyPr/>
                    <a:lstStyle/>
                    <a:p>
                      <a:pPr algn="ctr">
                        <a:lnSpc>
                          <a:spcPct val="115000"/>
                        </a:lnSpc>
                        <a:spcAft>
                          <a:spcPts val="0"/>
                        </a:spcAft>
                      </a:pPr>
                      <a:r>
                        <a:rPr lang="fr-FR" sz="2000">
                          <a:effectLst/>
                        </a:rPr>
                        <a:t>Niveau C</a:t>
                      </a:r>
                    </a:p>
                    <a:p>
                      <a:pPr algn="ctr">
                        <a:lnSpc>
                          <a:spcPct val="115000"/>
                        </a:lnSpc>
                        <a:spcAft>
                          <a:spcPts val="0"/>
                        </a:spcAft>
                      </a:pPr>
                      <a:r>
                        <a:rPr lang="fr-FR" sz="2000">
                          <a:effectLst/>
                        </a:rPr>
                        <a:t> </a:t>
                      </a:r>
                      <a:endParaRPr lang="fr-FR" sz="2000">
                        <a:effectLst/>
                        <a:latin typeface="Calibri"/>
                        <a:ea typeface="Calibri"/>
                        <a:cs typeface="Times New Roman"/>
                      </a:endParaRPr>
                    </a:p>
                  </a:txBody>
                  <a:tcPr marL="68580" marR="68580" marT="0" marB="0"/>
                </a:tc>
                <a:tc>
                  <a:txBody>
                    <a:bodyPr/>
                    <a:lstStyle/>
                    <a:p>
                      <a:pPr algn="ctr">
                        <a:lnSpc>
                          <a:spcPct val="115000"/>
                        </a:lnSpc>
                        <a:spcAft>
                          <a:spcPts val="0"/>
                        </a:spcAft>
                      </a:pPr>
                      <a:r>
                        <a:rPr lang="fr-FR" sz="2000" dirty="0" smtClean="0">
                          <a:effectLst/>
                        </a:rPr>
                        <a:t>2 </a:t>
                      </a:r>
                      <a:r>
                        <a:rPr lang="fr-FR" sz="2000" dirty="0">
                          <a:effectLst/>
                        </a:rPr>
                        <a:t>à </a:t>
                      </a:r>
                      <a:r>
                        <a:rPr lang="fr-FR" sz="2000" dirty="0" smtClean="0">
                          <a:effectLst/>
                        </a:rPr>
                        <a:t>3 </a:t>
                      </a:r>
                      <a:r>
                        <a:rPr lang="fr-FR" sz="2000" dirty="0">
                          <a:effectLst/>
                        </a:rPr>
                        <a:t>items manquants</a:t>
                      </a:r>
                      <a:endParaRPr lang="fr-FR" sz="2000" dirty="0">
                        <a:effectLst/>
                        <a:latin typeface="Calibri"/>
                        <a:ea typeface="Calibri"/>
                        <a:cs typeface="Times New Roman"/>
                      </a:endParaRPr>
                    </a:p>
                  </a:txBody>
                  <a:tcPr marL="68580" marR="68580" marT="0" marB="0"/>
                </a:tc>
              </a:tr>
              <a:tr h="557348">
                <a:tc>
                  <a:txBody>
                    <a:bodyPr/>
                    <a:lstStyle/>
                    <a:p>
                      <a:pPr algn="ctr">
                        <a:lnSpc>
                          <a:spcPct val="115000"/>
                        </a:lnSpc>
                        <a:spcAft>
                          <a:spcPts val="0"/>
                        </a:spcAft>
                      </a:pPr>
                      <a:r>
                        <a:rPr lang="fr-FR" sz="2000">
                          <a:effectLst/>
                        </a:rPr>
                        <a:t>Niveau D</a:t>
                      </a:r>
                    </a:p>
                    <a:p>
                      <a:pPr algn="ctr">
                        <a:lnSpc>
                          <a:spcPct val="115000"/>
                        </a:lnSpc>
                        <a:spcAft>
                          <a:spcPts val="0"/>
                        </a:spcAft>
                      </a:pPr>
                      <a:r>
                        <a:rPr lang="fr-FR" sz="2000">
                          <a:effectLst/>
                        </a:rPr>
                        <a:t> </a:t>
                      </a:r>
                      <a:endParaRPr lang="fr-FR" sz="2000">
                        <a:effectLst/>
                        <a:latin typeface="Calibri"/>
                        <a:ea typeface="Calibri"/>
                        <a:cs typeface="Times New Roman"/>
                      </a:endParaRPr>
                    </a:p>
                  </a:txBody>
                  <a:tcPr marL="68580" marR="68580" marT="0" marB="0"/>
                </a:tc>
                <a:tc>
                  <a:txBody>
                    <a:bodyPr/>
                    <a:lstStyle/>
                    <a:p>
                      <a:pPr algn="ctr">
                        <a:lnSpc>
                          <a:spcPct val="115000"/>
                        </a:lnSpc>
                        <a:spcAft>
                          <a:spcPts val="0"/>
                        </a:spcAft>
                      </a:pPr>
                      <a:r>
                        <a:rPr lang="fr-FR" sz="2000" dirty="0" smtClean="0">
                          <a:effectLst/>
                        </a:rPr>
                        <a:t>4 </a:t>
                      </a:r>
                      <a:r>
                        <a:rPr lang="fr-FR" sz="2000" dirty="0">
                          <a:effectLst/>
                        </a:rPr>
                        <a:t>items manquants</a:t>
                      </a:r>
                      <a:endParaRPr lang="fr-FR" sz="2000" dirty="0">
                        <a:effectLst/>
                        <a:latin typeface="Calibri"/>
                        <a:ea typeface="Calibri"/>
                        <a:cs typeface="Times New Roman"/>
                      </a:endParaRPr>
                    </a:p>
                  </a:txBody>
                  <a:tcPr marL="68580" marR="68580" marT="0" marB="0"/>
                </a:tc>
              </a:tr>
            </a:tbl>
          </a:graphicData>
        </a:graphic>
      </p:graphicFrame>
      <p:sp>
        <p:nvSpPr>
          <p:cNvPr id="7" name="Rectangle 1"/>
          <p:cNvSpPr>
            <a:spLocks noChangeArrowheads="1"/>
          </p:cNvSpPr>
          <p:nvPr/>
        </p:nvSpPr>
        <p:spPr bwMode="auto">
          <a:xfrm>
            <a:off x="3054222" y="3189106"/>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2256508752"/>
      </p:ext>
    </p:extLst>
  </p:cSld>
  <p:clrMapOvr>
    <a:masterClrMapping/>
  </p:clrMapOvr>
  <p:transition spd="slow">
    <p:wip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980728"/>
          </a:xfrm>
        </p:spPr>
        <p:txBody>
          <a:bodyPr>
            <a:noAutofit/>
          </a:bodyPr>
          <a:lstStyle/>
          <a:p>
            <a:pPr algn="l"/>
            <a:r>
              <a:rPr lang="fr-FR" sz="2000" dirty="0" smtClean="0">
                <a:solidFill>
                  <a:srgbClr val="AA2116"/>
                </a:solidFill>
                <a:latin typeface="Copperplate Gothic Bold" panose="020E0705020206020404" pitchFamily="34" charset="0"/>
              </a:rPr>
              <a:t/>
            </a:r>
            <a:br>
              <a:rPr lang="fr-FR" sz="2000" dirty="0" smtClean="0">
                <a:solidFill>
                  <a:srgbClr val="AA2116"/>
                </a:solidFill>
                <a:latin typeface="Copperplate Gothic Bold" panose="020E0705020206020404" pitchFamily="34" charset="0"/>
              </a:rPr>
            </a:br>
            <a:r>
              <a:rPr lang="fr-FR" sz="2000" dirty="0">
                <a:solidFill>
                  <a:srgbClr val="AA2116"/>
                </a:solidFill>
                <a:latin typeface="Copperplate Gothic Bold" panose="020E0705020206020404" pitchFamily="34" charset="0"/>
              </a:rPr>
              <a:t/>
            </a:r>
            <a:br>
              <a:rPr lang="fr-FR" sz="2000" dirty="0">
                <a:solidFill>
                  <a:srgbClr val="AA2116"/>
                </a:solidFill>
                <a:latin typeface="Copperplate Gothic Bold" panose="020E0705020206020404" pitchFamily="34" charset="0"/>
              </a:rPr>
            </a:br>
            <a:r>
              <a:rPr lang="fr-FR" sz="2000" dirty="0" smtClean="0">
                <a:solidFill>
                  <a:srgbClr val="AA2116"/>
                </a:solidFill>
                <a:latin typeface="Copperplate Gothic Bold" panose="020E0705020206020404" pitchFamily="34" charset="0"/>
              </a:rPr>
              <a:t/>
            </a:r>
            <a:br>
              <a:rPr lang="fr-FR" sz="2000" dirty="0" smtClean="0">
                <a:solidFill>
                  <a:srgbClr val="AA2116"/>
                </a:solidFill>
                <a:latin typeface="Copperplate Gothic Bold" panose="020E0705020206020404" pitchFamily="34" charset="0"/>
              </a:rPr>
            </a:br>
            <a:r>
              <a:rPr lang="fr-FR" sz="2000" dirty="0">
                <a:solidFill>
                  <a:srgbClr val="AA2116"/>
                </a:solidFill>
                <a:latin typeface="Copperplate Gothic Bold" panose="020E0705020206020404" pitchFamily="34" charset="0"/>
              </a:rPr>
              <a:t/>
            </a:r>
            <a:br>
              <a:rPr lang="fr-FR" sz="2000" dirty="0">
                <a:solidFill>
                  <a:srgbClr val="AA2116"/>
                </a:solidFill>
                <a:latin typeface="Copperplate Gothic Bold" panose="020E0705020206020404" pitchFamily="34" charset="0"/>
              </a:rPr>
            </a:br>
            <a:r>
              <a:rPr lang="fr-FR" sz="2000" dirty="0" smtClean="0">
                <a:solidFill>
                  <a:srgbClr val="AA2116"/>
                </a:solidFill>
                <a:latin typeface="Copperplate Gothic Bold" panose="020E0705020206020404" pitchFamily="34" charset="0"/>
              </a:rPr>
              <a:t>                </a:t>
            </a:r>
            <a:br>
              <a:rPr lang="fr-FR" sz="2000" dirty="0" smtClean="0">
                <a:solidFill>
                  <a:srgbClr val="AA2116"/>
                </a:solidFill>
                <a:latin typeface="Copperplate Gothic Bold" panose="020E0705020206020404" pitchFamily="34" charset="0"/>
              </a:rPr>
            </a:br>
            <a:r>
              <a:rPr lang="fr-FR" sz="2000" dirty="0">
                <a:solidFill>
                  <a:srgbClr val="AA2116"/>
                </a:solidFill>
                <a:latin typeface="Copperplate Gothic Bold" panose="020E0705020206020404" pitchFamily="34" charset="0"/>
              </a:rPr>
              <a:t> </a:t>
            </a:r>
            <a:r>
              <a:rPr lang="fr-FR" sz="2000" dirty="0" smtClean="0">
                <a:solidFill>
                  <a:srgbClr val="AA2116"/>
                </a:solidFill>
                <a:latin typeface="Copperplate Gothic Bold" panose="020E0705020206020404" pitchFamily="34" charset="0"/>
              </a:rPr>
              <a:t>            </a:t>
            </a:r>
            <a:br>
              <a:rPr lang="fr-FR" sz="2000" dirty="0" smtClean="0">
                <a:solidFill>
                  <a:srgbClr val="AA2116"/>
                </a:solidFill>
                <a:latin typeface="Copperplate Gothic Bold" panose="020E0705020206020404" pitchFamily="34" charset="0"/>
              </a:rPr>
            </a:br>
            <a:r>
              <a:rPr lang="fr-FR" sz="2000" dirty="0" smtClean="0">
                <a:solidFill>
                  <a:srgbClr val="AA2116"/>
                </a:solidFill>
                <a:latin typeface="Copperplate Gothic Bold" panose="020E0705020206020404" pitchFamily="34" charset="0"/>
              </a:rPr>
              <a:t>                                            LA   </a:t>
            </a:r>
            <a:r>
              <a:rPr lang="fr-FR" sz="2000" dirty="0">
                <a:solidFill>
                  <a:srgbClr val="AA2116"/>
                </a:solidFill>
                <a:latin typeface="Copperplate Gothic Bold" panose="020E0705020206020404" pitchFamily="34" charset="0"/>
              </a:rPr>
              <a:t>FLÛTE   DE   </a:t>
            </a:r>
            <a:r>
              <a:rPr lang="fr-FR" sz="2000" dirty="0" smtClean="0">
                <a:solidFill>
                  <a:srgbClr val="AA2116"/>
                </a:solidFill>
                <a:latin typeface="Copperplate Gothic Bold" panose="020E0705020206020404" pitchFamily="34" charset="0"/>
              </a:rPr>
              <a:t>PAN</a:t>
            </a:r>
            <a:br>
              <a:rPr lang="fr-FR" sz="2000" dirty="0" smtClean="0">
                <a:solidFill>
                  <a:srgbClr val="AA2116"/>
                </a:solidFill>
                <a:latin typeface="Copperplate Gothic Bold" panose="020E0705020206020404" pitchFamily="34" charset="0"/>
              </a:rPr>
            </a:br>
            <a:r>
              <a:rPr lang="fr-FR" sz="2000" dirty="0">
                <a:solidFill>
                  <a:srgbClr val="AA2116"/>
                </a:solidFill>
                <a:latin typeface="Copperplate Gothic Bold" panose="020E0705020206020404" pitchFamily="34" charset="0"/>
              </a:rPr>
              <a:t/>
            </a:r>
            <a:br>
              <a:rPr lang="fr-FR" sz="2000" dirty="0">
                <a:solidFill>
                  <a:srgbClr val="AA2116"/>
                </a:solidFill>
                <a:latin typeface="Copperplate Gothic Bold" panose="020E0705020206020404" pitchFamily="34" charset="0"/>
              </a:rPr>
            </a:br>
            <a:r>
              <a:rPr lang="fr-FR" sz="2000" dirty="0" smtClean="0">
                <a:solidFill>
                  <a:srgbClr val="AA2116"/>
                </a:solidFill>
                <a:latin typeface="Copperplate Gothic Bold" panose="020E0705020206020404" pitchFamily="34" charset="0"/>
              </a:rPr>
              <a:t>                                           </a:t>
            </a:r>
            <a:r>
              <a:rPr lang="fr-FR" sz="2000" b="1" dirty="0" smtClean="0">
                <a:solidFill>
                  <a:srgbClr val="0070C0"/>
                </a:solidFill>
                <a:latin typeface="Eras Bold ITC" panose="020B0907030504020204" pitchFamily="34" charset="0"/>
              </a:rPr>
              <a:t>Notation par compétences</a:t>
            </a:r>
            <a:r>
              <a:rPr lang="fr-FR" sz="2000" b="1" dirty="0">
                <a:solidFill>
                  <a:srgbClr val="0070C0"/>
                </a:solidFill>
                <a:latin typeface="Eras Bold ITC" panose="020B0907030504020204" pitchFamily="34" charset="0"/>
              </a:rPr>
              <a:t/>
            </a:r>
            <a:br>
              <a:rPr lang="fr-FR" sz="2000" b="1" dirty="0">
                <a:solidFill>
                  <a:srgbClr val="0070C0"/>
                </a:solidFill>
                <a:latin typeface="Eras Bold ITC" panose="020B0907030504020204" pitchFamily="34" charset="0"/>
              </a:rPr>
            </a:br>
            <a:r>
              <a:rPr lang="fr-FR" sz="2000" u="sng" dirty="0">
                <a:solidFill>
                  <a:schemeClr val="accent3">
                    <a:lumMod val="50000"/>
                  </a:schemeClr>
                </a:solidFill>
                <a:latin typeface="Agency FB" panose="020B0503020202020204" pitchFamily="34" charset="0"/>
              </a:rPr>
              <a:t/>
            </a:r>
            <a:br>
              <a:rPr lang="fr-FR" sz="2000" u="sng" dirty="0">
                <a:solidFill>
                  <a:schemeClr val="accent3">
                    <a:lumMod val="50000"/>
                  </a:schemeClr>
                </a:solidFill>
                <a:latin typeface="Agency FB" panose="020B0503020202020204" pitchFamily="34" charset="0"/>
              </a:rPr>
            </a:br>
            <a:r>
              <a:rPr lang="fr-FR" sz="2000" b="1" dirty="0">
                <a:solidFill>
                  <a:srgbClr val="0070C0"/>
                </a:solidFill>
                <a:latin typeface="Eras Bold ITC" panose="020B0907030504020204" pitchFamily="34" charset="0"/>
              </a:rPr>
              <a:t/>
            </a:r>
            <a:br>
              <a:rPr lang="fr-FR" sz="2000" b="1" dirty="0">
                <a:solidFill>
                  <a:srgbClr val="0070C0"/>
                </a:solidFill>
                <a:latin typeface="Eras Bold ITC" panose="020B0907030504020204" pitchFamily="34" charset="0"/>
              </a:rPr>
            </a:br>
            <a:r>
              <a:rPr lang="fr-FR" sz="2000" dirty="0" smtClean="0">
                <a:solidFill>
                  <a:srgbClr val="AA2116"/>
                </a:solidFill>
                <a:latin typeface="Copperplate Gothic Bold" panose="020E0705020206020404" pitchFamily="34" charset="0"/>
              </a:rPr>
              <a:t/>
            </a:r>
            <a:br>
              <a:rPr lang="fr-FR" sz="2000" dirty="0" smtClean="0">
                <a:solidFill>
                  <a:srgbClr val="AA2116"/>
                </a:solidFill>
                <a:latin typeface="Copperplate Gothic Bold" panose="020E0705020206020404" pitchFamily="34" charset="0"/>
              </a:rPr>
            </a:br>
            <a:r>
              <a:rPr lang="fr-FR" sz="2000" dirty="0">
                <a:solidFill>
                  <a:srgbClr val="AA2116"/>
                </a:solidFill>
                <a:latin typeface="Copperplate Gothic Bold" panose="020E0705020206020404" pitchFamily="34" charset="0"/>
              </a:rPr>
              <a:t/>
            </a:r>
            <a:br>
              <a:rPr lang="fr-FR" sz="2000" dirty="0">
                <a:solidFill>
                  <a:srgbClr val="AA2116"/>
                </a:solidFill>
                <a:latin typeface="Copperplate Gothic Bold" panose="020E0705020206020404" pitchFamily="34" charset="0"/>
              </a:rPr>
            </a:br>
            <a:r>
              <a:rPr lang="fr-FR" sz="2000" dirty="0" smtClean="0">
                <a:solidFill>
                  <a:srgbClr val="AA2116"/>
                </a:solidFill>
                <a:latin typeface="Copperplate Gothic Bold" panose="020E0705020206020404" pitchFamily="34" charset="0"/>
              </a:rPr>
              <a:t/>
            </a:r>
            <a:br>
              <a:rPr lang="fr-FR" sz="2000" dirty="0" smtClean="0">
                <a:solidFill>
                  <a:srgbClr val="AA2116"/>
                </a:solidFill>
                <a:latin typeface="Copperplate Gothic Bold" panose="020E0705020206020404" pitchFamily="34" charset="0"/>
              </a:rPr>
            </a:br>
            <a:endParaRPr lang="fr-FR" sz="2000" dirty="0"/>
          </a:p>
        </p:txBody>
      </p:sp>
      <p:sp>
        <p:nvSpPr>
          <p:cNvPr id="3" name="Espace réservé du contenu 2"/>
          <p:cNvSpPr>
            <a:spLocks noGrp="1"/>
          </p:cNvSpPr>
          <p:nvPr>
            <p:ph idx="1"/>
          </p:nvPr>
        </p:nvSpPr>
        <p:spPr>
          <a:xfrm>
            <a:off x="107504" y="1196752"/>
            <a:ext cx="8802268" cy="5472608"/>
          </a:xfrm>
        </p:spPr>
        <p:txBody>
          <a:bodyPr>
            <a:normAutofit/>
          </a:bodyPr>
          <a:lstStyle/>
          <a:p>
            <a:endParaRPr lang="fr-FR" sz="900" i="1" dirty="0"/>
          </a:p>
          <a:p>
            <a:pPr marL="0" indent="0">
              <a:buNone/>
            </a:pPr>
            <a:endParaRPr lang="fr-FR" dirty="0" smtClean="0"/>
          </a:p>
          <a:p>
            <a:pPr marL="0" indent="0">
              <a:buNone/>
            </a:pPr>
            <a:r>
              <a:rPr lang="fr-FR" dirty="0" smtClean="0">
                <a:solidFill>
                  <a:srgbClr val="0070C0"/>
                </a:solidFill>
                <a:latin typeface="Bauhaus 93" panose="04030905020B02020C02" pitchFamily="82" charset="0"/>
              </a:rPr>
              <a:t>         </a:t>
            </a:r>
            <a:endParaRPr lang="fr-FR" dirty="0"/>
          </a:p>
        </p:txBody>
      </p:sp>
      <mc:AlternateContent xmlns:mc="http://schemas.openxmlformats.org/markup-compatibility/2006" xmlns:a14="http://schemas.microsoft.com/office/drawing/2010/main">
        <mc:Choice Requires="a14">
          <p:graphicFrame>
            <p:nvGraphicFramePr>
              <p:cNvPr id="4" name="Tableau 3"/>
              <p:cNvGraphicFramePr>
                <a:graphicFrameLocks noGrp="1"/>
              </p:cNvGraphicFramePr>
              <p:nvPr>
                <p:extLst>
                  <p:ext uri="{D42A27DB-BD31-4B8C-83A1-F6EECF244321}">
                    <p14:modId xmlns:p14="http://schemas.microsoft.com/office/powerpoint/2010/main" val="3715823781"/>
                  </p:ext>
                </p:extLst>
              </p:nvPr>
            </p:nvGraphicFramePr>
            <p:xfrm>
              <a:off x="103401" y="1340768"/>
              <a:ext cx="9073008" cy="5479733"/>
            </p:xfrm>
            <a:graphic>
              <a:graphicData uri="http://schemas.openxmlformats.org/drawingml/2006/table">
                <a:tbl>
                  <a:tblPr firstRow="1" firstCol="1" bandRow="1">
                    <a:tableStyleId>{5C22544A-7EE6-4342-B048-85BDC9FD1C3A}</a:tableStyleId>
                  </a:tblPr>
                  <a:tblGrid>
                    <a:gridCol w="9073008"/>
                  </a:tblGrid>
                  <a:tr h="623308">
                    <a:tc>
                      <a:txBody>
                        <a:bodyPr/>
                        <a:lstStyle/>
                        <a:p>
                          <a:pPr algn="ctr">
                            <a:lnSpc>
                              <a:spcPct val="115000"/>
                            </a:lnSpc>
                            <a:spcAft>
                              <a:spcPts val="0"/>
                            </a:spcAft>
                          </a:pPr>
                          <a:r>
                            <a:rPr lang="fr-FR" sz="400" dirty="0">
                              <a:effectLst/>
                            </a:rPr>
                            <a:t> </a:t>
                          </a:r>
                          <a:endParaRPr lang="fr-FR" sz="800" dirty="0">
                            <a:effectLst/>
                          </a:endParaRPr>
                        </a:p>
                        <a:p>
                          <a:pPr algn="ctr">
                            <a:lnSpc>
                              <a:spcPct val="115000"/>
                            </a:lnSpc>
                            <a:spcAft>
                              <a:spcPts val="0"/>
                            </a:spcAft>
                          </a:pPr>
                          <a:r>
                            <a:rPr lang="fr-FR" sz="2000" dirty="0" smtClean="0">
                              <a:solidFill>
                                <a:schemeClr val="tx1"/>
                              </a:solidFill>
                              <a:effectLst/>
                            </a:rPr>
                            <a:t>REALISER</a:t>
                          </a:r>
                          <a:endParaRPr lang="fr-FR" sz="2000" dirty="0">
                            <a:solidFill>
                              <a:schemeClr val="tx1"/>
                            </a:solidFill>
                            <a:effectLst/>
                          </a:endParaRPr>
                        </a:p>
                        <a:p>
                          <a:pPr algn="ctr">
                            <a:lnSpc>
                              <a:spcPct val="115000"/>
                            </a:lnSpc>
                            <a:spcAft>
                              <a:spcPts val="0"/>
                            </a:spcAft>
                          </a:pPr>
                          <a:endParaRPr lang="fr-FR" sz="500" dirty="0" smtClean="0">
                            <a:solidFill>
                              <a:schemeClr val="tx1"/>
                            </a:solidFill>
                            <a:effectLst/>
                          </a:endParaRPr>
                        </a:p>
                        <a:p>
                          <a:pPr algn="ctr"/>
                          <a:r>
                            <a:rPr lang="fr-FR" sz="1800" b="1" kern="1200" dirty="0" smtClean="0">
                              <a:solidFill>
                                <a:schemeClr val="accent5">
                                  <a:lumMod val="60000"/>
                                  <a:lumOff val="40000"/>
                                </a:schemeClr>
                              </a:solidFill>
                              <a:effectLst/>
                              <a:latin typeface="+mn-lt"/>
                              <a:ea typeface="+mn-ea"/>
                              <a:cs typeface="+mn-cs"/>
                            </a:rPr>
                            <a:t>« Effectuer des calculs littéraux ou numériques »</a:t>
                          </a:r>
                        </a:p>
                        <a:p>
                          <a:pPr>
                            <a:lnSpc>
                              <a:spcPct val="115000"/>
                            </a:lnSpc>
                            <a:spcAft>
                              <a:spcPts val="0"/>
                            </a:spcAft>
                          </a:pPr>
                          <a:r>
                            <a:rPr lang="fr-FR" sz="400" dirty="0">
                              <a:effectLst/>
                            </a:rPr>
                            <a:t> </a:t>
                          </a:r>
                          <a:endParaRPr lang="fr-FR" sz="800" dirty="0">
                            <a:effectLst/>
                            <a:latin typeface="Calibri"/>
                            <a:ea typeface="Calibri"/>
                            <a:cs typeface="Times New Roman"/>
                          </a:endParaRPr>
                        </a:p>
                      </a:txBody>
                      <a:tcPr marL="52243" marR="52243" marT="0" marB="0"/>
                    </a:tc>
                  </a:tr>
                  <a:tr h="449184">
                    <a:tc>
                      <a:txBody>
                        <a:bodyPr/>
                        <a:lstStyle/>
                        <a:p>
                          <a:pPr algn="ctr">
                            <a:lnSpc>
                              <a:spcPct val="115000"/>
                            </a:lnSpc>
                            <a:spcAft>
                              <a:spcPts val="0"/>
                            </a:spcAft>
                          </a:pPr>
                          <a:r>
                            <a:rPr lang="fr-FR" sz="400" dirty="0">
                              <a:effectLst/>
                            </a:rPr>
                            <a:t> </a:t>
                          </a:r>
                          <a:endParaRPr lang="fr-FR" sz="800" dirty="0">
                            <a:effectLst/>
                          </a:endParaRPr>
                        </a:p>
                        <a:p>
                          <a:pPr algn="ctr">
                            <a:lnSpc>
                              <a:spcPct val="115000"/>
                            </a:lnSpc>
                            <a:spcAft>
                              <a:spcPts val="0"/>
                            </a:spcAft>
                          </a:pPr>
                          <a:r>
                            <a:rPr lang="fr-FR" sz="2000" dirty="0">
                              <a:solidFill>
                                <a:schemeClr val="accent2">
                                  <a:lumMod val="75000"/>
                                </a:schemeClr>
                              </a:solidFill>
                              <a:effectLst/>
                            </a:rPr>
                            <a:t>Critères de réussite permettant d’attribuer le niveau de maîtrise « A »</a:t>
                          </a:r>
                        </a:p>
                        <a:p>
                          <a:pPr algn="ctr">
                            <a:lnSpc>
                              <a:spcPct val="115000"/>
                            </a:lnSpc>
                            <a:spcAft>
                              <a:spcPts val="0"/>
                            </a:spcAft>
                          </a:pPr>
                          <a:r>
                            <a:rPr lang="fr-FR" sz="400" dirty="0">
                              <a:effectLst/>
                            </a:rPr>
                            <a:t> </a:t>
                          </a:r>
                          <a:endParaRPr lang="fr-FR" sz="800" dirty="0">
                            <a:effectLst/>
                            <a:latin typeface="Calibri"/>
                            <a:ea typeface="Calibri"/>
                            <a:cs typeface="Times New Roman"/>
                          </a:endParaRPr>
                        </a:p>
                      </a:txBody>
                      <a:tcPr marL="52243" marR="52243" marT="0" marB="0"/>
                    </a:tc>
                  </a:tr>
                  <a:tr h="2592288">
                    <a:tc>
                      <a:txBody>
                        <a:bodyPr/>
                        <a:lstStyle/>
                        <a:p>
                          <a:pPr>
                            <a:lnSpc>
                              <a:spcPct val="115000"/>
                            </a:lnSpc>
                            <a:spcAft>
                              <a:spcPts val="0"/>
                            </a:spcAft>
                          </a:pPr>
                          <a:r>
                            <a:rPr lang="fr-FR" sz="200" dirty="0" smtClean="0">
                              <a:effectLst/>
                            </a:rPr>
                            <a:t> </a:t>
                          </a:r>
                          <a:endParaRPr lang="fr-FR" sz="800" dirty="0">
                            <a:effectLst/>
                          </a:endParaRPr>
                        </a:p>
                        <a:p>
                          <a:pPr>
                            <a:lnSpc>
                              <a:spcPct val="115000"/>
                            </a:lnSpc>
                            <a:spcAft>
                              <a:spcPts val="0"/>
                            </a:spcAft>
                          </a:pPr>
                          <a:endParaRPr lang="fr-FR" sz="300" dirty="0">
                            <a:solidFill>
                              <a:schemeClr val="tx1"/>
                            </a:solidFill>
                            <a:effectLst/>
                          </a:endParaRPr>
                        </a:p>
                        <a:p>
                          <a:endParaRPr lang="fr-FR" sz="800" b="1"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800" dirty="0" smtClean="0">
                              <a:solidFill>
                                <a:schemeClr val="tx1"/>
                              </a:solidFill>
                              <a:effectLst/>
                            </a:rPr>
                            <a:t> </a:t>
                          </a:r>
                          <a:r>
                            <a:rPr lang="fr-FR" sz="1800" dirty="0" smtClean="0">
                              <a:solidFill>
                                <a:srgbClr val="C00000"/>
                              </a:solidFill>
                              <a:effectLst/>
                            </a:rPr>
                            <a:t>•</a:t>
                          </a:r>
                          <a:r>
                            <a:rPr lang="fr-FR" sz="1800" baseline="0" dirty="0" smtClean="0">
                              <a:solidFill>
                                <a:schemeClr val="tx1"/>
                              </a:solidFill>
                              <a:effectLst/>
                            </a:rPr>
                            <a:t> </a:t>
                          </a:r>
                          <a:r>
                            <a:rPr lang="fr-FR" sz="1800" b="1" kern="1200" dirty="0" smtClean="0">
                              <a:solidFill>
                                <a:schemeClr val="tx1"/>
                              </a:solidFill>
                              <a:effectLst/>
                              <a:latin typeface="+mn-lt"/>
                              <a:ea typeface="+mn-ea"/>
                              <a:cs typeface="+mn-cs"/>
                            </a:rPr>
                            <a:t>Calcul du rapport </a:t>
                          </a:r>
                          <a14:m>
                            <m:oMath xmlns:m="http://schemas.openxmlformats.org/officeDocument/2006/math">
                              <m:f>
                                <m:fPr>
                                  <m:ctrlPr>
                                    <a:rPr lang="fr-FR" sz="1800" b="1" i="1" smtClean="0">
                                      <a:solidFill>
                                        <a:schemeClr val="tx1"/>
                                      </a:solidFill>
                                      <a:latin typeface="Cambria Math"/>
                                    </a:rPr>
                                  </m:ctrlPr>
                                </m:fPr>
                                <m:num>
                                  <m:sSub>
                                    <m:sSubPr>
                                      <m:ctrlPr>
                                        <a:rPr lang="fr-FR" sz="1800" b="1" i="1">
                                          <a:solidFill>
                                            <a:schemeClr val="tx1"/>
                                          </a:solidFill>
                                          <a:latin typeface="Cambria Math"/>
                                        </a:rPr>
                                      </m:ctrlPr>
                                    </m:sSubPr>
                                    <m:e>
                                      <m:r>
                                        <a:rPr lang="fr-FR" sz="1800" b="1" i="1">
                                          <a:solidFill>
                                            <a:schemeClr val="tx1"/>
                                          </a:solidFill>
                                          <a:latin typeface="Cambria Math"/>
                                        </a:rPr>
                                        <m:t>𝑳</m:t>
                                      </m:r>
                                    </m:e>
                                    <m:sub>
                                      <m:r>
                                        <a:rPr lang="fr-FR" sz="1800" b="1" i="1">
                                          <a:solidFill>
                                            <a:schemeClr val="tx1"/>
                                          </a:solidFill>
                                          <a:latin typeface="Cambria Math"/>
                                        </a:rPr>
                                        <m:t>𝑫𝒐</m:t>
                                      </m:r>
                                    </m:sub>
                                  </m:sSub>
                                </m:num>
                                <m:den>
                                  <m:sSub>
                                    <m:sSubPr>
                                      <m:ctrlPr>
                                        <a:rPr lang="fr-FR" sz="1800" b="1" i="1">
                                          <a:solidFill>
                                            <a:schemeClr val="tx1"/>
                                          </a:solidFill>
                                          <a:latin typeface="Cambria Math"/>
                                        </a:rPr>
                                      </m:ctrlPr>
                                    </m:sSubPr>
                                    <m:e>
                                      <m:r>
                                        <a:rPr lang="fr-FR" sz="1800" b="1" i="1">
                                          <a:solidFill>
                                            <a:schemeClr val="tx1"/>
                                          </a:solidFill>
                                          <a:latin typeface="Cambria Math"/>
                                        </a:rPr>
                                        <m:t>𝑳</m:t>
                                      </m:r>
                                    </m:e>
                                    <m:sub>
                                      <m:sSub>
                                        <m:sSubPr>
                                          <m:ctrlPr>
                                            <a:rPr lang="fr-FR" sz="1800" b="1" i="1">
                                              <a:solidFill>
                                                <a:schemeClr val="tx1"/>
                                              </a:solidFill>
                                              <a:latin typeface="Cambria Math"/>
                                            </a:rPr>
                                          </m:ctrlPr>
                                        </m:sSubPr>
                                        <m:e>
                                          <m:r>
                                            <a:rPr lang="fr-FR" sz="1800" b="1" i="1">
                                              <a:solidFill>
                                                <a:schemeClr val="tx1"/>
                                              </a:solidFill>
                                              <a:latin typeface="Cambria Math"/>
                                            </a:rPr>
                                            <m:t>𝑫𝒐</m:t>
                                          </m:r>
                                        </m:e>
                                        <m:sub>
                                          <m:r>
                                            <a:rPr lang="fr-FR" sz="1800" b="1" i="1">
                                              <a:solidFill>
                                                <a:schemeClr val="tx1"/>
                                              </a:solidFill>
                                              <a:latin typeface="Cambria Math"/>
                                            </a:rPr>
                                            <m:t>𝟒</m:t>
                                          </m:r>
                                        </m:sub>
                                      </m:sSub>
                                    </m:sub>
                                  </m:sSub>
                                </m:den>
                              </m:f>
                            </m:oMath>
                          </a14:m>
                          <a:r>
                            <a:rPr lang="fr-FR" sz="1800" b="1" dirty="0">
                              <a:solidFill>
                                <a:schemeClr val="tx1"/>
                              </a:solidFill>
                            </a:rPr>
                            <a:t> = </a:t>
                          </a:r>
                          <a14:m>
                            <m:oMath xmlns:m="http://schemas.openxmlformats.org/officeDocument/2006/math">
                              <m:f>
                                <m:fPr>
                                  <m:ctrlPr>
                                    <a:rPr lang="fr-FR" sz="1800" b="1" i="1">
                                      <a:solidFill>
                                        <a:schemeClr val="tx1"/>
                                      </a:solidFill>
                                      <a:latin typeface="Cambria Math"/>
                                    </a:rPr>
                                  </m:ctrlPr>
                                </m:fPr>
                                <m:num>
                                  <m:r>
                                    <a:rPr lang="fr-FR" sz="1800" b="1" i="1">
                                      <a:solidFill>
                                        <a:schemeClr val="tx1"/>
                                      </a:solidFill>
                                      <a:latin typeface="Cambria Math"/>
                                    </a:rPr>
                                    <m:t>𝟑𝟐</m:t>
                                  </m:r>
                                  <m:r>
                                    <a:rPr lang="fr-FR" sz="1800" b="1" i="1">
                                      <a:solidFill>
                                        <a:schemeClr val="tx1"/>
                                      </a:solidFill>
                                      <a:latin typeface="Cambria Math"/>
                                    </a:rPr>
                                    <m:t>,</m:t>
                                  </m:r>
                                  <m:r>
                                    <a:rPr lang="fr-FR" sz="1800" b="1" i="1">
                                      <a:solidFill>
                                        <a:schemeClr val="tx1"/>
                                      </a:solidFill>
                                      <a:latin typeface="Cambria Math"/>
                                    </a:rPr>
                                    <m:t>𝟔</m:t>
                                  </m:r>
                                </m:num>
                                <m:den>
                                  <m:r>
                                    <a:rPr lang="fr-FR" sz="1800" b="1" i="1">
                                      <a:solidFill>
                                        <a:schemeClr val="tx1"/>
                                      </a:solidFill>
                                      <a:latin typeface="Cambria Math"/>
                                    </a:rPr>
                                    <m:t>𝟏𝟔</m:t>
                                  </m:r>
                                  <m:r>
                                    <a:rPr lang="fr-FR" sz="1800" b="1" i="1">
                                      <a:solidFill>
                                        <a:schemeClr val="tx1"/>
                                      </a:solidFill>
                                      <a:latin typeface="Cambria Math"/>
                                    </a:rPr>
                                    <m:t>,</m:t>
                                  </m:r>
                                  <m:r>
                                    <a:rPr lang="fr-FR" sz="1800" b="1" i="1">
                                      <a:solidFill>
                                        <a:schemeClr val="tx1"/>
                                      </a:solidFill>
                                      <a:latin typeface="Cambria Math"/>
                                    </a:rPr>
                                    <m:t>𝟑</m:t>
                                  </m:r>
                                </m:den>
                              </m:f>
                            </m:oMath>
                          </a14:m>
                          <a:r>
                            <a:rPr lang="fr-FR" sz="1800" b="1" dirty="0">
                              <a:solidFill>
                                <a:schemeClr val="tx1"/>
                              </a:solidFill>
                            </a:rPr>
                            <a:t> = 2</a:t>
                          </a:r>
                        </a:p>
                        <a:p>
                          <a:endParaRPr lang="fr-FR" sz="900" b="1" kern="1200" dirty="0" smtClean="0">
                            <a:solidFill>
                              <a:schemeClr val="tx1"/>
                            </a:solidFill>
                            <a:effectLst/>
                            <a:latin typeface="+mn-lt"/>
                            <a:ea typeface="+mn-ea"/>
                            <a:cs typeface="+mn-cs"/>
                          </a:endParaRPr>
                        </a:p>
                        <a:p>
                          <a:r>
                            <a:rPr lang="fr-FR" sz="1800" b="1" kern="1200" dirty="0" smtClean="0">
                              <a:solidFill>
                                <a:schemeClr val="tx1"/>
                              </a:solidFill>
                              <a:effectLst/>
                              <a:latin typeface="+mn-lt"/>
                              <a:ea typeface="+mn-ea"/>
                              <a:cs typeface="+mn-cs"/>
                            </a:rPr>
                            <a:t>Déduire que </a:t>
                          </a:r>
                          <a14:m>
                            <m:oMath xmlns:m="http://schemas.openxmlformats.org/officeDocument/2006/math">
                              <m:f>
                                <m:fPr>
                                  <m:ctrlPr>
                                    <a:rPr lang="fr-FR" sz="1800" b="1" i="1" kern="1200">
                                      <a:solidFill>
                                        <a:schemeClr val="lt1"/>
                                      </a:solidFill>
                                      <a:effectLst/>
                                      <a:latin typeface="Cambria Math"/>
                                      <a:ea typeface="+mn-ea"/>
                                      <a:cs typeface="+mn-cs"/>
                                    </a:rPr>
                                  </m:ctrlPr>
                                </m:fPr>
                                <m:num>
                                  <m:sSub>
                                    <m:sSubPr>
                                      <m:ctrlPr>
                                        <a:rPr lang="fr-FR" sz="1800" b="1" i="1" kern="1200">
                                          <a:solidFill>
                                            <a:schemeClr val="lt1"/>
                                          </a:solidFill>
                                          <a:effectLst/>
                                          <a:latin typeface="Cambria Math"/>
                                          <a:ea typeface="+mn-ea"/>
                                          <a:cs typeface="+mn-cs"/>
                                        </a:rPr>
                                      </m:ctrlPr>
                                    </m:sSubPr>
                                    <m:e>
                                      <m:r>
                                        <a:rPr lang="fr-FR" sz="1800" b="1" i="1" kern="1200">
                                          <a:solidFill>
                                            <a:schemeClr val="lt1"/>
                                          </a:solidFill>
                                          <a:effectLst/>
                                          <a:latin typeface="Cambria Math"/>
                                          <a:ea typeface="+mn-ea"/>
                                          <a:cs typeface="+mn-cs"/>
                                        </a:rPr>
                                        <m:t>𝑓</m:t>
                                      </m:r>
                                    </m:e>
                                    <m:sub>
                                      <m:sSub>
                                        <m:sSubPr>
                                          <m:ctrlPr>
                                            <a:rPr lang="fr-FR" sz="1800" b="1" i="1" kern="1200">
                                              <a:solidFill>
                                                <a:schemeClr val="lt1"/>
                                              </a:solidFill>
                                              <a:effectLst/>
                                              <a:latin typeface="Cambria Math"/>
                                              <a:ea typeface="+mn-ea"/>
                                              <a:cs typeface="+mn-cs"/>
                                            </a:rPr>
                                          </m:ctrlPr>
                                        </m:sSubPr>
                                        <m:e>
                                          <m:r>
                                            <a:rPr lang="fr-FR" sz="1800" b="1" i="1" kern="1200">
                                              <a:solidFill>
                                                <a:schemeClr val="lt1"/>
                                              </a:solidFill>
                                              <a:effectLst/>
                                              <a:latin typeface="Cambria Math"/>
                                              <a:ea typeface="+mn-ea"/>
                                              <a:cs typeface="+mn-cs"/>
                                            </a:rPr>
                                            <m:t>𝐷𝑜</m:t>
                                          </m:r>
                                        </m:e>
                                        <m:sub>
                                          <m:r>
                                            <a:rPr lang="fr-FR" sz="1800" b="1" i="1" kern="1200">
                                              <a:solidFill>
                                                <a:schemeClr val="lt1"/>
                                              </a:solidFill>
                                              <a:effectLst/>
                                              <a:latin typeface="Cambria Math"/>
                                              <a:ea typeface="+mn-ea"/>
                                              <a:cs typeface="+mn-cs"/>
                                            </a:rPr>
                                            <m:t>4</m:t>
                                          </m:r>
                                        </m:sub>
                                      </m:sSub>
                                    </m:sub>
                                  </m:sSub>
                                </m:num>
                                <m:den>
                                  <m:sSub>
                                    <m:sSubPr>
                                      <m:ctrlPr>
                                        <a:rPr lang="fr-FR" sz="1800" b="1" i="1" kern="1200">
                                          <a:solidFill>
                                            <a:schemeClr val="lt1"/>
                                          </a:solidFill>
                                          <a:effectLst/>
                                          <a:latin typeface="Cambria Math"/>
                                          <a:ea typeface="+mn-ea"/>
                                          <a:cs typeface="+mn-cs"/>
                                        </a:rPr>
                                      </m:ctrlPr>
                                    </m:sSubPr>
                                    <m:e>
                                      <m:r>
                                        <a:rPr lang="fr-FR" sz="1800" b="1" i="1" kern="1200">
                                          <a:solidFill>
                                            <a:schemeClr val="lt1"/>
                                          </a:solidFill>
                                          <a:effectLst/>
                                          <a:latin typeface="Cambria Math"/>
                                          <a:ea typeface="+mn-ea"/>
                                          <a:cs typeface="+mn-cs"/>
                                        </a:rPr>
                                        <m:t>𝑓</m:t>
                                      </m:r>
                                    </m:e>
                                    <m:sub>
                                      <m:r>
                                        <a:rPr lang="fr-FR" sz="1800" b="1" i="1" kern="1200">
                                          <a:solidFill>
                                            <a:schemeClr val="lt1"/>
                                          </a:solidFill>
                                          <a:effectLst/>
                                          <a:latin typeface="Cambria Math"/>
                                          <a:ea typeface="+mn-ea"/>
                                          <a:cs typeface="+mn-cs"/>
                                        </a:rPr>
                                        <m:t>𝐷𝑜</m:t>
                                      </m:r>
                                    </m:sub>
                                  </m:sSub>
                                </m:den>
                              </m:f>
                            </m:oMath>
                          </a14:m>
                          <a:r>
                            <a:rPr lang="fr-FR" sz="1800" b="1" kern="1200" dirty="0">
                              <a:solidFill>
                                <a:schemeClr val="lt1"/>
                              </a:solidFill>
                              <a:effectLst/>
                              <a:latin typeface="+mn-lt"/>
                              <a:ea typeface="+mn-ea"/>
                              <a:cs typeface="+mn-cs"/>
                            </a:rPr>
                            <a:t> = </a:t>
                          </a:r>
                          <a14:m>
                            <m:oMath xmlns:m="http://schemas.openxmlformats.org/officeDocument/2006/math">
                              <m:f>
                                <m:fPr>
                                  <m:ctrlPr>
                                    <a:rPr lang="fr-FR" sz="1800" b="1" i="1" kern="1200">
                                      <a:solidFill>
                                        <a:schemeClr val="lt1"/>
                                      </a:solidFill>
                                      <a:effectLst/>
                                      <a:latin typeface="Cambria Math"/>
                                      <a:ea typeface="+mn-ea"/>
                                      <a:cs typeface="+mn-cs"/>
                                    </a:rPr>
                                  </m:ctrlPr>
                                </m:fPr>
                                <m:num>
                                  <m:sSub>
                                    <m:sSubPr>
                                      <m:ctrlPr>
                                        <a:rPr lang="fr-FR" sz="1800" b="1" i="1" kern="1200">
                                          <a:solidFill>
                                            <a:schemeClr val="lt1"/>
                                          </a:solidFill>
                                          <a:effectLst/>
                                          <a:latin typeface="Cambria Math"/>
                                          <a:ea typeface="+mn-ea"/>
                                          <a:cs typeface="+mn-cs"/>
                                        </a:rPr>
                                      </m:ctrlPr>
                                    </m:sSubPr>
                                    <m:e>
                                      <m:r>
                                        <a:rPr lang="fr-FR" sz="1800" b="1" i="1" kern="1200">
                                          <a:solidFill>
                                            <a:schemeClr val="lt1"/>
                                          </a:solidFill>
                                          <a:effectLst/>
                                          <a:latin typeface="Cambria Math"/>
                                          <a:ea typeface="+mn-ea"/>
                                          <a:cs typeface="+mn-cs"/>
                                        </a:rPr>
                                        <m:t>𝐿</m:t>
                                      </m:r>
                                    </m:e>
                                    <m:sub>
                                      <m:r>
                                        <a:rPr lang="fr-FR" sz="1800" b="1" i="1" kern="1200">
                                          <a:solidFill>
                                            <a:schemeClr val="lt1"/>
                                          </a:solidFill>
                                          <a:effectLst/>
                                          <a:latin typeface="Cambria Math"/>
                                          <a:ea typeface="+mn-ea"/>
                                          <a:cs typeface="+mn-cs"/>
                                        </a:rPr>
                                        <m:t>𝐷𝑜</m:t>
                                      </m:r>
                                    </m:sub>
                                  </m:sSub>
                                </m:num>
                                <m:den>
                                  <m:sSub>
                                    <m:sSubPr>
                                      <m:ctrlPr>
                                        <a:rPr lang="fr-FR" sz="1800" b="1" i="1" kern="1200">
                                          <a:solidFill>
                                            <a:schemeClr val="lt1"/>
                                          </a:solidFill>
                                          <a:effectLst/>
                                          <a:latin typeface="Cambria Math"/>
                                          <a:ea typeface="+mn-ea"/>
                                          <a:cs typeface="+mn-cs"/>
                                        </a:rPr>
                                      </m:ctrlPr>
                                    </m:sSubPr>
                                    <m:e>
                                      <m:r>
                                        <a:rPr lang="fr-FR" sz="1800" b="1" i="1" kern="1200">
                                          <a:solidFill>
                                            <a:schemeClr val="lt1"/>
                                          </a:solidFill>
                                          <a:effectLst/>
                                          <a:latin typeface="Cambria Math"/>
                                          <a:ea typeface="+mn-ea"/>
                                          <a:cs typeface="+mn-cs"/>
                                        </a:rPr>
                                        <m:t>𝐿</m:t>
                                      </m:r>
                                    </m:e>
                                    <m:sub>
                                      <m:sSub>
                                        <m:sSubPr>
                                          <m:ctrlPr>
                                            <a:rPr lang="fr-FR" sz="1800" b="1" i="1" kern="1200">
                                              <a:solidFill>
                                                <a:schemeClr val="lt1"/>
                                              </a:solidFill>
                                              <a:effectLst/>
                                              <a:latin typeface="Cambria Math"/>
                                              <a:ea typeface="+mn-ea"/>
                                              <a:cs typeface="+mn-cs"/>
                                            </a:rPr>
                                          </m:ctrlPr>
                                        </m:sSubPr>
                                        <m:e>
                                          <m:r>
                                            <a:rPr lang="fr-FR" sz="1800" b="1" i="1" kern="1200">
                                              <a:solidFill>
                                                <a:schemeClr val="lt1"/>
                                              </a:solidFill>
                                              <a:effectLst/>
                                              <a:latin typeface="Cambria Math"/>
                                              <a:ea typeface="+mn-ea"/>
                                              <a:cs typeface="+mn-cs"/>
                                            </a:rPr>
                                            <m:t>𝐷𝑜</m:t>
                                          </m:r>
                                        </m:e>
                                        <m:sub>
                                          <m:r>
                                            <a:rPr lang="fr-FR" sz="1800" b="1" i="1" kern="1200">
                                              <a:solidFill>
                                                <a:schemeClr val="lt1"/>
                                              </a:solidFill>
                                              <a:effectLst/>
                                              <a:latin typeface="Cambria Math"/>
                                              <a:ea typeface="+mn-ea"/>
                                              <a:cs typeface="+mn-cs"/>
                                            </a:rPr>
                                            <m:t>4</m:t>
                                          </m:r>
                                        </m:sub>
                                      </m:sSub>
                                    </m:sub>
                                  </m:sSub>
                                </m:den>
                              </m:f>
                            </m:oMath>
                          </a14:m>
                          <a:r>
                            <a:rPr lang="fr-FR" sz="1800" b="1" kern="1200" dirty="0">
                              <a:solidFill>
                                <a:schemeClr val="lt1"/>
                              </a:solidFill>
                              <a:effectLst/>
                              <a:latin typeface="+mn-lt"/>
                              <a:ea typeface="+mn-ea"/>
                              <a:cs typeface="+mn-cs"/>
                            </a:rPr>
                            <a:t> = 2</a:t>
                          </a:r>
                          <a:endParaRPr lang="fr-FR" sz="300" dirty="0" smtClean="0">
                            <a:solidFill>
                              <a:schemeClr val="tx1"/>
                            </a:solidFill>
                            <a:effectLst/>
                          </a:endParaRPr>
                        </a:p>
                        <a:p>
                          <a:pPr>
                            <a:lnSpc>
                              <a:spcPct val="115000"/>
                            </a:lnSpc>
                            <a:spcAft>
                              <a:spcPts val="0"/>
                            </a:spcAft>
                          </a:pPr>
                          <a:endParaRPr lang="fr-FR" sz="300" dirty="0" smtClean="0">
                            <a:solidFill>
                              <a:schemeClr val="tx1"/>
                            </a:solidFill>
                            <a:effectLst/>
                          </a:endParaRPr>
                        </a:p>
                        <a:p>
                          <a:pPr>
                            <a:lnSpc>
                              <a:spcPct val="115000"/>
                            </a:lnSpc>
                            <a:spcAft>
                              <a:spcPts val="0"/>
                            </a:spcAft>
                          </a:pPr>
                          <a:endParaRPr lang="fr-FR" sz="300" dirty="0" smtClean="0">
                            <a:solidFill>
                              <a:schemeClr val="tx1"/>
                            </a:solidFill>
                            <a:effectLst/>
                          </a:endParaRPr>
                        </a:p>
                        <a:p>
                          <a:pPr>
                            <a:lnSpc>
                              <a:spcPct val="115000"/>
                            </a:lnSpc>
                            <a:spcAft>
                              <a:spcPts val="0"/>
                            </a:spcAft>
                          </a:pPr>
                          <a:endParaRPr lang="fr-FR" sz="300" dirty="0" smtClean="0">
                            <a:solidFill>
                              <a:schemeClr val="tx1"/>
                            </a:solidFill>
                            <a:effectLst/>
                          </a:endParaRPr>
                        </a:p>
                        <a:p>
                          <a:pPr>
                            <a:lnSpc>
                              <a:spcPct val="115000"/>
                            </a:lnSpc>
                            <a:spcAft>
                              <a:spcPts val="0"/>
                            </a:spcAft>
                          </a:pPr>
                          <a:endParaRPr lang="fr-FR" sz="300" dirty="0" smtClean="0">
                            <a:solidFill>
                              <a:schemeClr val="tx1"/>
                            </a:solidFill>
                            <a:effectLst/>
                          </a:endParaRPr>
                        </a:p>
                        <a:p>
                          <a:pPr>
                            <a:lnSpc>
                              <a:spcPct val="115000"/>
                            </a:lnSpc>
                            <a:spcAft>
                              <a:spcPts val="0"/>
                            </a:spcAft>
                          </a:pPr>
                          <a:endParaRPr lang="fr-FR" sz="300" dirty="0" smtClean="0">
                            <a:solidFill>
                              <a:schemeClr val="tx1"/>
                            </a:solidFill>
                            <a:effectLst/>
                          </a:endParaRPr>
                        </a:p>
                        <a:p>
                          <a:pPr>
                            <a:lnSpc>
                              <a:spcPct val="115000"/>
                            </a:lnSpc>
                            <a:spcAft>
                              <a:spcPts val="0"/>
                            </a:spcAft>
                          </a:pPr>
                          <a:endParaRPr lang="fr-FR" sz="300" dirty="0" smtClean="0">
                            <a:solidFill>
                              <a:schemeClr val="tx1"/>
                            </a:solidFill>
                            <a:effectLst/>
                          </a:endParaRPr>
                        </a:p>
                        <a:p>
                          <a:pPr>
                            <a:lnSpc>
                              <a:spcPct val="115000"/>
                            </a:lnSpc>
                            <a:spcAft>
                              <a:spcPts val="0"/>
                            </a:spcAft>
                          </a:pPr>
                          <a:endParaRPr lang="fr-FR" sz="300" dirty="0">
                            <a:solidFill>
                              <a:schemeClr val="tx1"/>
                            </a:solidFill>
                            <a:effectLst/>
                          </a:endParaRPr>
                        </a:p>
                        <a:p>
                          <a:r>
                            <a:rPr lang="fr-FR" sz="1600" dirty="0">
                              <a:solidFill>
                                <a:schemeClr val="tx1"/>
                              </a:solidFill>
                              <a:effectLst/>
                            </a:rPr>
                            <a:t> </a:t>
                          </a:r>
                          <a:r>
                            <a:rPr lang="fr-FR" sz="1600" dirty="0" smtClean="0">
                              <a:solidFill>
                                <a:srgbClr val="C00000"/>
                              </a:solidFill>
                              <a:effectLst/>
                            </a:rPr>
                            <a:t>•</a:t>
                          </a:r>
                          <a:r>
                            <a:rPr lang="fr-FR" sz="1600" dirty="0" smtClean="0">
                              <a:solidFill>
                                <a:schemeClr val="tx1"/>
                              </a:solidFill>
                              <a:effectLst/>
                            </a:rPr>
                            <a:t> </a:t>
                          </a:r>
                          <a:r>
                            <a:rPr lang="fr-FR" sz="1800" b="1" kern="1200" dirty="0" smtClean="0">
                              <a:solidFill>
                                <a:schemeClr val="tx1"/>
                              </a:solidFill>
                              <a:effectLst/>
                              <a:latin typeface="+mn-lt"/>
                              <a:ea typeface="+mn-ea"/>
                              <a:cs typeface="+mn-cs"/>
                            </a:rPr>
                            <a:t>À l’aide d’un tableur-grapheur,</a:t>
                          </a:r>
                          <a:r>
                            <a:rPr lang="fr-FR" sz="1800" b="1" kern="1200" baseline="0" dirty="0" smtClean="0">
                              <a:solidFill>
                                <a:schemeClr val="tx1"/>
                              </a:solidFill>
                              <a:effectLst/>
                              <a:latin typeface="+mn-lt"/>
                              <a:ea typeface="+mn-ea"/>
                              <a:cs typeface="+mn-cs"/>
                            </a:rPr>
                            <a:t> </a:t>
                          </a:r>
                          <a:r>
                            <a:rPr lang="fr-FR" sz="1800" b="1" kern="1200" dirty="0" smtClean="0">
                              <a:solidFill>
                                <a:schemeClr val="tx1"/>
                              </a:solidFill>
                              <a:effectLst/>
                              <a:latin typeface="+mn-lt"/>
                              <a:ea typeface="+mn-ea"/>
                              <a:cs typeface="+mn-cs"/>
                            </a:rPr>
                            <a:t>tracer la </a:t>
                          </a:r>
                          <a:r>
                            <a:rPr lang="fr-FR" sz="1800" b="1" kern="1200" dirty="0" smtClean="0">
                              <a:solidFill>
                                <a:schemeClr val="bg1"/>
                              </a:solidFill>
                              <a:effectLst/>
                              <a:latin typeface="+mn-lt"/>
                              <a:ea typeface="+mn-ea"/>
                              <a:cs typeface="+mn-cs"/>
                            </a:rPr>
                            <a:t>courbe f</a:t>
                          </a:r>
                          <a:r>
                            <a:rPr lang="fr-FR" sz="1800" b="1" kern="1200" baseline="-25000" dirty="0" smtClean="0">
                              <a:solidFill>
                                <a:schemeClr val="bg1"/>
                              </a:solidFill>
                              <a:effectLst/>
                              <a:latin typeface="+mn-lt"/>
                              <a:ea typeface="+mn-ea"/>
                              <a:cs typeface="+mn-cs"/>
                            </a:rPr>
                            <a:t>1</a:t>
                          </a:r>
                          <a:r>
                            <a:rPr lang="fr-FR" sz="1800" b="1" kern="1200" dirty="0">
                              <a:solidFill>
                                <a:schemeClr val="bg1"/>
                              </a:solidFill>
                              <a:effectLst/>
                              <a:latin typeface="+mn-lt"/>
                              <a:ea typeface="+mn-ea"/>
                              <a:cs typeface="+mn-cs"/>
                            </a:rPr>
                            <a:t> = g( </a:t>
                          </a:r>
                          <a14:m>
                            <m:oMath xmlns:m="http://schemas.openxmlformats.org/officeDocument/2006/math">
                              <m:f>
                                <m:fPr>
                                  <m:ctrlPr>
                                    <a:rPr lang="fr-FR" sz="1800" b="1" i="1" kern="1200">
                                      <a:solidFill>
                                        <a:schemeClr val="bg1"/>
                                      </a:solidFill>
                                      <a:effectLst/>
                                      <a:latin typeface="Cambria Math"/>
                                      <a:ea typeface="+mn-ea"/>
                                      <a:cs typeface="+mn-cs"/>
                                    </a:rPr>
                                  </m:ctrlPr>
                                </m:fPr>
                                <m:num>
                                  <m:r>
                                    <a:rPr lang="fr-FR" sz="1800" b="1" kern="1200">
                                      <a:solidFill>
                                        <a:schemeClr val="bg1"/>
                                      </a:solidFill>
                                      <a:effectLst/>
                                      <a:latin typeface="Cambria Math"/>
                                      <a:ea typeface="+mn-ea"/>
                                      <a:cs typeface="+mn-cs"/>
                                    </a:rPr>
                                    <m:t>1</m:t>
                                  </m:r>
                                </m:num>
                                <m:den>
                                  <m:r>
                                    <m:rPr>
                                      <m:sty m:val="p"/>
                                    </m:rPr>
                                    <a:rPr lang="fr-FR" sz="1800" b="1" kern="1200">
                                      <a:solidFill>
                                        <a:schemeClr val="bg1"/>
                                      </a:solidFill>
                                      <a:effectLst/>
                                      <a:latin typeface="Cambria Math"/>
                                      <a:ea typeface="+mn-ea"/>
                                      <a:cs typeface="+mn-cs"/>
                                    </a:rPr>
                                    <m:t>L</m:t>
                                  </m:r>
                                </m:den>
                              </m:f>
                            </m:oMath>
                          </a14:m>
                          <a:r>
                            <a:rPr lang="fr-FR" sz="1800" b="1" kern="1200" dirty="0">
                              <a:solidFill>
                                <a:schemeClr val="bg1"/>
                              </a:solidFill>
                              <a:effectLst/>
                              <a:latin typeface="+mn-lt"/>
                              <a:ea typeface="+mn-ea"/>
                              <a:cs typeface="+mn-cs"/>
                            </a:rPr>
                            <a:t>) </a:t>
                          </a:r>
                          <a:r>
                            <a:rPr lang="fr-FR" sz="1800" b="1" kern="1200" dirty="0">
                              <a:solidFill>
                                <a:schemeClr val="tx1"/>
                              </a:solidFill>
                              <a:effectLst/>
                              <a:latin typeface="+mn-lt"/>
                              <a:ea typeface="+mn-ea"/>
                              <a:cs typeface="+mn-cs"/>
                            </a:rPr>
                            <a:t>à partir des caractéristiques des </a:t>
                          </a:r>
                          <a:r>
                            <a:rPr lang="fr-FR" sz="1800" b="1" kern="1200" dirty="0" smtClean="0">
                              <a:solidFill>
                                <a:schemeClr val="tx1"/>
                              </a:solidFill>
                              <a:effectLst/>
                              <a:latin typeface="+mn-lt"/>
                              <a:ea typeface="+mn-ea"/>
                              <a:cs typeface="+mn-cs"/>
                            </a:rPr>
                            <a:t>5 </a:t>
                          </a:r>
                          <a:r>
                            <a:rPr lang="fr-FR" sz="1800" b="1" kern="1200" dirty="0">
                              <a:solidFill>
                                <a:schemeClr val="tx1"/>
                              </a:solidFill>
                              <a:effectLst/>
                              <a:latin typeface="+mn-lt"/>
                              <a:ea typeface="+mn-ea"/>
                              <a:cs typeface="+mn-cs"/>
                            </a:rPr>
                            <a:t>tubes et </a:t>
                          </a:r>
                          <a:r>
                            <a:rPr lang="fr-FR" sz="1800" b="1" kern="1200" dirty="0" smtClean="0">
                              <a:solidFill>
                                <a:schemeClr val="tx1"/>
                              </a:solidFill>
                              <a:effectLst/>
                              <a:latin typeface="+mn-lt"/>
                              <a:ea typeface="+mn-ea"/>
                              <a:cs typeface="+mn-cs"/>
                            </a:rPr>
                            <a:t>afficher </a:t>
                          </a:r>
                          <a:r>
                            <a:rPr lang="fr-FR" sz="1800" b="1" kern="1200" dirty="0" smtClean="0">
                              <a:solidFill>
                                <a:schemeClr val="bg1"/>
                              </a:solidFill>
                              <a:effectLst/>
                              <a:latin typeface="+mn-lt"/>
                              <a:ea typeface="+mn-ea"/>
                              <a:cs typeface="+mn-cs"/>
                            </a:rPr>
                            <a:t>l’équation </a:t>
                          </a:r>
                          <a:r>
                            <a:rPr lang="fr-FR" sz="1800" b="1" kern="1200" dirty="0" smtClean="0">
                              <a:solidFill>
                                <a:schemeClr val="tx1"/>
                              </a:solidFill>
                              <a:effectLst/>
                              <a:latin typeface="+mn-lt"/>
                              <a:ea typeface="+mn-ea"/>
                              <a:cs typeface="+mn-cs"/>
                            </a:rPr>
                            <a:t>de la droite modélisée.</a:t>
                          </a:r>
                        </a:p>
                        <a:p>
                          <a:endParaRPr lang="fr-FR" sz="1800" b="1" kern="1200" dirty="0" smtClean="0">
                            <a:solidFill>
                              <a:schemeClr val="tx1"/>
                            </a:solidFill>
                            <a:effectLst/>
                            <a:latin typeface="+mn-lt"/>
                            <a:ea typeface="+mn-ea"/>
                            <a:cs typeface="+mn-cs"/>
                          </a:endParaRPr>
                        </a:p>
                        <a:p>
                          <a:endParaRPr lang="fr-FR" sz="1800" b="1" kern="1200" dirty="0" smtClean="0">
                            <a:solidFill>
                              <a:schemeClr val="tx1"/>
                            </a:solidFill>
                            <a:effectLst/>
                            <a:latin typeface="+mn-lt"/>
                            <a:ea typeface="+mn-ea"/>
                            <a:cs typeface="+mn-cs"/>
                          </a:endParaRPr>
                        </a:p>
                        <a:p>
                          <a:r>
                            <a:rPr lang="fr-FR" sz="1600" dirty="0" smtClean="0">
                              <a:solidFill>
                                <a:srgbClr val="C00000"/>
                              </a:solidFill>
                              <a:effectLst/>
                            </a:rPr>
                            <a:t>• </a:t>
                          </a:r>
                          <a:r>
                            <a:rPr lang="fr-FR" sz="1800" b="1" kern="1200" dirty="0" smtClean="0">
                              <a:solidFill>
                                <a:schemeClr val="tx1"/>
                              </a:solidFill>
                              <a:effectLst/>
                              <a:latin typeface="+mn-lt"/>
                              <a:ea typeface="+mn-ea"/>
                              <a:cs typeface="+mn-cs"/>
                            </a:rPr>
                            <a:t>À partir de l’équation trouvée</a:t>
                          </a:r>
                          <a:r>
                            <a:rPr lang="fr-FR" sz="1800" b="1" kern="1200" baseline="0" dirty="0" smtClean="0">
                              <a:solidFill>
                                <a:schemeClr val="tx1"/>
                              </a:solidFill>
                              <a:effectLst/>
                              <a:latin typeface="+mn-lt"/>
                              <a:ea typeface="+mn-ea"/>
                              <a:cs typeface="+mn-cs"/>
                            </a:rPr>
                            <a:t> (ou de la droite),</a:t>
                          </a:r>
                          <a:r>
                            <a:rPr lang="fr-FR" sz="1800" b="1" kern="1200" dirty="0" smtClean="0">
                              <a:solidFill>
                                <a:schemeClr val="tx1"/>
                              </a:solidFill>
                              <a:effectLst/>
                              <a:latin typeface="+mn-lt"/>
                              <a:ea typeface="+mn-ea"/>
                              <a:cs typeface="+mn-cs"/>
                            </a:rPr>
                            <a:t> calculer (ou relever) la longueur des 3 tubes égarés correspondant aux notes Ré</a:t>
                          </a:r>
                          <a:r>
                            <a:rPr lang="fr-FR" sz="1800" b="1" kern="1200" baseline="-25000" dirty="0" smtClean="0">
                              <a:solidFill>
                                <a:schemeClr val="tx1"/>
                              </a:solidFill>
                              <a:effectLst/>
                              <a:latin typeface="+mn-lt"/>
                              <a:ea typeface="+mn-ea"/>
                              <a:cs typeface="+mn-cs"/>
                            </a:rPr>
                            <a:t>3</a:t>
                          </a:r>
                          <a:r>
                            <a:rPr lang="fr-FR" sz="1800" b="1" kern="1200" dirty="0" smtClean="0">
                              <a:solidFill>
                                <a:schemeClr val="tx1"/>
                              </a:solidFill>
                              <a:effectLst/>
                              <a:latin typeface="+mn-lt"/>
                              <a:ea typeface="+mn-ea"/>
                              <a:cs typeface="+mn-cs"/>
                            </a:rPr>
                            <a:t>, Sol</a:t>
                          </a:r>
                          <a:r>
                            <a:rPr lang="fr-FR" sz="1800" b="1" kern="1200" baseline="-25000" dirty="0" smtClean="0">
                              <a:solidFill>
                                <a:schemeClr val="tx1"/>
                              </a:solidFill>
                              <a:effectLst/>
                              <a:latin typeface="+mn-lt"/>
                              <a:ea typeface="+mn-ea"/>
                              <a:cs typeface="+mn-cs"/>
                            </a:rPr>
                            <a:t>3</a:t>
                          </a:r>
                          <a:r>
                            <a:rPr lang="fr-FR" sz="1800" b="1" kern="1200" dirty="0" smtClean="0">
                              <a:solidFill>
                                <a:schemeClr val="tx1"/>
                              </a:solidFill>
                              <a:effectLst/>
                              <a:latin typeface="+mn-lt"/>
                              <a:ea typeface="+mn-ea"/>
                              <a:cs typeface="+mn-cs"/>
                            </a:rPr>
                            <a:t> et Si</a:t>
                          </a:r>
                          <a:r>
                            <a:rPr lang="fr-FR" sz="1800" b="1" kern="1200" baseline="-25000" dirty="0" smtClean="0">
                              <a:solidFill>
                                <a:schemeClr val="tx1"/>
                              </a:solidFill>
                              <a:effectLst/>
                              <a:latin typeface="+mn-lt"/>
                              <a:ea typeface="+mn-ea"/>
                              <a:cs typeface="+mn-cs"/>
                            </a:rPr>
                            <a:t>3</a:t>
                          </a:r>
                          <a:r>
                            <a:rPr lang="fr-FR" sz="1800" b="1" kern="1200" dirty="0" smtClean="0">
                              <a:solidFill>
                                <a:schemeClr val="tx1"/>
                              </a:solidFill>
                              <a:effectLst/>
                              <a:latin typeface="+mn-lt"/>
                              <a:ea typeface="+mn-ea"/>
                              <a:cs typeface="+mn-cs"/>
                            </a:rPr>
                            <a:t>.</a:t>
                          </a:r>
                        </a:p>
                        <a:p>
                          <a:endParaRPr lang="fr-FR" sz="800" b="1" kern="1200" dirty="0" smtClean="0">
                            <a:solidFill>
                              <a:schemeClr val="tx1"/>
                            </a:solidFill>
                            <a:effectLst/>
                            <a:latin typeface="+mn-lt"/>
                            <a:ea typeface="+mn-ea"/>
                            <a:cs typeface="+mn-cs"/>
                          </a:endParaRPr>
                        </a:p>
                        <a:p>
                          <a:r>
                            <a:rPr lang="fr-FR" sz="1800" b="1" kern="1200" dirty="0" smtClean="0">
                              <a:solidFill>
                                <a:schemeClr val="lt1"/>
                              </a:solidFill>
                              <a:effectLst/>
                              <a:ea typeface="+mn-ea"/>
                              <a:cs typeface="+mn-cs"/>
                            </a:rPr>
                            <a:t>                            </a:t>
                          </a:r>
                          <a14:m>
                            <m:oMath xmlns:m="http://schemas.openxmlformats.org/officeDocument/2006/math">
                              <m:sSub>
                                <m:sSubPr>
                                  <m:ctrlPr>
                                    <a:rPr lang="fr-FR" sz="1800" b="1" i="1" kern="1200" smtClean="0">
                                      <a:solidFill>
                                        <a:schemeClr val="lt1"/>
                                      </a:solidFill>
                                      <a:effectLst/>
                                      <a:latin typeface="Cambria Math"/>
                                      <a:ea typeface="+mn-ea"/>
                                      <a:cs typeface="+mn-cs"/>
                                    </a:rPr>
                                  </m:ctrlPr>
                                </m:sSubPr>
                                <m:e>
                                  <m:r>
                                    <a:rPr lang="fr-FR" sz="1800" b="1" i="0" kern="1200" smtClean="0">
                                      <a:solidFill>
                                        <a:schemeClr val="lt1"/>
                                      </a:solidFill>
                                      <a:effectLst/>
                                      <a:latin typeface="Cambria Math"/>
                                      <a:ea typeface="+mn-ea"/>
                                      <a:cs typeface="+mn-cs"/>
                                    </a:rPr>
                                    <m:t> </m:t>
                                  </m:r>
                                  <m:r>
                                    <m:rPr>
                                      <m:sty m:val="p"/>
                                    </m:rPr>
                                    <a:rPr lang="fr-FR" sz="1800" b="1" kern="1200">
                                      <a:solidFill>
                                        <a:schemeClr val="lt1"/>
                                      </a:solidFill>
                                      <a:effectLst/>
                                      <a:latin typeface="Cambria Math"/>
                                      <a:ea typeface="+mn-ea"/>
                                      <a:cs typeface="+mn-cs"/>
                                    </a:rPr>
                                    <m:t>L</m:t>
                                  </m:r>
                                </m:e>
                                <m:sub>
                                  <m:sSub>
                                    <m:sSubPr>
                                      <m:ctrlPr>
                                        <a:rPr lang="fr-FR" sz="1800" b="1" i="1" kern="1200">
                                          <a:solidFill>
                                            <a:schemeClr val="lt1"/>
                                          </a:solidFill>
                                          <a:effectLst/>
                                          <a:latin typeface="Cambria Math"/>
                                          <a:ea typeface="+mn-ea"/>
                                          <a:cs typeface="+mn-cs"/>
                                        </a:rPr>
                                      </m:ctrlPr>
                                    </m:sSubPr>
                                    <m:e>
                                      <m:r>
                                        <m:rPr>
                                          <m:sty m:val="p"/>
                                        </m:rPr>
                                        <a:rPr lang="fr-FR" sz="1800" b="1" kern="1200">
                                          <a:solidFill>
                                            <a:schemeClr val="lt1"/>
                                          </a:solidFill>
                                          <a:effectLst/>
                                          <a:latin typeface="Cambria Math"/>
                                          <a:ea typeface="+mn-ea"/>
                                          <a:cs typeface="+mn-cs"/>
                                        </a:rPr>
                                        <m:t>R</m:t>
                                      </m:r>
                                      <m:r>
                                        <a:rPr lang="fr-FR" sz="1800" b="1" kern="1200">
                                          <a:solidFill>
                                            <a:schemeClr val="lt1"/>
                                          </a:solidFill>
                                          <a:effectLst/>
                                          <a:latin typeface="Cambria Math"/>
                                          <a:ea typeface="+mn-ea"/>
                                          <a:cs typeface="+mn-cs"/>
                                        </a:rPr>
                                        <m:t>é</m:t>
                                      </m:r>
                                    </m:e>
                                    <m:sub>
                                      <m:r>
                                        <a:rPr lang="fr-FR" sz="1800" b="1" kern="1200">
                                          <a:solidFill>
                                            <a:schemeClr val="lt1"/>
                                          </a:solidFill>
                                          <a:effectLst/>
                                          <a:latin typeface="Cambria Math"/>
                                          <a:ea typeface="+mn-ea"/>
                                          <a:cs typeface="+mn-cs"/>
                                        </a:rPr>
                                        <m:t>3</m:t>
                                      </m:r>
                                    </m:sub>
                                  </m:sSub>
                                </m:sub>
                              </m:sSub>
                            </m:oMath>
                          </a14:m>
                          <a:r>
                            <a:rPr lang="fr-FR" sz="1800" b="1" kern="1200" dirty="0">
                              <a:solidFill>
                                <a:schemeClr val="lt1"/>
                              </a:solidFill>
                              <a:effectLst/>
                              <a:latin typeface="+mn-lt"/>
                              <a:ea typeface="+mn-ea"/>
                              <a:cs typeface="+mn-cs"/>
                            </a:rPr>
                            <a:t>= 29,00 </a:t>
                          </a:r>
                          <a:r>
                            <a:rPr lang="fr-FR" sz="1800" b="1" kern="1200" dirty="0" smtClean="0">
                              <a:solidFill>
                                <a:schemeClr val="lt1"/>
                              </a:solidFill>
                              <a:effectLst/>
                              <a:latin typeface="+mn-lt"/>
                              <a:ea typeface="+mn-ea"/>
                              <a:cs typeface="+mn-cs"/>
                            </a:rPr>
                            <a:t>cm</a:t>
                          </a:r>
                          <a:r>
                            <a:rPr lang="fr-FR" sz="1800" b="1" kern="1200" baseline="0" dirty="0" smtClean="0">
                              <a:solidFill>
                                <a:schemeClr val="lt1"/>
                              </a:solidFill>
                              <a:effectLst/>
                              <a:latin typeface="+mn-lt"/>
                              <a:ea typeface="+mn-ea"/>
                              <a:cs typeface="+mn-cs"/>
                            </a:rPr>
                            <a:t>         </a:t>
                          </a:r>
                          <a:r>
                            <a:rPr lang="fr-FR" sz="1800" b="1" kern="1200" dirty="0" smtClean="0">
                              <a:solidFill>
                                <a:schemeClr val="lt1"/>
                              </a:solidFill>
                              <a:effectLst/>
                              <a:latin typeface="+mn-lt"/>
                              <a:ea typeface="+mn-ea"/>
                              <a:cs typeface="+mn-cs"/>
                            </a:rPr>
                            <a:t> </a:t>
                          </a:r>
                          <a14:m>
                            <m:oMath xmlns:m="http://schemas.openxmlformats.org/officeDocument/2006/math">
                              <m:sSub>
                                <m:sSubPr>
                                  <m:ctrlPr>
                                    <a:rPr lang="fr-FR" sz="1800" b="1" i="1" kern="1200" smtClean="0">
                                      <a:solidFill>
                                        <a:schemeClr val="lt1"/>
                                      </a:solidFill>
                                      <a:effectLst/>
                                      <a:latin typeface="Cambria Math"/>
                                      <a:ea typeface="+mn-ea"/>
                                      <a:cs typeface="+mn-cs"/>
                                    </a:rPr>
                                  </m:ctrlPr>
                                </m:sSubPr>
                                <m:e>
                                  <m:r>
                                    <m:rPr>
                                      <m:sty m:val="p"/>
                                    </m:rPr>
                                    <a:rPr lang="fr-FR" sz="1800" b="1" kern="1200">
                                      <a:solidFill>
                                        <a:schemeClr val="lt1"/>
                                      </a:solidFill>
                                      <a:effectLst/>
                                      <a:latin typeface="Cambria Math"/>
                                      <a:ea typeface="+mn-ea"/>
                                      <a:cs typeface="+mn-cs"/>
                                    </a:rPr>
                                    <m:t>L</m:t>
                                  </m:r>
                                </m:e>
                                <m:sub>
                                  <m:sSub>
                                    <m:sSubPr>
                                      <m:ctrlPr>
                                        <a:rPr lang="fr-FR" sz="1800" b="1" i="1" kern="1200">
                                          <a:solidFill>
                                            <a:schemeClr val="lt1"/>
                                          </a:solidFill>
                                          <a:effectLst/>
                                          <a:latin typeface="Cambria Math"/>
                                          <a:ea typeface="+mn-ea"/>
                                          <a:cs typeface="+mn-cs"/>
                                        </a:rPr>
                                      </m:ctrlPr>
                                    </m:sSubPr>
                                    <m:e>
                                      <m:r>
                                        <m:rPr>
                                          <m:sty m:val="p"/>
                                        </m:rPr>
                                        <a:rPr lang="fr-FR" sz="1800" b="1" kern="1200">
                                          <a:solidFill>
                                            <a:schemeClr val="lt1"/>
                                          </a:solidFill>
                                          <a:effectLst/>
                                          <a:latin typeface="Cambria Math"/>
                                          <a:ea typeface="+mn-ea"/>
                                          <a:cs typeface="+mn-cs"/>
                                        </a:rPr>
                                        <m:t>Sol</m:t>
                                      </m:r>
                                    </m:e>
                                    <m:sub>
                                      <m:r>
                                        <a:rPr lang="fr-FR" sz="1800" b="1" kern="1200">
                                          <a:solidFill>
                                            <a:schemeClr val="lt1"/>
                                          </a:solidFill>
                                          <a:effectLst/>
                                          <a:latin typeface="Cambria Math"/>
                                          <a:ea typeface="+mn-ea"/>
                                          <a:cs typeface="+mn-cs"/>
                                        </a:rPr>
                                        <m:t>3</m:t>
                                      </m:r>
                                    </m:sub>
                                  </m:sSub>
                                </m:sub>
                              </m:sSub>
                            </m:oMath>
                          </a14:m>
                          <a:r>
                            <a:rPr lang="fr-FR" sz="1800" b="1" kern="1200" dirty="0">
                              <a:solidFill>
                                <a:schemeClr val="lt1"/>
                              </a:solidFill>
                              <a:effectLst/>
                              <a:latin typeface="+mn-lt"/>
                              <a:ea typeface="+mn-ea"/>
                              <a:cs typeface="+mn-cs"/>
                            </a:rPr>
                            <a:t>= 21,73 </a:t>
                          </a:r>
                          <a:r>
                            <a:rPr lang="fr-FR" sz="1800" b="1" kern="1200" dirty="0" smtClean="0">
                              <a:solidFill>
                                <a:schemeClr val="lt1"/>
                              </a:solidFill>
                              <a:effectLst/>
                              <a:latin typeface="+mn-lt"/>
                              <a:ea typeface="+mn-ea"/>
                              <a:cs typeface="+mn-cs"/>
                            </a:rPr>
                            <a:t>cm</a:t>
                          </a:r>
                          <a:r>
                            <a:rPr lang="fr-FR" sz="1800" b="1" kern="1200" baseline="0" dirty="0" smtClean="0">
                              <a:solidFill>
                                <a:schemeClr val="lt1"/>
                              </a:solidFill>
                              <a:effectLst/>
                              <a:latin typeface="+mn-lt"/>
                              <a:ea typeface="+mn-ea"/>
                              <a:cs typeface="+mn-cs"/>
                            </a:rPr>
                            <a:t>        </a:t>
                          </a:r>
                          <a:r>
                            <a:rPr lang="fr-FR" sz="1800" b="1" kern="1200" dirty="0" smtClean="0">
                              <a:solidFill>
                                <a:schemeClr val="lt1"/>
                              </a:solidFill>
                              <a:effectLst/>
                              <a:ea typeface="+mn-ea"/>
                              <a:cs typeface="+mn-cs"/>
                            </a:rPr>
                            <a:t> </a:t>
                          </a:r>
                          <a14:m>
                            <m:oMath xmlns:m="http://schemas.openxmlformats.org/officeDocument/2006/math">
                              <m:sSub>
                                <m:sSubPr>
                                  <m:ctrlPr>
                                    <a:rPr lang="fr-FR" sz="1800" b="1" i="1" kern="1200">
                                      <a:solidFill>
                                        <a:schemeClr val="lt1"/>
                                      </a:solidFill>
                                      <a:effectLst/>
                                      <a:latin typeface="Cambria Math"/>
                                      <a:ea typeface="+mn-ea"/>
                                      <a:cs typeface="+mn-cs"/>
                                    </a:rPr>
                                  </m:ctrlPr>
                                </m:sSubPr>
                                <m:e>
                                  <m:r>
                                    <m:rPr>
                                      <m:sty m:val="p"/>
                                    </m:rPr>
                                    <a:rPr lang="fr-FR" sz="1800" b="1" kern="1200">
                                      <a:solidFill>
                                        <a:schemeClr val="lt1"/>
                                      </a:solidFill>
                                      <a:effectLst/>
                                      <a:latin typeface="Cambria Math"/>
                                      <a:ea typeface="+mn-ea"/>
                                      <a:cs typeface="+mn-cs"/>
                                    </a:rPr>
                                    <m:t>L</m:t>
                                  </m:r>
                                </m:e>
                                <m:sub>
                                  <m:sSub>
                                    <m:sSubPr>
                                      <m:ctrlPr>
                                        <a:rPr lang="fr-FR" sz="1800" b="1" i="1" kern="1200">
                                          <a:solidFill>
                                            <a:schemeClr val="lt1"/>
                                          </a:solidFill>
                                          <a:effectLst/>
                                          <a:latin typeface="Cambria Math"/>
                                          <a:ea typeface="+mn-ea"/>
                                          <a:cs typeface="+mn-cs"/>
                                        </a:rPr>
                                      </m:ctrlPr>
                                    </m:sSubPr>
                                    <m:e>
                                      <m:r>
                                        <m:rPr>
                                          <m:sty m:val="p"/>
                                        </m:rPr>
                                        <a:rPr lang="fr-FR" sz="1800" b="1" kern="1200">
                                          <a:solidFill>
                                            <a:schemeClr val="lt1"/>
                                          </a:solidFill>
                                          <a:effectLst/>
                                          <a:latin typeface="Cambria Math"/>
                                          <a:ea typeface="+mn-ea"/>
                                          <a:cs typeface="+mn-cs"/>
                                        </a:rPr>
                                        <m:t>Si</m:t>
                                      </m:r>
                                    </m:e>
                                    <m:sub>
                                      <m:r>
                                        <a:rPr lang="fr-FR" sz="1800" b="1" kern="1200">
                                          <a:solidFill>
                                            <a:schemeClr val="lt1"/>
                                          </a:solidFill>
                                          <a:effectLst/>
                                          <a:latin typeface="Cambria Math"/>
                                          <a:ea typeface="+mn-ea"/>
                                          <a:cs typeface="+mn-cs"/>
                                        </a:rPr>
                                        <m:t>3</m:t>
                                      </m:r>
                                    </m:sub>
                                  </m:sSub>
                                </m:sub>
                              </m:sSub>
                            </m:oMath>
                          </a14:m>
                          <a:r>
                            <a:rPr lang="fr-FR" sz="1800" b="1" kern="1200" dirty="0">
                              <a:solidFill>
                                <a:schemeClr val="lt1"/>
                              </a:solidFill>
                              <a:effectLst/>
                              <a:latin typeface="+mn-lt"/>
                              <a:ea typeface="+mn-ea"/>
                              <a:cs typeface="+mn-cs"/>
                            </a:rPr>
                            <a:t>= 17,24 cm.</a:t>
                          </a:r>
                        </a:p>
                        <a:p>
                          <a:endParaRPr lang="fr-FR" sz="300" dirty="0">
                            <a:solidFill>
                              <a:schemeClr val="tx1"/>
                            </a:solidFill>
                            <a:effectLst/>
                          </a:endParaRPr>
                        </a:p>
                        <a:p>
                          <a:endParaRPr lang="fr-FR" sz="1800" b="1" kern="1200" dirty="0" smtClean="0">
                            <a:solidFill>
                              <a:schemeClr val="lt1"/>
                            </a:solidFill>
                            <a:effectLst/>
                            <a:latin typeface="+mn-lt"/>
                            <a:ea typeface="+mn-ea"/>
                            <a:cs typeface="+mn-cs"/>
                          </a:endParaRPr>
                        </a:p>
                      </a:txBody>
                      <a:tcPr marL="52243" marR="52243" marT="0" marB="0"/>
                    </a:tc>
                  </a:tr>
                </a:tbl>
              </a:graphicData>
            </a:graphic>
          </p:graphicFrame>
        </mc:Choice>
        <mc:Fallback xmlns="">
          <p:graphicFrame>
            <p:nvGraphicFramePr>
              <p:cNvPr id="4" name="Tableau 3"/>
              <p:cNvGraphicFramePr>
                <a:graphicFrameLocks noGrp="1"/>
              </p:cNvGraphicFramePr>
              <p:nvPr>
                <p:extLst>
                  <p:ext uri="{D42A27DB-BD31-4B8C-83A1-F6EECF244321}">
                    <p14:modId xmlns:p14="http://schemas.microsoft.com/office/powerpoint/2010/main" xmlns="" xmlns:a14="http://schemas.microsoft.com/office/drawing/2010/main" val="3715823781"/>
                  </p:ext>
                </p:extLst>
              </p:nvPr>
            </p:nvGraphicFramePr>
            <p:xfrm>
              <a:off x="103401" y="1340768"/>
              <a:ext cx="9073008" cy="5479733"/>
            </p:xfrm>
            <a:graphic>
              <a:graphicData uri="http://schemas.openxmlformats.org/drawingml/2006/table">
                <a:tbl>
                  <a:tblPr firstRow="1" firstCol="1" bandRow="1">
                    <a:tableStyleId>{5C22544A-7EE6-4342-B048-85BDC9FD1C3A}</a:tableStyleId>
                  </a:tblPr>
                  <a:tblGrid>
                    <a:gridCol w="9073008"/>
                  </a:tblGrid>
                  <a:tr h="852678">
                    <a:tc>
                      <a:txBody>
                        <a:bodyPr/>
                        <a:lstStyle/>
                        <a:p>
                          <a:pPr algn="ctr">
                            <a:lnSpc>
                              <a:spcPct val="115000"/>
                            </a:lnSpc>
                            <a:spcAft>
                              <a:spcPts val="0"/>
                            </a:spcAft>
                          </a:pPr>
                          <a:r>
                            <a:rPr lang="fr-FR" sz="400" dirty="0">
                              <a:effectLst/>
                            </a:rPr>
                            <a:t> </a:t>
                          </a:r>
                          <a:endParaRPr lang="fr-FR" sz="800" dirty="0">
                            <a:effectLst/>
                          </a:endParaRPr>
                        </a:p>
                        <a:p>
                          <a:pPr algn="ctr">
                            <a:lnSpc>
                              <a:spcPct val="115000"/>
                            </a:lnSpc>
                            <a:spcAft>
                              <a:spcPts val="0"/>
                            </a:spcAft>
                          </a:pPr>
                          <a:r>
                            <a:rPr lang="fr-FR" sz="2000" dirty="0" smtClean="0">
                              <a:solidFill>
                                <a:schemeClr val="tx1"/>
                              </a:solidFill>
                              <a:effectLst/>
                            </a:rPr>
                            <a:t>REALISER</a:t>
                          </a:r>
                          <a:endParaRPr lang="fr-FR" sz="2000" dirty="0">
                            <a:solidFill>
                              <a:schemeClr val="tx1"/>
                            </a:solidFill>
                            <a:effectLst/>
                          </a:endParaRPr>
                        </a:p>
                        <a:p>
                          <a:pPr algn="ctr">
                            <a:lnSpc>
                              <a:spcPct val="115000"/>
                            </a:lnSpc>
                            <a:spcAft>
                              <a:spcPts val="0"/>
                            </a:spcAft>
                          </a:pPr>
                          <a:endParaRPr lang="fr-FR" sz="500" dirty="0" smtClean="0">
                            <a:solidFill>
                              <a:schemeClr val="tx1"/>
                            </a:solidFill>
                            <a:effectLst/>
                          </a:endParaRPr>
                        </a:p>
                        <a:p>
                          <a:pPr algn="ctr"/>
                          <a:r>
                            <a:rPr lang="fr-FR" sz="1800" b="1" kern="1200" dirty="0" smtClean="0">
                              <a:solidFill>
                                <a:schemeClr val="accent5">
                                  <a:lumMod val="60000"/>
                                  <a:lumOff val="40000"/>
                                </a:schemeClr>
                              </a:solidFill>
                              <a:effectLst/>
                              <a:latin typeface="+mn-lt"/>
                              <a:ea typeface="+mn-ea"/>
                              <a:cs typeface="+mn-cs"/>
                            </a:rPr>
                            <a:t>« Effectuer des calculs littéraux ou numériques »</a:t>
                          </a:r>
                        </a:p>
                        <a:p>
                          <a:pPr>
                            <a:lnSpc>
                              <a:spcPct val="115000"/>
                            </a:lnSpc>
                            <a:spcAft>
                              <a:spcPts val="0"/>
                            </a:spcAft>
                          </a:pPr>
                          <a:r>
                            <a:rPr lang="fr-FR" sz="400" dirty="0">
                              <a:effectLst/>
                            </a:rPr>
                            <a:t> </a:t>
                          </a:r>
                          <a:endParaRPr lang="fr-FR" sz="800" dirty="0">
                            <a:effectLst/>
                            <a:latin typeface="Calibri"/>
                            <a:ea typeface="Calibri"/>
                            <a:cs typeface="Times New Roman"/>
                          </a:endParaRPr>
                        </a:p>
                      </a:txBody>
                      <a:tcPr marL="52243" marR="52243" marT="0" marB="0"/>
                    </a:tc>
                  </a:tr>
                  <a:tr h="490728">
                    <a:tc>
                      <a:txBody>
                        <a:bodyPr/>
                        <a:lstStyle/>
                        <a:p>
                          <a:pPr algn="ctr">
                            <a:lnSpc>
                              <a:spcPct val="115000"/>
                            </a:lnSpc>
                            <a:spcAft>
                              <a:spcPts val="0"/>
                            </a:spcAft>
                          </a:pPr>
                          <a:r>
                            <a:rPr lang="fr-FR" sz="400" dirty="0">
                              <a:effectLst/>
                            </a:rPr>
                            <a:t> </a:t>
                          </a:r>
                          <a:endParaRPr lang="fr-FR" sz="800" dirty="0">
                            <a:effectLst/>
                          </a:endParaRPr>
                        </a:p>
                        <a:p>
                          <a:pPr algn="ctr">
                            <a:lnSpc>
                              <a:spcPct val="115000"/>
                            </a:lnSpc>
                            <a:spcAft>
                              <a:spcPts val="0"/>
                            </a:spcAft>
                          </a:pPr>
                          <a:r>
                            <a:rPr lang="fr-FR" sz="2000" dirty="0">
                              <a:solidFill>
                                <a:schemeClr val="accent2">
                                  <a:lumMod val="75000"/>
                                </a:schemeClr>
                              </a:solidFill>
                              <a:effectLst/>
                            </a:rPr>
                            <a:t>Critères de réussite permettant d’attribuer le niveau de maîtrise « A »</a:t>
                          </a:r>
                        </a:p>
                        <a:p>
                          <a:pPr algn="ctr">
                            <a:lnSpc>
                              <a:spcPct val="115000"/>
                            </a:lnSpc>
                            <a:spcAft>
                              <a:spcPts val="0"/>
                            </a:spcAft>
                          </a:pPr>
                          <a:r>
                            <a:rPr lang="fr-FR" sz="400" dirty="0">
                              <a:effectLst/>
                            </a:rPr>
                            <a:t> </a:t>
                          </a:r>
                          <a:endParaRPr lang="fr-FR" sz="800" dirty="0">
                            <a:effectLst/>
                            <a:latin typeface="Calibri"/>
                            <a:ea typeface="Calibri"/>
                            <a:cs typeface="Times New Roman"/>
                          </a:endParaRPr>
                        </a:p>
                      </a:txBody>
                      <a:tcPr marL="52243" marR="52243" marT="0" marB="0"/>
                    </a:tc>
                  </a:tr>
                  <a:tr h="4136327">
                    <a:tc>
                      <a:txBody>
                        <a:bodyPr/>
                        <a:lstStyle/>
                        <a:p>
                          <a:endParaRPr lang="fr-FR"/>
                        </a:p>
                      </a:txBody>
                      <a:tcPr marL="52243" marR="52243" marT="0" marB="0">
                        <a:blipFill rotWithShape="1">
                          <a:blip r:embed="rId3"/>
                          <a:stretch>
                            <a:fillRect l="-67" t="-32548" r="-67"/>
                          </a:stretch>
                        </a:blipFill>
                      </a:tcPr>
                    </a:tc>
                  </a:tr>
                </a:tbl>
              </a:graphicData>
            </a:graphic>
          </p:graphicFrame>
        </mc:Fallback>
      </mc:AlternateContent>
      <p:sp>
        <p:nvSpPr>
          <p:cNvPr id="6" name="Rectangle 1"/>
          <p:cNvSpPr>
            <a:spLocks noChangeArrowheads="1"/>
          </p:cNvSpPr>
          <p:nvPr/>
        </p:nvSpPr>
        <p:spPr bwMode="auto">
          <a:xfrm>
            <a:off x="2006600" y="159067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3854239446"/>
      </p:ext>
    </p:extLst>
  </p:cSld>
  <p:clrMapOvr>
    <a:masterClrMapping/>
  </p:clrMapOvr>
  <p:transition spd="slow">
    <p:wip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7504" y="116632"/>
            <a:ext cx="9036496" cy="1080120"/>
          </a:xfrm>
        </p:spPr>
        <p:txBody>
          <a:bodyPr>
            <a:noAutofit/>
          </a:bodyPr>
          <a:lstStyle/>
          <a:p>
            <a:pPr algn="l"/>
            <a:r>
              <a:rPr lang="fr-FR" sz="2000" dirty="0" smtClean="0">
                <a:solidFill>
                  <a:srgbClr val="AA2116"/>
                </a:solidFill>
                <a:latin typeface="Copperplate Gothic Bold" panose="020E0705020206020404" pitchFamily="34" charset="0"/>
              </a:rPr>
              <a:t/>
            </a:r>
            <a:br>
              <a:rPr lang="fr-FR" sz="2000" dirty="0" smtClean="0">
                <a:solidFill>
                  <a:srgbClr val="AA2116"/>
                </a:solidFill>
                <a:latin typeface="Copperplate Gothic Bold" panose="020E0705020206020404" pitchFamily="34" charset="0"/>
              </a:rPr>
            </a:br>
            <a:r>
              <a:rPr lang="fr-FR" sz="2000" dirty="0">
                <a:solidFill>
                  <a:srgbClr val="AA2116"/>
                </a:solidFill>
                <a:latin typeface="Copperplate Gothic Bold" panose="020E0705020206020404" pitchFamily="34" charset="0"/>
              </a:rPr>
              <a:t/>
            </a:r>
            <a:br>
              <a:rPr lang="fr-FR" sz="2000" dirty="0">
                <a:solidFill>
                  <a:srgbClr val="AA2116"/>
                </a:solidFill>
                <a:latin typeface="Copperplate Gothic Bold" panose="020E0705020206020404" pitchFamily="34" charset="0"/>
              </a:rPr>
            </a:br>
            <a:r>
              <a:rPr lang="fr-FR" sz="2000" dirty="0" smtClean="0">
                <a:solidFill>
                  <a:srgbClr val="AA2116"/>
                </a:solidFill>
                <a:latin typeface="Copperplate Gothic Bold" panose="020E0705020206020404" pitchFamily="34" charset="0"/>
              </a:rPr>
              <a:t/>
            </a:r>
            <a:br>
              <a:rPr lang="fr-FR" sz="2000" dirty="0" smtClean="0">
                <a:solidFill>
                  <a:srgbClr val="AA2116"/>
                </a:solidFill>
                <a:latin typeface="Copperplate Gothic Bold" panose="020E0705020206020404" pitchFamily="34" charset="0"/>
              </a:rPr>
            </a:br>
            <a:r>
              <a:rPr lang="fr-FR" sz="2000" dirty="0">
                <a:solidFill>
                  <a:srgbClr val="AA2116"/>
                </a:solidFill>
                <a:latin typeface="Copperplate Gothic Bold" panose="020E0705020206020404" pitchFamily="34" charset="0"/>
              </a:rPr>
              <a:t/>
            </a:r>
            <a:br>
              <a:rPr lang="fr-FR" sz="2000" dirty="0">
                <a:solidFill>
                  <a:srgbClr val="AA2116"/>
                </a:solidFill>
                <a:latin typeface="Copperplate Gothic Bold" panose="020E0705020206020404" pitchFamily="34" charset="0"/>
              </a:rPr>
            </a:br>
            <a:r>
              <a:rPr lang="fr-FR" sz="2000" dirty="0" smtClean="0">
                <a:solidFill>
                  <a:srgbClr val="AA2116"/>
                </a:solidFill>
                <a:latin typeface="Copperplate Gothic Bold" panose="020E0705020206020404" pitchFamily="34" charset="0"/>
              </a:rPr>
              <a:t>                </a:t>
            </a:r>
            <a:br>
              <a:rPr lang="fr-FR" sz="2000" dirty="0" smtClean="0">
                <a:solidFill>
                  <a:srgbClr val="AA2116"/>
                </a:solidFill>
                <a:latin typeface="Copperplate Gothic Bold" panose="020E0705020206020404" pitchFamily="34" charset="0"/>
              </a:rPr>
            </a:br>
            <a:r>
              <a:rPr lang="fr-FR" sz="2000" dirty="0">
                <a:solidFill>
                  <a:srgbClr val="AA2116"/>
                </a:solidFill>
                <a:latin typeface="Copperplate Gothic Bold" panose="020E0705020206020404" pitchFamily="34" charset="0"/>
              </a:rPr>
              <a:t> </a:t>
            </a:r>
            <a:r>
              <a:rPr lang="fr-FR" sz="2000" dirty="0" smtClean="0">
                <a:solidFill>
                  <a:srgbClr val="AA2116"/>
                </a:solidFill>
                <a:latin typeface="Copperplate Gothic Bold" panose="020E0705020206020404" pitchFamily="34" charset="0"/>
              </a:rPr>
              <a:t>               </a:t>
            </a:r>
            <a:r>
              <a:rPr lang="fr-FR" sz="2000" dirty="0">
                <a:solidFill>
                  <a:srgbClr val="AA2116"/>
                </a:solidFill>
                <a:latin typeface="Copperplate Gothic Bold" panose="020E0705020206020404" pitchFamily="34" charset="0"/>
              </a:rPr>
              <a:t/>
            </a:r>
            <a:br>
              <a:rPr lang="fr-FR" sz="2000" dirty="0">
                <a:solidFill>
                  <a:srgbClr val="AA2116"/>
                </a:solidFill>
                <a:latin typeface="Copperplate Gothic Bold" panose="020E0705020206020404" pitchFamily="34" charset="0"/>
              </a:rPr>
            </a:br>
            <a:r>
              <a:rPr lang="fr-FR" sz="2000" dirty="0" smtClean="0">
                <a:solidFill>
                  <a:srgbClr val="AA2116"/>
                </a:solidFill>
                <a:latin typeface="Copperplate Gothic Bold" panose="020E0705020206020404" pitchFamily="34" charset="0"/>
              </a:rPr>
              <a:t>                                        LA   </a:t>
            </a:r>
            <a:r>
              <a:rPr lang="fr-FR" sz="2000" dirty="0">
                <a:solidFill>
                  <a:srgbClr val="AA2116"/>
                </a:solidFill>
                <a:latin typeface="Copperplate Gothic Bold" panose="020E0705020206020404" pitchFamily="34" charset="0"/>
              </a:rPr>
              <a:t>FLÛTE   DE   PAN</a:t>
            </a:r>
            <a:r>
              <a:rPr lang="fr-FR" sz="2000" dirty="0" smtClean="0">
                <a:solidFill>
                  <a:srgbClr val="AA2116"/>
                </a:solidFill>
                <a:latin typeface="Copperplate Gothic Bold" panose="020E0705020206020404" pitchFamily="34" charset="0"/>
              </a:rPr>
              <a:t/>
            </a:r>
            <a:br>
              <a:rPr lang="fr-FR" sz="2000" dirty="0" smtClean="0">
                <a:solidFill>
                  <a:srgbClr val="AA2116"/>
                </a:solidFill>
                <a:latin typeface="Copperplate Gothic Bold" panose="020E0705020206020404" pitchFamily="34" charset="0"/>
              </a:rPr>
            </a:br>
            <a:r>
              <a:rPr lang="fr-FR" sz="2000" dirty="0" smtClean="0">
                <a:solidFill>
                  <a:srgbClr val="AA2116"/>
                </a:solidFill>
                <a:latin typeface="Copperplate Gothic Bold" panose="020E0705020206020404" pitchFamily="34" charset="0"/>
              </a:rPr>
              <a:t/>
            </a:r>
            <a:br>
              <a:rPr lang="fr-FR" sz="2000" dirty="0" smtClean="0">
                <a:solidFill>
                  <a:srgbClr val="AA2116"/>
                </a:solidFill>
                <a:latin typeface="Copperplate Gothic Bold" panose="020E0705020206020404" pitchFamily="34" charset="0"/>
              </a:rPr>
            </a:br>
            <a:r>
              <a:rPr lang="fr-FR" sz="2000" dirty="0" smtClean="0">
                <a:solidFill>
                  <a:srgbClr val="AA2116"/>
                </a:solidFill>
                <a:latin typeface="Copperplate Gothic Bold" panose="020E0705020206020404" pitchFamily="34" charset="0"/>
              </a:rPr>
              <a:t>                                       </a:t>
            </a:r>
            <a:r>
              <a:rPr lang="fr-FR" sz="2000" b="1" dirty="0" smtClean="0">
                <a:solidFill>
                  <a:srgbClr val="0070C0"/>
                </a:solidFill>
                <a:latin typeface="Eras Bold ITC" panose="020B0907030504020204" pitchFamily="34" charset="0"/>
              </a:rPr>
              <a:t>Notation par compétences</a:t>
            </a:r>
            <a:r>
              <a:rPr lang="fr-FR" sz="2000" b="1" dirty="0">
                <a:solidFill>
                  <a:srgbClr val="0070C0"/>
                </a:solidFill>
                <a:latin typeface="Eras Bold ITC" panose="020B0907030504020204" pitchFamily="34" charset="0"/>
              </a:rPr>
              <a:t/>
            </a:r>
            <a:br>
              <a:rPr lang="fr-FR" sz="2000" b="1" dirty="0">
                <a:solidFill>
                  <a:srgbClr val="0070C0"/>
                </a:solidFill>
                <a:latin typeface="Eras Bold ITC" panose="020B0907030504020204" pitchFamily="34" charset="0"/>
              </a:rPr>
            </a:br>
            <a:r>
              <a:rPr lang="fr-FR" sz="2000" u="sng" dirty="0">
                <a:solidFill>
                  <a:schemeClr val="accent3">
                    <a:lumMod val="50000"/>
                  </a:schemeClr>
                </a:solidFill>
                <a:latin typeface="Agency FB" panose="020B0503020202020204" pitchFamily="34" charset="0"/>
              </a:rPr>
              <a:t/>
            </a:r>
            <a:br>
              <a:rPr lang="fr-FR" sz="2000" u="sng" dirty="0">
                <a:solidFill>
                  <a:schemeClr val="accent3">
                    <a:lumMod val="50000"/>
                  </a:schemeClr>
                </a:solidFill>
                <a:latin typeface="Agency FB" panose="020B0503020202020204" pitchFamily="34" charset="0"/>
              </a:rPr>
            </a:br>
            <a:r>
              <a:rPr lang="fr-FR" sz="2000" b="1" dirty="0">
                <a:solidFill>
                  <a:srgbClr val="0070C0"/>
                </a:solidFill>
                <a:latin typeface="Eras Bold ITC" panose="020B0907030504020204" pitchFamily="34" charset="0"/>
              </a:rPr>
              <a:t/>
            </a:r>
            <a:br>
              <a:rPr lang="fr-FR" sz="2000" b="1" dirty="0">
                <a:solidFill>
                  <a:srgbClr val="0070C0"/>
                </a:solidFill>
                <a:latin typeface="Eras Bold ITC" panose="020B0907030504020204" pitchFamily="34" charset="0"/>
              </a:rPr>
            </a:br>
            <a:r>
              <a:rPr lang="fr-FR" sz="2000" dirty="0" smtClean="0">
                <a:solidFill>
                  <a:srgbClr val="AA2116"/>
                </a:solidFill>
                <a:latin typeface="Copperplate Gothic Bold" panose="020E0705020206020404" pitchFamily="34" charset="0"/>
              </a:rPr>
              <a:t/>
            </a:r>
            <a:br>
              <a:rPr lang="fr-FR" sz="2000" dirty="0" smtClean="0">
                <a:solidFill>
                  <a:srgbClr val="AA2116"/>
                </a:solidFill>
                <a:latin typeface="Copperplate Gothic Bold" panose="020E0705020206020404" pitchFamily="34" charset="0"/>
              </a:rPr>
            </a:br>
            <a:r>
              <a:rPr lang="fr-FR" sz="2000" dirty="0">
                <a:solidFill>
                  <a:srgbClr val="AA2116"/>
                </a:solidFill>
                <a:latin typeface="Copperplate Gothic Bold" panose="020E0705020206020404" pitchFamily="34" charset="0"/>
              </a:rPr>
              <a:t/>
            </a:r>
            <a:br>
              <a:rPr lang="fr-FR" sz="2000" dirty="0">
                <a:solidFill>
                  <a:srgbClr val="AA2116"/>
                </a:solidFill>
                <a:latin typeface="Copperplate Gothic Bold" panose="020E0705020206020404" pitchFamily="34" charset="0"/>
              </a:rPr>
            </a:br>
            <a:r>
              <a:rPr lang="fr-FR" sz="2000" dirty="0" smtClean="0">
                <a:solidFill>
                  <a:srgbClr val="AA2116"/>
                </a:solidFill>
                <a:latin typeface="Copperplate Gothic Bold" panose="020E0705020206020404" pitchFamily="34" charset="0"/>
              </a:rPr>
              <a:t/>
            </a:r>
            <a:br>
              <a:rPr lang="fr-FR" sz="2000" dirty="0" smtClean="0">
                <a:solidFill>
                  <a:srgbClr val="AA2116"/>
                </a:solidFill>
                <a:latin typeface="Copperplate Gothic Bold" panose="020E0705020206020404" pitchFamily="34" charset="0"/>
              </a:rPr>
            </a:br>
            <a:endParaRPr lang="fr-FR" sz="2000" dirty="0"/>
          </a:p>
        </p:txBody>
      </p:sp>
      <p:sp>
        <p:nvSpPr>
          <p:cNvPr id="3" name="Espace réservé du contenu 2"/>
          <p:cNvSpPr>
            <a:spLocks noGrp="1"/>
          </p:cNvSpPr>
          <p:nvPr>
            <p:ph idx="1"/>
          </p:nvPr>
        </p:nvSpPr>
        <p:spPr>
          <a:xfrm>
            <a:off x="107504" y="1196752"/>
            <a:ext cx="8802268" cy="5472608"/>
          </a:xfrm>
        </p:spPr>
        <p:txBody>
          <a:bodyPr>
            <a:normAutofit/>
          </a:bodyPr>
          <a:lstStyle/>
          <a:p>
            <a:endParaRPr lang="fr-FR" sz="900" i="1" dirty="0"/>
          </a:p>
          <a:p>
            <a:pPr marL="0" indent="0">
              <a:buNone/>
            </a:pPr>
            <a:endParaRPr lang="fr-FR" dirty="0" smtClean="0"/>
          </a:p>
          <a:p>
            <a:pPr marL="0" indent="0">
              <a:buNone/>
            </a:pPr>
            <a:r>
              <a:rPr lang="fr-FR" dirty="0" smtClean="0">
                <a:solidFill>
                  <a:srgbClr val="0070C0"/>
                </a:solidFill>
                <a:latin typeface="Bauhaus 93" panose="04030905020B02020C02" pitchFamily="82" charset="0"/>
              </a:rPr>
              <a:t>         </a:t>
            </a:r>
            <a:endParaRPr lang="fr-FR" dirty="0"/>
          </a:p>
        </p:txBody>
      </p:sp>
      <p:sp>
        <p:nvSpPr>
          <p:cNvPr id="6" name="Rectangle 1"/>
          <p:cNvSpPr>
            <a:spLocks noChangeArrowheads="1"/>
          </p:cNvSpPr>
          <p:nvPr/>
        </p:nvSpPr>
        <p:spPr bwMode="auto">
          <a:xfrm>
            <a:off x="2006600" y="159067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graphicFrame>
        <p:nvGraphicFramePr>
          <p:cNvPr id="5" name="Tableau 4"/>
          <p:cNvGraphicFramePr>
            <a:graphicFrameLocks noGrp="1"/>
          </p:cNvGraphicFramePr>
          <p:nvPr>
            <p:extLst>
              <p:ext uri="{D42A27DB-BD31-4B8C-83A1-F6EECF244321}">
                <p14:modId xmlns:p14="http://schemas.microsoft.com/office/powerpoint/2010/main" val="4148966537"/>
              </p:ext>
            </p:extLst>
          </p:nvPr>
        </p:nvGraphicFramePr>
        <p:xfrm>
          <a:off x="2195736" y="2047875"/>
          <a:ext cx="4896544" cy="4206240"/>
        </p:xfrm>
        <a:graphic>
          <a:graphicData uri="http://schemas.openxmlformats.org/drawingml/2006/table">
            <a:tbl>
              <a:tblPr firstRow="1" firstCol="1" bandRow="1">
                <a:tableStyleId>{5C22544A-7EE6-4342-B048-85BDC9FD1C3A}</a:tableStyleId>
              </a:tblPr>
              <a:tblGrid>
                <a:gridCol w="1394521"/>
                <a:gridCol w="3502023"/>
              </a:tblGrid>
              <a:tr h="758958">
                <a:tc gridSpan="2">
                  <a:txBody>
                    <a:bodyPr/>
                    <a:lstStyle/>
                    <a:p>
                      <a:pPr>
                        <a:lnSpc>
                          <a:spcPct val="115000"/>
                        </a:lnSpc>
                        <a:spcAft>
                          <a:spcPts val="0"/>
                        </a:spcAft>
                      </a:pPr>
                      <a:r>
                        <a:rPr lang="fr-FR" sz="2000" dirty="0">
                          <a:effectLst/>
                        </a:rPr>
                        <a:t> </a:t>
                      </a:r>
                    </a:p>
                    <a:p>
                      <a:pPr algn="ctr">
                        <a:lnSpc>
                          <a:spcPct val="115000"/>
                        </a:lnSpc>
                        <a:spcAft>
                          <a:spcPts val="0"/>
                        </a:spcAft>
                      </a:pPr>
                      <a:r>
                        <a:rPr lang="fr-FR" sz="2000" dirty="0">
                          <a:effectLst/>
                        </a:rPr>
                        <a:t>Attribution du niveau de maîtrise</a:t>
                      </a:r>
                    </a:p>
                    <a:p>
                      <a:pPr>
                        <a:lnSpc>
                          <a:spcPct val="115000"/>
                        </a:lnSpc>
                        <a:spcAft>
                          <a:spcPts val="0"/>
                        </a:spcAft>
                      </a:pPr>
                      <a:r>
                        <a:rPr lang="fr-FR" sz="2000" dirty="0">
                          <a:effectLst/>
                        </a:rPr>
                        <a:t> </a:t>
                      </a:r>
                      <a:endParaRPr lang="fr-FR" sz="2000" dirty="0">
                        <a:effectLst/>
                        <a:latin typeface="Calibri"/>
                        <a:ea typeface="Calibri"/>
                        <a:cs typeface="Times New Roman"/>
                      </a:endParaRPr>
                    </a:p>
                  </a:txBody>
                  <a:tcPr marL="68580" marR="68580" marT="0" marB="0"/>
                </a:tc>
                <a:tc hMerge="1">
                  <a:txBody>
                    <a:bodyPr/>
                    <a:lstStyle/>
                    <a:p>
                      <a:endParaRPr lang="fr-FR"/>
                    </a:p>
                  </a:txBody>
                  <a:tcPr/>
                </a:tc>
              </a:tr>
              <a:tr h="678314">
                <a:tc>
                  <a:txBody>
                    <a:bodyPr/>
                    <a:lstStyle/>
                    <a:p>
                      <a:pPr algn="ctr">
                        <a:lnSpc>
                          <a:spcPct val="115000"/>
                        </a:lnSpc>
                        <a:spcAft>
                          <a:spcPts val="0"/>
                        </a:spcAft>
                      </a:pPr>
                      <a:r>
                        <a:rPr lang="fr-FR" sz="2000">
                          <a:effectLst/>
                        </a:rPr>
                        <a:t> </a:t>
                      </a:r>
                    </a:p>
                    <a:p>
                      <a:pPr algn="ctr">
                        <a:lnSpc>
                          <a:spcPct val="115000"/>
                        </a:lnSpc>
                        <a:spcAft>
                          <a:spcPts val="0"/>
                        </a:spcAft>
                      </a:pPr>
                      <a:r>
                        <a:rPr lang="fr-FR" sz="2000">
                          <a:effectLst/>
                        </a:rPr>
                        <a:t>Niveau A</a:t>
                      </a:r>
                    </a:p>
                    <a:p>
                      <a:pPr algn="ctr">
                        <a:lnSpc>
                          <a:spcPct val="115000"/>
                        </a:lnSpc>
                        <a:spcAft>
                          <a:spcPts val="0"/>
                        </a:spcAft>
                      </a:pPr>
                      <a:r>
                        <a:rPr lang="fr-FR" sz="2000">
                          <a:effectLst/>
                        </a:rPr>
                        <a:t> </a:t>
                      </a:r>
                      <a:endParaRPr lang="fr-FR" sz="2000">
                        <a:effectLst/>
                        <a:latin typeface="Calibri"/>
                        <a:ea typeface="Calibri"/>
                        <a:cs typeface="Times New Roman"/>
                      </a:endParaRPr>
                    </a:p>
                  </a:txBody>
                  <a:tcPr marL="68580" marR="68580" marT="0" marB="0"/>
                </a:tc>
                <a:tc>
                  <a:txBody>
                    <a:bodyPr/>
                    <a:lstStyle/>
                    <a:p>
                      <a:pPr algn="ctr">
                        <a:lnSpc>
                          <a:spcPct val="115000"/>
                        </a:lnSpc>
                        <a:spcAft>
                          <a:spcPts val="0"/>
                        </a:spcAft>
                      </a:pPr>
                      <a:r>
                        <a:rPr lang="fr-FR" sz="2000" dirty="0">
                          <a:effectLst/>
                        </a:rPr>
                        <a:t> </a:t>
                      </a:r>
                    </a:p>
                    <a:p>
                      <a:pPr algn="ctr">
                        <a:lnSpc>
                          <a:spcPct val="115000"/>
                        </a:lnSpc>
                        <a:spcAft>
                          <a:spcPts val="0"/>
                        </a:spcAft>
                      </a:pPr>
                      <a:r>
                        <a:rPr lang="fr-FR" sz="2000" dirty="0" smtClean="0">
                          <a:effectLst/>
                        </a:rPr>
                        <a:t>3 </a:t>
                      </a:r>
                      <a:r>
                        <a:rPr lang="fr-FR" sz="2000" dirty="0">
                          <a:effectLst/>
                        </a:rPr>
                        <a:t>items</a:t>
                      </a:r>
                      <a:endParaRPr lang="fr-FR" sz="2000" dirty="0">
                        <a:effectLst/>
                        <a:latin typeface="Calibri"/>
                        <a:ea typeface="Calibri"/>
                        <a:cs typeface="Times New Roman"/>
                      </a:endParaRPr>
                    </a:p>
                  </a:txBody>
                  <a:tcPr marL="68580" marR="68580" marT="0" marB="0"/>
                </a:tc>
              </a:tr>
              <a:tr h="557348">
                <a:tc>
                  <a:txBody>
                    <a:bodyPr/>
                    <a:lstStyle/>
                    <a:p>
                      <a:pPr algn="ctr">
                        <a:lnSpc>
                          <a:spcPct val="115000"/>
                        </a:lnSpc>
                        <a:spcAft>
                          <a:spcPts val="0"/>
                        </a:spcAft>
                      </a:pPr>
                      <a:r>
                        <a:rPr lang="fr-FR" sz="2000">
                          <a:effectLst/>
                        </a:rPr>
                        <a:t>Niveau B</a:t>
                      </a:r>
                    </a:p>
                    <a:p>
                      <a:pPr algn="ctr">
                        <a:lnSpc>
                          <a:spcPct val="115000"/>
                        </a:lnSpc>
                        <a:spcAft>
                          <a:spcPts val="0"/>
                        </a:spcAft>
                      </a:pPr>
                      <a:r>
                        <a:rPr lang="fr-FR" sz="2000">
                          <a:effectLst/>
                        </a:rPr>
                        <a:t> </a:t>
                      </a:r>
                      <a:endParaRPr lang="fr-FR" sz="2000">
                        <a:effectLst/>
                        <a:latin typeface="Calibri"/>
                        <a:ea typeface="Calibri"/>
                        <a:cs typeface="Times New Roman"/>
                      </a:endParaRPr>
                    </a:p>
                  </a:txBody>
                  <a:tcPr marL="68580" marR="68580" marT="0" marB="0"/>
                </a:tc>
                <a:tc>
                  <a:txBody>
                    <a:bodyPr/>
                    <a:lstStyle/>
                    <a:p>
                      <a:pPr algn="ctr">
                        <a:lnSpc>
                          <a:spcPct val="115000"/>
                        </a:lnSpc>
                        <a:spcAft>
                          <a:spcPts val="0"/>
                        </a:spcAft>
                      </a:pPr>
                      <a:r>
                        <a:rPr lang="fr-FR" sz="2000" dirty="0">
                          <a:effectLst/>
                        </a:rPr>
                        <a:t>1 </a:t>
                      </a:r>
                      <a:r>
                        <a:rPr lang="fr-FR" sz="2000" dirty="0" smtClean="0">
                          <a:effectLst/>
                        </a:rPr>
                        <a:t>item </a:t>
                      </a:r>
                      <a:r>
                        <a:rPr lang="fr-FR" sz="2000" dirty="0">
                          <a:effectLst/>
                        </a:rPr>
                        <a:t>manquant</a:t>
                      </a:r>
                      <a:endParaRPr lang="fr-FR" sz="2000" dirty="0">
                        <a:effectLst/>
                        <a:latin typeface="Calibri"/>
                        <a:ea typeface="Calibri"/>
                        <a:cs typeface="Times New Roman"/>
                      </a:endParaRPr>
                    </a:p>
                  </a:txBody>
                  <a:tcPr marL="68580" marR="68580" marT="0" marB="0"/>
                </a:tc>
              </a:tr>
              <a:tr h="557348">
                <a:tc>
                  <a:txBody>
                    <a:bodyPr/>
                    <a:lstStyle/>
                    <a:p>
                      <a:pPr algn="ctr">
                        <a:lnSpc>
                          <a:spcPct val="115000"/>
                        </a:lnSpc>
                        <a:spcAft>
                          <a:spcPts val="0"/>
                        </a:spcAft>
                      </a:pPr>
                      <a:r>
                        <a:rPr lang="fr-FR" sz="2000">
                          <a:effectLst/>
                        </a:rPr>
                        <a:t>Niveau C</a:t>
                      </a:r>
                    </a:p>
                    <a:p>
                      <a:pPr algn="ctr">
                        <a:lnSpc>
                          <a:spcPct val="115000"/>
                        </a:lnSpc>
                        <a:spcAft>
                          <a:spcPts val="0"/>
                        </a:spcAft>
                      </a:pPr>
                      <a:r>
                        <a:rPr lang="fr-FR" sz="2000">
                          <a:effectLst/>
                        </a:rPr>
                        <a:t> </a:t>
                      </a:r>
                      <a:endParaRPr lang="fr-FR" sz="2000">
                        <a:effectLst/>
                        <a:latin typeface="Calibri"/>
                        <a:ea typeface="Calibri"/>
                        <a:cs typeface="Times New Roman"/>
                      </a:endParaRPr>
                    </a:p>
                  </a:txBody>
                  <a:tcPr marL="68580" marR="68580" marT="0" marB="0"/>
                </a:tc>
                <a:tc>
                  <a:txBody>
                    <a:bodyPr/>
                    <a:lstStyle/>
                    <a:p>
                      <a:pPr algn="ctr">
                        <a:lnSpc>
                          <a:spcPct val="115000"/>
                        </a:lnSpc>
                        <a:spcAft>
                          <a:spcPts val="0"/>
                        </a:spcAft>
                      </a:pPr>
                      <a:r>
                        <a:rPr lang="fr-FR" sz="2000" dirty="0" smtClean="0">
                          <a:effectLst/>
                        </a:rPr>
                        <a:t>2 items </a:t>
                      </a:r>
                      <a:r>
                        <a:rPr lang="fr-FR" sz="2000" dirty="0">
                          <a:effectLst/>
                        </a:rPr>
                        <a:t>manquants</a:t>
                      </a:r>
                      <a:endParaRPr lang="fr-FR" sz="2000" dirty="0">
                        <a:effectLst/>
                        <a:latin typeface="Calibri"/>
                        <a:ea typeface="Calibri"/>
                        <a:cs typeface="Times New Roman"/>
                      </a:endParaRPr>
                    </a:p>
                  </a:txBody>
                  <a:tcPr marL="68580" marR="68580" marT="0" marB="0"/>
                </a:tc>
              </a:tr>
              <a:tr h="557348">
                <a:tc>
                  <a:txBody>
                    <a:bodyPr/>
                    <a:lstStyle/>
                    <a:p>
                      <a:pPr algn="ctr">
                        <a:lnSpc>
                          <a:spcPct val="115000"/>
                        </a:lnSpc>
                        <a:spcAft>
                          <a:spcPts val="0"/>
                        </a:spcAft>
                      </a:pPr>
                      <a:r>
                        <a:rPr lang="fr-FR" sz="2000">
                          <a:effectLst/>
                        </a:rPr>
                        <a:t>Niveau D</a:t>
                      </a:r>
                    </a:p>
                    <a:p>
                      <a:pPr algn="ctr">
                        <a:lnSpc>
                          <a:spcPct val="115000"/>
                        </a:lnSpc>
                        <a:spcAft>
                          <a:spcPts val="0"/>
                        </a:spcAft>
                      </a:pPr>
                      <a:r>
                        <a:rPr lang="fr-FR" sz="2000">
                          <a:effectLst/>
                        </a:rPr>
                        <a:t> </a:t>
                      </a:r>
                      <a:endParaRPr lang="fr-FR" sz="2000">
                        <a:effectLst/>
                        <a:latin typeface="Calibri"/>
                        <a:ea typeface="Calibri"/>
                        <a:cs typeface="Times New Roman"/>
                      </a:endParaRPr>
                    </a:p>
                  </a:txBody>
                  <a:tcPr marL="68580" marR="68580" marT="0" marB="0"/>
                </a:tc>
                <a:tc>
                  <a:txBody>
                    <a:bodyPr/>
                    <a:lstStyle/>
                    <a:p>
                      <a:pPr algn="ctr">
                        <a:lnSpc>
                          <a:spcPct val="115000"/>
                        </a:lnSpc>
                        <a:spcAft>
                          <a:spcPts val="0"/>
                        </a:spcAft>
                      </a:pPr>
                      <a:r>
                        <a:rPr lang="fr-FR" sz="2000" dirty="0" smtClean="0">
                          <a:effectLst/>
                        </a:rPr>
                        <a:t>3 </a:t>
                      </a:r>
                      <a:r>
                        <a:rPr lang="fr-FR" sz="2000" dirty="0">
                          <a:effectLst/>
                        </a:rPr>
                        <a:t>items manquants</a:t>
                      </a:r>
                      <a:endParaRPr lang="fr-FR" sz="2000" dirty="0">
                        <a:effectLst/>
                        <a:latin typeface="Calibri"/>
                        <a:ea typeface="Calibri"/>
                        <a:cs typeface="Times New Roman"/>
                      </a:endParaRPr>
                    </a:p>
                  </a:txBody>
                  <a:tcPr marL="68580" marR="68580" marT="0" marB="0"/>
                </a:tc>
              </a:tr>
            </a:tbl>
          </a:graphicData>
        </a:graphic>
      </p:graphicFrame>
      <p:sp>
        <p:nvSpPr>
          <p:cNvPr id="7" name="Rectangle 1"/>
          <p:cNvSpPr>
            <a:spLocks noChangeArrowheads="1"/>
          </p:cNvSpPr>
          <p:nvPr/>
        </p:nvSpPr>
        <p:spPr bwMode="auto">
          <a:xfrm>
            <a:off x="3187700" y="317976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245157939"/>
      </p:ext>
    </p:extLst>
  </p:cSld>
  <p:clrMapOvr>
    <a:masterClrMapping/>
  </p:clrMapOvr>
  <p:transition spd="slow">
    <p:wip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9592" y="0"/>
            <a:ext cx="9144000" cy="1124744"/>
          </a:xfrm>
        </p:spPr>
        <p:txBody>
          <a:bodyPr>
            <a:noAutofit/>
          </a:bodyPr>
          <a:lstStyle/>
          <a:p>
            <a:r>
              <a:rPr lang="fr-FR" sz="2000" dirty="0" smtClean="0">
                <a:solidFill>
                  <a:srgbClr val="AA2116"/>
                </a:solidFill>
                <a:latin typeface="Copperplate Gothic Bold" panose="020E0705020206020404" pitchFamily="34" charset="0"/>
              </a:rPr>
              <a:t/>
            </a:r>
            <a:br>
              <a:rPr lang="fr-FR" sz="2000" dirty="0" smtClean="0">
                <a:solidFill>
                  <a:srgbClr val="AA2116"/>
                </a:solidFill>
                <a:latin typeface="Copperplate Gothic Bold" panose="020E0705020206020404" pitchFamily="34" charset="0"/>
              </a:rPr>
            </a:br>
            <a:r>
              <a:rPr lang="fr-FR" sz="2000" dirty="0">
                <a:solidFill>
                  <a:srgbClr val="AA2116"/>
                </a:solidFill>
                <a:latin typeface="Copperplate Gothic Bold" panose="020E0705020206020404" pitchFamily="34" charset="0"/>
              </a:rPr>
              <a:t/>
            </a:r>
            <a:br>
              <a:rPr lang="fr-FR" sz="2000" dirty="0">
                <a:solidFill>
                  <a:srgbClr val="AA2116"/>
                </a:solidFill>
                <a:latin typeface="Copperplate Gothic Bold" panose="020E0705020206020404" pitchFamily="34" charset="0"/>
              </a:rPr>
            </a:br>
            <a:r>
              <a:rPr lang="fr-FR" sz="2000" dirty="0" smtClean="0">
                <a:solidFill>
                  <a:srgbClr val="AA2116"/>
                </a:solidFill>
                <a:latin typeface="Copperplate Gothic Bold" panose="020E0705020206020404" pitchFamily="34" charset="0"/>
              </a:rPr>
              <a:t/>
            </a:r>
            <a:br>
              <a:rPr lang="fr-FR" sz="2000" dirty="0" smtClean="0">
                <a:solidFill>
                  <a:srgbClr val="AA2116"/>
                </a:solidFill>
                <a:latin typeface="Copperplate Gothic Bold" panose="020E0705020206020404" pitchFamily="34" charset="0"/>
              </a:rPr>
            </a:br>
            <a:r>
              <a:rPr lang="fr-FR" sz="2000" dirty="0">
                <a:solidFill>
                  <a:srgbClr val="AA2116"/>
                </a:solidFill>
                <a:latin typeface="Copperplate Gothic Bold" panose="020E0705020206020404" pitchFamily="34" charset="0"/>
              </a:rPr>
              <a:t/>
            </a:r>
            <a:br>
              <a:rPr lang="fr-FR" sz="2000" dirty="0">
                <a:solidFill>
                  <a:srgbClr val="AA2116"/>
                </a:solidFill>
                <a:latin typeface="Copperplate Gothic Bold" panose="020E0705020206020404" pitchFamily="34" charset="0"/>
              </a:rPr>
            </a:br>
            <a:r>
              <a:rPr lang="fr-FR" sz="2000" dirty="0" smtClean="0">
                <a:solidFill>
                  <a:srgbClr val="AA2116"/>
                </a:solidFill>
                <a:latin typeface="Copperplate Gothic Bold" panose="020E0705020206020404" pitchFamily="34" charset="0"/>
              </a:rPr>
              <a:t>                </a:t>
            </a:r>
            <a:br>
              <a:rPr lang="fr-FR" sz="2000" dirty="0" smtClean="0">
                <a:solidFill>
                  <a:srgbClr val="AA2116"/>
                </a:solidFill>
                <a:latin typeface="Copperplate Gothic Bold" panose="020E0705020206020404" pitchFamily="34" charset="0"/>
              </a:rPr>
            </a:br>
            <a:r>
              <a:rPr lang="fr-FR" sz="2000" dirty="0">
                <a:solidFill>
                  <a:srgbClr val="AA2116"/>
                </a:solidFill>
                <a:latin typeface="Copperplate Gothic Bold" panose="020E0705020206020404" pitchFamily="34" charset="0"/>
              </a:rPr>
              <a:t> </a:t>
            </a:r>
            <a:r>
              <a:rPr lang="fr-FR" sz="2000" dirty="0" smtClean="0">
                <a:solidFill>
                  <a:srgbClr val="AA2116"/>
                </a:solidFill>
                <a:latin typeface="Copperplate Gothic Bold" panose="020E0705020206020404" pitchFamily="34" charset="0"/>
              </a:rPr>
              <a:t>                                                  </a:t>
            </a:r>
            <a:br>
              <a:rPr lang="fr-FR" sz="2000" dirty="0" smtClean="0">
                <a:solidFill>
                  <a:srgbClr val="AA2116"/>
                </a:solidFill>
                <a:latin typeface="Copperplate Gothic Bold" panose="020E0705020206020404" pitchFamily="34" charset="0"/>
              </a:rPr>
            </a:br>
            <a:r>
              <a:rPr lang="fr-FR" sz="2000" dirty="0" smtClean="0">
                <a:solidFill>
                  <a:srgbClr val="AA2116"/>
                </a:solidFill>
                <a:latin typeface="Copperplate Gothic Bold" panose="020E0705020206020404" pitchFamily="34" charset="0"/>
              </a:rPr>
              <a:t>  </a:t>
            </a:r>
            <a:r>
              <a:rPr lang="fr-FR" sz="2000" dirty="0">
                <a:solidFill>
                  <a:srgbClr val="AA2116"/>
                </a:solidFill>
                <a:latin typeface="Copperplate Gothic Bold" panose="020E0705020206020404" pitchFamily="34" charset="0"/>
              </a:rPr>
              <a:t>LA   FLÛTE   DE   </a:t>
            </a:r>
            <a:r>
              <a:rPr lang="fr-FR" sz="2000" dirty="0" smtClean="0">
                <a:solidFill>
                  <a:srgbClr val="AA2116"/>
                </a:solidFill>
                <a:latin typeface="Copperplate Gothic Bold" panose="020E0705020206020404" pitchFamily="34" charset="0"/>
              </a:rPr>
              <a:t>PAN                                         </a:t>
            </a:r>
            <a:br>
              <a:rPr lang="fr-FR" sz="2000" dirty="0" smtClean="0">
                <a:solidFill>
                  <a:srgbClr val="AA2116"/>
                </a:solidFill>
                <a:latin typeface="Copperplate Gothic Bold" panose="020E0705020206020404" pitchFamily="34" charset="0"/>
              </a:rPr>
            </a:br>
            <a:r>
              <a:rPr lang="fr-FR" sz="2000" dirty="0" smtClean="0">
                <a:solidFill>
                  <a:srgbClr val="AA2116"/>
                </a:solidFill>
                <a:latin typeface="Copperplate Gothic Bold" panose="020E0705020206020404" pitchFamily="34" charset="0"/>
              </a:rPr>
              <a:t/>
            </a:r>
            <a:br>
              <a:rPr lang="fr-FR" sz="2000" dirty="0" smtClean="0">
                <a:solidFill>
                  <a:srgbClr val="AA2116"/>
                </a:solidFill>
                <a:latin typeface="Copperplate Gothic Bold" panose="020E0705020206020404" pitchFamily="34" charset="0"/>
              </a:rPr>
            </a:br>
            <a:r>
              <a:rPr lang="fr-FR" sz="2000" b="1" dirty="0" smtClean="0">
                <a:solidFill>
                  <a:srgbClr val="0070C0"/>
                </a:solidFill>
                <a:latin typeface="Eras Bold ITC" panose="020B0907030504020204" pitchFamily="34" charset="0"/>
              </a:rPr>
              <a:t>Notation par compétences</a:t>
            </a:r>
            <a:r>
              <a:rPr lang="fr-FR" sz="2000" b="1" dirty="0">
                <a:solidFill>
                  <a:srgbClr val="0070C0"/>
                </a:solidFill>
                <a:latin typeface="Eras Bold ITC" panose="020B0907030504020204" pitchFamily="34" charset="0"/>
              </a:rPr>
              <a:t/>
            </a:r>
            <a:br>
              <a:rPr lang="fr-FR" sz="2000" b="1" dirty="0">
                <a:solidFill>
                  <a:srgbClr val="0070C0"/>
                </a:solidFill>
                <a:latin typeface="Eras Bold ITC" panose="020B0907030504020204" pitchFamily="34" charset="0"/>
              </a:rPr>
            </a:br>
            <a:r>
              <a:rPr lang="fr-FR" sz="2000" u="sng" dirty="0">
                <a:solidFill>
                  <a:schemeClr val="accent3">
                    <a:lumMod val="50000"/>
                  </a:schemeClr>
                </a:solidFill>
                <a:latin typeface="Agency FB" panose="020B0503020202020204" pitchFamily="34" charset="0"/>
              </a:rPr>
              <a:t/>
            </a:r>
            <a:br>
              <a:rPr lang="fr-FR" sz="2000" u="sng" dirty="0">
                <a:solidFill>
                  <a:schemeClr val="accent3">
                    <a:lumMod val="50000"/>
                  </a:schemeClr>
                </a:solidFill>
                <a:latin typeface="Agency FB" panose="020B0503020202020204" pitchFamily="34" charset="0"/>
              </a:rPr>
            </a:br>
            <a:r>
              <a:rPr lang="fr-FR" sz="2000" b="1" dirty="0">
                <a:solidFill>
                  <a:srgbClr val="0070C0"/>
                </a:solidFill>
                <a:latin typeface="Eras Bold ITC" panose="020B0907030504020204" pitchFamily="34" charset="0"/>
              </a:rPr>
              <a:t/>
            </a:r>
            <a:br>
              <a:rPr lang="fr-FR" sz="2000" b="1" dirty="0">
                <a:solidFill>
                  <a:srgbClr val="0070C0"/>
                </a:solidFill>
                <a:latin typeface="Eras Bold ITC" panose="020B0907030504020204" pitchFamily="34" charset="0"/>
              </a:rPr>
            </a:br>
            <a:r>
              <a:rPr lang="fr-FR" sz="2000" dirty="0" smtClean="0">
                <a:solidFill>
                  <a:srgbClr val="AA2116"/>
                </a:solidFill>
                <a:latin typeface="Copperplate Gothic Bold" panose="020E0705020206020404" pitchFamily="34" charset="0"/>
              </a:rPr>
              <a:t/>
            </a:r>
            <a:br>
              <a:rPr lang="fr-FR" sz="2000" dirty="0" smtClean="0">
                <a:solidFill>
                  <a:srgbClr val="AA2116"/>
                </a:solidFill>
                <a:latin typeface="Copperplate Gothic Bold" panose="020E0705020206020404" pitchFamily="34" charset="0"/>
              </a:rPr>
            </a:br>
            <a:r>
              <a:rPr lang="fr-FR" sz="2000" dirty="0">
                <a:solidFill>
                  <a:srgbClr val="AA2116"/>
                </a:solidFill>
                <a:latin typeface="Copperplate Gothic Bold" panose="020E0705020206020404" pitchFamily="34" charset="0"/>
              </a:rPr>
              <a:t/>
            </a:r>
            <a:br>
              <a:rPr lang="fr-FR" sz="2000" dirty="0">
                <a:solidFill>
                  <a:srgbClr val="AA2116"/>
                </a:solidFill>
                <a:latin typeface="Copperplate Gothic Bold" panose="020E0705020206020404" pitchFamily="34" charset="0"/>
              </a:rPr>
            </a:br>
            <a:r>
              <a:rPr lang="fr-FR" sz="2000" dirty="0" smtClean="0">
                <a:solidFill>
                  <a:srgbClr val="AA2116"/>
                </a:solidFill>
                <a:latin typeface="Copperplate Gothic Bold" panose="020E0705020206020404" pitchFamily="34" charset="0"/>
              </a:rPr>
              <a:t/>
            </a:r>
            <a:br>
              <a:rPr lang="fr-FR" sz="2000" dirty="0" smtClean="0">
                <a:solidFill>
                  <a:srgbClr val="AA2116"/>
                </a:solidFill>
                <a:latin typeface="Copperplate Gothic Bold" panose="020E0705020206020404" pitchFamily="34" charset="0"/>
              </a:rPr>
            </a:br>
            <a:endParaRPr lang="fr-FR" sz="2000" dirty="0"/>
          </a:p>
        </p:txBody>
      </p:sp>
      <p:sp>
        <p:nvSpPr>
          <p:cNvPr id="3" name="Espace réservé du contenu 2"/>
          <p:cNvSpPr>
            <a:spLocks noGrp="1"/>
          </p:cNvSpPr>
          <p:nvPr>
            <p:ph idx="1"/>
          </p:nvPr>
        </p:nvSpPr>
        <p:spPr>
          <a:xfrm>
            <a:off x="107504" y="1196752"/>
            <a:ext cx="8802268" cy="5472608"/>
          </a:xfrm>
        </p:spPr>
        <p:txBody>
          <a:bodyPr>
            <a:normAutofit/>
          </a:bodyPr>
          <a:lstStyle/>
          <a:p>
            <a:endParaRPr lang="fr-FR" sz="900" i="1" dirty="0"/>
          </a:p>
          <a:p>
            <a:pPr marL="0" indent="0">
              <a:buNone/>
            </a:pPr>
            <a:endParaRPr lang="fr-FR" dirty="0" smtClean="0"/>
          </a:p>
          <a:p>
            <a:pPr marL="0" indent="0">
              <a:buNone/>
            </a:pPr>
            <a:r>
              <a:rPr lang="fr-FR" dirty="0" smtClean="0">
                <a:solidFill>
                  <a:srgbClr val="0070C0"/>
                </a:solidFill>
                <a:latin typeface="Bauhaus 93" panose="04030905020B02020C02" pitchFamily="82" charset="0"/>
              </a:rPr>
              <a:t>         </a:t>
            </a:r>
            <a:endParaRPr lang="fr-FR" dirty="0"/>
          </a:p>
        </p:txBody>
      </p:sp>
      <mc:AlternateContent xmlns:mc="http://schemas.openxmlformats.org/markup-compatibility/2006" xmlns:a14="http://schemas.microsoft.com/office/drawing/2010/main">
        <mc:Choice Requires="a14">
          <p:graphicFrame>
            <p:nvGraphicFramePr>
              <p:cNvPr id="4" name="Tableau 3"/>
              <p:cNvGraphicFramePr>
                <a:graphicFrameLocks noGrp="1"/>
              </p:cNvGraphicFramePr>
              <p:nvPr>
                <p:extLst>
                  <p:ext uri="{D42A27DB-BD31-4B8C-83A1-F6EECF244321}">
                    <p14:modId xmlns:p14="http://schemas.microsoft.com/office/powerpoint/2010/main" val="1553939253"/>
                  </p:ext>
                </p:extLst>
              </p:nvPr>
            </p:nvGraphicFramePr>
            <p:xfrm>
              <a:off x="0" y="1268760"/>
              <a:ext cx="9073008" cy="4958779"/>
            </p:xfrm>
            <a:graphic>
              <a:graphicData uri="http://schemas.openxmlformats.org/drawingml/2006/table">
                <a:tbl>
                  <a:tblPr firstRow="1" firstCol="1" bandRow="1">
                    <a:tableStyleId>{5C22544A-7EE6-4342-B048-85BDC9FD1C3A}</a:tableStyleId>
                  </a:tblPr>
                  <a:tblGrid>
                    <a:gridCol w="9073008"/>
                  </a:tblGrid>
                  <a:tr h="696369">
                    <a:tc>
                      <a:txBody>
                        <a:bodyPr/>
                        <a:lstStyle/>
                        <a:p>
                          <a:pPr algn="ctr">
                            <a:lnSpc>
                              <a:spcPct val="115000"/>
                            </a:lnSpc>
                            <a:spcAft>
                              <a:spcPts val="0"/>
                            </a:spcAft>
                          </a:pPr>
                          <a:r>
                            <a:rPr lang="fr-FR" sz="400" dirty="0">
                              <a:effectLst/>
                            </a:rPr>
                            <a:t> </a:t>
                          </a:r>
                          <a:endParaRPr lang="fr-FR" sz="800" dirty="0">
                            <a:effectLst/>
                          </a:endParaRPr>
                        </a:p>
                        <a:p>
                          <a:pPr algn="ctr">
                            <a:lnSpc>
                              <a:spcPct val="115000"/>
                            </a:lnSpc>
                            <a:spcAft>
                              <a:spcPts val="0"/>
                            </a:spcAft>
                          </a:pPr>
                          <a:r>
                            <a:rPr lang="fr-FR" sz="2000" dirty="0" smtClean="0">
                              <a:solidFill>
                                <a:schemeClr val="tx1"/>
                              </a:solidFill>
                              <a:effectLst/>
                            </a:rPr>
                            <a:t>VALIDER</a:t>
                          </a:r>
                        </a:p>
                        <a:p>
                          <a:pPr algn="ctr"/>
                          <a:r>
                            <a:rPr lang="fr-FR" sz="1600" b="1" kern="1200" dirty="0" smtClean="0">
                              <a:solidFill>
                                <a:schemeClr val="accent5">
                                  <a:lumMod val="60000"/>
                                  <a:lumOff val="40000"/>
                                </a:schemeClr>
                              </a:solidFill>
                              <a:effectLst/>
                              <a:latin typeface="+mn-lt"/>
                              <a:ea typeface="+mn-ea"/>
                              <a:cs typeface="+mn-cs"/>
                            </a:rPr>
                            <a:t>« Discuter du résultat obtenu au regard de la problématique »</a:t>
                          </a:r>
                        </a:p>
                        <a:p>
                          <a:pPr algn="ctr"/>
                          <a:r>
                            <a:rPr lang="fr-FR" sz="1600" b="1" kern="1200" dirty="0" smtClean="0">
                              <a:solidFill>
                                <a:schemeClr val="accent5">
                                  <a:lumMod val="60000"/>
                                  <a:lumOff val="40000"/>
                                </a:schemeClr>
                              </a:solidFill>
                              <a:effectLst/>
                              <a:latin typeface="+mn-lt"/>
                              <a:ea typeface="+mn-ea"/>
                              <a:cs typeface="+mn-cs"/>
                            </a:rPr>
                            <a:t>« Faire preuve d’esprit critique »</a:t>
                          </a:r>
                        </a:p>
                        <a:p>
                          <a:pPr>
                            <a:lnSpc>
                              <a:spcPct val="115000"/>
                            </a:lnSpc>
                            <a:spcAft>
                              <a:spcPts val="0"/>
                            </a:spcAft>
                          </a:pPr>
                          <a:r>
                            <a:rPr lang="fr-FR" sz="400" dirty="0">
                              <a:effectLst/>
                            </a:rPr>
                            <a:t> </a:t>
                          </a:r>
                          <a:endParaRPr lang="fr-FR" sz="800" dirty="0">
                            <a:effectLst/>
                            <a:latin typeface="Calibri"/>
                            <a:ea typeface="Calibri"/>
                            <a:cs typeface="Times New Roman"/>
                          </a:endParaRPr>
                        </a:p>
                      </a:txBody>
                      <a:tcPr marL="52243" marR="52243" marT="0" marB="0"/>
                    </a:tc>
                  </a:tr>
                  <a:tr h="428923">
                    <a:tc>
                      <a:txBody>
                        <a:bodyPr/>
                        <a:lstStyle/>
                        <a:p>
                          <a:pPr algn="ctr">
                            <a:lnSpc>
                              <a:spcPct val="115000"/>
                            </a:lnSpc>
                            <a:spcAft>
                              <a:spcPts val="0"/>
                            </a:spcAft>
                          </a:pPr>
                          <a:r>
                            <a:rPr lang="fr-FR" sz="400" dirty="0">
                              <a:effectLst/>
                            </a:rPr>
                            <a:t> </a:t>
                          </a:r>
                          <a:endParaRPr lang="fr-FR" sz="800" dirty="0">
                            <a:effectLst/>
                          </a:endParaRPr>
                        </a:p>
                        <a:p>
                          <a:pPr algn="ctr">
                            <a:lnSpc>
                              <a:spcPct val="115000"/>
                            </a:lnSpc>
                            <a:spcAft>
                              <a:spcPts val="0"/>
                            </a:spcAft>
                          </a:pPr>
                          <a:r>
                            <a:rPr lang="fr-FR" sz="2000" dirty="0">
                              <a:solidFill>
                                <a:schemeClr val="accent2">
                                  <a:lumMod val="75000"/>
                                </a:schemeClr>
                              </a:solidFill>
                              <a:effectLst/>
                            </a:rPr>
                            <a:t>Critères de réussite permettant d’attribuer le niveau de maîtrise « A »</a:t>
                          </a:r>
                        </a:p>
                        <a:p>
                          <a:pPr algn="ctr">
                            <a:lnSpc>
                              <a:spcPct val="115000"/>
                            </a:lnSpc>
                            <a:spcAft>
                              <a:spcPts val="0"/>
                            </a:spcAft>
                          </a:pPr>
                          <a:r>
                            <a:rPr lang="fr-FR" sz="400" dirty="0">
                              <a:effectLst/>
                            </a:rPr>
                            <a:t> </a:t>
                          </a:r>
                          <a:endParaRPr lang="fr-FR" sz="800" dirty="0">
                            <a:effectLst/>
                            <a:latin typeface="Calibri"/>
                            <a:ea typeface="Calibri"/>
                            <a:cs typeface="Times New Roman"/>
                          </a:endParaRPr>
                        </a:p>
                      </a:txBody>
                      <a:tcPr marL="52243" marR="52243" marT="0" marB="0"/>
                    </a:tc>
                  </a:tr>
                  <a:tr h="2592288">
                    <a:tc>
                      <a:txBody>
                        <a:bodyPr/>
                        <a:lstStyle/>
                        <a:p>
                          <a:pPr>
                            <a:lnSpc>
                              <a:spcPct val="115000"/>
                            </a:lnSpc>
                            <a:spcAft>
                              <a:spcPts val="0"/>
                            </a:spcAft>
                          </a:pPr>
                          <a:r>
                            <a:rPr lang="fr-FR" sz="200" dirty="0">
                              <a:effectLst/>
                            </a:rPr>
                            <a:t> </a:t>
                          </a:r>
                          <a:endParaRPr lang="fr-FR" sz="800" dirty="0">
                            <a:effectLst/>
                          </a:endParaRPr>
                        </a:p>
                        <a:p>
                          <a:pPr>
                            <a:lnSpc>
                              <a:spcPct val="115000"/>
                            </a:lnSpc>
                            <a:spcAft>
                              <a:spcPts val="0"/>
                            </a:spcAft>
                          </a:pPr>
                          <a:endParaRPr lang="fr-FR" sz="300" dirty="0">
                            <a:solidFill>
                              <a:schemeClr val="tx1"/>
                            </a:solidFill>
                            <a:effectLst/>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fr-FR" sz="300" dirty="0" smtClean="0">
                            <a:solidFill>
                              <a:schemeClr val="tx1"/>
                            </a:solidFill>
                            <a:effectLst/>
                          </a:endParaRPr>
                        </a:p>
                        <a:p>
                          <a:pPr>
                            <a:lnSpc>
                              <a:spcPct val="115000"/>
                            </a:lnSpc>
                            <a:spcAft>
                              <a:spcPts val="0"/>
                            </a:spcAft>
                          </a:pPr>
                          <a:endParaRPr lang="fr-FR" sz="300" dirty="0" smtClean="0">
                            <a:solidFill>
                              <a:schemeClr val="tx1"/>
                            </a:solidFill>
                            <a:effectLst/>
                          </a:endParaRPr>
                        </a:p>
                        <a:p>
                          <a:r>
                            <a:rPr lang="fr-FR" sz="1800" b="1" kern="1200" dirty="0" smtClean="0">
                              <a:solidFill>
                                <a:srgbClr val="C00000"/>
                              </a:solidFill>
                              <a:effectLst/>
                              <a:latin typeface="+mn-lt"/>
                              <a:ea typeface="+mn-ea"/>
                              <a:cs typeface="+mn-cs"/>
                            </a:rPr>
                            <a:t>• </a:t>
                          </a:r>
                          <a:r>
                            <a:rPr lang="fr-FR" sz="1800" b="1" kern="1200" dirty="0" smtClean="0">
                              <a:solidFill>
                                <a:schemeClr val="tx1"/>
                              </a:solidFill>
                              <a:effectLst/>
                              <a:latin typeface="+mn-lt"/>
                              <a:ea typeface="+mn-ea"/>
                              <a:cs typeface="+mn-cs"/>
                            </a:rPr>
                            <a:t>Les longueurs des 3 tubes déterminées à partir de l’équation de la droite f</a:t>
                          </a:r>
                          <a:r>
                            <a:rPr lang="fr-FR" sz="1800" b="1" kern="1200" baseline="-25000" dirty="0">
                              <a:solidFill>
                                <a:schemeClr val="tx1"/>
                              </a:solidFill>
                              <a:effectLst/>
                              <a:latin typeface="+mn-lt"/>
                              <a:ea typeface="+mn-ea"/>
                              <a:cs typeface="+mn-cs"/>
                            </a:rPr>
                            <a:t>1</a:t>
                          </a:r>
                          <a:r>
                            <a:rPr lang="fr-FR" sz="1800" b="1" kern="1200" dirty="0">
                              <a:solidFill>
                                <a:schemeClr val="tx1"/>
                              </a:solidFill>
                              <a:effectLst/>
                              <a:latin typeface="+mn-lt"/>
                              <a:ea typeface="+mn-ea"/>
                              <a:cs typeface="+mn-cs"/>
                            </a:rPr>
                            <a:t> = g( </a:t>
                          </a:r>
                          <a14:m>
                            <m:oMath xmlns:m="http://schemas.openxmlformats.org/officeDocument/2006/math">
                              <m:f>
                                <m:fPr>
                                  <m:ctrlPr>
                                    <a:rPr lang="fr-FR" sz="1800" b="1" i="1" kern="1200">
                                      <a:solidFill>
                                        <a:schemeClr val="tx1"/>
                                      </a:solidFill>
                                      <a:effectLst/>
                                      <a:latin typeface="Cambria Math"/>
                                      <a:ea typeface="+mn-ea"/>
                                      <a:cs typeface="+mn-cs"/>
                                    </a:rPr>
                                  </m:ctrlPr>
                                </m:fPr>
                                <m:num>
                                  <m:r>
                                    <a:rPr lang="fr-FR" sz="1800" b="1" kern="1200">
                                      <a:solidFill>
                                        <a:schemeClr val="tx1"/>
                                      </a:solidFill>
                                      <a:effectLst/>
                                      <a:latin typeface="Cambria Math"/>
                                      <a:ea typeface="+mn-ea"/>
                                      <a:cs typeface="+mn-cs"/>
                                    </a:rPr>
                                    <m:t>1</m:t>
                                  </m:r>
                                </m:num>
                                <m:den>
                                  <m:r>
                                    <m:rPr>
                                      <m:sty m:val="p"/>
                                    </m:rPr>
                                    <a:rPr lang="fr-FR" sz="1800" b="1" kern="1200">
                                      <a:solidFill>
                                        <a:schemeClr val="tx1"/>
                                      </a:solidFill>
                                      <a:effectLst/>
                                      <a:latin typeface="Cambria Math"/>
                                      <a:ea typeface="+mn-ea"/>
                                      <a:cs typeface="+mn-cs"/>
                                    </a:rPr>
                                    <m:t>L</m:t>
                                  </m:r>
                                </m:den>
                              </m:f>
                            </m:oMath>
                          </a14:m>
                          <a:r>
                            <a:rPr lang="fr-FR" sz="1800" b="1" kern="1200" dirty="0">
                              <a:solidFill>
                                <a:schemeClr val="tx1"/>
                              </a:solidFill>
                              <a:effectLst/>
                              <a:latin typeface="+mn-lt"/>
                              <a:ea typeface="+mn-ea"/>
                              <a:cs typeface="+mn-cs"/>
                            </a:rPr>
                            <a:t>) sont cohérentes (les tubes sont classés par longueurs décroissantes</a:t>
                          </a:r>
                          <a:r>
                            <a:rPr lang="fr-FR" sz="1800" b="1" kern="1200" dirty="0" smtClean="0">
                              <a:solidFill>
                                <a:schemeClr val="tx1"/>
                              </a:solidFill>
                              <a:effectLst/>
                              <a:latin typeface="+mn-lt"/>
                              <a:ea typeface="+mn-ea"/>
                              <a:cs typeface="+mn-cs"/>
                            </a:rPr>
                            <a:t>).</a:t>
                          </a:r>
                        </a:p>
                        <a:p>
                          <a:endParaRPr lang="fr-FR" sz="1800" b="1" kern="1200" dirty="0">
                            <a:solidFill>
                              <a:schemeClr val="lt1"/>
                            </a:solidFill>
                            <a:effectLst/>
                            <a:latin typeface="+mn-lt"/>
                            <a:ea typeface="+mn-ea"/>
                            <a:cs typeface="+mn-cs"/>
                          </a:endParaRPr>
                        </a:p>
                        <a:p>
                          <a:r>
                            <a:rPr lang="fr-FR" sz="1800" b="1" kern="1200" dirty="0" smtClean="0">
                              <a:solidFill>
                                <a:srgbClr val="C00000"/>
                              </a:solidFill>
                              <a:effectLst/>
                              <a:latin typeface="+mn-lt"/>
                              <a:ea typeface="+mn-ea"/>
                              <a:cs typeface="+mn-cs"/>
                            </a:rPr>
                            <a:t>•</a:t>
                          </a:r>
                          <a:r>
                            <a:rPr lang="fr-FR" sz="1800" b="1" kern="1200" dirty="0" smtClean="0">
                              <a:solidFill>
                                <a:schemeClr val="lt1"/>
                              </a:solidFill>
                              <a:effectLst/>
                              <a:latin typeface="+mn-lt"/>
                              <a:ea typeface="+mn-ea"/>
                              <a:cs typeface="+mn-cs"/>
                            </a:rPr>
                            <a:t> </a:t>
                          </a:r>
                          <a:r>
                            <a:rPr lang="fr-FR" sz="1800" b="1" kern="1200" dirty="0">
                              <a:solidFill>
                                <a:schemeClr val="lt1"/>
                              </a:solidFill>
                              <a:effectLst/>
                              <a:latin typeface="+mn-lt"/>
                              <a:ea typeface="+mn-ea"/>
                              <a:cs typeface="+mn-cs"/>
                            </a:rPr>
                            <a:t>La relation de proportionnalité (f </a:t>
                          </a:r>
                          <a14:m>
                            <m:oMath xmlns:m="http://schemas.openxmlformats.org/officeDocument/2006/math">
                              <m:r>
                                <a:rPr lang="fr-FR" sz="1800" b="1" i="1" kern="1200">
                                  <a:solidFill>
                                    <a:schemeClr val="lt1"/>
                                  </a:solidFill>
                                  <a:effectLst/>
                                  <a:latin typeface="Cambria Math"/>
                                  <a:ea typeface="+mn-ea"/>
                                  <a:cs typeface="+mn-cs"/>
                                </a:rPr>
                                <m:t>~</m:t>
                              </m:r>
                              <m:f>
                                <m:fPr>
                                  <m:ctrlPr>
                                    <a:rPr lang="fr-FR" sz="1800" b="1" i="1" kern="1200">
                                      <a:solidFill>
                                        <a:schemeClr val="lt1"/>
                                      </a:solidFill>
                                      <a:effectLst/>
                                      <a:latin typeface="Cambria Math"/>
                                      <a:ea typeface="+mn-ea"/>
                                      <a:cs typeface="+mn-cs"/>
                                    </a:rPr>
                                  </m:ctrlPr>
                                </m:fPr>
                                <m:num>
                                  <m:r>
                                    <a:rPr lang="fr-FR" sz="1800" b="1" i="1" kern="1200">
                                      <a:solidFill>
                                        <a:schemeClr val="lt1"/>
                                      </a:solidFill>
                                      <a:effectLst/>
                                      <a:latin typeface="Cambria Math"/>
                                      <a:ea typeface="+mn-ea"/>
                                      <a:cs typeface="+mn-cs"/>
                                    </a:rPr>
                                    <m:t>𝟏</m:t>
                                  </m:r>
                                </m:num>
                                <m:den>
                                  <m:r>
                                    <a:rPr lang="fr-FR" sz="1800" b="1" i="1" kern="1200">
                                      <a:solidFill>
                                        <a:schemeClr val="lt1"/>
                                      </a:solidFill>
                                      <a:effectLst/>
                                      <a:latin typeface="Cambria Math"/>
                                      <a:ea typeface="+mn-ea"/>
                                      <a:cs typeface="+mn-cs"/>
                                    </a:rPr>
                                    <m:t>𝑳</m:t>
                                  </m:r>
                                </m:den>
                              </m:f>
                            </m:oMath>
                          </a14:m>
                          <a:r>
                            <a:rPr lang="fr-FR" sz="1800" b="1" kern="1200" dirty="0">
                              <a:solidFill>
                                <a:schemeClr val="lt1"/>
                              </a:solidFill>
                              <a:effectLst/>
                              <a:latin typeface="+mn-lt"/>
                              <a:ea typeface="+mn-ea"/>
                              <a:cs typeface="+mn-cs"/>
                            </a:rPr>
                            <a:t>) est respectée : plus la hauteur d’une note est élevée, plus la longueur L du tuyau sonore qui émet cette note est </a:t>
                          </a:r>
                          <a:r>
                            <a:rPr lang="fr-FR" sz="1800" b="1" kern="1200" dirty="0" smtClean="0">
                              <a:solidFill>
                                <a:schemeClr val="lt1"/>
                              </a:solidFill>
                              <a:effectLst/>
                              <a:latin typeface="+mn-lt"/>
                              <a:ea typeface="+mn-ea"/>
                              <a:cs typeface="+mn-cs"/>
                            </a:rPr>
                            <a:t>petite.</a:t>
                          </a:r>
                        </a:p>
                        <a:p>
                          <a:endParaRPr lang="fr-FR" sz="1800" b="1" kern="1200" dirty="0" smtClean="0">
                            <a:solidFill>
                              <a:schemeClr val="lt1"/>
                            </a:solidFill>
                            <a:effectLst/>
                            <a:latin typeface="+mn-lt"/>
                            <a:ea typeface="+mn-ea"/>
                            <a:cs typeface="+mn-cs"/>
                          </a:endParaRPr>
                        </a:p>
                        <a:p>
                          <a:r>
                            <a:rPr lang="fr-FR" sz="1800" b="1" kern="1200" dirty="0" smtClean="0">
                              <a:solidFill>
                                <a:srgbClr val="C00000"/>
                              </a:solidFill>
                              <a:effectLst/>
                              <a:latin typeface="+mn-lt"/>
                              <a:ea typeface="+mn-ea"/>
                              <a:cs typeface="+mn-cs"/>
                            </a:rPr>
                            <a:t>• </a:t>
                          </a:r>
                          <a:r>
                            <a:rPr lang="fr-FR" sz="1800" b="1" kern="1200" dirty="0" smtClean="0">
                              <a:solidFill>
                                <a:schemeClr val="tx1"/>
                              </a:solidFill>
                              <a:effectLst/>
                              <a:latin typeface="+mn-lt"/>
                              <a:ea typeface="+mn-ea"/>
                              <a:cs typeface="+mn-cs"/>
                            </a:rPr>
                            <a:t>Absence d’indication sur l’incertitude de la mesure des longueurs des tubes effectuée avec la règle graduée de Julien.</a:t>
                          </a:r>
                        </a:p>
                        <a:p>
                          <a:r>
                            <a:rPr lang="fr-FR" sz="1800" b="1" kern="1200" dirty="0" smtClean="0">
                              <a:solidFill>
                                <a:schemeClr val="tx1"/>
                              </a:solidFill>
                              <a:effectLst/>
                              <a:latin typeface="+mn-lt"/>
                              <a:ea typeface="+mn-ea"/>
                              <a:cs typeface="+mn-cs"/>
                            </a:rPr>
                            <a:t>En effet, cette incertitude se répercute sur la précision de la longueur calculée pour chaque tube égaré et par la suite sur l’exactitude de la fréquence fondamentale de la note émise par chaque tube découpé par Julien.</a:t>
                          </a:r>
                          <a:endParaRPr lang="fr-FR" sz="1800" b="1" kern="1200" dirty="0">
                            <a:solidFill>
                              <a:schemeClr val="tx1"/>
                            </a:solidFill>
                            <a:effectLst/>
                            <a:latin typeface="+mn-lt"/>
                            <a:ea typeface="+mn-ea"/>
                            <a:cs typeface="+mn-cs"/>
                          </a:endParaRPr>
                        </a:p>
                        <a:p>
                          <a:pPr>
                            <a:lnSpc>
                              <a:spcPct val="115000"/>
                            </a:lnSpc>
                            <a:spcAft>
                              <a:spcPts val="0"/>
                            </a:spcAft>
                          </a:pPr>
                          <a:endParaRPr lang="fr-FR" sz="300" dirty="0">
                            <a:solidFill>
                              <a:schemeClr val="tx1"/>
                            </a:solidFill>
                            <a:effectLst/>
                          </a:endParaRPr>
                        </a:p>
                      </a:txBody>
                      <a:tcPr marL="52243" marR="52243" marT="0" marB="0"/>
                    </a:tc>
                  </a:tr>
                </a:tbl>
              </a:graphicData>
            </a:graphic>
          </p:graphicFrame>
        </mc:Choice>
        <mc:Fallback xmlns="">
          <p:graphicFrame>
            <p:nvGraphicFramePr>
              <p:cNvPr id="4" name="Tableau 3"/>
              <p:cNvGraphicFramePr>
                <a:graphicFrameLocks noGrp="1"/>
              </p:cNvGraphicFramePr>
              <p:nvPr>
                <p:extLst>
                  <p:ext uri="{D42A27DB-BD31-4B8C-83A1-F6EECF244321}">
                    <p14:modId xmlns:p14="http://schemas.microsoft.com/office/powerpoint/2010/main" xmlns="" xmlns:a14="http://schemas.microsoft.com/office/drawing/2010/main" val="1553939253"/>
                  </p:ext>
                </p:extLst>
              </p:nvPr>
            </p:nvGraphicFramePr>
            <p:xfrm>
              <a:off x="0" y="1268760"/>
              <a:ext cx="9073008" cy="4963224"/>
            </p:xfrm>
            <a:graphic>
              <a:graphicData uri="http://schemas.openxmlformats.org/drawingml/2006/table">
                <a:tbl>
                  <a:tblPr firstRow="1" firstCol="1" bandRow="1">
                    <a:tableStyleId>{5C22544A-7EE6-4342-B048-85BDC9FD1C3A}</a:tableStyleId>
                  </a:tblPr>
                  <a:tblGrid>
                    <a:gridCol w="9073008"/>
                  </a:tblGrid>
                  <a:tr h="978408">
                    <a:tc>
                      <a:txBody>
                        <a:bodyPr/>
                        <a:lstStyle/>
                        <a:p>
                          <a:pPr algn="ctr">
                            <a:lnSpc>
                              <a:spcPct val="115000"/>
                            </a:lnSpc>
                            <a:spcAft>
                              <a:spcPts val="0"/>
                            </a:spcAft>
                          </a:pPr>
                          <a:r>
                            <a:rPr lang="fr-FR" sz="400" dirty="0">
                              <a:effectLst/>
                            </a:rPr>
                            <a:t> </a:t>
                          </a:r>
                          <a:endParaRPr lang="fr-FR" sz="800" dirty="0">
                            <a:effectLst/>
                          </a:endParaRPr>
                        </a:p>
                        <a:p>
                          <a:pPr algn="ctr">
                            <a:lnSpc>
                              <a:spcPct val="115000"/>
                            </a:lnSpc>
                            <a:spcAft>
                              <a:spcPts val="0"/>
                            </a:spcAft>
                          </a:pPr>
                          <a:r>
                            <a:rPr lang="fr-FR" sz="2000" dirty="0" smtClean="0">
                              <a:solidFill>
                                <a:schemeClr val="tx1"/>
                              </a:solidFill>
                              <a:effectLst/>
                            </a:rPr>
                            <a:t>VALIDER</a:t>
                          </a:r>
                        </a:p>
                        <a:p>
                          <a:pPr algn="ctr"/>
                          <a:r>
                            <a:rPr lang="fr-FR" sz="1600" b="1" kern="1200" dirty="0" smtClean="0">
                              <a:solidFill>
                                <a:schemeClr val="accent5">
                                  <a:lumMod val="60000"/>
                                  <a:lumOff val="40000"/>
                                </a:schemeClr>
                              </a:solidFill>
                              <a:effectLst/>
                              <a:latin typeface="+mn-lt"/>
                              <a:ea typeface="+mn-ea"/>
                              <a:cs typeface="+mn-cs"/>
                            </a:rPr>
                            <a:t>« Discuter du résultat obtenu au regard de la problématique »</a:t>
                          </a:r>
                        </a:p>
                        <a:p>
                          <a:pPr algn="ctr"/>
                          <a:r>
                            <a:rPr lang="fr-FR" sz="1600" b="1" kern="1200" dirty="0" smtClean="0">
                              <a:solidFill>
                                <a:schemeClr val="accent5">
                                  <a:lumMod val="60000"/>
                                  <a:lumOff val="40000"/>
                                </a:schemeClr>
                              </a:solidFill>
                              <a:effectLst/>
                              <a:latin typeface="+mn-lt"/>
                              <a:ea typeface="+mn-ea"/>
                              <a:cs typeface="+mn-cs"/>
                            </a:rPr>
                            <a:t>« Faire preuve d’esprit critique »</a:t>
                          </a:r>
                        </a:p>
                        <a:p>
                          <a:pPr>
                            <a:lnSpc>
                              <a:spcPct val="115000"/>
                            </a:lnSpc>
                            <a:spcAft>
                              <a:spcPts val="0"/>
                            </a:spcAft>
                          </a:pPr>
                          <a:r>
                            <a:rPr lang="fr-FR" sz="400" dirty="0">
                              <a:effectLst/>
                            </a:rPr>
                            <a:t> </a:t>
                          </a:r>
                          <a:endParaRPr lang="fr-FR" sz="800" dirty="0">
                            <a:effectLst/>
                            <a:latin typeface="Calibri"/>
                            <a:ea typeface="Calibri"/>
                            <a:cs typeface="Times New Roman"/>
                          </a:endParaRPr>
                        </a:p>
                      </a:txBody>
                      <a:tcPr marL="52243" marR="52243" marT="0" marB="0"/>
                    </a:tc>
                  </a:tr>
                  <a:tr h="490728">
                    <a:tc>
                      <a:txBody>
                        <a:bodyPr/>
                        <a:lstStyle/>
                        <a:p>
                          <a:pPr algn="ctr">
                            <a:lnSpc>
                              <a:spcPct val="115000"/>
                            </a:lnSpc>
                            <a:spcAft>
                              <a:spcPts val="0"/>
                            </a:spcAft>
                          </a:pPr>
                          <a:r>
                            <a:rPr lang="fr-FR" sz="400" dirty="0">
                              <a:effectLst/>
                            </a:rPr>
                            <a:t> </a:t>
                          </a:r>
                          <a:endParaRPr lang="fr-FR" sz="800" dirty="0">
                            <a:effectLst/>
                          </a:endParaRPr>
                        </a:p>
                        <a:p>
                          <a:pPr algn="ctr">
                            <a:lnSpc>
                              <a:spcPct val="115000"/>
                            </a:lnSpc>
                            <a:spcAft>
                              <a:spcPts val="0"/>
                            </a:spcAft>
                          </a:pPr>
                          <a:r>
                            <a:rPr lang="fr-FR" sz="2000" dirty="0">
                              <a:solidFill>
                                <a:schemeClr val="accent2">
                                  <a:lumMod val="75000"/>
                                </a:schemeClr>
                              </a:solidFill>
                              <a:effectLst/>
                            </a:rPr>
                            <a:t>Critères de réussite permettant d’attribuer le niveau de maîtrise « A »</a:t>
                          </a:r>
                        </a:p>
                        <a:p>
                          <a:pPr algn="ctr">
                            <a:lnSpc>
                              <a:spcPct val="115000"/>
                            </a:lnSpc>
                            <a:spcAft>
                              <a:spcPts val="0"/>
                            </a:spcAft>
                          </a:pPr>
                          <a:r>
                            <a:rPr lang="fr-FR" sz="400" dirty="0">
                              <a:effectLst/>
                            </a:rPr>
                            <a:t> </a:t>
                          </a:r>
                          <a:endParaRPr lang="fr-FR" sz="800" dirty="0">
                            <a:effectLst/>
                            <a:latin typeface="Calibri"/>
                            <a:ea typeface="Calibri"/>
                            <a:cs typeface="Times New Roman"/>
                          </a:endParaRPr>
                        </a:p>
                      </a:txBody>
                      <a:tcPr marL="52243" marR="52243" marT="0" marB="0"/>
                    </a:tc>
                  </a:tr>
                  <a:tr h="3494088">
                    <a:tc>
                      <a:txBody>
                        <a:bodyPr/>
                        <a:lstStyle/>
                        <a:p>
                          <a:endParaRPr lang="fr-FR"/>
                        </a:p>
                      </a:txBody>
                      <a:tcPr marL="52243" marR="52243" marT="0" marB="0">
                        <a:blipFill rotWithShape="1">
                          <a:blip r:embed="rId3"/>
                          <a:stretch>
                            <a:fillRect t="-42059" r="-67" b="-2792"/>
                          </a:stretch>
                        </a:blipFill>
                      </a:tcPr>
                    </a:tc>
                  </a:tr>
                </a:tbl>
              </a:graphicData>
            </a:graphic>
          </p:graphicFrame>
        </mc:Fallback>
      </mc:AlternateContent>
      <p:sp>
        <p:nvSpPr>
          <p:cNvPr id="6" name="Rectangle 1"/>
          <p:cNvSpPr>
            <a:spLocks noChangeArrowheads="1"/>
          </p:cNvSpPr>
          <p:nvPr/>
        </p:nvSpPr>
        <p:spPr bwMode="auto">
          <a:xfrm>
            <a:off x="2006600" y="159067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1507123856"/>
      </p:ext>
    </p:extLst>
  </p:cSld>
  <p:clrMapOvr>
    <a:masterClrMapping/>
  </p:clrMapOvr>
  <p:transition spd="slow">
    <p:wip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7504" y="116632"/>
            <a:ext cx="9036496" cy="1080120"/>
          </a:xfrm>
        </p:spPr>
        <p:txBody>
          <a:bodyPr>
            <a:noAutofit/>
          </a:bodyPr>
          <a:lstStyle/>
          <a:p>
            <a:pPr algn="l"/>
            <a:r>
              <a:rPr lang="fr-FR" sz="2000" dirty="0" smtClean="0">
                <a:solidFill>
                  <a:srgbClr val="AA2116"/>
                </a:solidFill>
                <a:latin typeface="Copperplate Gothic Bold" panose="020E0705020206020404" pitchFamily="34" charset="0"/>
              </a:rPr>
              <a:t/>
            </a:r>
            <a:br>
              <a:rPr lang="fr-FR" sz="2000" dirty="0" smtClean="0">
                <a:solidFill>
                  <a:srgbClr val="AA2116"/>
                </a:solidFill>
                <a:latin typeface="Copperplate Gothic Bold" panose="020E0705020206020404" pitchFamily="34" charset="0"/>
              </a:rPr>
            </a:br>
            <a:r>
              <a:rPr lang="fr-FR" sz="2000" dirty="0">
                <a:solidFill>
                  <a:srgbClr val="AA2116"/>
                </a:solidFill>
                <a:latin typeface="Copperplate Gothic Bold" panose="020E0705020206020404" pitchFamily="34" charset="0"/>
              </a:rPr>
              <a:t/>
            </a:r>
            <a:br>
              <a:rPr lang="fr-FR" sz="2000" dirty="0">
                <a:solidFill>
                  <a:srgbClr val="AA2116"/>
                </a:solidFill>
                <a:latin typeface="Copperplate Gothic Bold" panose="020E0705020206020404" pitchFamily="34" charset="0"/>
              </a:rPr>
            </a:br>
            <a:r>
              <a:rPr lang="fr-FR" sz="2000" dirty="0" smtClean="0">
                <a:solidFill>
                  <a:srgbClr val="AA2116"/>
                </a:solidFill>
                <a:latin typeface="Copperplate Gothic Bold" panose="020E0705020206020404" pitchFamily="34" charset="0"/>
              </a:rPr>
              <a:t/>
            </a:r>
            <a:br>
              <a:rPr lang="fr-FR" sz="2000" dirty="0" smtClean="0">
                <a:solidFill>
                  <a:srgbClr val="AA2116"/>
                </a:solidFill>
                <a:latin typeface="Copperplate Gothic Bold" panose="020E0705020206020404" pitchFamily="34" charset="0"/>
              </a:rPr>
            </a:br>
            <a:r>
              <a:rPr lang="fr-FR" sz="2000" dirty="0">
                <a:solidFill>
                  <a:srgbClr val="AA2116"/>
                </a:solidFill>
                <a:latin typeface="Copperplate Gothic Bold" panose="020E0705020206020404" pitchFamily="34" charset="0"/>
              </a:rPr>
              <a:t/>
            </a:r>
            <a:br>
              <a:rPr lang="fr-FR" sz="2000" dirty="0">
                <a:solidFill>
                  <a:srgbClr val="AA2116"/>
                </a:solidFill>
                <a:latin typeface="Copperplate Gothic Bold" panose="020E0705020206020404" pitchFamily="34" charset="0"/>
              </a:rPr>
            </a:br>
            <a:r>
              <a:rPr lang="fr-FR" sz="2000" dirty="0" smtClean="0">
                <a:solidFill>
                  <a:srgbClr val="AA2116"/>
                </a:solidFill>
                <a:latin typeface="Copperplate Gothic Bold" panose="020E0705020206020404" pitchFamily="34" charset="0"/>
              </a:rPr>
              <a:t>                </a:t>
            </a:r>
            <a:br>
              <a:rPr lang="fr-FR" sz="2000" dirty="0" smtClean="0">
                <a:solidFill>
                  <a:srgbClr val="AA2116"/>
                </a:solidFill>
                <a:latin typeface="Copperplate Gothic Bold" panose="020E0705020206020404" pitchFamily="34" charset="0"/>
              </a:rPr>
            </a:br>
            <a:r>
              <a:rPr lang="fr-FR" sz="2000" dirty="0">
                <a:solidFill>
                  <a:srgbClr val="AA2116"/>
                </a:solidFill>
                <a:latin typeface="Copperplate Gothic Bold" panose="020E0705020206020404" pitchFamily="34" charset="0"/>
              </a:rPr>
              <a:t> </a:t>
            </a:r>
            <a:r>
              <a:rPr lang="fr-FR" sz="2000" dirty="0" smtClean="0">
                <a:solidFill>
                  <a:srgbClr val="AA2116"/>
                </a:solidFill>
                <a:latin typeface="Copperplate Gothic Bold" panose="020E0705020206020404" pitchFamily="34" charset="0"/>
              </a:rPr>
              <a:t>               </a:t>
            </a:r>
            <a:r>
              <a:rPr lang="fr-FR" sz="2000" dirty="0">
                <a:solidFill>
                  <a:srgbClr val="AA2116"/>
                </a:solidFill>
                <a:latin typeface="Copperplate Gothic Bold" panose="020E0705020206020404" pitchFamily="34" charset="0"/>
              </a:rPr>
              <a:t/>
            </a:r>
            <a:br>
              <a:rPr lang="fr-FR" sz="2000" dirty="0">
                <a:solidFill>
                  <a:srgbClr val="AA2116"/>
                </a:solidFill>
                <a:latin typeface="Copperplate Gothic Bold" panose="020E0705020206020404" pitchFamily="34" charset="0"/>
              </a:rPr>
            </a:br>
            <a:r>
              <a:rPr lang="fr-FR" sz="2000" dirty="0" smtClean="0">
                <a:solidFill>
                  <a:srgbClr val="AA2116"/>
                </a:solidFill>
                <a:latin typeface="Copperplate Gothic Bold" panose="020E0705020206020404" pitchFamily="34" charset="0"/>
              </a:rPr>
              <a:t>                                        LA   </a:t>
            </a:r>
            <a:r>
              <a:rPr lang="fr-FR" sz="2000" dirty="0">
                <a:solidFill>
                  <a:srgbClr val="AA2116"/>
                </a:solidFill>
                <a:latin typeface="Copperplate Gothic Bold" panose="020E0705020206020404" pitchFamily="34" charset="0"/>
              </a:rPr>
              <a:t>FLÛTE   DE   PAN</a:t>
            </a:r>
            <a:r>
              <a:rPr lang="fr-FR" sz="2000" dirty="0" smtClean="0">
                <a:solidFill>
                  <a:srgbClr val="AA2116"/>
                </a:solidFill>
                <a:latin typeface="Copperplate Gothic Bold" panose="020E0705020206020404" pitchFamily="34" charset="0"/>
              </a:rPr>
              <a:t/>
            </a:r>
            <a:br>
              <a:rPr lang="fr-FR" sz="2000" dirty="0" smtClean="0">
                <a:solidFill>
                  <a:srgbClr val="AA2116"/>
                </a:solidFill>
                <a:latin typeface="Copperplate Gothic Bold" panose="020E0705020206020404" pitchFamily="34" charset="0"/>
              </a:rPr>
            </a:br>
            <a:r>
              <a:rPr lang="fr-FR" sz="2000" dirty="0" smtClean="0">
                <a:solidFill>
                  <a:srgbClr val="AA2116"/>
                </a:solidFill>
                <a:latin typeface="Copperplate Gothic Bold" panose="020E0705020206020404" pitchFamily="34" charset="0"/>
              </a:rPr>
              <a:t/>
            </a:r>
            <a:br>
              <a:rPr lang="fr-FR" sz="2000" dirty="0" smtClean="0">
                <a:solidFill>
                  <a:srgbClr val="AA2116"/>
                </a:solidFill>
                <a:latin typeface="Copperplate Gothic Bold" panose="020E0705020206020404" pitchFamily="34" charset="0"/>
              </a:rPr>
            </a:br>
            <a:r>
              <a:rPr lang="fr-FR" sz="2000" dirty="0" smtClean="0">
                <a:solidFill>
                  <a:srgbClr val="AA2116"/>
                </a:solidFill>
                <a:latin typeface="Copperplate Gothic Bold" panose="020E0705020206020404" pitchFamily="34" charset="0"/>
              </a:rPr>
              <a:t>                                       </a:t>
            </a:r>
            <a:r>
              <a:rPr lang="fr-FR" sz="2000" b="1" dirty="0" smtClean="0">
                <a:solidFill>
                  <a:srgbClr val="0070C0"/>
                </a:solidFill>
                <a:latin typeface="Eras Bold ITC" panose="020B0907030504020204" pitchFamily="34" charset="0"/>
              </a:rPr>
              <a:t>Notation par compétences</a:t>
            </a:r>
            <a:r>
              <a:rPr lang="fr-FR" sz="2000" b="1" dirty="0">
                <a:solidFill>
                  <a:srgbClr val="0070C0"/>
                </a:solidFill>
                <a:latin typeface="Eras Bold ITC" panose="020B0907030504020204" pitchFamily="34" charset="0"/>
              </a:rPr>
              <a:t/>
            </a:r>
            <a:br>
              <a:rPr lang="fr-FR" sz="2000" b="1" dirty="0">
                <a:solidFill>
                  <a:srgbClr val="0070C0"/>
                </a:solidFill>
                <a:latin typeface="Eras Bold ITC" panose="020B0907030504020204" pitchFamily="34" charset="0"/>
              </a:rPr>
            </a:br>
            <a:r>
              <a:rPr lang="fr-FR" sz="2000" u="sng" dirty="0">
                <a:solidFill>
                  <a:schemeClr val="accent3">
                    <a:lumMod val="50000"/>
                  </a:schemeClr>
                </a:solidFill>
                <a:latin typeface="Agency FB" panose="020B0503020202020204" pitchFamily="34" charset="0"/>
              </a:rPr>
              <a:t/>
            </a:r>
            <a:br>
              <a:rPr lang="fr-FR" sz="2000" u="sng" dirty="0">
                <a:solidFill>
                  <a:schemeClr val="accent3">
                    <a:lumMod val="50000"/>
                  </a:schemeClr>
                </a:solidFill>
                <a:latin typeface="Agency FB" panose="020B0503020202020204" pitchFamily="34" charset="0"/>
              </a:rPr>
            </a:br>
            <a:r>
              <a:rPr lang="fr-FR" sz="2000" b="1" dirty="0">
                <a:solidFill>
                  <a:srgbClr val="0070C0"/>
                </a:solidFill>
                <a:latin typeface="Eras Bold ITC" panose="020B0907030504020204" pitchFamily="34" charset="0"/>
              </a:rPr>
              <a:t/>
            </a:r>
            <a:br>
              <a:rPr lang="fr-FR" sz="2000" b="1" dirty="0">
                <a:solidFill>
                  <a:srgbClr val="0070C0"/>
                </a:solidFill>
                <a:latin typeface="Eras Bold ITC" panose="020B0907030504020204" pitchFamily="34" charset="0"/>
              </a:rPr>
            </a:br>
            <a:r>
              <a:rPr lang="fr-FR" sz="2000" dirty="0" smtClean="0">
                <a:solidFill>
                  <a:srgbClr val="AA2116"/>
                </a:solidFill>
                <a:latin typeface="Copperplate Gothic Bold" panose="020E0705020206020404" pitchFamily="34" charset="0"/>
              </a:rPr>
              <a:t/>
            </a:r>
            <a:br>
              <a:rPr lang="fr-FR" sz="2000" dirty="0" smtClean="0">
                <a:solidFill>
                  <a:srgbClr val="AA2116"/>
                </a:solidFill>
                <a:latin typeface="Copperplate Gothic Bold" panose="020E0705020206020404" pitchFamily="34" charset="0"/>
              </a:rPr>
            </a:br>
            <a:r>
              <a:rPr lang="fr-FR" sz="2000" dirty="0">
                <a:solidFill>
                  <a:srgbClr val="AA2116"/>
                </a:solidFill>
                <a:latin typeface="Copperplate Gothic Bold" panose="020E0705020206020404" pitchFamily="34" charset="0"/>
              </a:rPr>
              <a:t/>
            </a:r>
            <a:br>
              <a:rPr lang="fr-FR" sz="2000" dirty="0">
                <a:solidFill>
                  <a:srgbClr val="AA2116"/>
                </a:solidFill>
                <a:latin typeface="Copperplate Gothic Bold" panose="020E0705020206020404" pitchFamily="34" charset="0"/>
              </a:rPr>
            </a:br>
            <a:r>
              <a:rPr lang="fr-FR" sz="2000" dirty="0" smtClean="0">
                <a:solidFill>
                  <a:srgbClr val="AA2116"/>
                </a:solidFill>
                <a:latin typeface="Copperplate Gothic Bold" panose="020E0705020206020404" pitchFamily="34" charset="0"/>
              </a:rPr>
              <a:t/>
            </a:r>
            <a:br>
              <a:rPr lang="fr-FR" sz="2000" dirty="0" smtClean="0">
                <a:solidFill>
                  <a:srgbClr val="AA2116"/>
                </a:solidFill>
                <a:latin typeface="Copperplate Gothic Bold" panose="020E0705020206020404" pitchFamily="34" charset="0"/>
              </a:rPr>
            </a:br>
            <a:endParaRPr lang="fr-FR" sz="2000" dirty="0"/>
          </a:p>
        </p:txBody>
      </p:sp>
      <p:sp>
        <p:nvSpPr>
          <p:cNvPr id="3" name="Espace réservé du contenu 2"/>
          <p:cNvSpPr>
            <a:spLocks noGrp="1"/>
          </p:cNvSpPr>
          <p:nvPr>
            <p:ph idx="1"/>
          </p:nvPr>
        </p:nvSpPr>
        <p:spPr>
          <a:xfrm>
            <a:off x="107504" y="1196752"/>
            <a:ext cx="8802268" cy="5472608"/>
          </a:xfrm>
        </p:spPr>
        <p:txBody>
          <a:bodyPr>
            <a:normAutofit/>
          </a:bodyPr>
          <a:lstStyle/>
          <a:p>
            <a:endParaRPr lang="fr-FR" sz="900" i="1" dirty="0"/>
          </a:p>
          <a:p>
            <a:pPr marL="0" indent="0">
              <a:buNone/>
            </a:pPr>
            <a:endParaRPr lang="fr-FR" dirty="0" smtClean="0"/>
          </a:p>
          <a:p>
            <a:pPr marL="0" indent="0">
              <a:buNone/>
            </a:pPr>
            <a:r>
              <a:rPr lang="fr-FR" dirty="0" smtClean="0">
                <a:solidFill>
                  <a:srgbClr val="0070C0"/>
                </a:solidFill>
                <a:latin typeface="Bauhaus 93" panose="04030905020B02020C02" pitchFamily="82" charset="0"/>
              </a:rPr>
              <a:t>         </a:t>
            </a:r>
            <a:endParaRPr lang="fr-FR" dirty="0"/>
          </a:p>
        </p:txBody>
      </p:sp>
      <p:sp>
        <p:nvSpPr>
          <p:cNvPr id="6" name="Rectangle 1"/>
          <p:cNvSpPr>
            <a:spLocks noChangeArrowheads="1"/>
          </p:cNvSpPr>
          <p:nvPr/>
        </p:nvSpPr>
        <p:spPr bwMode="auto">
          <a:xfrm>
            <a:off x="2006600" y="159067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graphicFrame>
        <p:nvGraphicFramePr>
          <p:cNvPr id="5" name="Tableau 4"/>
          <p:cNvGraphicFramePr>
            <a:graphicFrameLocks noGrp="1"/>
          </p:cNvGraphicFramePr>
          <p:nvPr>
            <p:extLst>
              <p:ext uri="{D42A27DB-BD31-4B8C-83A1-F6EECF244321}">
                <p14:modId xmlns:p14="http://schemas.microsoft.com/office/powerpoint/2010/main" val="3342540036"/>
              </p:ext>
            </p:extLst>
          </p:nvPr>
        </p:nvGraphicFramePr>
        <p:xfrm>
          <a:off x="2195736" y="2047875"/>
          <a:ext cx="4896544" cy="4206240"/>
        </p:xfrm>
        <a:graphic>
          <a:graphicData uri="http://schemas.openxmlformats.org/drawingml/2006/table">
            <a:tbl>
              <a:tblPr firstRow="1" firstCol="1" bandRow="1">
                <a:tableStyleId>{5C22544A-7EE6-4342-B048-85BDC9FD1C3A}</a:tableStyleId>
              </a:tblPr>
              <a:tblGrid>
                <a:gridCol w="1394521"/>
                <a:gridCol w="3502023"/>
              </a:tblGrid>
              <a:tr h="758958">
                <a:tc gridSpan="2">
                  <a:txBody>
                    <a:bodyPr/>
                    <a:lstStyle/>
                    <a:p>
                      <a:pPr>
                        <a:lnSpc>
                          <a:spcPct val="115000"/>
                        </a:lnSpc>
                        <a:spcAft>
                          <a:spcPts val="0"/>
                        </a:spcAft>
                      </a:pPr>
                      <a:r>
                        <a:rPr lang="fr-FR" sz="2000" dirty="0">
                          <a:effectLst/>
                        </a:rPr>
                        <a:t> </a:t>
                      </a:r>
                    </a:p>
                    <a:p>
                      <a:pPr algn="ctr">
                        <a:lnSpc>
                          <a:spcPct val="115000"/>
                        </a:lnSpc>
                        <a:spcAft>
                          <a:spcPts val="0"/>
                        </a:spcAft>
                      </a:pPr>
                      <a:r>
                        <a:rPr lang="fr-FR" sz="2000" dirty="0">
                          <a:effectLst/>
                        </a:rPr>
                        <a:t>Attribution du niveau de maîtrise</a:t>
                      </a:r>
                    </a:p>
                    <a:p>
                      <a:pPr>
                        <a:lnSpc>
                          <a:spcPct val="115000"/>
                        </a:lnSpc>
                        <a:spcAft>
                          <a:spcPts val="0"/>
                        </a:spcAft>
                      </a:pPr>
                      <a:r>
                        <a:rPr lang="fr-FR" sz="2000" dirty="0">
                          <a:effectLst/>
                        </a:rPr>
                        <a:t> </a:t>
                      </a:r>
                      <a:endParaRPr lang="fr-FR" sz="2000" dirty="0">
                        <a:effectLst/>
                        <a:latin typeface="Calibri"/>
                        <a:ea typeface="Calibri"/>
                        <a:cs typeface="Times New Roman"/>
                      </a:endParaRPr>
                    </a:p>
                  </a:txBody>
                  <a:tcPr marL="68580" marR="68580" marT="0" marB="0"/>
                </a:tc>
                <a:tc hMerge="1">
                  <a:txBody>
                    <a:bodyPr/>
                    <a:lstStyle/>
                    <a:p>
                      <a:endParaRPr lang="fr-FR"/>
                    </a:p>
                  </a:txBody>
                  <a:tcPr/>
                </a:tc>
              </a:tr>
              <a:tr h="678314">
                <a:tc>
                  <a:txBody>
                    <a:bodyPr/>
                    <a:lstStyle/>
                    <a:p>
                      <a:pPr algn="ctr">
                        <a:lnSpc>
                          <a:spcPct val="115000"/>
                        </a:lnSpc>
                        <a:spcAft>
                          <a:spcPts val="0"/>
                        </a:spcAft>
                      </a:pPr>
                      <a:r>
                        <a:rPr lang="fr-FR" sz="2000">
                          <a:effectLst/>
                        </a:rPr>
                        <a:t> </a:t>
                      </a:r>
                    </a:p>
                    <a:p>
                      <a:pPr algn="ctr">
                        <a:lnSpc>
                          <a:spcPct val="115000"/>
                        </a:lnSpc>
                        <a:spcAft>
                          <a:spcPts val="0"/>
                        </a:spcAft>
                      </a:pPr>
                      <a:r>
                        <a:rPr lang="fr-FR" sz="2000">
                          <a:effectLst/>
                        </a:rPr>
                        <a:t>Niveau A</a:t>
                      </a:r>
                    </a:p>
                    <a:p>
                      <a:pPr algn="ctr">
                        <a:lnSpc>
                          <a:spcPct val="115000"/>
                        </a:lnSpc>
                        <a:spcAft>
                          <a:spcPts val="0"/>
                        </a:spcAft>
                      </a:pPr>
                      <a:r>
                        <a:rPr lang="fr-FR" sz="2000">
                          <a:effectLst/>
                        </a:rPr>
                        <a:t> </a:t>
                      </a:r>
                      <a:endParaRPr lang="fr-FR" sz="2000">
                        <a:effectLst/>
                        <a:latin typeface="Calibri"/>
                        <a:ea typeface="Calibri"/>
                        <a:cs typeface="Times New Roman"/>
                      </a:endParaRPr>
                    </a:p>
                  </a:txBody>
                  <a:tcPr marL="68580" marR="68580" marT="0" marB="0"/>
                </a:tc>
                <a:tc>
                  <a:txBody>
                    <a:bodyPr/>
                    <a:lstStyle/>
                    <a:p>
                      <a:pPr algn="ctr">
                        <a:lnSpc>
                          <a:spcPct val="115000"/>
                        </a:lnSpc>
                        <a:spcAft>
                          <a:spcPts val="0"/>
                        </a:spcAft>
                      </a:pPr>
                      <a:r>
                        <a:rPr lang="fr-FR" sz="2000" dirty="0">
                          <a:effectLst/>
                        </a:rPr>
                        <a:t> </a:t>
                      </a:r>
                    </a:p>
                    <a:p>
                      <a:pPr algn="ctr">
                        <a:lnSpc>
                          <a:spcPct val="115000"/>
                        </a:lnSpc>
                        <a:spcAft>
                          <a:spcPts val="0"/>
                        </a:spcAft>
                      </a:pPr>
                      <a:r>
                        <a:rPr lang="fr-FR" sz="2000" dirty="0" smtClean="0">
                          <a:effectLst/>
                        </a:rPr>
                        <a:t>3 </a:t>
                      </a:r>
                      <a:r>
                        <a:rPr lang="fr-FR" sz="2000" dirty="0">
                          <a:effectLst/>
                        </a:rPr>
                        <a:t>items</a:t>
                      </a:r>
                      <a:endParaRPr lang="fr-FR" sz="2000" dirty="0">
                        <a:effectLst/>
                        <a:latin typeface="Calibri"/>
                        <a:ea typeface="Calibri"/>
                        <a:cs typeface="Times New Roman"/>
                      </a:endParaRPr>
                    </a:p>
                  </a:txBody>
                  <a:tcPr marL="68580" marR="68580" marT="0" marB="0"/>
                </a:tc>
              </a:tr>
              <a:tr h="557348">
                <a:tc>
                  <a:txBody>
                    <a:bodyPr/>
                    <a:lstStyle/>
                    <a:p>
                      <a:pPr algn="ctr">
                        <a:lnSpc>
                          <a:spcPct val="115000"/>
                        </a:lnSpc>
                        <a:spcAft>
                          <a:spcPts val="0"/>
                        </a:spcAft>
                      </a:pPr>
                      <a:r>
                        <a:rPr lang="fr-FR" sz="2000">
                          <a:effectLst/>
                        </a:rPr>
                        <a:t>Niveau B</a:t>
                      </a:r>
                    </a:p>
                    <a:p>
                      <a:pPr algn="ctr">
                        <a:lnSpc>
                          <a:spcPct val="115000"/>
                        </a:lnSpc>
                        <a:spcAft>
                          <a:spcPts val="0"/>
                        </a:spcAft>
                      </a:pPr>
                      <a:r>
                        <a:rPr lang="fr-FR" sz="2000">
                          <a:effectLst/>
                        </a:rPr>
                        <a:t> </a:t>
                      </a:r>
                      <a:endParaRPr lang="fr-FR" sz="2000">
                        <a:effectLst/>
                        <a:latin typeface="Calibri"/>
                        <a:ea typeface="Calibri"/>
                        <a:cs typeface="Times New Roman"/>
                      </a:endParaRPr>
                    </a:p>
                  </a:txBody>
                  <a:tcPr marL="68580" marR="68580" marT="0" marB="0"/>
                </a:tc>
                <a:tc>
                  <a:txBody>
                    <a:bodyPr/>
                    <a:lstStyle/>
                    <a:p>
                      <a:pPr algn="ctr">
                        <a:lnSpc>
                          <a:spcPct val="115000"/>
                        </a:lnSpc>
                        <a:spcAft>
                          <a:spcPts val="0"/>
                        </a:spcAft>
                      </a:pPr>
                      <a:r>
                        <a:rPr lang="fr-FR" sz="2000" dirty="0">
                          <a:effectLst/>
                        </a:rPr>
                        <a:t>1 </a:t>
                      </a:r>
                      <a:r>
                        <a:rPr lang="fr-FR" sz="2000" dirty="0" smtClean="0">
                          <a:effectLst/>
                        </a:rPr>
                        <a:t>item </a:t>
                      </a:r>
                      <a:r>
                        <a:rPr lang="fr-FR" sz="2000" dirty="0">
                          <a:effectLst/>
                        </a:rPr>
                        <a:t>manquant</a:t>
                      </a:r>
                      <a:endParaRPr lang="fr-FR" sz="2000" dirty="0">
                        <a:effectLst/>
                        <a:latin typeface="Calibri"/>
                        <a:ea typeface="Calibri"/>
                        <a:cs typeface="Times New Roman"/>
                      </a:endParaRPr>
                    </a:p>
                  </a:txBody>
                  <a:tcPr marL="68580" marR="68580" marT="0" marB="0"/>
                </a:tc>
              </a:tr>
              <a:tr h="557348">
                <a:tc>
                  <a:txBody>
                    <a:bodyPr/>
                    <a:lstStyle/>
                    <a:p>
                      <a:pPr algn="ctr">
                        <a:lnSpc>
                          <a:spcPct val="115000"/>
                        </a:lnSpc>
                        <a:spcAft>
                          <a:spcPts val="0"/>
                        </a:spcAft>
                      </a:pPr>
                      <a:r>
                        <a:rPr lang="fr-FR" sz="2000">
                          <a:effectLst/>
                        </a:rPr>
                        <a:t>Niveau C</a:t>
                      </a:r>
                    </a:p>
                    <a:p>
                      <a:pPr algn="ctr">
                        <a:lnSpc>
                          <a:spcPct val="115000"/>
                        </a:lnSpc>
                        <a:spcAft>
                          <a:spcPts val="0"/>
                        </a:spcAft>
                      </a:pPr>
                      <a:r>
                        <a:rPr lang="fr-FR" sz="2000">
                          <a:effectLst/>
                        </a:rPr>
                        <a:t> </a:t>
                      </a:r>
                      <a:endParaRPr lang="fr-FR" sz="2000">
                        <a:effectLst/>
                        <a:latin typeface="Calibri"/>
                        <a:ea typeface="Calibri"/>
                        <a:cs typeface="Times New Roman"/>
                      </a:endParaRPr>
                    </a:p>
                  </a:txBody>
                  <a:tcPr marL="68580" marR="68580" marT="0" marB="0"/>
                </a:tc>
                <a:tc>
                  <a:txBody>
                    <a:bodyPr/>
                    <a:lstStyle/>
                    <a:p>
                      <a:pPr algn="ctr">
                        <a:lnSpc>
                          <a:spcPct val="115000"/>
                        </a:lnSpc>
                        <a:spcAft>
                          <a:spcPts val="0"/>
                        </a:spcAft>
                      </a:pPr>
                      <a:r>
                        <a:rPr lang="fr-FR" sz="2000" dirty="0" smtClean="0">
                          <a:effectLst/>
                        </a:rPr>
                        <a:t>2 items </a:t>
                      </a:r>
                      <a:r>
                        <a:rPr lang="fr-FR" sz="2000" dirty="0">
                          <a:effectLst/>
                        </a:rPr>
                        <a:t>manquants</a:t>
                      </a:r>
                      <a:endParaRPr lang="fr-FR" sz="2000" dirty="0">
                        <a:effectLst/>
                        <a:latin typeface="Calibri"/>
                        <a:ea typeface="Calibri"/>
                        <a:cs typeface="Times New Roman"/>
                      </a:endParaRPr>
                    </a:p>
                  </a:txBody>
                  <a:tcPr marL="68580" marR="68580" marT="0" marB="0"/>
                </a:tc>
              </a:tr>
              <a:tr h="557348">
                <a:tc>
                  <a:txBody>
                    <a:bodyPr/>
                    <a:lstStyle/>
                    <a:p>
                      <a:pPr algn="ctr">
                        <a:lnSpc>
                          <a:spcPct val="115000"/>
                        </a:lnSpc>
                        <a:spcAft>
                          <a:spcPts val="0"/>
                        </a:spcAft>
                      </a:pPr>
                      <a:r>
                        <a:rPr lang="fr-FR" sz="2000">
                          <a:effectLst/>
                        </a:rPr>
                        <a:t>Niveau D</a:t>
                      </a:r>
                    </a:p>
                    <a:p>
                      <a:pPr algn="ctr">
                        <a:lnSpc>
                          <a:spcPct val="115000"/>
                        </a:lnSpc>
                        <a:spcAft>
                          <a:spcPts val="0"/>
                        </a:spcAft>
                      </a:pPr>
                      <a:r>
                        <a:rPr lang="fr-FR" sz="2000">
                          <a:effectLst/>
                        </a:rPr>
                        <a:t> </a:t>
                      </a:r>
                      <a:endParaRPr lang="fr-FR" sz="2000">
                        <a:effectLst/>
                        <a:latin typeface="Calibri"/>
                        <a:ea typeface="Calibri"/>
                        <a:cs typeface="Times New Roman"/>
                      </a:endParaRPr>
                    </a:p>
                  </a:txBody>
                  <a:tcPr marL="68580" marR="68580" marT="0" marB="0"/>
                </a:tc>
                <a:tc>
                  <a:txBody>
                    <a:bodyPr/>
                    <a:lstStyle/>
                    <a:p>
                      <a:pPr algn="ctr">
                        <a:lnSpc>
                          <a:spcPct val="115000"/>
                        </a:lnSpc>
                        <a:spcAft>
                          <a:spcPts val="0"/>
                        </a:spcAft>
                      </a:pPr>
                      <a:r>
                        <a:rPr lang="fr-FR" sz="2000" dirty="0" smtClean="0">
                          <a:effectLst/>
                        </a:rPr>
                        <a:t>3 </a:t>
                      </a:r>
                      <a:r>
                        <a:rPr lang="fr-FR" sz="2000" dirty="0">
                          <a:effectLst/>
                        </a:rPr>
                        <a:t>items manquants</a:t>
                      </a:r>
                      <a:endParaRPr lang="fr-FR" sz="2000" dirty="0">
                        <a:effectLst/>
                        <a:latin typeface="Calibri"/>
                        <a:ea typeface="Calibri"/>
                        <a:cs typeface="Times New Roman"/>
                      </a:endParaRPr>
                    </a:p>
                  </a:txBody>
                  <a:tcPr marL="68580" marR="68580" marT="0" marB="0"/>
                </a:tc>
              </a:tr>
            </a:tbl>
          </a:graphicData>
        </a:graphic>
      </p:graphicFrame>
      <p:sp>
        <p:nvSpPr>
          <p:cNvPr id="7" name="Rectangle 1"/>
          <p:cNvSpPr>
            <a:spLocks noChangeArrowheads="1"/>
          </p:cNvSpPr>
          <p:nvPr/>
        </p:nvSpPr>
        <p:spPr bwMode="auto">
          <a:xfrm>
            <a:off x="3187700" y="317976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3350105202"/>
      </p:ext>
    </p:extLst>
  </p:cSld>
  <p:clrMapOvr>
    <a:masterClrMapping/>
  </p:clrMapOvr>
  <p:transition spd="slow">
    <p:wip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980728"/>
          </a:xfrm>
        </p:spPr>
        <p:txBody>
          <a:bodyPr>
            <a:noAutofit/>
          </a:bodyPr>
          <a:lstStyle/>
          <a:p>
            <a:pPr algn="l"/>
            <a:r>
              <a:rPr lang="fr-FR" sz="2000" dirty="0" smtClean="0">
                <a:solidFill>
                  <a:srgbClr val="AA2116"/>
                </a:solidFill>
                <a:latin typeface="Copperplate Gothic Bold" panose="020E0705020206020404" pitchFamily="34" charset="0"/>
              </a:rPr>
              <a:t/>
            </a:r>
            <a:br>
              <a:rPr lang="fr-FR" sz="2000" dirty="0" smtClean="0">
                <a:solidFill>
                  <a:srgbClr val="AA2116"/>
                </a:solidFill>
                <a:latin typeface="Copperplate Gothic Bold" panose="020E0705020206020404" pitchFamily="34" charset="0"/>
              </a:rPr>
            </a:br>
            <a:r>
              <a:rPr lang="fr-FR" sz="2000" dirty="0">
                <a:solidFill>
                  <a:srgbClr val="AA2116"/>
                </a:solidFill>
                <a:latin typeface="Copperplate Gothic Bold" panose="020E0705020206020404" pitchFamily="34" charset="0"/>
              </a:rPr>
              <a:t/>
            </a:r>
            <a:br>
              <a:rPr lang="fr-FR" sz="2000" dirty="0">
                <a:solidFill>
                  <a:srgbClr val="AA2116"/>
                </a:solidFill>
                <a:latin typeface="Copperplate Gothic Bold" panose="020E0705020206020404" pitchFamily="34" charset="0"/>
              </a:rPr>
            </a:br>
            <a:r>
              <a:rPr lang="fr-FR" sz="2000" dirty="0" smtClean="0">
                <a:solidFill>
                  <a:srgbClr val="AA2116"/>
                </a:solidFill>
                <a:latin typeface="Copperplate Gothic Bold" panose="020E0705020206020404" pitchFamily="34" charset="0"/>
              </a:rPr>
              <a:t/>
            </a:r>
            <a:br>
              <a:rPr lang="fr-FR" sz="2000" dirty="0" smtClean="0">
                <a:solidFill>
                  <a:srgbClr val="AA2116"/>
                </a:solidFill>
                <a:latin typeface="Copperplate Gothic Bold" panose="020E0705020206020404" pitchFamily="34" charset="0"/>
              </a:rPr>
            </a:br>
            <a:r>
              <a:rPr lang="fr-FR" sz="2000" dirty="0">
                <a:solidFill>
                  <a:srgbClr val="AA2116"/>
                </a:solidFill>
                <a:latin typeface="Copperplate Gothic Bold" panose="020E0705020206020404" pitchFamily="34" charset="0"/>
              </a:rPr>
              <a:t/>
            </a:r>
            <a:br>
              <a:rPr lang="fr-FR" sz="2000" dirty="0">
                <a:solidFill>
                  <a:srgbClr val="AA2116"/>
                </a:solidFill>
                <a:latin typeface="Copperplate Gothic Bold" panose="020E0705020206020404" pitchFamily="34" charset="0"/>
              </a:rPr>
            </a:br>
            <a:r>
              <a:rPr lang="fr-FR" sz="2000" dirty="0" smtClean="0">
                <a:solidFill>
                  <a:srgbClr val="AA2116"/>
                </a:solidFill>
                <a:latin typeface="Copperplate Gothic Bold" panose="020E0705020206020404" pitchFamily="34" charset="0"/>
              </a:rPr>
              <a:t>                </a:t>
            </a:r>
            <a:br>
              <a:rPr lang="fr-FR" sz="2000" dirty="0" smtClean="0">
                <a:solidFill>
                  <a:srgbClr val="AA2116"/>
                </a:solidFill>
                <a:latin typeface="Copperplate Gothic Bold" panose="020E0705020206020404" pitchFamily="34" charset="0"/>
              </a:rPr>
            </a:br>
            <a:r>
              <a:rPr lang="fr-FR" sz="2000" dirty="0">
                <a:solidFill>
                  <a:srgbClr val="AA2116"/>
                </a:solidFill>
                <a:latin typeface="Copperplate Gothic Bold" panose="020E0705020206020404" pitchFamily="34" charset="0"/>
              </a:rPr>
              <a:t> </a:t>
            </a:r>
            <a:r>
              <a:rPr lang="fr-FR" sz="2000" dirty="0" smtClean="0">
                <a:solidFill>
                  <a:srgbClr val="AA2116"/>
                </a:solidFill>
                <a:latin typeface="Copperplate Gothic Bold" panose="020E0705020206020404" pitchFamily="34" charset="0"/>
              </a:rPr>
              <a:t>            </a:t>
            </a:r>
            <a:br>
              <a:rPr lang="fr-FR" sz="2000" dirty="0" smtClean="0">
                <a:solidFill>
                  <a:srgbClr val="AA2116"/>
                </a:solidFill>
                <a:latin typeface="Copperplate Gothic Bold" panose="020E0705020206020404" pitchFamily="34" charset="0"/>
              </a:rPr>
            </a:br>
            <a:r>
              <a:rPr lang="fr-FR" sz="2000" dirty="0" smtClean="0">
                <a:solidFill>
                  <a:srgbClr val="AA2116"/>
                </a:solidFill>
                <a:latin typeface="Copperplate Gothic Bold" panose="020E0705020206020404" pitchFamily="34" charset="0"/>
              </a:rPr>
              <a:t>                                            LA   </a:t>
            </a:r>
            <a:r>
              <a:rPr lang="fr-FR" sz="2000" dirty="0">
                <a:solidFill>
                  <a:srgbClr val="AA2116"/>
                </a:solidFill>
                <a:latin typeface="Copperplate Gothic Bold" panose="020E0705020206020404" pitchFamily="34" charset="0"/>
              </a:rPr>
              <a:t>FLÛTE   DE   </a:t>
            </a:r>
            <a:r>
              <a:rPr lang="fr-FR" sz="2000" dirty="0" smtClean="0">
                <a:solidFill>
                  <a:srgbClr val="AA2116"/>
                </a:solidFill>
                <a:latin typeface="Copperplate Gothic Bold" panose="020E0705020206020404" pitchFamily="34" charset="0"/>
              </a:rPr>
              <a:t>PAN</a:t>
            </a:r>
            <a:br>
              <a:rPr lang="fr-FR" sz="2000" dirty="0" smtClean="0">
                <a:solidFill>
                  <a:srgbClr val="AA2116"/>
                </a:solidFill>
                <a:latin typeface="Copperplate Gothic Bold" panose="020E0705020206020404" pitchFamily="34" charset="0"/>
              </a:rPr>
            </a:br>
            <a:r>
              <a:rPr lang="fr-FR" sz="2000" dirty="0">
                <a:solidFill>
                  <a:srgbClr val="AA2116"/>
                </a:solidFill>
                <a:latin typeface="Copperplate Gothic Bold" panose="020E0705020206020404" pitchFamily="34" charset="0"/>
              </a:rPr>
              <a:t/>
            </a:r>
            <a:br>
              <a:rPr lang="fr-FR" sz="2000" dirty="0">
                <a:solidFill>
                  <a:srgbClr val="AA2116"/>
                </a:solidFill>
                <a:latin typeface="Copperplate Gothic Bold" panose="020E0705020206020404" pitchFamily="34" charset="0"/>
              </a:rPr>
            </a:br>
            <a:r>
              <a:rPr lang="fr-FR" sz="2000" dirty="0" smtClean="0">
                <a:solidFill>
                  <a:srgbClr val="AA2116"/>
                </a:solidFill>
                <a:latin typeface="Copperplate Gothic Bold" panose="020E0705020206020404" pitchFamily="34" charset="0"/>
              </a:rPr>
              <a:t>                                           </a:t>
            </a:r>
            <a:r>
              <a:rPr lang="fr-FR" sz="2000" b="1" dirty="0" smtClean="0">
                <a:solidFill>
                  <a:srgbClr val="0070C0"/>
                </a:solidFill>
                <a:latin typeface="Eras Bold ITC" panose="020B0907030504020204" pitchFamily="34" charset="0"/>
              </a:rPr>
              <a:t>Notation par compétences</a:t>
            </a:r>
            <a:r>
              <a:rPr lang="fr-FR" sz="2000" b="1" dirty="0">
                <a:solidFill>
                  <a:srgbClr val="0070C0"/>
                </a:solidFill>
                <a:latin typeface="Eras Bold ITC" panose="020B0907030504020204" pitchFamily="34" charset="0"/>
              </a:rPr>
              <a:t/>
            </a:r>
            <a:br>
              <a:rPr lang="fr-FR" sz="2000" b="1" dirty="0">
                <a:solidFill>
                  <a:srgbClr val="0070C0"/>
                </a:solidFill>
                <a:latin typeface="Eras Bold ITC" panose="020B0907030504020204" pitchFamily="34" charset="0"/>
              </a:rPr>
            </a:br>
            <a:r>
              <a:rPr lang="fr-FR" sz="2000" u="sng" dirty="0">
                <a:solidFill>
                  <a:schemeClr val="accent3">
                    <a:lumMod val="50000"/>
                  </a:schemeClr>
                </a:solidFill>
                <a:latin typeface="Agency FB" panose="020B0503020202020204" pitchFamily="34" charset="0"/>
              </a:rPr>
              <a:t/>
            </a:r>
            <a:br>
              <a:rPr lang="fr-FR" sz="2000" u="sng" dirty="0">
                <a:solidFill>
                  <a:schemeClr val="accent3">
                    <a:lumMod val="50000"/>
                  </a:schemeClr>
                </a:solidFill>
                <a:latin typeface="Agency FB" panose="020B0503020202020204" pitchFamily="34" charset="0"/>
              </a:rPr>
            </a:br>
            <a:r>
              <a:rPr lang="fr-FR" sz="2000" b="1" dirty="0">
                <a:solidFill>
                  <a:srgbClr val="0070C0"/>
                </a:solidFill>
                <a:latin typeface="Eras Bold ITC" panose="020B0907030504020204" pitchFamily="34" charset="0"/>
              </a:rPr>
              <a:t/>
            </a:r>
            <a:br>
              <a:rPr lang="fr-FR" sz="2000" b="1" dirty="0">
                <a:solidFill>
                  <a:srgbClr val="0070C0"/>
                </a:solidFill>
                <a:latin typeface="Eras Bold ITC" panose="020B0907030504020204" pitchFamily="34" charset="0"/>
              </a:rPr>
            </a:br>
            <a:r>
              <a:rPr lang="fr-FR" sz="2000" dirty="0" smtClean="0">
                <a:solidFill>
                  <a:srgbClr val="AA2116"/>
                </a:solidFill>
                <a:latin typeface="Copperplate Gothic Bold" panose="020E0705020206020404" pitchFamily="34" charset="0"/>
              </a:rPr>
              <a:t/>
            </a:r>
            <a:br>
              <a:rPr lang="fr-FR" sz="2000" dirty="0" smtClean="0">
                <a:solidFill>
                  <a:srgbClr val="AA2116"/>
                </a:solidFill>
                <a:latin typeface="Copperplate Gothic Bold" panose="020E0705020206020404" pitchFamily="34" charset="0"/>
              </a:rPr>
            </a:br>
            <a:r>
              <a:rPr lang="fr-FR" sz="2000" dirty="0">
                <a:solidFill>
                  <a:srgbClr val="AA2116"/>
                </a:solidFill>
                <a:latin typeface="Copperplate Gothic Bold" panose="020E0705020206020404" pitchFamily="34" charset="0"/>
              </a:rPr>
              <a:t/>
            </a:r>
            <a:br>
              <a:rPr lang="fr-FR" sz="2000" dirty="0">
                <a:solidFill>
                  <a:srgbClr val="AA2116"/>
                </a:solidFill>
                <a:latin typeface="Copperplate Gothic Bold" panose="020E0705020206020404" pitchFamily="34" charset="0"/>
              </a:rPr>
            </a:br>
            <a:r>
              <a:rPr lang="fr-FR" sz="2000" dirty="0" smtClean="0">
                <a:solidFill>
                  <a:srgbClr val="AA2116"/>
                </a:solidFill>
                <a:latin typeface="Copperplate Gothic Bold" panose="020E0705020206020404" pitchFamily="34" charset="0"/>
              </a:rPr>
              <a:t/>
            </a:r>
            <a:br>
              <a:rPr lang="fr-FR" sz="2000" dirty="0" smtClean="0">
                <a:solidFill>
                  <a:srgbClr val="AA2116"/>
                </a:solidFill>
                <a:latin typeface="Copperplate Gothic Bold" panose="020E0705020206020404" pitchFamily="34" charset="0"/>
              </a:rPr>
            </a:br>
            <a:endParaRPr lang="fr-FR" sz="2000" dirty="0"/>
          </a:p>
        </p:txBody>
      </p:sp>
      <p:sp>
        <p:nvSpPr>
          <p:cNvPr id="3" name="Espace réservé du contenu 2"/>
          <p:cNvSpPr>
            <a:spLocks noGrp="1"/>
          </p:cNvSpPr>
          <p:nvPr>
            <p:ph idx="1"/>
          </p:nvPr>
        </p:nvSpPr>
        <p:spPr>
          <a:xfrm>
            <a:off x="107504" y="1196752"/>
            <a:ext cx="8802268" cy="5472608"/>
          </a:xfrm>
        </p:spPr>
        <p:txBody>
          <a:bodyPr>
            <a:normAutofit/>
          </a:bodyPr>
          <a:lstStyle/>
          <a:p>
            <a:endParaRPr lang="fr-FR" sz="900" i="1" dirty="0"/>
          </a:p>
          <a:p>
            <a:pPr marL="0" indent="0">
              <a:buNone/>
            </a:pPr>
            <a:endParaRPr lang="fr-FR" dirty="0" smtClean="0"/>
          </a:p>
          <a:p>
            <a:pPr marL="0" indent="0">
              <a:buNone/>
            </a:pPr>
            <a:r>
              <a:rPr lang="fr-FR" dirty="0" smtClean="0">
                <a:solidFill>
                  <a:srgbClr val="0070C0"/>
                </a:solidFill>
                <a:latin typeface="Bauhaus 93" panose="04030905020B02020C02" pitchFamily="82" charset="0"/>
              </a:rPr>
              <a:t>         </a:t>
            </a:r>
            <a:endParaRPr lang="fr-FR" dirty="0"/>
          </a:p>
        </p:txBody>
      </p:sp>
      <p:graphicFrame>
        <p:nvGraphicFramePr>
          <p:cNvPr id="4" name="Tableau 3"/>
          <p:cNvGraphicFramePr>
            <a:graphicFrameLocks noGrp="1"/>
          </p:cNvGraphicFramePr>
          <p:nvPr>
            <p:extLst>
              <p:ext uri="{D42A27DB-BD31-4B8C-83A1-F6EECF244321}">
                <p14:modId xmlns:p14="http://schemas.microsoft.com/office/powerpoint/2010/main" val="1242093425"/>
              </p:ext>
            </p:extLst>
          </p:nvPr>
        </p:nvGraphicFramePr>
        <p:xfrm>
          <a:off x="-29592" y="1590675"/>
          <a:ext cx="9073008" cy="3717798"/>
        </p:xfrm>
        <a:graphic>
          <a:graphicData uri="http://schemas.openxmlformats.org/drawingml/2006/table">
            <a:tbl>
              <a:tblPr firstRow="1" firstCol="1" bandRow="1">
                <a:tableStyleId>{5C22544A-7EE6-4342-B048-85BDC9FD1C3A}</a:tableStyleId>
              </a:tblPr>
              <a:tblGrid>
                <a:gridCol w="9073008"/>
              </a:tblGrid>
              <a:tr h="623308">
                <a:tc>
                  <a:txBody>
                    <a:bodyPr/>
                    <a:lstStyle/>
                    <a:p>
                      <a:pPr algn="ctr">
                        <a:lnSpc>
                          <a:spcPct val="115000"/>
                        </a:lnSpc>
                        <a:spcAft>
                          <a:spcPts val="0"/>
                        </a:spcAft>
                      </a:pPr>
                      <a:r>
                        <a:rPr lang="fr-FR" sz="400" dirty="0">
                          <a:effectLst/>
                        </a:rPr>
                        <a:t> </a:t>
                      </a:r>
                      <a:endParaRPr lang="fr-FR" sz="800" dirty="0">
                        <a:effectLst/>
                      </a:endParaRPr>
                    </a:p>
                    <a:p>
                      <a:pPr algn="ctr">
                        <a:lnSpc>
                          <a:spcPct val="115000"/>
                        </a:lnSpc>
                        <a:spcAft>
                          <a:spcPts val="0"/>
                        </a:spcAft>
                      </a:pPr>
                      <a:r>
                        <a:rPr lang="fr-FR" sz="2000" dirty="0" smtClean="0">
                          <a:solidFill>
                            <a:schemeClr val="tx1"/>
                          </a:solidFill>
                          <a:effectLst/>
                        </a:rPr>
                        <a:t>COMMUNIQUER</a:t>
                      </a:r>
                      <a:endParaRPr lang="fr-FR" sz="2000" dirty="0">
                        <a:solidFill>
                          <a:schemeClr val="tx1"/>
                        </a:solidFill>
                        <a:effectLst/>
                      </a:endParaRPr>
                    </a:p>
                    <a:p>
                      <a:pPr algn="ctr">
                        <a:lnSpc>
                          <a:spcPct val="115000"/>
                        </a:lnSpc>
                        <a:spcAft>
                          <a:spcPts val="0"/>
                        </a:spcAft>
                      </a:pPr>
                      <a:endParaRPr lang="fr-FR" sz="500" dirty="0" smtClean="0">
                        <a:solidFill>
                          <a:schemeClr val="tx1"/>
                        </a:solidFill>
                        <a:effectLst/>
                      </a:endParaRPr>
                    </a:p>
                    <a:p>
                      <a:pPr algn="ctr"/>
                      <a:r>
                        <a:rPr lang="fr-FR" sz="1800" b="1" kern="1200" dirty="0" smtClean="0">
                          <a:solidFill>
                            <a:schemeClr val="tx1"/>
                          </a:solidFill>
                          <a:effectLst/>
                          <a:latin typeface="+mn-lt"/>
                          <a:ea typeface="+mn-ea"/>
                          <a:cs typeface="+mn-cs"/>
                        </a:rPr>
                        <a:t>« Rédiger une réponse argumentée »</a:t>
                      </a:r>
                    </a:p>
                    <a:p>
                      <a:pPr>
                        <a:lnSpc>
                          <a:spcPct val="115000"/>
                        </a:lnSpc>
                        <a:spcAft>
                          <a:spcPts val="0"/>
                        </a:spcAft>
                      </a:pPr>
                      <a:r>
                        <a:rPr lang="fr-FR" sz="400" dirty="0">
                          <a:effectLst/>
                        </a:rPr>
                        <a:t> </a:t>
                      </a:r>
                      <a:endParaRPr lang="fr-FR" sz="800" dirty="0">
                        <a:effectLst/>
                        <a:latin typeface="Calibri"/>
                        <a:ea typeface="Calibri"/>
                        <a:cs typeface="Times New Roman"/>
                      </a:endParaRPr>
                    </a:p>
                  </a:txBody>
                  <a:tcPr marL="52243" marR="52243" marT="0" marB="0"/>
                </a:tc>
              </a:tr>
              <a:tr h="449184">
                <a:tc>
                  <a:txBody>
                    <a:bodyPr/>
                    <a:lstStyle/>
                    <a:p>
                      <a:pPr algn="ctr">
                        <a:lnSpc>
                          <a:spcPct val="115000"/>
                        </a:lnSpc>
                        <a:spcAft>
                          <a:spcPts val="0"/>
                        </a:spcAft>
                      </a:pPr>
                      <a:r>
                        <a:rPr lang="fr-FR" sz="400" dirty="0">
                          <a:effectLst/>
                        </a:rPr>
                        <a:t> </a:t>
                      </a:r>
                      <a:endParaRPr lang="fr-FR" sz="800" dirty="0">
                        <a:effectLst/>
                      </a:endParaRPr>
                    </a:p>
                    <a:p>
                      <a:pPr algn="ctr">
                        <a:lnSpc>
                          <a:spcPct val="115000"/>
                        </a:lnSpc>
                        <a:spcAft>
                          <a:spcPts val="0"/>
                        </a:spcAft>
                      </a:pPr>
                      <a:r>
                        <a:rPr lang="fr-FR" sz="2000" dirty="0">
                          <a:solidFill>
                            <a:schemeClr val="accent2">
                              <a:lumMod val="75000"/>
                            </a:schemeClr>
                          </a:solidFill>
                          <a:effectLst/>
                        </a:rPr>
                        <a:t>Critères de réussite permettant d’attribuer le niveau de maîtrise « A »</a:t>
                      </a:r>
                    </a:p>
                    <a:p>
                      <a:pPr algn="ctr">
                        <a:lnSpc>
                          <a:spcPct val="115000"/>
                        </a:lnSpc>
                        <a:spcAft>
                          <a:spcPts val="0"/>
                        </a:spcAft>
                      </a:pPr>
                      <a:r>
                        <a:rPr lang="fr-FR" sz="400" dirty="0">
                          <a:effectLst/>
                        </a:rPr>
                        <a:t> </a:t>
                      </a:r>
                      <a:endParaRPr lang="fr-FR" sz="800" dirty="0">
                        <a:effectLst/>
                        <a:latin typeface="Calibri"/>
                        <a:ea typeface="Calibri"/>
                        <a:cs typeface="Times New Roman"/>
                      </a:endParaRPr>
                    </a:p>
                  </a:txBody>
                  <a:tcPr marL="52243" marR="52243" marT="0" marB="0"/>
                </a:tc>
              </a:tr>
              <a:tr h="2117105">
                <a:tc>
                  <a:txBody>
                    <a:bodyPr/>
                    <a:lstStyle/>
                    <a:p>
                      <a:pPr>
                        <a:lnSpc>
                          <a:spcPct val="115000"/>
                        </a:lnSpc>
                        <a:spcAft>
                          <a:spcPts val="0"/>
                        </a:spcAft>
                      </a:pPr>
                      <a:r>
                        <a:rPr lang="fr-FR" sz="200" dirty="0">
                          <a:effectLst/>
                        </a:rPr>
                        <a:t> </a:t>
                      </a:r>
                      <a:endParaRPr lang="fr-FR" sz="800" dirty="0">
                        <a:effectLst/>
                      </a:endParaRPr>
                    </a:p>
                    <a:p>
                      <a:pPr>
                        <a:lnSpc>
                          <a:spcPct val="115000"/>
                        </a:lnSpc>
                        <a:spcAft>
                          <a:spcPts val="0"/>
                        </a:spcAft>
                      </a:pPr>
                      <a:endParaRPr lang="fr-FR" sz="300" dirty="0">
                        <a:solidFill>
                          <a:schemeClr val="tx1"/>
                        </a:solidFill>
                        <a:effectLst/>
                      </a:endParaRPr>
                    </a:p>
                    <a:p>
                      <a:endParaRPr lang="fr-FR" sz="800" b="1"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800" dirty="0" smtClean="0">
                          <a:solidFill>
                            <a:schemeClr val="tx1"/>
                          </a:solidFill>
                          <a:effectLst/>
                        </a:rPr>
                        <a:t> </a:t>
                      </a:r>
                      <a:r>
                        <a:rPr lang="fr-FR" sz="1800" dirty="0" smtClean="0">
                          <a:solidFill>
                            <a:srgbClr val="C00000"/>
                          </a:solidFill>
                          <a:effectLst/>
                        </a:rPr>
                        <a:t>•</a:t>
                      </a:r>
                      <a:r>
                        <a:rPr lang="fr-FR" sz="1800" baseline="0" dirty="0" smtClean="0">
                          <a:solidFill>
                            <a:srgbClr val="C00000"/>
                          </a:solidFill>
                          <a:effectLst/>
                        </a:rPr>
                        <a:t> </a:t>
                      </a:r>
                      <a:r>
                        <a:rPr lang="fr-FR" sz="1800" b="1" kern="1200" dirty="0" smtClean="0">
                          <a:solidFill>
                            <a:schemeClr val="tx1"/>
                          </a:solidFill>
                          <a:effectLst/>
                          <a:latin typeface="+mn-lt"/>
                          <a:ea typeface="+mn-ea"/>
                          <a:cs typeface="+mn-cs"/>
                        </a:rPr>
                        <a:t>La démarche est présentée en utilisant un vocabulaire adapté, rigoureux et scientifique.</a:t>
                      </a:r>
                      <a:endParaRPr lang="fr-FR" sz="300" dirty="0" smtClean="0">
                        <a:solidFill>
                          <a:schemeClr val="tx1"/>
                        </a:solidFill>
                        <a:effectLst/>
                      </a:endParaRPr>
                    </a:p>
                    <a:p>
                      <a:pPr>
                        <a:lnSpc>
                          <a:spcPct val="115000"/>
                        </a:lnSpc>
                        <a:spcAft>
                          <a:spcPts val="0"/>
                        </a:spcAft>
                      </a:pPr>
                      <a:endParaRPr lang="fr-FR" sz="300" dirty="0" smtClean="0">
                        <a:solidFill>
                          <a:schemeClr val="tx1"/>
                        </a:solidFill>
                        <a:effectLst/>
                      </a:endParaRPr>
                    </a:p>
                    <a:p>
                      <a:pPr>
                        <a:lnSpc>
                          <a:spcPct val="115000"/>
                        </a:lnSpc>
                        <a:spcAft>
                          <a:spcPts val="0"/>
                        </a:spcAft>
                      </a:pPr>
                      <a:endParaRPr lang="fr-FR" sz="300" dirty="0" smtClean="0">
                        <a:solidFill>
                          <a:schemeClr val="tx1"/>
                        </a:solidFill>
                        <a:effectLst/>
                      </a:endParaRPr>
                    </a:p>
                    <a:p>
                      <a:pPr>
                        <a:lnSpc>
                          <a:spcPct val="115000"/>
                        </a:lnSpc>
                        <a:spcAft>
                          <a:spcPts val="0"/>
                        </a:spcAft>
                      </a:pPr>
                      <a:endParaRPr lang="fr-FR" sz="300" dirty="0" smtClean="0">
                        <a:solidFill>
                          <a:schemeClr val="tx1"/>
                        </a:solidFill>
                        <a:effectLst/>
                      </a:endParaRPr>
                    </a:p>
                    <a:p>
                      <a:pPr>
                        <a:lnSpc>
                          <a:spcPct val="115000"/>
                        </a:lnSpc>
                        <a:spcAft>
                          <a:spcPts val="0"/>
                        </a:spcAft>
                      </a:pPr>
                      <a:endParaRPr lang="fr-FR" sz="300" dirty="0">
                        <a:solidFill>
                          <a:schemeClr val="tx1"/>
                        </a:solidFill>
                        <a:effectLst/>
                      </a:endParaRPr>
                    </a:p>
                    <a:p>
                      <a:r>
                        <a:rPr lang="fr-FR" sz="1600" dirty="0">
                          <a:solidFill>
                            <a:srgbClr val="C00000"/>
                          </a:solidFill>
                          <a:effectLst/>
                        </a:rPr>
                        <a:t> </a:t>
                      </a:r>
                      <a:r>
                        <a:rPr lang="fr-FR" sz="1600" dirty="0" smtClean="0">
                          <a:solidFill>
                            <a:srgbClr val="C00000"/>
                          </a:solidFill>
                          <a:effectLst/>
                        </a:rPr>
                        <a:t>• </a:t>
                      </a:r>
                      <a:r>
                        <a:rPr lang="fr-FR" sz="1800" b="1" kern="1200" dirty="0" smtClean="0">
                          <a:solidFill>
                            <a:schemeClr val="lt1"/>
                          </a:solidFill>
                          <a:effectLst/>
                          <a:latin typeface="+mn-lt"/>
                          <a:ea typeface="+mn-ea"/>
                          <a:cs typeface="+mn-cs"/>
                        </a:rPr>
                        <a:t>Les connecteurs logiques sont correctement utilisés.</a:t>
                      </a:r>
                    </a:p>
                    <a:p>
                      <a:endParaRPr lang="fr-FR" sz="1800" b="1" kern="1200" dirty="0" smtClean="0">
                        <a:solidFill>
                          <a:schemeClr val="lt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800" b="1" kern="1200" dirty="0" smtClean="0">
                          <a:solidFill>
                            <a:srgbClr val="C00000"/>
                          </a:solidFill>
                          <a:effectLst/>
                          <a:latin typeface="+mn-lt"/>
                          <a:ea typeface="+mn-ea"/>
                          <a:cs typeface="+mn-cs"/>
                        </a:rPr>
                        <a:t>•</a:t>
                      </a:r>
                      <a:r>
                        <a:rPr lang="fr-FR" sz="1800" b="1" kern="1200" dirty="0" smtClean="0">
                          <a:solidFill>
                            <a:schemeClr val="tx1"/>
                          </a:solidFill>
                          <a:effectLst/>
                          <a:latin typeface="+mn-lt"/>
                          <a:ea typeface="+mn-ea"/>
                          <a:cs typeface="+mn-cs"/>
                        </a:rPr>
                        <a:t> La présentation des résultats se fait à l’aide de tableaux.</a:t>
                      </a:r>
                    </a:p>
                    <a:p>
                      <a:endParaRPr lang="fr-FR" sz="300" dirty="0" smtClean="0">
                        <a:solidFill>
                          <a:schemeClr val="tx1"/>
                        </a:solidFill>
                        <a:effectLst/>
                      </a:endParaRPr>
                    </a:p>
                    <a:p>
                      <a:pPr>
                        <a:lnSpc>
                          <a:spcPct val="115000"/>
                        </a:lnSpc>
                        <a:spcAft>
                          <a:spcPts val="0"/>
                        </a:spcAft>
                      </a:pPr>
                      <a:endParaRPr lang="fr-FR" sz="300" dirty="0" smtClean="0">
                        <a:solidFill>
                          <a:schemeClr val="tx1"/>
                        </a:solidFill>
                        <a:effectLst/>
                      </a:endParaRPr>
                    </a:p>
                    <a:p>
                      <a:pPr>
                        <a:lnSpc>
                          <a:spcPct val="115000"/>
                        </a:lnSpc>
                        <a:spcAft>
                          <a:spcPts val="0"/>
                        </a:spcAft>
                      </a:pPr>
                      <a:endParaRPr lang="fr-FR" sz="300" dirty="0" smtClean="0">
                        <a:solidFill>
                          <a:schemeClr val="tx1"/>
                        </a:solidFill>
                        <a:effectLst/>
                      </a:endParaRPr>
                    </a:p>
                    <a:p>
                      <a:pPr>
                        <a:lnSpc>
                          <a:spcPct val="115000"/>
                        </a:lnSpc>
                        <a:spcAft>
                          <a:spcPts val="0"/>
                        </a:spcAft>
                      </a:pPr>
                      <a:endParaRPr lang="fr-FR" sz="300" dirty="0" smtClean="0">
                        <a:solidFill>
                          <a:schemeClr val="tx1"/>
                        </a:solidFill>
                        <a:effectLst/>
                      </a:endParaRPr>
                    </a:p>
                    <a:p>
                      <a:pPr>
                        <a:lnSpc>
                          <a:spcPct val="115000"/>
                        </a:lnSpc>
                        <a:spcAft>
                          <a:spcPts val="0"/>
                        </a:spcAft>
                      </a:pPr>
                      <a:endParaRPr lang="fr-FR" sz="300" dirty="0" smtClean="0">
                        <a:solidFill>
                          <a:schemeClr val="tx1"/>
                        </a:solidFill>
                        <a:effectLst/>
                      </a:endParaRPr>
                    </a:p>
                    <a:p>
                      <a:pPr>
                        <a:lnSpc>
                          <a:spcPct val="115000"/>
                        </a:lnSpc>
                        <a:spcAft>
                          <a:spcPts val="0"/>
                        </a:spcAft>
                      </a:pPr>
                      <a:endParaRPr lang="fr-FR" sz="300" dirty="0">
                        <a:solidFill>
                          <a:schemeClr val="tx1"/>
                        </a:solidFill>
                        <a:effectLst/>
                      </a:endParaRPr>
                    </a:p>
                    <a:p>
                      <a:r>
                        <a:rPr lang="fr-FR" sz="1600" dirty="0">
                          <a:solidFill>
                            <a:schemeClr val="tx1"/>
                          </a:solidFill>
                          <a:effectLst/>
                        </a:rPr>
                        <a:t> </a:t>
                      </a:r>
                      <a:r>
                        <a:rPr lang="fr-FR" sz="1600" dirty="0" smtClean="0">
                          <a:solidFill>
                            <a:srgbClr val="C00000"/>
                          </a:solidFill>
                          <a:effectLst/>
                        </a:rPr>
                        <a:t>•</a:t>
                      </a:r>
                      <a:r>
                        <a:rPr lang="fr-FR" sz="1600" dirty="0" smtClean="0">
                          <a:solidFill>
                            <a:schemeClr val="tx1"/>
                          </a:solidFill>
                          <a:effectLst/>
                        </a:rPr>
                        <a:t> </a:t>
                      </a:r>
                      <a:r>
                        <a:rPr lang="fr-FR" sz="1800" b="1" kern="1200" dirty="0" smtClean="0">
                          <a:solidFill>
                            <a:schemeClr val="bg1"/>
                          </a:solidFill>
                          <a:effectLst/>
                          <a:latin typeface="+mn-lt"/>
                          <a:ea typeface="+mn-ea"/>
                          <a:cs typeface="+mn-cs"/>
                        </a:rPr>
                        <a:t>Les résultats sont présentés de manière adaptée (unités, chiffres significatifs,…).</a:t>
                      </a:r>
                    </a:p>
                    <a:p>
                      <a:endParaRPr lang="fr-FR" sz="1800" b="1" kern="1200" dirty="0" smtClean="0">
                        <a:solidFill>
                          <a:schemeClr val="bg1"/>
                        </a:solidFill>
                        <a:effectLst/>
                        <a:latin typeface="+mn-lt"/>
                        <a:ea typeface="+mn-ea"/>
                        <a:cs typeface="+mn-cs"/>
                      </a:endParaRPr>
                    </a:p>
                  </a:txBody>
                  <a:tcPr marL="52243" marR="52243" marT="0" marB="0"/>
                </a:tc>
              </a:tr>
            </a:tbl>
          </a:graphicData>
        </a:graphic>
      </p:graphicFrame>
      <p:sp>
        <p:nvSpPr>
          <p:cNvPr id="6" name="Rectangle 1"/>
          <p:cNvSpPr>
            <a:spLocks noChangeArrowheads="1"/>
          </p:cNvSpPr>
          <p:nvPr/>
        </p:nvSpPr>
        <p:spPr bwMode="auto">
          <a:xfrm>
            <a:off x="2006600" y="159067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3034018716"/>
      </p:ext>
    </p:extLst>
  </p:cSld>
  <p:clrMapOvr>
    <a:masterClrMapping/>
  </p:clrMapOvr>
  <p:transition spd="slow">
    <p:wip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7504" y="116632"/>
            <a:ext cx="9036496" cy="1080120"/>
          </a:xfrm>
        </p:spPr>
        <p:txBody>
          <a:bodyPr>
            <a:noAutofit/>
          </a:bodyPr>
          <a:lstStyle/>
          <a:p>
            <a:pPr algn="l"/>
            <a:r>
              <a:rPr lang="fr-FR" sz="2000" dirty="0" smtClean="0">
                <a:solidFill>
                  <a:srgbClr val="AA2116"/>
                </a:solidFill>
                <a:latin typeface="Copperplate Gothic Bold" panose="020E0705020206020404" pitchFamily="34" charset="0"/>
              </a:rPr>
              <a:t/>
            </a:r>
            <a:br>
              <a:rPr lang="fr-FR" sz="2000" dirty="0" smtClean="0">
                <a:solidFill>
                  <a:srgbClr val="AA2116"/>
                </a:solidFill>
                <a:latin typeface="Copperplate Gothic Bold" panose="020E0705020206020404" pitchFamily="34" charset="0"/>
              </a:rPr>
            </a:br>
            <a:r>
              <a:rPr lang="fr-FR" sz="2000" dirty="0">
                <a:solidFill>
                  <a:srgbClr val="AA2116"/>
                </a:solidFill>
                <a:latin typeface="Copperplate Gothic Bold" panose="020E0705020206020404" pitchFamily="34" charset="0"/>
              </a:rPr>
              <a:t/>
            </a:r>
            <a:br>
              <a:rPr lang="fr-FR" sz="2000" dirty="0">
                <a:solidFill>
                  <a:srgbClr val="AA2116"/>
                </a:solidFill>
                <a:latin typeface="Copperplate Gothic Bold" panose="020E0705020206020404" pitchFamily="34" charset="0"/>
              </a:rPr>
            </a:br>
            <a:r>
              <a:rPr lang="fr-FR" sz="2000" dirty="0" smtClean="0">
                <a:solidFill>
                  <a:srgbClr val="AA2116"/>
                </a:solidFill>
                <a:latin typeface="Copperplate Gothic Bold" panose="020E0705020206020404" pitchFamily="34" charset="0"/>
              </a:rPr>
              <a:t/>
            </a:r>
            <a:br>
              <a:rPr lang="fr-FR" sz="2000" dirty="0" smtClean="0">
                <a:solidFill>
                  <a:srgbClr val="AA2116"/>
                </a:solidFill>
                <a:latin typeface="Copperplate Gothic Bold" panose="020E0705020206020404" pitchFamily="34" charset="0"/>
              </a:rPr>
            </a:br>
            <a:r>
              <a:rPr lang="fr-FR" sz="2000" dirty="0">
                <a:solidFill>
                  <a:srgbClr val="AA2116"/>
                </a:solidFill>
                <a:latin typeface="Copperplate Gothic Bold" panose="020E0705020206020404" pitchFamily="34" charset="0"/>
              </a:rPr>
              <a:t/>
            </a:r>
            <a:br>
              <a:rPr lang="fr-FR" sz="2000" dirty="0">
                <a:solidFill>
                  <a:srgbClr val="AA2116"/>
                </a:solidFill>
                <a:latin typeface="Copperplate Gothic Bold" panose="020E0705020206020404" pitchFamily="34" charset="0"/>
              </a:rPr>
            </a:br>
            <a:r>
              <a:rPr lang="fr-FR" sz="2000" dirty="0" smtClean="0">
                <a:solidFill>
                  <a:srgbClr val="AA2116"/>
                </a:solidFill>
                <a:latin typeface="Copperplate Gothic Bold" panose="020E0705020206020404" pitchFamily="34" charset="0"/>
              </a:rPr>
              <a:t>                </a:t>
            </a:r>
            <a:br>
              <a:rPr lang="fr-FR" sz="2000" dirty="0" smtClean="0">
                <a:solidFill>
                  <a:srgbClr val="AA2116"/>
                </a:solidFill>
                <a:latin typeface="Copperplate Gothic Bold" panose="020E0705020206020404" pitchFamily="34" charset="0"/>
              </a:rPr>
            </a:br>
            <a:r>
              <a:rPr lang="fr-FR" sz="2000" dirty="0">
                <a:solidFill>
                  <a:srgbClr val="AA2116"/>
                </a:solidFill>
                <a:latin typeface="Copperplate Gothic Bold" panose="020E0705020206020404" pitchFamily="34" charset="0"/>
              </a:rPr>
              <a:t> </a:t>
            </a:r>
            <a:r>
              <a:rPr lang="fr-FR" sz="2000" dirty="0" smtClean="0">
                <a:solidFill>
                  <a:srgbClr val="AA2116"/>
                </a:solidFill>
                <a:latin typeface="Copperplate Gothic Bold" panose="020E0705020206020404" pitchFamily="34" charset="0"/>
              </a:rPr>
              <a:t>                 </a:t>
            </a:r>
            <a:r>
              <a:rPr lang="fr-FR" sz="2000" dirty="0">
                <a:solidFill>
                  <a:srgbClr val="AA2116"/>
                </a:solidFill>
                <a:latin typeface="Copperplate Gothic Bold" panose="020E0705020206020404" pitchFamily="34" charset="0"/>
              </a:rPr>
              <a:t/>
            </a:r>
            <a:br>
              <a:rPr lang="fr-FR" sz="2000" dirty="0">
                <a:solidFill>
                  <a:srgbClr val="AA2116"/>
                </a:solidFill>
                <a:latin typeface="Copperplate Gothic Bold" panose="020E0705020206020404" pitchFamily="34" charset="0"/>
              </a:rPr>
            </a:br>
            <a:r>
              <a:rPr lang="fr-FR" sz="2000" dirty="0" smtClean="0">
                <a:solidFill>
                  <a:srgbClr val="AA2116"/>
                </a:solidFill>
                <a:latin typeface="Copperplate Gothic Bold" panose="020E0705020206020404" pitchFamily="34" charset="0"/>
              </a:rPr>
              <a:t>                                         LA   </a:t>
            </a:r>
            <a:r>
              <a:rPr lang="fr-FR" sz="2000" dirty="0">
                <a:solidFill>
                  <a:srgbClr val="AA2116"/>
                </a:solidFill>
                <a:latin typeface="Copperplate Gothic Bold" panose="020E0705020206020404" pitchFamily="34" charset="0"/>
              </a:rPr>
              <a:t>FLÛTE   DE   PAN</a:t>
            </a:r>
            <a:r>
              <a:rPr lang="fr-FR" sz="2000" dirty="0" smtClean="0">
                <a:solidFill>
                  <a:srgbClr val="AA2116"/>
                </a:solidFill>
                <a:latin typeface="Copperplate Gothic Bold" panose="020E0705020206020404" pitchFamily="34" charset="0"/>
              </a:rPr>
              <a:t/>
            </a:r>
            <a:br>
              <a:rPr lang="fr-FR" sz="2000" dirty="0" smtClean="0">
                <a:solidFill>
                  <a:srgbClr val="AA2116"/>
                </a:solidFill>
                <a:latin typeface="Copperplate Gothic Bold" panose="020E0705020206020404" pitchFamily="34" charset="0"/>
              </a:rPr>
            </a:br>
            <a:r>
              <a:rPr lang="fr-FR" sz="2000" dirty="0" smtClean="0">
                <a:solidFill>
                  <a:srgbClr val="AA2116"/>
                </a:solidFill>
                <a:latin typeface="Copperplate Gothic Bold" panose="020E0705020206020404" pitchFamily="34" charset="0"/>
              </a:rPr>
              <a:t/>
            </a:r>
            <a:br>
              <a:rPr lang="fr-FR" sz="2000" dirty="0" smtClean="0">
                <a:solidFill>
                  <a:srgbClr val="AA2116"/>
                </a:solidFill>
                <a:latin typeface="Copperplate Gothic Bold" panose="020E0705020206020404" pitchFamily="34" charset="0"/>
              </a:rPr>
            </a:br>
            <a:r>
              <a:rPr lang="fr-FR" sz="2000" dirty="0" smtClean="0">
                <a:solidFill>
                  <a:srgbClr val="AA2116"/>
                </a:solidFill>
                <a:latin typeface="Copperplate Gothic Bold" panose="020E0705020206020404" pitchFamily="34" charset="0"/>
              </a:rPr>
              <a:t>                                       </a:t>
            </a:r>
            <a:r>
              <a:rPr lang="fr-FR" sz="2000" b="1" dirty="0" smtClean="0">
                <a:solidFill>
                  <a:srgbClr val="0070C0"/>
                </a:solidFill>
                <a:latin typeface="Eras Bold ITC" panose="020B0907030504020204" pitchFamily="34" charset="0"/>
              </a:rPr>
              <a:t>Notation par compétences</a:t>
            </a:r>
            <a:r>
              <a:rPr lang="fr-FR" sz="2000" b="1" dirty="0">
                <a:solidFill>
                  <a:srgbClr val="0070C0"/>
                </a:solidFill>
                <a:latin typeface="Eras Bold ITC" panose="020B0907030504020204" pitchFamily="34" charset="0"/>
              </a:rPr>
              <a:t/>
            </a:r>
            <a:br>
              <a:rPr lang="fr-FR" sz="2000" b="1" dirty="0">
                <a:solidFill>
                  <a:srgbClr val="0070C0"/>
                </a:solidFill>
                <a:latin typeface="Eras Bold ITC" panose="020B0907030504020204" pitchFamily="34" charset="0"/>
              </a:rPr>
            </a:br>
            <a:r>
              <a:rPr lang="fr-FR" sz="2000" u="sng" dirty="0">
                <a:solidFill>
                  <a:schemeClr val="accent3">
                    <a:lumMod val="50000"/>
                  </a:schemeClr>
                </a:solidFill>
                <a:latin typeface="Agency FB" panose="020B0503020202020204" pitchFamily="34" charset="0"/>
              </a:rPr>
              <a:t/>
            </a:r>
            <a:br>
              <a:rPr lang="fr-FR" sz="2000" u="sng" dirty="0">
                <a:solidFill>
                  <a:schemeClr val="accent3">
                    <a:lumMod val="50000"/>
                  </a:schemeClr>
                </a:solidFill>
                <a:latin typeface="Agency FB" panose="020B0503020202020204" pitchFamily="34" charset="0"/>
              </a:rPr>
            </a:br>
            <a:r>
              <a:rPr lang="fr-FR" sz="2000" b="1" dirty="0">
                <a:solidFill>
                  <a:srgbClr val="0070C0"/>
                </a:solidFill>
                <a:latin typeface="Eras Bold ITC" panose="020B0907030504020204" pitchFamily="34" charset="0"/>
              </a:rPr>
              <a:t/>
            </a:r>
            <a:br>
              <a:rPr lang="fr-FR" sz="2000" b="1" dirty="0">
                <a:solidFill>
                  <a:srgbClr val="0070C0"/>
                </a:solidFill>
                <a:latin typeface="Eras Bold ITC" panose="020B0907030504020204" pitchFamily="34" charset="0"/>
              </a:rPr>
            </a:br>
            <a:r>
              <a:rPr lang="fr-FR" sz="2000" dirty="0" smtClean="0">
                <a:solidFill>
                  <a:srgbClr val="AA2116"/>
                </a:solidFill>
                <a:latin typeface="Copperplate Gothic Bold" panose="020E0705020206020404" pitchFamily="34" charset="0"/>
              </a:rPr>
              <a:t/>
            </a:r>
            <a:br>
              <a:rPr lang="fr-FR" sz="2000" dirty="0" smtClean="0">
                <a:solidFill>
                  <a:srgbClr val="AA2116"/>
                </a:solidFill>
                <a:latin typeface="Copperplate Gothic Bold" panose="020E0705020206020404" pitchFamily="34" charset="0"/>
              </a:rPr>
            </a:br>
            <a:r>
              <a:rPr lang="fr-FR" sz="2000" dirty="0">
                <a:solidFill>
                  <a:srgbClr val="AA2116"/>
                </a:solidFill>
                <a:latin typeface="Copperplate Gothic Bold" panose="020E0705020206020404" pitchFamily="34" charset="0"/>
              </a:rPr>
              <a:t/>
            </a:r>
            <a:br>
              <a:rPr lang="fr-FR" sz="2000" dirty="0">
                <a:solidFill>
                  <a:srgbClr val="AA2116"/>
                </a:solidFill>
                <a:latin typeface="Copperplate Gothic Bold" panose="020E0705020206020404" pitchFamily="34" charset="0"/>
              </a:rPr>
            </a:br>
            <a:r>
              <a:rPr lang="fr-FR" sz="2000" dirty="0" smtClean="0">
                <a:solidFill>
                  <a:srgbClr val="AA2116"/>
                </a:solidFill>
                <a:latin typeface="Copperplate Gothic Bold" panose="020E0705020206020404" pitchFamily="34" charset="0"/>
              </a:rPr>
              <a:t/>
            </a:r>
            <a:br>
              <a:rPr lang="fr-FR" sz="2000" dirty="0" smtClean="0">
                <a:solidFill>
                  <a:srgbClr val="AA2116"/>
                </a:solidFill>
                <a:latin typeface="Copperplate Gothic Bold" panose="020E0705020206020404" pitchFamily="34" charset="0"/>
              </a:rPr>
            </a:br>
            <a:endParaRPr lang="fr-FR" sz="2000" dirty="0"/>
          </a:p>
        </p:txBody>
      </p:sp>
      <p:sp>
        <p:nvSpPr>
          <p:cNvPr id="3" name="Espace réservé du contenu 2"/>
          <p:cNvSpPr>
            <a:spLocks noGrp="1"/>
          </p:cNvSpPr>
          <p:nvPr>
            <p:ph idx="1"/>
          </p:nvPr>
        </p:nvSpPr>
        <p:spPr>
          <a:xfrm>
            <a:off x="107504" y="1196752"/>
            <a:ext cx="8802268" cy="5472608"/>
          </a:xfrm>
        </p:spPr>
        <p:txBody>
          <a:bodyPr>
            <a:normAutofit/>
          </a:bodyPr>
          <a:lstStyle/>
          <a:p>
            <a:endParaRPr lang="fr-FR" sz="900" i="1" dirty="0"/>
          </a:p>
          <a:p>
            <a:pPr marL="0" indent="0">
              <a:buNone/>
            </a:pPr>
            <a:endParaRPr lang="fr-FR" dirty="0" smtClean="0"/>
          </a:p>
          <a:p>
            <a:pPr marL="0" indent="0">
              <a:buNone/>
            </a:pPr>
            <a:r>
              <a:rPr lang="fr-FR" dirty="0" smtClean="0">
                <a:solidFill>
                  <a:srgbClr val="0070C0"/>
                </a:solidFill>
                <a:latin typeface="Bauhaus 93" panose="04030905020B02020C02" pitchFamily="82" charset="0"/>
              </a:rPr>
              <a:t>         </a:t>
            </a:r>
            <a:endParaRPr lang="fr-FR" dirty="0"/>
          </a:p>
        </p:txBody>
      </p:sp>
      <p:sp>
        <p:nvSpPr>
          <p:cNvPr id="6" name="Rectangle 1"/>
          <p:cNvSpPr>
            <a:spLocks noChangeArrowheads="1"/>
          </p:cNvSpPr>
          <p:nvPr/>
        </p:nvSpPr>
        <p:spPr bwMode="auto">
          <a:xfrm>
            <a:off x="2006600" y="159067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graphicFrame>
        <p:nvGraphicFramePr>
          <p:cNvPr id="5" name="Tableau 4"/>
          <p:cNvGraphicFramePr>
            <a:graphicFrameLocks noGrp="1"/>
          </p:cNvGraphicFramePr>
          <p:nvPr>
            <p:extLst>
              <p:ext uri="{D42A27DB-BD31-4B8C-83A1-F6EECF244321}">
                <p14:modId xmlns:p14="http://schemas.microsoft.com/office/powerpoint/2010/main" val="505003301"/>
              </p:ext>
            </p:extLst>
          </p:nvPr>
        </p:nvGraphicFramePr>
        <p:xfrm>
          <a:off x="2195736" y="2047875"/>
          <a:ext cx="4896544" cy="4206240"/>
        </p:xfrm>
        <a:graphic>
          <a:graphicData uri="http://schemas.openxmlformats.org/drawingml/2006/table">
            <a:tbl>
              <a:tblPr firstRow="1" firstCol="1" bandRow="1">
                <a:tableStyleId>{5C22544A-7EE6-4342-B048-85BDC9FD1C3A}</a:tableStyleId>
              </a:tblPr>
              <a:tblGrid>
                <a:gridCol w="1394521"/>
                <a:gridCol w="3502023"/>
              </a:tblGrid>
              <a:tr h="758958">
                <a:tc gridSpan="2">
                  <a:txBody>
                    <a:bodyPr/>
                    <a:lstStyle/>
                    <a:p>
                      <a:pPr>
                        <a:lnSpc>
                          <a:spcPct val="115000"/>
                        </a:lnSpc>
                        <a:spcAft>
                          <a:spcPts val="0"/>
                        </a:spcAft>
                      </a:pPr>
                      <a:r>
                        <a:rPr lang="fr-FR" sz="2000" dirty="0">
                          <a:effectLst/>
                        </a:rPr>
                        <a:t> </a:t>
                      </a:r>
                    </a:p>
                    <a:p>
                      <a:pPr algn="ctr">
                        <a:lnSpc>
                          <a:spcPct val="115000"/>
                        </a:lnSpc>
                        <a:spcAft>
                          <a:spcPts val="0"/>
                        </a:spcAft>
                      </a:pPr>
                      <a:r>
                        <a:rPr lang="fr-FR" sz="2000" dirty="0">
                          <a:effectLst/>
                        </a:rPr>
                        <a:t>Attribution du niveau de maîtrise</a:t>
                      </a:r>
                    </a:p>
                    <a:p>
                      <a:pPr>
                        <a:lnSpc>
                          <a:spcPct val="115000"/>
                        </a:lnSpc>
                        <a:spcAft>
                          <a:spcPts val="0"/>
                        </a:spcAft>
                      </a:pPr>
                      <a:r>
                        <a:rPr lang="fr-FR" sz="2000" dirty="0">
                          <a:effectLst/>
                        </a:rPr>
                        <a:t> </a:t>
                      </a:r>
                      <a:endParaRPr lang="fr-FR" sz="2000" dirty="0">
                        <a:effectLst/>
                        <a:latin typeface="Calibri"/>
                        <a:ea typeface="Calibri"/>
                        <a:cs typeface="Times New Roman"/>
                      </a:endParaRPr>
                    </a:p>
                  </a:txBody>
                  <a:tcPr marL="68580" marR="68580" marT="0" marB="0"/>
                </a:tc>
                <a:tc hMerge="1">
                  <a:txBody>
                    <a:bodyPr/>
                    <a:lstStyle/>
                    <a:p>
                      <a:endParaRPr lang="fr-FR"/>
                    </a:p>
                  </a:txBody>
                  <a:tcPr/>
                </a:tc>
              </a:tr>
              <a:tr h="678314">
                <a:tc>
                  <a:txBody>
                    <a:bodyPr/>
                    <a:lstStyle/>
                    <a:p>
                      <a:pPr algn="ctr">
                        <a:lnSpc>
                          <a:spcPct val="115000"/>
                        </a:lnSpc>
                        <a:spcAft>
                          <a:spcPts val="0"/>
                        </a:spcAft>
                      </a:pPr>
                      <a:r>
                        <a:rPr lang="fr-FR" sz="2000">
                          <a:effectLst/>
                        </a:rPr>
                        <a:t> </a:t>
                      </a:r>
                    </a:p>
                    <a:p>
                      <a:pPr algn="ctr">
                        <a:lnSpc>
                          <a:spcPct val="115000"/>
                        </a:lnSpc>
                        <a:spcAft>
                          <a:spcPts val="0"/>
                        </a:spcAft>
                      </a:pPr>
                      <a:r>
                        <a:rPr lang="fr-FR" sz="2000">
                          <a:effectLst/>
                        </a:rPr>
                        <a:t>Niveau A</a:t>
                      </a:r>
                    </a:p>
                    <a:p>
                      <a:pPr algn="ctr">
                        <a:lnSpc>
                          <a:spcPct val="115000"/>
                        </a:lnSpc>
                        <a:spcAft>
                          <a:spcPts val="0"/>
                        </a:spcAft>
                      </a:pPr>
                      <a:r>
                        <a:rPr lang="fr-FR" sz="2000">
                          <a:effectLst/>
                        </a:rPr>
                        <a:t> </a:t>
                      </a:r>
                      <a:endParaRPr lang="fr-FR" sz="2000">
                        <a:effectLst/>
                        <a:latin typeface="Calibri"/>
                        <a:ea typeface="Calibri"/>
                        <a:cs typeface="Times New Roman"/>
                      </a:endParaRPr>
                    </a:p>
                  </a:txBody>
                  <a:tcPr marL="68580" marR="68580" marT="0" marB="0"/>
                </a:tc>
                <a:tc>
                  <a:txBody>
                    <a:bodyPr/>
                    <a:lstStyle/>
                    <a:p>
                      <a:pPr algn="ctr">
                        <a:lnSpc>
                          <a:spcPct val="115000"/>
                        </a:lnSpc>
                        <a:spcAft>
                          <a:spcPts val="0"/>
                        </a:spcAft>
                      </a:pPr>
                      <a:r>
                        <a:rPr lang="fr-FR" sz="2000" dirty="0">
                          <a:effectLst/>
                        </a:rPr>
                        <a:t> </a:t>
                      </a:r>
                    </a:p>
                    <a:p>
                      <a:pPr algn="ctr">
                        <a:lnSpc>
                          <a:spcPct val="115000"/>
                        </a:lnSpc>
                        <a:spcAft>
                          <a:spcPts val="0"/>
                        </a:spcAft>
                      </a:pPr>
                      <a:r>
                        <a:rPr lang="fr-FR" sz="2000" dirty="0" smtClean="0">
                          <a:effectLst/>
                        </a:rPr>
                        <a:t>4 </a:t>
                      </a:r>
                      <a:r>
                        <a:rPr lang="fr-FR" sz="2000" dirty="0">
                          <a:effectLst/>
                        </a:rPr>
                        <a:t>items</a:t>
                      </a:r>
                      <a:endParaRPr lang="fr-FR" sz="2000" dirty="0">
                        <a:effectLst/>
                        <a:latin typeface="Calibri"/>
                        <a:ea typeface="Calibri"/>
                        <a:cs typeface="Times New Roman"/>
                      </a:endParaRPr>
                    </a:p>
                  </a:txBody>
                  <a:tcPr marL="68580" marR="68580" marT="0" marB="0"/>
                </a:tc>
              </a:tr>
              <a:tr h="557348">
                <a:tc>
                  <a:txBody>
                    <a:bodyPr/>
                    <a:lstStyle/>
                    <a:p>
                      <a:pPr algn="ctr">
                        <a:lnSpc>
                          <a:spcPct val="115000"/>
                        </a:lnSpc>
                        <a:spcAft>
                          <a:spcPts val="0"/>
                        </a:spcAft>
                      </a:pPr>
                      <a:r>
                        <a:rPr lang="fr-FR" sz="2000">
                          <a:effectLst/>
                        </a:rPr>
                        <a:t>Niveau B</a:t>
                      </a:r>
                    </a:p>
                    <a:p>
                      <a:pPr algn="ctr">
                        <a:lnSpc>
                          <a:spcPct val="115000"/>
                        </a:lnSpc>
                        <a:spcAft>
                          <a:spcPts val="0"/>
                        </a:spcAft>
                      </a:pPr>
                      <a:r>
                        <a:rPr lang="fr-FR" sz="2000">
                          <a:effectLst/>
                        </a:rPr>
                        <a:t> </a:t>
                      </a:r>
                      <a:endParaRPr lang="fr-FR" sz="2000">
                        <a:effectLst/>
                        <a:latin typeface="Calibri"/>
                        <a:ea typeface="Calibri"/>
                        <a:cs typeface="Times New Roman"/>
                      </a:endParaRPr>
                    </a:p>
                  </a:txBody>
                  <a:tcPr marL="68580" marR="68580" marT="0" marB="0"/>
                </a:tc>
                <a:tc>
                  <a:txBody>
                    <a:bodyPr/>
                    <a:lstStyle/>
                    <a:p>
                      <a:pPr algn="ctr">
                        <a:lnSpc>
                          <a:spcPct val="115000"/>
                        </a:lnSpc>
                        <a:spcAft>
                          <a:spcPts val="0"/>
                        </a:spcAft>
                      </a:pPr>
                      <a:r>
                        <a:rPr lang="fr-FR" sz="2000" dirty="0">
                          <a:effectLst/>
                        </a:rPr>
                        <a:t>1 </a:t>
                      </a:r>
                      <a:r>
                        <a:rPr lang="fr-FR" sz="2000" dirty="0" smtClean="0">
                          <a:effectLst/>
                        </a:rPr>
                        <a:t>item </a:t>
                      </a:r>
                      <a:r>
                        <a:rPr lang="fr-FR" sz="2000" dirty="0">
                          <a:effectLst/>
                        </a:rPr>
                        <a:t>manquant</a:t>
                      </a:r>
                      <a:endParaRPr lang="fr-FR" sz="2000" dirty="0">
                        <a:effectLst/>
                        <a:latin typeface="Calibri"/>
                        <a:ea typeface="Calibri"/>
                        <a:cs typeface="Times New Roman"/>
                      </a:endParaRPr>
                    </a:p>
                  </a:txBody>
                  <a:tcPr marL="68580" marR="68580" marT="0" marB="0"/>
                </a:tc>
              </a:tr>
              <a:tr h="557348">
                <a:tc>
                  <a:txBody>
                    <a:bodyPr/>
                    <a:lstStyle/>
                    <a:p>
                      <a:pPr algn="ctr">
                        <a:lnSpc>
                          <a:spcPct val="115000"/>
                        </a:lnSpc>
                        <a:spcAft>
                          <a:spcPts val="0"/>
                        </a:spcAft>
                      </a:pPr>
                      <a:r>
                        <a:rPr lang="fr-FR" sz="2000">
                          <a:effectLst/>
                        </a:rPr>
                        <a:t>Niveau C</a:t>
                      </a:r>
                    </a:p>
                    <a:p>
                      <a:pPr algn="ctr">
                        <a:lnSpc>
                          <a:spcPct val="115000"/>
                        </a:lnSpc>
                        <a:spcAft>
                          <a:spcPts val="0"/>
                        </a:spcAft>
                      </a:pPr>
                      <a:r>
                        <a:rPr lang="fr-FR" sz="2000">
                          <a:effectLst/>
                        </a:rPr>
                        <a:t> </a:t>
                      </a:r>
                      <a:endParaRPr lang="fr-FR" sz="2000">
                        <a:effectLst/>
                        <a:latin typeface="Calibri"/>
                        <a:ea typeface="Calibri"/>
                        <a:cs typeface="Times New Roman"/>
                      </a:endParaRPr>
                    </a:p>
                  </a:txBody>
                  <a:tcPr marL="68580" marR="68580" marT="0" marB="0"/>
                </a:tc>
                <a:tc>
                  <a:txBody>
                    <a:bodyPr/>
                    <a:lstStyle/>
                    <a:p>
                      <a:pPr algn="ctr">
                        <a:lnSpc>
                          <a:spcPct val="115000"/>
                        </a:lnSpc>
                        <a:spcAft>
                          <a:spcPts val="0"/>
                        </a:spcAft>
                      </a:pPr>
                      <a:r>
                        <a:rPr lang="fr-FR" sz="2000" dirty="0" smtClean="0">
                          <a:effectLst/>
                        </a:rPr>
                        <a:t>2 à 3 items </a:t>
                      </a:r>
                      <a:r>
                        <a:rPr lang="fr-FR" sz="2000" dirty="0">
                          <a:effectLst/>
                        </a:rPr>
                        <a:t>manquants</a:t>
                      </a:r>
                      <a:endParaRPr lang="fr-FR" sz="2000" dirty="0">
                        <a:effectLst/>
                        <a:latin typeface="Calibri"/>
                        <a:ea typeface="Calibri"/>
                        <a:cs typeface="Times New Roman"/>
                      </a:endParaRPr>
                    </a:p>
                  </a:txBody>
                  <a:tcPr marL="68580" marR="68580" marT="0" marB="0"/>
                </a:tc>
              </a:tr>
              <a:tr h="557348">
                <a:tc>
                  <a:txBody>
                    <a:bodyPr/>
                    <a:lstStyle/>
                    <a:p>
                      <a:pPr algn="ctr">
                        <a:lnSpc>
                          <a:spcPct val="115000"/>
                        </a:lnSpc>
                        <a:spcAft>
                          <a:spcPts val="0"/>
                        </a:spcAft>
                      </a:pPr>
                      <a:r>
                        <a:rPr lang="fr-FR" sz="2000">
                          <a:effectLst/>
                        </a:rPr>
                        <a:t>Niveau D</a:t>
                      </a:r>
                    </a:p>
                    <a:p>
                      <a:pPr algn="ctr">
                        <a:lnSpc>
                          <a:spcPct val="115000"/>
                        </a:lnSpc>
                        <a:spcAft>
                          <a:spcPts val="0"/>
                        </a:spcAft>
                      </a:pPr>
                      <a:r>
                        <a:rPr lang="fr-FR" sz="2000">
                          <a:effectLst/>
                        </a:rPr>
                        <a:t> </a:t>
                      </a:r>
                      <a:endParaRPr lang="fr-FR" sz="2000">
                        <a:effectLst/>
                        <a:latin typeface="Calibri"/>
                        <a:ea typeface="Calibri"/>
                        <a:cs typeface="Times New Roman"/>
                      </a:endParaRPr>
                    </a:p>
                  </a:txBody>
                  <a:tcPr marL="68580" marR="68580" marT="0" marB="0"/>
                </a:tc>
                <a:tc>
                  <a:txBody>
                    <a:bodyPr/>
                    <a:lstStyle/>
                    <a:p>
                      <a:pPr algn="ctr">
                        <a:lnSpc>
                          <a:spcPct val="115000"/>
                        </a:lnSpc>
                        <a:spcAft>
                          <a:spcPts val="0"/>
                        </a:spcAft>
                      </a:pPr>
                      <a:r>
                        <a:rPr lang="fr-FR" sz="2000" dirty="0" smtClean="0">
                          <a:effectLst/>
                        </a:rPr>
                        <a:t>4 </a:t>
                      </a:r>
                      <a:r>
                        <a:rPr lang="fr-FR" sz="2000" dirty="0">
                          <a:effectLst/>
                        </a:rPr>
                        <a:t>items manquants</a:t>
                      </a:r>
                      <a:endParaRPr lang="fr-FR" sz="2000" dirty="0">
                        <a:effectLst/>
                        <a:latin typeface="Calibri"/>
                        <a:ea typeface="Calibri"/>
                        <a:cs typeface="Times New Roman"/>
                      </a:endParaRPr>
                    </a:p>
                  </a:txBody>
                  <a:tcPr marL="68580" marR="68580" marT="0" marB="0"/>
                </a:tc>
              </a:tr>
            </a:tbl>
          </a:graphicData>
        </a:graphic>
      </p:graphicFrame>
      <p:sp>
        <p:nvSpPr>
          <p:cNvPr id="7" name="Rectangle 1"/>
          <p:cNvSpPr>
            <a:spLocks noChangeArrowheads="1"/>
          </p:cNvSpPr>
          <p:nvPr/>
        </p:nvSpPr>
        <p:spPr bwMode="auto">
          <a:xfrm>
            <a:off x="3059832" y="317976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4206769956"/>
      </p:ext>
    </p:extLst>
  </p:cSld>
  <p:clrMapOvr>
    <a:masterClrMapping/>
  </p:clrMapOvr>
  <p:transition spd="slow">
    <p:wip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7504" y="116632"/>
            <a:ext cx="9036496" cy="1080120"/>
          </a:xfrm>
        </p:spPr>
        <p:txBody>
          <a:bodyPr>
            <a:noAutofit/>
          </a:bodyPr>
          <a:lstStyle/>
          <a:p>
            <a:pPr algn="l"/>
            <a:r>
              <a:rPr lang="fr-FR" sz="2000" dirty="0" smtClean="0">
                <a:solidFill>
                  <a:srgbClr val="AA2116"/>
                </a:solidFill>
                <a:latin typeface="Copperplate Gothic Bold" panose="020E0705020206020404" pitchFamily="34" charset="0"/>
              </a:rPr>
              <a:t/>
            </a:r>
            <a:br>
              <a:rPr lang="fr-FR" sz="2000" dirty="0" smtClean="0">
                <a:solidFill>
                  <a:srgbClr val="AA2116"/>
                </a:solidFill>
                <a:latin typeface="Copperplate Gothic Bold" panose="020E0705020206020404" pitchFamily="34" charset="0"/>
              </a:rPr>
            </a:br>
            <a:r>
              <a:rPr lang="fr-FR" sz="2000" dirty="0">
                <a:solidFill>
                  <a:srgbClr val="AA2116"/>
                </a:solidFill>
                <a:latin typeface="Copperplate Gothic Bold" panose="020E0705020206020404" pitchFamily="34" charset="0"/>
              </a:rPr>
              <a:t/>
            </a:r>
            <a:br>
              <a:rPr lang="fr-FR" sz="2000" dirty="0">
                <a:solidFill>
                  <a:srgbClr val="AA2116"/>
                </a:solidFill>
                <a:latin typeface="Copperplate Gothic Bold" panose="020E0705020206020404" pitchFamily="34" charset="0"/>
              </a:rPr>
            </a:br>
            <a:r>
              <a:rPr lang="fr-FR" sz="2000" dirty="0" smtClean="0">
                <a:solidFill>
                  <a:srgbClr val="AA2116"/>
                </a:solidFill>
                <a:latin typeface="Copperplate Gothic Bold" panose="020E0705020206020404" pitchFamily="34" charset="0"/>
              </a:rPr>
              <a:t/>
            </a:r>
            <a:br>
              <a:rPr lang="fr-FR" sz="2000" dirty="0" smtClean="0">
                <a:solidFill>
                  <a:srgbClr val="AA2116"/>
                </a:solidFill>
                <a:latin typeface="Copperplate Gothic Bold" panose="020E0705020206020404" pitchFamily="34" charset="0"/>
              </a:rPr>
            </a:br>
            <a:r>
              <a:rPr lang="fr-FR" sz="2000" dirty="0">
                <a:solidFill>
                  <a:srgbClr val="AA2116"/>
                </a:solidFill>
                <a:latin typeface="Copperplate Gothic Bold" panose="020E0705020206020404" pitchFamily="34" charset="0"/>
              </a:rPr>
              <a:t/>
            </a:r>
            <a:br>
              <a:rPr lang="fr-FR" sz="2000" dirty="0">
                <a:solidFill>
                  <a:srgbClr val="AA2116"/>
                </a:solidFill>
                <a:latin typeface="Copperplate Gothic Bold" panose="020E0705020206020404" pitchFamily="34" charset="0"/>
              </a:rPr>
            </a:br>
            <a:r>
              <a:rPr lang="fr-FR" sz="2000" dirty="0" smtClean="0">
                <a:solidFill>
                  <a:srgbClr val="AA2116"/>
                </a:solidFill>
                <a:latin typeface="Copperplate Gothic Bold" panose="020E0705020206020404" pitchFamily="34" charset="0"/>
              </a:rPr>
              <a:t>                </a:t>
            </a:r>
            <a:br>
              <a:rPr lang="fr-FR" sz="2000" dirty="0" smtClean="0">
                <a:solidFill>
                  <a:srgbClr val="AA2116"/>
                </a:solidFill>
                <a:latin typeface="Copperplate Gothic Bold" panose="020E0705020206020404" pitchFamily="34" charset="0"/>
              </a:rPr>
            </a:br>
            <a:r>
              <a:rPr lang="fr-FR" sz="2000" dirty="0">
                <a:solidFill>
                  <a:srgbClr val="AA2116"/>
                </a:solidFill>
                <a:latin typeface="Copperplate Gothic Bold" panose="020E0705020206020404" pitchFamily="34" charset="0"/>
              </a:rPr>
              <a:t> </a:t>
            </a:r>
            <a:r>
              <a:rPr lang="fr-FR" sz="2000" dirty="0" smtClean="0">
                <a:solidFill>
                  <a:srgbClr val="AA2116"/>
                </a:solidFill>
                <a:latin typeface="Copperplate Gothic Bold" panose="020E0705020206020404" pitchFamily="34" charset="0"/>
              </a:rPr>
              <a:t>                </a:t>
            </a:r>
            <a:r>
              <a:rPr lang="fr-FR" sz="2000" dirty="0">
                <a:solidFill>
                  <a:srgbClr val="AA2116"/>
                </a:solidFill>
                <a:latin typeface="Copperplate Gothic Bold" panose="020E0705020206020404" pitchFamily="34" charset="0"/>
              </a:rPr>
              <a:t/>
            </a:r>
            <a:br>
              <a:rPr lang="fr-FR" sz="2000" dirty="0">
                <a:solidFill>
                  <a:srgbClr val="AA2116"/>
                </a:solidFill>
                <a:latin typeface="Copperplate Gothic Bold" panose="020E0705020206020404" pitchFamily="34" charset="0"/>
              </a:rPr>
            </a:br>
            <a:r>
              <a:rPr lang="fr-FR" sz="2000" dirty="0" smtClean="0">
                <a:solidFill>
                  <a:srgbClr val="AA2116"/>
                </a:solidFill>
                <a:latin typeface="Copperplate Gothic Bold" panose="020E0705020206020404" pitchFamily="34" charset="0"/>
              </a:rPr>
              <a:t>                                       LA   </a:t>
            </a:r>
            <a:r>
              <a:rPr lang="fr-FR" sz="2000" dirty="0">
                <a:solidFill>
                  <a:srgbClr val="AA2116"/>
                </a:solidFill>
                <a:latin typeface="Copperplate Gothic Bold" panose="020E0705020206020404" pitchFamily="34" charset="0"/>
              </a:rPr>
              <a:t>FLÛTE   DE   PAN</a:t>
            </a:r>
            <a:r>
              <a:rPr lang="fr-FR" sz="2000" dirty="0" smtClean="0">
                <a:solidFill>
                  <a:srgbClr val="AA2116"/>
                </a:solidFill>
                <a:latin typeface="Copperplate Gothic Bold" panose="020E0705020206020404" pitchFamily="34" charset="0"/>
              </a:rPr>
              <a:t/>
            </a:r>
            <a:br>
              <a:rPr lang="fr-FR" sz="2000" dirty="0" smtClean="0">
                <a:solidFill>
                  <a:srgbClr val="AA2116"/>
                </a:solidFill>
                <a:latin typeface="Copperplate Gothic Bold" panose="020E0705020206020404" pitchFamily="34" charset="0"/>
              </a:rPr>
            </a:br>
            <a:r>
              <a:rPr lang="fr-FR" sz="2000" dirty="0" smtClean="0">
                <a:solidFill>
                  <a:srgbClr val="AA2116"/>
                </a:solidFill>
                <a:latin typeface="Copperplate Gothic Bold" panose="020E0705020206020404" pitchFamily="34" charset="0"/>
              </a:rPr>
              <a:t/>
            </a:r>
            <a:br>
              <a:rPr lang="fr-FR" sz="2000" dirty="0" smtClean="0">
                <a:solidFill>
                  <a:srgbClr val="AA2116"/>
                </a:solidFill>
                <a:latin typeface="Copperplate Gothic Bold" panose="020E0705020206020404" pitchFamily="34" charset="0"/>
              </a:rPr>
            </a:br>
            <a:r>
              <a:rPr lang="fr-FR" sz="2000" dirty="0" smtClean="0">
                <a:solidFill>
                  <a:srgbClr val="AA2116"/>
                </a:solidFill>
                <a:latin typeface="Copperplate Gothic Bold" panose="020E0705020206020404" pitchFamily="34" charset="0"/>
              </a:rPr>
              <a:t>                 </a:t>
            </a:r>
            <a:r>
              <a:rPr lang="fr-FR" sz="2000" b="1" dirty="0" smtClean="0">
                <a:solidFill>
                  <a:srgbClr val="0070C0"/>
                </a:solidFill>
                <a:latin typeface="Eras Bold ITC" panose="020B0907030504020204" pitchFamily="34" charset="0"/>
              </a:rPr>
              <a:t>Exemple d’attribution d’une note chiffrée à la copie</a:t>
            </a:r>
            <a:r>
              <a:rPr lang="fr-FR" sz="2000" b="1" dirty="0">
                <a:solidFill>
                  <a:srgbClr val="0070C0"/>
                </a:solidFill>
                <a:latin typeface="Eras Bold ITC" panose="020B0907030504020204" pitchFamily="34" charset="0"/>
              </a:rPr>
              <a:t/>
            </a:r>
            <a:br>
              <a:rPr lang="fr-FR" sz="2000" b="1" dirty="0">
                <a:solidFill>
                  <a:srgbClr val="0070C0"/>
                </a:solidFill>
                <a:latin typeface="Eras Bold ITC" panose="020B0907030504020204" pitchFamily="34" charset="0"/>
              </a:rPr>
            </a:br>
            <a:r>
              <a:rPr lang="fr-FR" sz="2000" u="sng" dirty="0">
                <a:solidFill>
                  <a:schemeClr val="accent3">
                    <a:lumMod val="50000"/>
                  </a:schemeClr>
                </a:solidFill>
                <a:latin typeface="Agency FB" panose="020B0503020202020204" pitchFamily="34" charset="0"/>
              </a:rPr>
              <a:t/>
            </a:r>
            <a:br>
              <a:rPr lang="fr-FR" sz="2000" u="sng" dirty="0">
                <a:solidFill>
                  <a:schemeClr val="accent3">
                    <a:lumMod val="50000"/>
                  </a:schemeClr>
                </a:solidFill>
                <a:latin typeface="Agency FB" panose="020B0503020202020204" pitchFamily="34" charset="0"/>
              </a:rPr>
            </a:br>
            <a:r>
              <a:rPr lang="fr-FR" sz="2000" b="1" dirty="0">
                <a:solidFill>
                  <a:srgbClr val="0070C0"/>
                </a:solidFill>
                <a:latin typeface="Eras Bold ITC" panose="020B0907030504020204" pitchFamily="34" charset="0"/>
              </a:rPr>
              <a:t/>
            </a:r>
            <a:br>
              <a:rPr lang="fr-FR" sz="2000" b="1" dirty="0">
                <a:solidFill>
                  <a:srgbClr val="0070C0"/>
                </a:solidFill>
                <a:latin typeface="Eras Bold ITC" panose="020B0907030504020204" pitchFamily="34" charset="0"/>
              </a:rPr>
            </a:br>
            <a:r>
              <a:rPr lang="fr-FR" sz="2000" dirty="0" smtClean="0">
                <a:solidFill>
                  <a:srgbClr val="AA2116"/>
                </a:solidFill>
                <a:latin typeface="Copperplate Gothic Bold" panose="020E0705020206020404" pitchFamily="34" charset="0"/>
              </a:rPr>
              <a:t/>
            </a:r>
            <a:br>
              <a:rPr lang="fr-FR" sz="2000" dirty="0" smtClean="0">
                <a:solidFill>
                  <a:srgbClr val="AA2116"/>
                </a:solidFill>
                <a:latin typeface="Copperplate Gothic Bold" panose="020E0705020206020404" pitchFamily="34" charset="0"/>
              </a:rPr>
            </a:br>
            <a:r>
              <a:rPr lang="fr-FR" sz="2000" dirty="0">
                <a:solidFill>
                  <a:srgbClr val="AA2116"/>
                </a:solidFill>
                <a:latin typeface="Copperplate Gothic Bold" panose="020E0705020206020404" pitchFamily="34" charset="0"/>
              </a:rPr>
              <a:t/>
            </a:r>
            <a:br>
              <a:rPr lang="fr-FR" sz="2000" dirty="0">
                <a:solidFill>
                  <a:srgbClr val="AA2116"/>
                </a:solidFill>
                <a:latin typeface="Copperplate Gothic Bold" panose="020E0705020206020404" pitchFamily="34" charset="0"/>
              </a:rPr>
            </a:br>
            <a:r>
              <a:rPr lang="fr-FR" sz="2000" dirty="0" smtClean="0">
                <a:solidFill>
                  <a:srgbClr val="AA2116"/>
                </a:solidFill>
                <a:latin typeface="Copperplate Gothic Bold" panose="020E0705020206020404" pitchFamily="34" charset="0"/>
              </a:rPr>
              <a:t/>
            </a:r>
            <a:br>
              <a:rPr lang="fr-FR" sz="2000" dirty="0" smtClean="0">
                <a:solidFill>
                  <a:srgbClr val="AA2116"/>
                </a:solidFill>
                <a:latin typeface="Copperplate Gothic Bold" panose="020E0705020206020404" pitchFamily="34" charset="0"/>
              </a:rPr>
            </a:br>
            <a:endParaRPr lang="fr-FR" sz="2000" dirty="0"/>
          </a:p>
        </p:txBody>
      </p:sp>
      <p:sp>
        <p:nvSpPr>
          <p:cNvPr id="3" name="Espace réservé du contenu 2"/>
          <p:cNvSpPr>
            <a:spLocks noGrp="1"/>
          </p:cNvSpPr>
          <p:nvPr>
            <p:ph idx="1"/>
          </p:nvPr>
        </p:nvSpPr>
        <p:spPr>
          <a:xfrm>
            <a:off x="107504" y="1196752"/>
            <a:ext cx="8802268" cy="5472608"/>
          </a:xfrm>
        </p:spPr>
        <p:txBody>
          <a:bodyPr>
            <a:normAutofit/>
          </a:bodyPr>
          <a:lstStyle/>
          <a:p>
            <a:endParaRPr lang="fr-FR" sz="900" i="1" dirty="0"/>
          </a:p>
          <a:p>
            <a:pPr marL="0" indent="0">
              <a:buNone/>
            </a:pPr>
            <a:endParaRPr lang="fr-FR" dirty="0" smtClean="0"/>
          </a:p>
          <a:p>
            <a:pPr marL="0" indent="0">
              <a:buNone/>
            </a:pPr>
            <a:r>
              <a:rPr lang="fr-FR" dirty="0" smtClean="0">
                <a:solidFill>
                  <a:srgbClr val="0070C0"/>
                </a:solidFill>
                <a:latin typeface="Bauhaus 93" panose="04030905020B02020C02" pitchFamily="82" charset="0"/>
              </a:rPr>
              <a:t>         </a:t>
            </a:r>
            <a:endParaRPr lang="fr-FR" dirty="0"/>
          </a:p>
        </p:txBody>
      </p:sp>
      <p:sp>
        <p:nvSpPr>
          <p:cNvPr id="6" name="Rectangle 1"/>
          <p:cNvSpPr>
            <a:spLocks noChangeArrowheads="1"/>
          </p:cNvSpPr>
          <p:nvPr/>
        </p:nvSpPr>
        <p:spPr bwMode="auto">
          <a:xfrm>
            <a:off x="2006600" y="159067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7" name="Rectangle 1"/>
          <p:cNvSpPr>
            <a:spLocks noChangeArrowheads="1"/>
          </p:cNvSpPr>
          <p:nvPr/>
        </p:nvSpPr>
        <p:spPr bwMode="auto">
          <a:xfrm>
            <a:off x="3155053" y="317976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graphicFrame>
        <p:nvGraphicFramePr>
          <p:cNvPr id="4" name="Tableau 3"/>
          <p:cNvGraphicFramePr>
            <a:graphicFrameLocks noGrp="1"/>
          </p:cNvGraphicFramePr>
          <p:nvPr>
            <p:extLst>
              <p:ext uri="{D42A27DB-BD31-4B8C-83A1-F6EECF244321}">
                <p14:modId xmlns:p14="http://schemas.microsoft.com/office/powerpoint/2010/main" val="2532347254"/>
              </p:ext>
            </p:extLst>
          </p:nvPr>
        </p:nvGraphicFramePr>
        <p:xfrm>
          <a:off x="1835696" y="1590675"/>
          <a:ext cx="5184576" cy="4649542"/>
        </p:xfrm>
        <a:graphic>
          <a:graphicData uri="http://schemas.openxmlformats.org/drawingml/2006/table">
            <a:tbl>
              <a:tblPr firstRow="1" firstCol="1" bandRow="1">
                <a:tableStyleId>{5C22544A-7EE6-4342-B048-85BDC9FD1C3A}</a:tableStyleId>
              </a:tblPr>
              <a:tblGrid>
                <a:gridCol w="3528392"/>
                <a:gridCol w="1656184"/>
              </a:tblGrid>
              <a:tr h="511353">
                <a:tc gridSpan="2">
                  <a:txBody>
                    <a:bodyPr/>
                    <a:lstStyle/>
                    <a:p>
                      <a:pPr>
                        <a:lnSpc>
                          <a:spcPct val="115000"/>
                        </a:lnSpc>
                        <a:spcAft>
                          <a:spcPts val="0"/>
                        </a:spcAft>
                      </a:pPr>
                      <a:r>
                        <a:rPr lang="fr-FR" sz="300" dirty="0">
                          <a:effectLst/>
                        </a:rPr>
                        <a:t> </a:t>
                      </a:r>
                      <a:endParaRPr lang="fr-FR" sz="1100" dirty="0">
                        <a:effectLst/>
                      </a:endParaRPr>
                    </a:p>
                    <a:p>
                      <a:pPr algn="ctr">
                        <a:lnSpc>
                          <a:spcPct val="115000"/>
                        </a:lnSpc>
                        <a:spcAft>
                          <a:spcPts val="0"/>
                        </a:spcAft>
                      </a:pPr>
                      <a:r>
                        <a:rPr lang="fr-FR" sz="2000" dirty="0">
                          <a:solidFill>
                            <a:srgbClr val="C00000"/>
                          </a:solidFill>
                          <a:effectLst/>
                        </a:rPr>
                        <a:t>Barème : Note sur 10</a:t>
                      </a:r>
                    </a:p>
                    <a:p>
                      <a:pPr>
                        <a:lnSpc>
                          <a:spcPct val="115000"/>
                        </a:lnSpc>
                        <a:spcAft>
                          <a:spcPts val="0"/>
                        </a:spcAft>
                      </a:pPr>
                      <a:r>
                        <a:rPr lang="fr-FR" sz="300" dirty="0">
                          <a:effectLst/>
                        </a:rPr>
                        <a:t> </a:t>
                      </a:r>
                      <a:endParaRPr lang="fr-FR" sz="1100" dirty="0">
                        <a:effectLst/>
                        <a:latin typeface="Calibri"/>
                        <a:ea typeface="Calibri"/>
                        <a:cs typeface="Times New Roman"/>
                      </a:endParaRPr>
                    </a:p>
                  </a:txBody>
                  <a:tcPr marL="68580" marR="68580" marT="0" marB="0"/>
                </a:tc>
                <a:tc hMerge="1">
                  <a:txBody>
                    <a:bodyPr/>
                    <a:lstStyle/>
                    <a:p>
                      <a:endParaRPr lang="fr-FR"/>
                    </a:p>
                  </a:txBody>
                  <a:tcPr/>
                </a:tc>
              </a:tr>
              <a:tr h="457019">
                <a:tc>
                  <a:txBody>
                    <a:bodyPr/>
                    <a:lstStyle/>
                    <a:p>
                      <a:pPr algn="ctr">
                        <a:lnSpc>
                          <a:spcPct val="115000"/>
                        </a:lnSpc>
                        <a:spcAft>
                          <a:spcPts val="0"/>
                        </a:spcAft>
                      </a:pPr>
                      <a:r>
                        <a:rPr lang="fr-FR" sz="300" dirty="0">
                          <a:effectLst/>
                        </a:rPr>
                        <a:t> </a:t>
                      </a:r>
                      <a:endParaRPr lang="fr-FR" sz="1100" dirty="0">
                        <a:effectLst/>
                      </a:endParaRPr>
                    </a:p>
                    <a:p>
                      <a:pPr algn="ctr">
                        <a:lnSpc>
                          <a:spcPct val="115000"/>
                        </a:lnSpc>
                        <a:spcAft>
                          <a:spcPts val="0"/>
                        </a:spcAft>
                      </a:pPr>
                      <a:r>
                        <a:rPr lang="fr-FR" sz="2000" dirty="0">
                          <a:solidFill>
                            <a:schemeClr val="tx1"/>
                          </a:solidFill>
                          <a:effectLst/>
                        </a:rPr>
                        <a:t>Que des A</a:t>
                      </a:r>
                    </a:p>
                    <a:p>
                      <a:pPr algn="ctr">
                        <a:lnSpc>
                          <a:spcPct val="115000"/>
                        </a:lnSpc>
                        <a:spcAft>
                          <a:spcPts val="0"/>
                        </a:spcAft>
                      </a:pPr>
                      <a:r>
                        <a:rPr lang="fr-FR" sz="300" dirty="0">
                          <a:effectLst/>
                        </a:rPr>
                        <a:t> </a:t>
                      </a:r>
                      <a:endParaRPr lang="fr-FR" sz="11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fr-FR" sz="300" dirty="0">
                          <a:effectLst/>
                        </a:rPr>
                        <a:t> </a:t>
                      </a:r>
                      <a:endParaRPr lang="fr-FR" sz="1100" dirty="0">
                        <a:effectLst/>
                      </a:endParaRPr>
                    </a:p>
                    <a:p>
                      <a:pPr algn="ctr">
                        <a:lnSpc>
                          <a:spcPct val="115000"/>
                        </a:lnSpc>
                        <a:spcAft>
                          <a:spcPts val="0"/>
                        </a:spcAft>
                      </a:pPr>
                      <a:r>
                        <a:rPr lang="fr-FR" sz="2000" dirty="0">
                          <a:effectLst/>
                        </a:rPr>
                        <a:t>10</a:t>
                      </a:r>
                      <a:endParaRPr lang="fr-FR" sz="2000" dirty="0">
                        <a:effectLst/>
                        <a:latin typeface="Calibri"/>
                        <a:ea typeface="Calibri"/>
                        <a:cs typeface="Times New Roman"/>
                      </a:endParaRPr>
                    </a:p>
                  </a:txBody>
                  <a:tcPr marL="68580" marR="68580" marT="0" marB="0"/>
                </a:tc>
              </a:tr>
              <a:tr h="457019">
                <a:tc>
                  <a:txBody>
                    <a:bodyPr/>
                    <a:lstStyle/>
                    <a:p>
                      <a:pPr algn="ctr">
                        <a:lnSpc>
                          <a:spcPct val="115000"/>
                        </a:lnSpc>
                        <a:spcAft>
                          <a:spcPts val="0"/>
                        </a:spcAft>
                      </a:pPr>
                      <a:r>
                        <a:rPr lang="fr-FR" sz="300" dirty="0">
                          <a:effectLst/>
                        </a:rPr>
                        <a:t> </a:t>
                      </a:r>
                      <a:endParaRPr lang="fr-FR" sz="1100" dirty="0">
                        <a:effectLst/>
                      </a:endParaRPr>
                    </a:p>
                    <a:p>
                      <a:pPr algn="ctr">
                        <a:lnSpc>
                          <a:spcPct val="115000"/>
                        </a:lnSpc>
                        <a:spcAft>
                          <a:spcPts val="0"/>
                        </a:spcAft>
                      </a:pPr>
                      <a:r>
                        <a:rPr lang="fr-FR" sz="2000" dirty="0">
                          <a:effectLst/>
                        </a:rPr>
                        <a:t>Que des A et B</a:t>
                      </a:r>
                    </a:p>
                    <a:p>
                      <a:pPr algn="ctr">
                        <a:lnSpc>
                          <a:spcPct val="115000"/>
                        </a:lnSpc>
                        <a:spcAft>
                          <a:spcPts val="0"/>
                        </a:spcAft>
                      </a:pPr>
                      <a:r>
                        <a:rPr lang="fr-FR" sz="300" dirty="0">
                          <a:effectLst/>
                        </a:rPr>
                        <a:t> </a:t>
                      </a:r>
                      <a:endParaRPr lang="fr-FR" sz="11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fr-FR" sz="2000" dirty="0">
                          <a:effectLst/>
                        </a:rPr>
                        <a:t>9</a:t>
                      </a:r>
                      <a:endParaRPr lang="fr-FR" sz="2000" dirty="0">
                        <a:effectLst/>
                        <a:latin typeface="Calibri"/>
                        <a:ea typeface="Calibri"/>
                        <a:cs typeface="Times New Roman"/>
                      </a:endParaRPr>
                    </a:p>
                  </a:txBody>
                  <a:tcPr marL="68580" marR="68580" marT="0" marB="0"/>
                </a:tc>
              </a:tr>
              <a:tr h="457019">
                <a:tc>
                  <a:txBody>
                    <a:bodyPr/>
                    <a:lstStyle/>
                    <a:p>
                      <a:pPr algn="ctr">
                        <a:lnSpc>
                          <a:spcPct val="115000"/>
                        </a:lnSpc>
                        <a:spcAft>
                          <a:spcPts val="0"/>
                        </a:spcAft>
                      </a:pPr>
                      <a:r>
                        <a:rPr lang="fr-FR" sz="300" dirty="0">
                          <a:effectLst/>
                        </a:rPr>
                        <a:t> </a:t>
                      </a:r>
                      <a:endParaRPr lang="fr-FR" sz="1100" dirty="0">
                        <a:effectLst/>
                      </a:endParaRPr>
                    </a:p>
                    <a:p>
                      <a:pPr algn="ctr">
                        <a:lnSpc>
                          <a:spcPct val="115000"/>
                        </a:lnSpc>
                        <a:spcAft>
                          <a:spcPts val="0"/>
                        </a:spcAft>
                      </a:pPr>
                      <a:r>
                        <a:rPr lang="fr-FR" sz="2000" dirty="0">
                          <a:solidFill>
                            <a:schemeClr val="tx1"/>
                          </a:solidFill>
                          <a:effectLst/>
                        </a:rPr>
                        <a:t>Que des B</a:t>
                      </a:r>
                    </a:p>
                    <a:p>
                      <a:pPr algn="ctr">
                        <a:lnSpc>
                          <a:spcPct val="115000"/>
                        </a:lnSpc>
                        <a:spcAft>
                          <a:spcPts val="0"/>
                        </a:spcAft>
                      </a:pPr>
                      <a:r>
                        <a:rPr lang="fr-FR" sz="300" dirty="0">
                          <a:effectLst/>
                        </a:rPr>
                        <a:t> </a:t>
                      </a:r>
                      <a:endParaRPr lang="fr-FR" sz="11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fr-FR" sz="2000" dirty="0">
                          <a:effectLst/>
                        </a:rPr>
                        <a:t>8</a:t>
                      </a:r>
                      <a:endParaRPr lang="fr-FR" sz="2000" dirty="0">
                        <a:effectLst/>
                        <a:latin typeface="Calibri"/>
                        <a:ea typeface="Calibri"/>
                        <a:cs typeface="Times New Roman"/>
                      </a:endParaRPr>
                    </a:p>
                  </a:txBody>
                  <a:tcPr marL="68580" marR="68580" marT="0" marB="0"/>
                </a:tc>
              </a:tr>
              <a:tr h="457019">
                <a:tc>
                  <a:txBody>
                    <a:bodyPr/>
                    <a:lstStyle/>
                    <a:p>
                      <a:pPr algn="ctr">
                        <a:lnSpc>
                          <a:spcPct val="115000"/>
                        </a:lnSpc>
                        <a:spcAft>
                          <a:spcPts val="0"/>
                        </a:spcAft>
                      </a:pPr>
                      <a:r>
                        <a:rPr lang="fr-FR" sz="300" dirty="0">
                          <a:effectLst/>
                        </a:rPr>
                        <a:t> </a:t>
                      </a:r>
                      <a:endParaRPr lang="fr-FR" sz="1100" dirty="0">
                        <a:effectLst/>
                      </a:endParaRPr>
                    </a:p>
                    <a:p>
                      <a:pPr algn="ctr">
                        <a:lnSpc>
                          <a:spcPct val="115000"/>
                        </a:lnSpc>
                        <a:spcAft>
                          <a:spcPts val="0"/>
                        </a:spcAft>
                      </a:pPr>
                      <a:r>
                        <a:rPr lang="fr-FR" sz="2000" dirty="0">
                          <a:effectLst/>
                        </a:rPr>
                        <a:t>Majorité (A + B) et 1 C</a:t>
                      </a:r>
                    </a:p>
                    <a:p>
                      <a:pPr algn="ctr">
                        <a:lnSpc>
                          <a:spcPct val="115000"/>
                        </a:lnSpc>
                        <a:spcAft>
                          <a:spcPts val="0"/>
                        </a:spcAft>
                      </a:pPr>
                      <a:r>
                        <a:rPr lang="fr-FR" sz="300" dirty="0">
                          <a:effectLst/>
                        </a:rPr>
                        <a:t> </a:t>
                      </a:r>
                      <a:endParaRPr lang="fr-FR" sz="11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fr-FR" sz="2000" dirty="0">
                          <a:effectLst/>
                        </a:rPr>
                        <a:t>7</a:t>
                      </a:r>
                      <a:endParaRPr lang="fr-FR" sz="2000" dirty="0">
                        <a:effectLst/>
                        <a:latin typeface="Calibri"/>
                        <a:ea typeface="Calibri"/>
                        <a:cs typeface="Times New Roman"/>
                      </a:endParaRPr>
                    </a:p>
                  </a:txBody>
                  <a:tcPr marL="68580" marR="68580" marT="0" marB="0"/>
                </a:tc>
              </a:tr>
              <a:tr h="457019">
                <a:tc>
                  <a:txBody>
                    <a:bodyPr/>
                    <a:lstStyle/>
                    <a:p>
                      <a:pPr algn="ctr">
                        <a:lnSpc>
                          <a:spcPct val="115000"/>
                        </a:lnSpc>
                        <a:spcAft>
                          <a:spcPts val="0"/>
                        </a:spcAft>
                      </a:pPr>
                      <a:r>
                        <a:rPr lang="fr-FR" sz="300" dirty="0">
                          <a:effectLst/>
                        </a:rPr>
                        <a:t> </a:t>
                      </a:r>
                      <a:endParaRPr lang="fr-FR" sz="1100" dirty="0">
                        <a:effectLst/>
                      </a:endParaRPr>
                    </a:p>
                    <a:p>
                      <a:pPr algn="ctr">
                        <a:lnSpc>
                          <a:spcPct val="115000"/>
                        </a:lnSpc>
                        <a:spcAft>
                          <a:spcPts val="0"/>
                        </a:spcAft>
                      </a:pPr>
                      <a:r>
                        <a:rPr lang="fr-FR" sz="2000" dirty="0">
                          <a:solidFill>
                            <a:schemeClr val="tx1"/>
                          </a:solidFill>
                          <a:effectLst/>
                        </a:rPr>
                        <a:t>Majorité (A + B) et </a:t>
                      </a:r>
                      <a:r>
                        <a:rPr lang="fr-FR" sz="2000" dirty="0" smtClean="0">
                          <a:solidFill>
                            <a:schemeClr val="tx1"/>
                          </a:solidFill>
                          <a:effectLst/>
                        </a:rPr>
                        <a:t>2 C </a:t>
                      </a:r>
                      <a:endParaRPr lang="fr-FR" sz="2000" dirty="0">
                        <a:solidFill>
                          <a:schemeClr val="tx1"/>
                        </a:solidFill>
                        <a:effectLst/>
                      </a:endParaRPr>
                    </a:p>
                    <a:p>
                      <a:pPr algn="ctr">
                        <a:lnSpc>
                          <a:spcPct val="115000"/>
                        </a:lnSpc>
                        <a:spcAft>
                          <a:spcPts val="0"/>
                        </a:spcAft>
                      </a:pPr>
                      <a:r>
                        <a:rPr lang="fr-FR" sz="300" dirty="0">
                          <a:effectLst/>
                        </a:rPr>
                        <a:t> </a:t>
                      </a:r>
                      <a:endParaRPr lang="fr-FR" sz="11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fr-FR" sz="2000" dirty="0">
                          <a:effectLst/>
                        </a:rPr>
                        <a:t>6</a:t>
                      </a:r>
                      <a:endParaRPr lang="fr-FR" sz="2000" dirty="0">
                        <a:effectLst/>
                        <a:latin typeface="Calibri"/>
                        <a:ea typeface="Calibri"/>
                        <a:cs typeface="Times New Roman"/>
                      </a:endParaRPr>
                    </a:p>
                  </a:txBody>
                  <a:tcPr marL="68580" marR="68580" marT="0" marB="0"/>
                </a:tc>
              </a:tr>
              <a:tr h="482037">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endParaRPr lang="fr-FR" sz="300" dirty="0" smtClean="0">
                        <a:solidFill>
                          <a:schemeClr val="tx1"/>
                        </a:solidFill>
                        <a:effectLst/>
                      </a:endParaRPr>
                    </a:p>
                    <a:p>
                      <a:pPr marL="0" marR="0" indent="0" algn="ctr" defTabSz="914400" rtl="0" eaLnBrk="1" fontAlgn="auto" latinLnBrk="0" hangingPunct="1">
                        <a:lnSpc>
                          <a:spcPct val="115000"/>
                        </a:lnSpc>
                        <a:spcBef>
                          <a:spcPts val="0"/>
                        </a:spcBef>
                        <a:spcAft>
                          <a:spcPts val="0"/>
                        </a:spcAft>
                        <a:buClrTx/>
                        <a:buSzTx/>
                        <a:buFontTx/>
                        <a:buNone/>
                        <a:tabLst/>
                        <a:defRPr/>
                      </a:pPr>
                      <a:r>
                        <a:rPr lang="fr-FR" sz="2000" dirty="0" smtClean="0">
                          <a:solidFill>
                            <a:schemeClr val="bg1"/>
                          </a:solidFill>
                          <a:effectLst/>
                        </a:rPr>
                        <a:t>Majorité (A + B) et </a:t>
                      </a:r>
                      <a:r>
                        <a:rPr lang="fr-FR" sz="2000" baseline="0" dirty="0" smtClean="0">
                          <a:solidFill>
                            <a:schemeClr val="bg1"/>
                          </a:solidFill>
                          <a:effectLst/>
                        </a:rPr>
                        <a:t> des </a:t>
                      </a:r>
                      <a:r>
                        <a:rPr lang="fr-FR" sz="2000" dirty="0" smtClean="0">
                          <a:solidFill>
                            <a:schemeClr val="bg1"/>
                          </a:solidFill>
                          <a:effectLst/>
                        </a:rPr>
                        <a:t>C et </a:t>
                      </a:r>
                      <a:r>
                        <a:rPr lang="fr-FR" sz="2000" baseline="0" dirty="0" smtClean="0">
                          <a:solidFill>
                            <a:schemeClr val="bg1"/>
                          </a:solidFill>
                          <a:effectLst/>
                        </a:rPr>
                        <a:t> </a:t>
                      </a:r>
                      <a:r>
                        <a:rPr lang="fr-FR" sz="2000" dirty="0" smtClean="0">
                          <a:solidFill>
                            <a:schemeClr val="bg1"/>
                          </a:solidFill>
                          <a:effectLst/>
                        </a:rPr>
                        <a:t>D</a:t>
                      </a:r>
                      <a:endParaRPr lang="fr-FR" sz="1100" dirty="0">
                        <a:solidFill>
                          <a:schemeClr val="bg1"/>
                        </a:solidFill>
                        <a:effectLst/>
                        <a:latin typeface="Calibri"/>
                        <a:cs typeface="Times New Roman"/>
                      </a:endParaRPr>
                    </a:p>
                    <a:p>
                      <a:pPr marL="0" marR="0" indent="0" algn="ctr" defTabSz="914400" rtl="0" eaLnBrk="1" fontAlgn="auto" latinLnBrk="0" hangingPunct="1">
                        <a:lnSpc>
                          <a:spcPct val="115000"/>
                        </a:lnSpc>
                        <a:spcBef>
                          <a:spcPts val="0"/>
                        </a:spcBef>
                        <a:spcAft>
                          <a:spcPts val="0"/>
                        </a:spcAft>
                        <a:buClrTx/>
                        <a:buSzTx/>
                        <a:buFontTx/>
                        <a:buNone/>
                        <a:tabLst/>
                        <a:defRPr/>
                      </a:pPr>
                      <a:endParaRPr lang="fr-FR" sz="300" dirty="0" smtClean="0">
                        <a:solidFill>
                          <a:schemeClr val="tx1"/>
                        </a:solidFill>
                        <a:effectLst/>
                      </a:endParaRPr>
                    </a:p>
                  </a:txBody>
                  <a:tcPr marL="68580" marR="68580" marT="0" marB="0"/>
                </a:tc>
                <a:tc>
                  <a:txBody>
                    <a:bodyPr/>
                    <a:lstStyle/>
                    <a:p>
                      <a:pPr algn="ctr">
                        <a:lnSpc>
                          <a:spcPct val="115000"/>
                        </a:lnSpc>
                        <a:spcAft>
                          <a:spcPts val="0"/>
                        </a:spcAft>
                      </a:pPr>
                      <a:endParaRPr lang="fr-FR" sz="500" dirty="0" smtClean="0">
                        <a:effectLst/>
                        <a:latin typeface="Calibri"/>
                        <a:ea typeface="Calibri"/>
                        <a:cs typeface="Times New Roman"/>
                      </a:endParaRPr>
                    </a:p>
                    <a:p>
                      <a:pPr algn="ctr">
                        <a:lnSpc>
                          <a:spcPct val="115000"/>
                        </a:lnSpc>
                        <a:spcAft>
                          <a:spcPts val="0"/>
                        </a:spcAft>
                      </a:pPr>
                      <a:r>
                        <a:rPr lang="fr-FR" sz="2000" dirty="0" smtClean="0">
                          <a:effectLst/>
                          <a:latin typeface="Calibri"/>
                          <a:ea typeface="Calibri"/>
                          <a:cs typeface="Times New Roman"/>
                        </a:rPr>
                        <a:t>5</a:t>
                      </a:r>
                      <a:endParaRPr lang="fr-FR" sz="2000" dirty="0">
                        <a:effectLst/>
                        <a:latin typeface="Calibri"/>
                        <a:ea typeface="Calibri"/>
                        <a:cs typeface="Times New Roman"/>
                      </a:endParaRPr>
                    </a:p>
                  </a:txBody>
                  <a:tcPr marL="68580" marR="68580" marT="0" marB="0"/>
                </a:tc>
              </a:tr>
              <a:tr h="457019">
                <a:tc>
                  <a:txBody>
                    <a:bodyPr/>
                    <a:lstStyle/>
                    <a:p>
                      <a:pPr algn="ctr">
                        <a:lnSpc>
                          <a:spcPct val="115000"/>
                        </a:lnSpc>
                        <a:spcAft>
                          <a:spcPts val="0"/>
                        </a:spcAft>
                      </a:pPr>
                      <a:r>
                        <a:rPr lang="fr-FR" sz="300" dirty="0">
                          <a:effectLst/>
                        </a:rPr>
                        <a:t> </a:t>
                      </a:r>
                      <a:endParaRPr lang="fr-FR" sz="1100" dirty="0">
                        <a:effectLst/>
                      </a:endParaRPr>
                    </a:p>
                    <a:p>
                      <a:pPr algn="ctr">
                        <a:lnSpc>
                          <a:spcPct val="115000"/>
                        </a:lnSpc>
                        <a:spcAft>
                          <a:spcPts val="0"/>
                        </a:spcAft>
                      </a:pPr>
                      <a:r>
                        <a:rPr lang="fr-FR" sz="2000" dirty="0">
                          <a:solidFill>
                            <a:schemeClr val="tx1"/>
                          </a:solidFill>
                          <a:effectLst/>
                        </a:rPr>
                        <a:t>Majorité de </a:t>
                      </a:r>
                      <a:r>
                        <a:rPr lang="fr-FR" sz="2000" dirty="0" smtClean="0">
                          <a:solidFill>
                            <a:schemeClr val="tx1"/>
                          </a:solidFill>
                          <a:effectLst/>
                        </a:rPr>
                        <a:t>C ou de (C +D)</a:t>
                      </a:r>
                      <a:endParaRPr lang="fr-FR" sz="2000" dirty="0">
                        <a:solidFill>
                          <a:schemeClr val="tx1"/>
                        </a:solidFill>
                        <a:effectLst/>
                      </a:endParaRPr>
                    </a:p>
                    <a:p>
                      <a:pPr algn="ctr">
                        <a:lnSpc>
                          <a:spcPct val="115000"/>
                        </a:lnSpc>
                        <a:spcAft>
                          <a:spcPts val="0"/>
                        </a:spcAft>
                      </a:pPr>
                      <a:r>
                        <a:rPr lang="fr-FR" sz="300" dirty="0">
                          <a:effectLst/>
                        </a:rPr>
                        <a:t> </a:t>
                      </a:r>
                      <a:endParaRPr lang="fr-FR" sz="11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fr-FR" sz="2000" dirty="0">
                          <a:effectLst/>
                        </a:rPr>
                        <a:t>4</a:t>
                      </a:r>
                      <a:endParaRPr lang="fr-FR" sz="2000" dirty="0">
                        <a:effectLst/>
                        <a:latin typeface="Calibri"/>
                        <a:ea typeface="Calibri"/>
                        <a:cs typeface="Times New Roman"/>
                      </a:endParaRPr>
                    </a:p>
                  </a:txBody>
                  <a:tcPr marL="68580" marR="68580" marT="0" marB="0"/>
                </a:tc>
              </a:tr>
              <a:tr h="457019">
                <a:tc>
                  <a:txBody>
                    <a:bodyPr/>
                    <a:lstStyle/>
                    <a:p>
                      <a:pPr algn="ctr">
                        <a:lnSpc>
                          <a:spcPct val="115000"/>
                        </a:lnSpc>
                        <a:spcAft>
                          <a:spcPts val="0"/>
                        </a:spcAft>
                      </a:pPr>
                      <a:r>
                        <a:rPr lang="fr-FR" sz="300" dirty="0">
                          <a:effectLst/>
                        </a:rPr>
                        <a:t> </a:t>
                      </a:r>
                      <a:endParaRPr lang="fr-FR" sz="1100" dirty="0">
                        <a:effectLst/>
                      </a:endParaRPr>
                    </a:p>
                    <a:p>
                      <a:pPr algn="ctr">
                        <a:lnSpc>
                          <a:spcPct val="115000"/>
                        </a:lnSpc>
                        <a:spcAft>
                          <a:spcPts val="0"/>
                        </a:spcAft>
                      </a:pPr>
                      <a:r>
                        <a:rPr lang="fr-FR" sz="2000" dirty="0" smtClean="0">
                          <a:solidFill>
                            <a:schemeClr val="bg1"/>
                          </a:solidFill>
                          <a:effectLst/>
                        </a:rPr>
                        <a:t>Que </a:t>
                      </a:r>
                      <a:r>
                        <a:rPr lang="fr-FR" sz="2000" dirty="0">
                          <a:solidFill>
                            <a:schemeClr val="bg1"/>
                          </a:solidFill>
                          <a:effectLst/>
                        </a:rPr>
                        <a:t>des C et D</a:t>
                      </a:r>
                    </a:p>
                    <a:p>
                      <a:pPr algn="ctr">
                        <a:lnSpc>
                          <a:spcPct val="115000"/>
                        </a:lnSpc>
                        <a:spcAft>
                          <a:spcPts val="0"/>
                        </a:spcAft>
                      </a:pPr>
                      <a:r>
                        <a:rPr lang="fr-FR" sz="300" dirty="0">
                          <a:effectLst/>
                        </a:rPr>
                        <a:t> </a:t>
                      </a:r>
                      <a:endParaRPr lang="fr-FR" sz="11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fr-FR" sz="2000" dirty="0">
                          <a:effectLst/>
                        </a:rPr>
                        <a:t>3</a:t>
                      </a:r>
                      <a:endParaRPr lang="fr-FR" sz="2000" dirty="0">
                        <a:effectLst/>
                        <a:latin typeface="Calibri"/>
                        <a:ea typeface="Calibri"/>
                        <a:cs typeface="Times New Roman"/>
                      </a:endParaRPr>
                    </a:p>
                  </a:txBody>
                  <a:tcPr marL="68580" marR="68580" marT="0" marB="0"/>
                </a:tc>
              </a:tr>
              <a:tr h="457019">
                <a:tc>
                  <a:txBody>
                    <a:bodyPr/>
                    <a:lstStyle/>
                    <a:p>
                      <a:pPr algn="ctr">
                        <a:lnSpc>
                          <a:spcPct val="115000"/>
                        </a:lnSpc>
                        <a:spcAft>
                          <a:spcPts val="0"/>
                        </a:spcAft>
                      </a:pPr>
                      <a:r>
                        <a:rPr lang="fr-FR" sz="300" dirty="0">
                          <a:effectLst/>
                        </a:rPr>
                        <a:t> </a:t>
                      </a:r>
                      <a:endParaRPr lang="fr-FR" sz="1100" dirty="0">
                        <a:effectLst/>
                      </a:endParaRPr>
                    </a:p>
                    <a:p>
                      <a:pPr algn="ctr">
                        <a:lnSpc>
                          <a:spcPct val="115000"/>
                        </a:lnSpc>
                        <a:spcAft>
                          <a:spcPts val="0"/>
                        </a:spcAft>
                      </a:pPr>
                      <a:r>
                        <a:rPr lang="fr-FR" sz="2000" dirty="0">
                          <a:solidFill>
                            <a:schemeClr val="tx1"/>
                          </a:solidFill>
                          <a:effectLst/>
                        </a:rPr>
                        <a:t>Que des D</a:t>
                      </a:r>
                    </a:p>
                    <a:p>
                      <a:pPr algn="ctr">
                        <a:lnSpc>
                          <a:spcPct val="115000"/>
                        </a:lnSpc>
                        <a:spcAft>
                          <a:spcPts val="0"/>
                        </a:spcAft>
                      </a:pPr>
                      <a:r>
                        <a:rPr lang="fr-FR" sz="300" dirty="0">
                          <a:effectLst/>
                        </a:rPr>
                        <a:t> </a:t>
                      </a:r>
                      <a:endParaRPr lang="fr-FR" sz="11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fr-FR" sz="2000" dirty="0">
                          <a:effectLst/>
                        </a:rPr>
                        <a:t>0</a:t>
                      </a:r>
                      <a:endParaRPr lang="fr-FR" sz="2000" dirty="0">
                        <a:effectLst/>
                        <a:latin typeface="Calibri"/>
                        <a:ea typeface="Calibri"/>
                        <a:cs typeface="Times New Roman"/>
                      </a:endParaRPr>
                    </a:p>
                  </a:txBody>
                  <a:tcPr marL="68580" marR="68580" marT="0" marB="0"/>
                </a:tc>
              </a:tr>
            </a:tbl>
          </a:graphicData>
        </a:graphic>
      </p:graphicFrame>
    </p:spTree>
    <p:extLst>
      <p:ext uri="{BB962C8B-B14F-4D97-AF65-F5344CB8AC3E}">
        <p14:creationId xmlns:p14="http://schemas.microsoft.com/office/powerpoint/2010/main" val="1946765517"/>
      </p:ext>
    </p:extLst>
  </p:cSld>
  <p:clrMapOvr>
    <a:masterClrMapping/>
  </p:clrMapOvr>
  <p:transition spd="slow">
    <p:wip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79512" y="764704"/>
            <a:ext cx="8712968" cy="5976664"/>
          </a:xfrm>
        </p:spPr>
        <p:txBody>
          <a:bodyPr>
            <a:normAutofit/>
          </a:bodyPr>
          <a:lstStyle/>
          <a:p>
            <a:endParaRPr lang="fr-FR" dirty="0" smtClean="0"/>
          </a:p>
          <a:p>
            <a:endParaRPr lang="fr-FR" sz="900" dirty="0"/>
          </a:p>
        </p:txBody>
      </p:sp>
      <p:graphicFrame>
        <p:nvGraphicFramePr>
          <p:cNvPr id="4" name="Tableau 3"/>
          <p:cNvGraphicFramePr>
            <a:graphicFrameLocks noGrp="1"/>
          </p:cNvGraphicFramePr>
          <p:nvPr>
            <p:extLst>
              <p:ext uri="{D42A27DB-BD31-4B8C-83A1-F6EECF244321}">
                <p14:modId xmlns:p14="http://schemas.microsoft.com/office/powerpoint/2010/main" val="1304027894"/>
              </p:ext>
            </p:extLst>
          </p:nvPr>
        </p:nvGraphicFramePr>
        <p:xfrm>
          <a:off x="0" y="764705"/>
          <a:ext cx="9144000" cy="5811774"/>
        </p:xfrm>
        <a:graphic>
          <a:graphicData uri="http://schemas.openxmlformats.org/drawingml/2006/table">
            <a:tbl>
              <a:tblPr firstRow="1" bandRow="1">
                <a:tableStyleId>{5C22544A-7EE6-4342-B048-85BDC9FD1C3A}</a:tableStyleId>
              </a:tblPr>
              <a:tblGrid>
                <a:gridCol w="5004048"/>
                <a:gridCol w="4139952"/>
              </a:tblGrid>
              <a:tr h="936103">
                <a:tc gridSpan="2">
                  <a:txBody>
                    <a:bodyPr/>
                    <a:lstStyle/>
                    <a:p>
                      <a:pPr algn="ctr"/>
                      <a:r>
                        <a:rPr lang="fr-FR" sz="1800" dirty="0" smtClean="0">
                          <a:latin typeface="Andalus" panose="02010000000000000000" pitchFamily="2" charset="-78"/>
                          <a:cs typeface="Andalus" panose="02010000000000000000" pitchFamily="2" charset="-78"/>
                        </a:rPr>
                        <a:t>Résolution de problèmes scientifiques</a:t>
                      </a:r>
                    </a:p>
                    <a:p>
                      <a:pPr algn="ctr"/>
                      <a:endParaRPr lang="fr-FR" sz="1800" dirty="0" smtClean="0">
                        <a:solidFill>
                          <a:srgbClr val="9F218D"/>
                        </a:solidFill>
                        <a:latin typeface="Copperplate Gothic Bold" panose="020E0705020206020404" pitchFamily="34" charset="0"/>
                      </a:endParaRPr>
                    </a:p>
                    <a:p>
                      <a:pPr algn="ctr"/>
                      <a:r>
                        <a:rPr lang="fr-FR" sz="1800" dirty="0" smtClean="0">
                          <a:solidFill>
                            <a:srgbClr val="AA2116"/>
                          </a:solidFill>
                          <a:latin typeface="Copperplate Gothic Bold" panose="020E0705020206020404" pitchFamily="34" charset="0"/>
                        </a:rPr>
                        <a:t>LA   FLÛTE   DE   PAN</a:t>
                      </a:r>
                      <a:r>
                        <a:rPr lang="fr-FR" sz="1800" dirty="0" smtClean="0">
                          <a:solidFill>
                            <a:srgbClr val="C00000"/>
                          </a:solidFill>
                          <a:latin typeface="Copperplate Gothic Bold" panose="020E0705020206020404" pitchFamily="34" charset="0"/>
                        </a:rPr>
                        <a:t/>
                      </a:r>
                      <a:br>
                        <a:rPr lang="fr-FR" sz="1800" dirty="0" smtClean="0">
                          <a:solidFill>
                            <a:srgbClr val="C00000"/>
                          </a:solidFill>
                          <a:latin typeface="Copperplate Gothic Bold" panose="020E0705020206020404" pitchFamily="34" charset="0"/>
                        </a:rPr>
                      </a:br>
                      <a:endParaRPr lang="fr-FR" dirty="0">
                        <a:solidFill>
                          <a:srgbClr val="C00000"/>
                        </a:solidFill>
                      </a:endParaRPr>
                    </a:p>
                  </a:txBody>
                  <a:tcPr/>
                </a:tc>
                <a:tc hMerge="1">
                  <a:txBody>
                    <a:bodyPr/>
                    <a:lstStyle/>
                    <a:p>
                      <a:endParaRPr lang="fr-FR" dirty="0"/>
                    </a:p>
                  </a:txBody>
                  <a:tcPr/>
                </a:tc>
              </a:tr>
              <a:tr h="1481849">
                <a:tc>
                  <a:txBody>
                    <a:bodyPr/>
                    <a:lstStyle/>
                    <a:p>
                      <a:endParaRPr lang="fr-FR" sz="800" kern="1200" dirty="0" smtClean="0">
                        <a:solidFill>
                          <a:schemeClr val="dk1"/>
                        </a:solidFill>
                        <a:effectLst/>
                        <a:latin typeface="Eras Bold ITC" panose="020B0907030504020204" pitchFamily="34" charset="0"/>
                        <a:ea typeface="+mn-ea"/>
                        <a:cs typeface="+mn-cs"/>
                      </a:endParaRPr>
                    </a:p>
                    <a:p>
                      <a:r>
                        <a:rPr lang="fr-FR" sz="1800" kern="1200" dirty="0" smtClean="0">
                          <a:solidFill>
                            <a:schemeClr val="dk1"/>
                          </a:solidFill>
                          <a:effectLst/>
                          <a:latin typeface="Eras Bold ITC" panose="020B0907030504020204" pitchFamily="34" charset="0"/>
                          <a:ea typeface="+mn-ea"/>
                          <a:cs typeface="+mn-cs"/>
                        </a:rPr>
                        <a:t>Étape 1 </a:t>
                      </a:r>
                      <a:r>
                        <a:rPr lang="fr-FR" sz="1800" kern="1200" dirty="0" smtClean="0">
                          <a:solidFill>
                            <a:schemeClr val="dk1"/>
                          </a:solidFill>
                          <a:effectLst/>
                          <a:latin typeface="Candara" panose="020E0502030303020204" pitchFamily="34" charset="0"/>
                          <a:ea typeface="+mn-ea"/>
                          <a:cs typeface="+mn-cs"/>
                        </a:rPr>
                        <a:t>: </a:t>
                      </a:r>
                      <a:r>
                        <a:rPr lang="fr-FR" sz="1800" b="1" kern="1200" dirty="0" smtClean="0">
                          <a:solidFill>
                            <a:srgbClr val="7030A0"/>
                          </a:solidFill>
                          <a:effectLst/>
                          <a:latin typeface="Candara" panose="020E0502030303020204" pitchFamily="34" charset="0"/>
                          <a:ea typeface="+mn-ea"/>
                          <a:cs typeface="+mn-cs"/>
                        </a:rPr>
                        <a:t>Lire et comprendre les documents</a:t>
                      </a:r>
                    </a:p>
                    <a:p>
                      <a:endParaRPr lang="fr-FR" sz="1000" b="1" kern="1200" dirty="0" smtClean="0">
                        <a:solidFill>
                          <a:srgbClr val="7030A0"/>
                        </a:solidFill>
                        <a:effectLst/>
                        <a:latin typeface="Candara" panose="020E0502030303020204" pitchFamily="34" charset="0"/>
                        <a:ea typeface="+mn-ea"/>
                        <a:cs typeface="+mn-cs"/>
                      </a:endParaRPr>
                    </a:p>
                    <a:p>
                      <a:pPr algn="ctr"/>
                      <a:r>
                        <a:rPr lang="fr-FR" sz="1800" kern="1200" dirty="0" smtClean="0">
                          <a:solidFill>
                            <a:schemeClr val="dk1"/>
                          </a:solidFill>
                          <a:effectLst/>
                          <a:latin typeface="Candara" panose="020E0502030303020204" pitchFamily="34" charset="0"/>
                          <a:ea typeface="+mn-ea"/>
                          <a:cs typeface="+mn-cs"/>
                        </a:rPr>
                        <a:t>Apports des différents documents</a:t>
                      </a:r>
                    </a:p>
                    <a:p>
                      <a:pPr marL="0" indent="0">
                        <a:buFontTx/>
                        <a:buNone/>
                      </a:pPr>
                      <a:endParaRPr lang="fr-FR" sz="500" kern="1200" dirty="0" smtClean="0">
                        <a:solidFill>
                          <a:schemeClr val="dk1"/>
                        </a:solidFill>
                        <a:effectLst/>
                        <a:latin typeface="Candara" panose="020E0502030303020204" pitchFamily="34" charset="0"/>
                        <a:ea typeface="+mn-ea"/>
                        <a:cs typeface="+mn-cs"/>
                      </a:endParaRPr>
                    </a:p>
                    <a:p>
                      <a:pPr marL="0" indent="0" algn="ctr">
                        <a:buFontTx/>
                        <a:buNone/>
                      </a:pPr>
                      <a:endParaRPr lang="fr-FR" sz="800" kern="1200" dirty="0" smtClean="0">
                        <a:solidFill>
                          <a:schemeClr val="accent2">
                            <a:lumMod val="75000"/>
                          </a:schemeClr>
                        </a:solidFill>
                        <a:effectLst/>
                        <a:latin typeface="Candara" panose="020E0502030303020204" pitchFamily="34" charset="0"/>
                        <a:ea typeface="+mn-ea"/>
                        <a:cs typeface="+mn-cs"/>
                      </a:endParaRPr>
                    </a:p>
                    <a:p>
                      <a:pPr marL="0" indent="0" algn="ctr">
                        <a:buFontTx/>
                        <a:buNone/>
                      </a:pPr>
                      <a:r>
                        <a:rPr lang="fr-FR" sz="1600" kern="1200" dirty="0" smtClean="0">
                          <a:solidFill>
                            <a:schemeClr val="accent2">
                              <a:lumMod val="75000"/>
                            </a:schemeClr>
                          </a:solidFill>
                          <a:effectLst/>
                          <a:latin typeface="Candara" panose="020E0502030303020204" pitchFamily="34" charset="0"/>
                          <a:ea typeface="+mn-ea"/>
                          <a:cs typeface="+mn-cs"/>
                        </a:rPr>
                        <a:t>Compétence</a:t>
                      </a:r>
                      <a:r>
                        <a:rPr lang="fr-FR" sz="1600" kern="1200" baseline="0" dirty="0" smtClean="0">
                          <a:solidFill>
                            <a:schemeClr val="accent2">
                              <a:lumMod val="75000"/>
                            </a:schemeClr>
                          </a:solidFill>
                          <a:effectLst/>
                          <a:latin typeface="Candara" panose="020E0502030303020204" pitchFamily="34" charset="0"/>
                          <a:ea typeface="+mn-ea"/>
                          <a:cs typeface="+mn-cs"/>
                        </a:rPr>
                        <a:t> « S’approprier  »</a:t>
                      </a:r>
                    </a:p>
                    <a:p>
                      <a:pPr marL="0" indent="0" algn="ctr">
                        <a:buFontTx/>
                        <a:buNone/>
                      </a:pPr>
                      <a:endParaRPr lang="fr-FR" sz="900" kern="1200" dirty="0" smtClean="0">
                        <a:solidFill>
                          <a:schemeClr val="dk1"/>
                        </a:solidFill>
                        <a:effectLst/>
                        <a:latin typeface="Candara" panose="020E0502030303020204" pitchFamily="34" charset="0"/>
                        <a:ea typeface="+mn-ea"/>
                        <a:cs typeface="+mn-cs"/>
                      </a:endParaRPr>
                    </a:p>
                  </a:txBody>
                  <a:tcPr/>
                </a:tc>
                <a:tc>
                  <a:txBody>
                    <a:bodyPr/>
                    <a:lstStyle/>
                    <a:p>
                      <a:endParaRPr lang="fr-FR" dirty="0"/>
                    </a:p>
                  </a:txBody>
                  <a:tcPr/>
                </a:tc>
              </a:tr>
              <a:tr h="113418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sz="800" kern="1200" dirty="0" smtClean="0">
                        <a:solidFill>
                          <a:schemeClr val="dk1"/>
                        </a:solidFill>
                        <a:effectLst/>
                        <a:latin typeface="Eras Bold ITC" panose="020B0907030504020204" pitchFamily="34" charset="0"/>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800" kern="1200" dirty="0" smtClean="0">
                          <a:solidFill>
                            <a:schemeClr val="dk1"/>
                          </a:solidFill>
                          <a:effectLst/>
                          <a:latin typeface="Eras Bold ITC" panose="020B0907030504020204" pitchFamily="34" charset="0"/>
                          <a:ea typeface="+mn-ea"/>
                          <a:cs typeface="+mn-cs"/>
                        </a:rPr>
                        <a:t>Étape 2 </a:t>
                      </a:r>
                      <a:r>
                        <a:rPr lang="fr-FR" sz="1800" kern="1200" dirty="0" smtClean="0">
                          <a:solidFill>
                            <a:schemeClr val="dk1"/>
                          </a:solidFill>
                          <a:effectLst/>
                          <a:latin typeface="+mn-lt"/>
                          <a:ea typeface="+mn-ea"/>
                          <a:cs typeface="+mn-cs"/>
                        </a:rPr>
                        <a:t>: </a:t>
                      </a:r>
                      <a:r>
                        <a:rPr lang="fr-FR" sz="1800" b="1" kern="1200" dirty="0" smtClean="0">
                          <a:solidFill>
                            <a:srgbClr val="7030A0"/>
                          </a:solidFill>
                          <a:effectLst/>
                          <a:latin typeface="Candara" panose="020E0502030303020204" pitchFamily="34" charset="0"/>
                          <a:ea typeface="+mn-ea"/>
                          <a:cs typeface="+mn-cs"/>
                        </a:rPr>
                        <a:t>Formuler et hiérarchiser une liste de questions </a:t>
                      </a:r>
                      <a:r>
                        <a:rPr lang="fr-FR" sz="1800" kern="1200" dirty="0" smtClean="0">
                          <a:solidFill>
                            <a:schemeClr val="dk1"/>
                          </a:solidFill>
                          <a:effectLst/>
                          <a:latin typeface="Candara" panose="020E0502030303020204" pitchFamily="34" charset="0"/>
                          <a:ea typeface="+mn-ea"/>
                          <a:cs typeface="+mn-cs"/>
                        </a:rPr>
                        <a:t>afin de clarifier la problématique</a:t>
                      </a:r>
                      <a:endParaRPr lang="fr-FR" sz="800" kern="1200" dirty="0" smtClean="0">
                        <a:solidFill>
                          <a:schemeClr val="dk1"/>
                        </a:solidFill>
                        <a:effectLst/>
                        <a:latin typeface="Candara" panose="020E0502030303020204" pitchFamily="34" charset="0"/>
                        <a:ea typeface="+mn-ea"/>
                        <a:cs typeface="+mn-cs"/>
                      </a:endParaRPr>
                    </a:p>
                    <a:p>
                      <a:pPr marL="0" marR="0" indent="0" algn="ctr" defTabSz="914400" rtl="0" eaLnBrk="1" fontAlgn="auto" latinLnBrk="0" hangingPunct="1">
                        <a:lnSpc>
                          <a:spcPct val="100000"/>
                        </a:lnSpc>
                        <a:spcBef>
                          <a:spcPts val="0"/>
                        </a:spcBef>
                        <a:spcAft>
                          <a:spcPts val="0"/>
                        </a:spcAft>
                        <a:buClrTx/>
                        <a:buSzTx/>
                        <a:buFontTx/>
                        <a:buNone/>
                        <a:tabLst/>
                        <a:defRPr/>
                      </a:pPr>
                      <a:endParaRPr lang="fr-FR" sz="800" kern="1200" dirty="0" smtClean="0">
                        <a:solidFill>
                          <a:schemeClr val="dk1"/>
                        </a:solidFill>
                        <a:effectLst/>
                        <a:latin typeface="Candara" panose="020E0502030303020204" pitchFamily="34" charset="0"/>
                        <a:ea typeface="+mn-ea"/>
                        <a:cs typeface="+mn-cs"/>
                      </a:endParaRPr>
                    </a:p>
                  </a:txBody>
                  <a:tcPr/>
                </a:tc>
                <a:tc>
                  <a:txBody>
                    <a:bodyPr/>
                    <a:lstStyle/>
                    <a:p>
                      <a:endParaRPr lang="fr-FR" dirty="0"/>
                    </a:p>
                  </a:txBody>
                  <a:tcPr/>
                </a:tc>
              </a:tr>
              <a:tr h="1368152">
                <a:tc>
                  <a:txBody>
                    <a:bodyPr/>
                    <a:lstStyle/>
                    <a:p>
                      <a:endParaRPr lang="fr-FR" sz="800" kern="1200" dirty="0" smtClean="0">
                        <a:solidFill>
                          <a:schemeClr val="dk1"/>
                        </a:solidFill>
                        <a:effectLst/>
                        <a:latin typeface="Eras Bold ITC" panose="020B0907030504020204" pitchFamily="34" charset="0"/>
                        <a:ea typeface="+mn-ea"/>
                        <a:cs typeface="+mn-cs"/>
                      </a:endParaRPr>
                    </a:p>
                    <a:p>
                      <a:r>
                        <a:rPr lang="fr-FR" sz="1800" kern="1200" dirty="0" smtClean="0">
                          <a:solidFill>
                            <a:schemeClr val="dk1"/>
                          </a:solidFill>
                          <a:effectLst/>
                          <a:latin typeface="Eras Bold ITC" panose="020B0907030504020204" pitchFamily="34" charset="0"/>
                          <a:ea typeface="+mn-ea"/>
                          <a:cs typeface="+mn-cs"/>
                        </a:rPr>
                        <a:t>Étape 3 </a:t>
                      </a:r>
                      <a:r>
                        <a:rPr lang="fr-FR" sz="1800" kern="1200" dirty="0" smtClean="0">
                          <a:solidFill>
                            <a:schemeClr val="dk1"/>
                          </a:solidFill>
                          <a:effectLst/>
                          <a:latin typeface="+mn-lt"/>
                          <a:ea typeface="+mn-ea"/>
                          <a:cs typeface="+mn-cs"/>
                        </a:rPr>
                        <a:t>: </a:t>
                      </a:r>
                      <a:r>
                        <a:rPr lang="fr-FR" sz="1800" b="1" kern="1200" dirty="0" smtClean="0">
                          <a:solidFill>
                            <a:srgbClr val="7030A0"/>
                          </a:solidFill>
                          <a:effectLst/>
                          <a:latin typeface="Candara" panose="020E0502030303020204" pitchFamily="34" charset="0"/>
                          <a:ea typeface="+mn-ea"/>
                          <a:cs typeface="+mn-cs"/>
                        </a:rPr>
                        <a:t>Bâtir le raisonnement </a:t>
                      </a:r>
                    </a:p>
                    <a:p>
                      <a:endParaRPr lang="fr-FR" sz="1000" kern="1200" dirty="0" smtClean="0">
                        <a:solidFill>
                          <a:schemeClr val="dk1"/>
                        </a:solidFill>
                        <a:effectLst/>
                        <a:latin typeface="Candara" panose="020E0502030303020204" pitchFamily="34" charset="0"/>
                        <a:ea typeface="+mn-ea"/>
                        <a:cs typeface="+mn-cs"/>
                      </a:endParaRPr>
                    </a:p>
                    <a:p>
                      <a:pPr algn="ctr"/>
                      <a:r>
                        <a:rPr lang="fr-FR" sz="1800" kern="1200" dirty="0" smtClean="0">
                          <a:solidFill>
                            <a:schemeClr val="dk1"/>
                          </a:solidFill>
                          <a:effectLst/>
                          <a:latin typeface="Candara" panose="020E0502030303020204" pitchFamily="34" charset="0"/>
                          <a:ea typeface="+mn-ea"/>
                          <a:cs typeface="+mn-cs"/>
                        </a:rPr>
                        <a:t>(Indiquer les étapes de la résolution)</a:t>
                      </a:r>
                    </a:p>
                    <a:p>
                      <a:endParaRPr lang="fr-FR" sz="1000" dirty="0" smtClean="0"/>
                    </a:p>
                    <a:p>
                      <a:pPr marL="0" marR="0" indent="0" algn="ctr" defTabSz="914400" rtl="0" eaLnBrk="1" fontAlgn="auto" latinLnBrk="0" hangingPunct="1">
                        <a:lnSpc>
                          <a:spcPct val="100000"/>
                        </a:lnSpc>
                        <a:spcBef>
                          <a:spcPts val="0"/>
                        </a:spcBef>
                        <a:spcAft>
                          <a:spcPts val="0"/>
                        </a:spcAft>
                        <a:buClrTx/>
                        <a:buSzTx/>
                        <a:buFontTx/>
                        <a:buNone/>
                        <a:tabLst/>
                        <a:defRPr/>
                      </a:pPr>
                      <a:r>
                        <a:rPr lang="fr-FR" sz="1800" kern="1200" dirty="0" smtClean="0">
                          <a:solidFill>
                            <a:schemeClr val="accent2">
                              <a:lumMod val="75000"/>
                            </a:schemeClr>
                          </a:solidFill>
                          <a:effectLst/>
                          <a:latin typeface="Candara" panose="020E0502030303020204" pitchFamily="34" charset="0"/>
                          <a:ea typeface="+mn-ea"/>
                          <a:cs typeface="+mn-cs"/>
                        </a:rPr>
                        <a:t>Compétence </a:t>
                      </a:r>
                      <a:r>
                        <a:rPr lang="fr-FR" sz="1800" kern="1200" baseline="0" dirty="0" smtClean="0">
                          <a:solidFill>
                            <a:schemeClr val="accent2">
                              <a:lumMod val="75000"/>
                            </a:schemeClr>
                          </a:solidFill>
                          <a:effectLst/>
                          <a:latin typeface="Candara" panose="020E0502030303020204" pitchFamily="34" charset="0"/>
                          <a:ea typeface="+mn-ea"/>
                          <a:cs typeface="+mn-cs"/>
                        </a:rPr>
                        <a:t> « Analyser  »</a:t>
                      </a:r>
                      <a:endParaRPr lang="fr-FR" sz="1800" kern="1200" baseline="0" dirty="0">
                        <a:solidFill>
                          <a:schemeClr val="dk1"/>
                        </a:solidFill>
                        <a:effectLst/>
                        <a:latin typeface="+mn-lt"/>
                        <a:ea typeface="+mn-ea"/>
                        <a:cs typeface="+mn-cs"/>
                      </a:endParaRPr>
                    </a:p>
                    <a:p>
                      <a:pPr marL="0" marR="0" indent="0" algn="ctr" defTabSz="914400" rtl="0" eaLnBrk="1" fontAlgn="auto" latinLnBrk="0" hangingPunct="1">
                        <a:lnSpc>
                          <a:spcPct val="100000"/>
                        </a:lnSpc>
                        <a:spcBef>
                          <a:spcPts val="0"/>
                        </a:spcBef>
                        <a:spcAft>
                          <a:spcPts val="0"/>
                        </a:spcAft>
                        <a:buClrTx/>
                        <a:buSzTx/>
                        <a:buFontTx/>
                        <a:buNone/>
                        <a:tabLst/>
                        <a:defRPr/>
                      </a:pPr>
                      <a:endParaRPr lang="fr-FR" sz="1000" kern="1200" baseline="0" dirty="0" smtClean="0">
                        <a:solidFill>
                          <a:schemeClr val="accent2">
                            <a:lumMod val="75000"/>
                          </a:schemeClr>
                        </a:solidFill>
                        <a:effectLst/>
                        <a:latin typeface="Candara" panose="020E0502030303020204" pitchFamily="34" charset="0"/>
                        <a:ea typeface="+mn-ea"/>
                        <a:cs typeface="+mn-cs"/>
                      </a:endParaRPr>
                    </a:p>
                  </a:txBody>
                  <a:tcPr/>
                </a:tc>
                <a:tc>
                  <a:txBody>
                    <a:bodyPr/>
                    <a:lstStyle/>
                    <a:p>
                      <a:endParaRPr lang="fr-FR"/>
                    </a:p>
                  </a:txBody>
                  <a:tcPr/>
                </a:tc>
              </a:tr>
              <a:tr h="501831">
                <a:tc>
                  <a:txBody>
                    <a:bodyPr/>
                    <a:lstStyle/>
                    <a:p>
                      <a:endParaRPr lang="fr-FR" dirty="0"/>
                    </a:p>
                  </a:txBody>
                  <a:tcPr/>
                </a:tc>
                <a:tc>
                  <a:txBody>
                    <a:bodyPr/>
                    <a:lstStyle/>
                    <a:p>
                      <a:endParaRPr lang="fr-FR" dirty="0"/>
                    </a:p>
                  </a:txBody>
                  <a:tcPr/>
                </a:tc>
              </a:tr>
            </a:tbl>
          </a:graphicData>
        </a:graphic>
      </p:graphicFrame>
      <p:sp>
        <p:nvSpPr>
          <p:cNvPr id="6" name="Titre 5"/>
          <p:cNvSpPr>
            <a:spLocks noGrp="1"/>
          </p:cNvSpPr>
          <p:nvPr>
            <p:ph type="title"/>
          </p:nvPr>
        </p:nvSpPr>
        <p:spPr>
          <a:xfrm>
            <a:off x="572957" y="1"/>
            <a:ext cx="8147248" cy="692696"/>
          </a:xfrm>
        </p:spPr>
        <p:txBody>
          <a:bodyPr>
            <a:normAutofit fontScale="90000"/>
          </a:bodyPr>
          <a:lstStyle/>
          <a:p>
            <a:r>
              <a:rPr lang="fr-FR" sz="3100" b="1" dirty="0" smtClean="0">
                <a:solidFill>
                  <a:srgbClr val="0070C0"/>
                </a:solidFill>
                <a:latin typeface="Eras Bold ITC" panose="020B0907030504020204" pitchFamily="34" charset="0"/>
              </a:rPr>
              <a:t/>
            </a:r>
            <a:br>
              <a:rPr lang="fr-FR" sz="3100" b="1" dirty="0" smtClean="0">
                <a:solidFill>
                  <a:srgbClr val="0070C0"/>
                </a:solidFill>
                <a:latin typeface="Eras Bold ITC" panose="020B0907030504020204" pitchFamily="34" charset="0"/>
              </a:rPr>
            </a:br>
            <a:r>
              <a:rPr lang="fr-FR" sz="3100" b="1" dirty="0" smtClean="0">
                <a:solidFill>
                  <a:srgbClr val="7030A0"/>
                </a:solidFill>
                <a:latin typeface="Eras Bold ITC" panose="020B0907030504020204" pitchFamily="34" charset="0"/>
              </a:rPr>
              <a:t>Travail </a:t>
            </a:r>
            <a:r>
              <a:rPr lang="fr-FR" sz="3100" b="1" dirty="0">
                <a:solidFill>
                  <a:srgbClr val="7030A0"/>
                </a:solidFill>
                <a:latin typeface="Eras Bold ITC" panose="020B0907030504020204" pitchFamily="34" charset="0"/>
              </a:rPr>
              <a:t>préliminaire des élèves</a:t>
            </a:r>
            <a:r>
              <a:rPr lang="fr-FR" b="1" dirty="0">
                <a:solidFill>
                  <a:srgbClr val="7030A0"/>
                </a:solidFill>
                <a:latin typeface="Eras Bold ITC" panose="020B0907030504020204" pitchFamily="34" charset="0"/>
              </a:rPr>
              <a:t/>
            </a:r>
            <a:br>
              <a:rPr lang="fr-FR" b="1" dirty="0">
                <a:solidFill>
                  <a:srgbClr val="7030A0"/>
                </a:solidFill>
                <a:latin typeface="Eras Bold ITC" panose="020B0907030504020204" pitchFamily="34" charset="0"/>
              </a:rPr>
            </a:br>
            <a:endParaRPr lang="fr-FR" dirty="0">
              <a:solidFill>
                <a:srgbClr val="7030A0"/>
              </a:solidFill>
            </a:endParaRPr>
          </a:p>
        </p:txBody>
      </p:sp>
    </p:spTree>
    <p:extLst>
      <p:ext uri="{BB962C8B-B14F-4D97-AF65-F5344CB8AC3E}">
        <p14:creationId xmlns:p14="http://schemas.microsoft.com/office/powerpoint/2010/main" val="17319797"/>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7504" y="0"/>
            <a:ext cx="9036496" cy="1412776"/>
          </a:xfrm>
        </p:spPr>
        <p:txBody>
          <a:bodyPr>
            <a:noAutofit/>
          </a:bodyPr>
          <a:lstStyle/>
          <a:p>
            <a:r>
              <a:rPr lang="fr-FR" sz="2000" dirty="0" smtClean="0">
                <a:solidFill>
                  <a:srgbClr val="AA2116"/>
                </a:solidFill>
                <a:latin typeface="Copperplate Gothic Bold" panose="020E0705020206020404" pitchFamily="34" charset="0"/>
              </a:rPr>
              <a:t/>
            </a:r>
            <a:br>
              <a:rPr lang="fr-FR" sz="2000" dirty="0" smtClean="0">
                <a:solidFill>
                  <a:srgbClr val="AA2116"/>
                </a:solidFill>
                <a:latin typeface="Copperplate Gothic Bold" panose="020E0705020206020404" pitchFamily="34" charset="0"/>
              </a:rPr>
            </a:br>
            <a:r>
              <a:rPr lang="fr-FR" sz="2000" dirty="0">
                <a:solidFill>
                  <a:srgbClr val="AA2116"/>
                </a:solidFill>
                <a:latin typeface="Copperplate Gothic Bold" panose="020E0705020206020404" pitchFamily="34" charset="0"/>
              </a:rPr>
              <a:t/>
            </a:r>
            <a:br>
              <a:rPr lang="fr-FR" sz="2000" dirty="0">
                <a:solidFill>
                  <a:srgbClr val="AA2116"/>
                </a:solidFill>
                <a:latin typeface="Copperplate Gothic Bold" panose="020E0705020206020404" pitchFamily="34" charset="0"/>
              </a:rPr>
            </a:br>
            <a:r>
              <a:rPr lang="fr-FR" sz="2000" dirty="0" smtClean="0">
                <a:solidFill>
                  <a:srgbClr val="AA2116"/>
                </a:solidFill>
                <a:latin typeface="Copperplate Gothic Bold" panose="020E0705020206020404" pitchFamily="34" charset="0"/>
              </a:rPr>
              <a:t/>
            </a:r>
            <a:br>
              <a:rPr lang="fr-FR" sz="2000" dirty="0" smtClean="0">
                <a:solidFill>
                  <a:srgbClr val="AA2116"/>
                </a:solidFill>
                <a:latin typeface="Copperplate Gothic Bold" panose="020E0705020206020404" pitchFamily="34" charset="0"/>
              </a:rPr>
            </a:br>
            <a:r>
              <a:rPr lang="fr-FR" sz="2000" dirty="0">
                <a:solidFill>
                  <a:srgbClr val="AA2116"/>
                </a:solidFill>
                <a:latin typeface="Copperplate Gothic Bold" panose="020E0705020206020404" pitchFamily="34" charset="0"/>
              </a:rPr>
              <a:t/>
            </a:r>
            <a:br>
              <a:rPr lang="fr-FR" sz="2000" dirty="0">
                <a:solidFill>
                  <a:srgbClr val="AA2116"/>
                </a:solidFill>
                <a:latin typeface="Copperplate Gothic Bold" panose="020E0705020206020404" pitchFamily="34" charset="0"/>
              </a:rPr>
            </a:br>
            <a:r>
              <a:rPr lang="fr-FR" sz="2000" dirty="0" smtClean="0">
                <a:solidFill>
                  <a:srgbClr val="AA2116"/>
                </a:solidFill>
                <a:latin typeface="Copperplate Gothic Bold" panose="020E0705020206020404" pitchFamily="34" charset="0"/>
              </a:rPr>
              <a:t> </a:t>
            </a:r>
            <a:br>
              <a:rPr lang="fr-FR" sz="2000" dirty="0" smtClean="0">
                <a:solidFill>
                  <a:srgbClr val="AA2116"/>
                </a:solidFill>
                <a:latin typeface="Copperplate Gothic Bold" panose="020E0705020206020404" pitchFamily="34" charset="0"/>
              </a:rPr>
            </a:br>
            <a:r>
              <a:rPr lang="fr-FR" sz="1800" dirty="0" smtClean="0">
                <a:solidFill>
                  <a:srgbClr val="AA2116"/>
                </a:solidFill>
                <a:latin typeface="Copperplate Gothic Bold" panose="020E0705020206020404" pitchFamily="34" charset="0"/>
              </a:rPr>
              <a:t>LA   </a:t>
            </a:r>
            <a:r>
              <a:rPr lang="fr-FR" sz="1800" dirty="0">
                <a:solidFill>
                  <a:srgbClr val="AA2116"/>
                </a:solidFill>
                <a:latin typeface="Copperplate Gothic Bold" panose="020E0705020206020404" pitchFamily="34" charset="0"/>
              </a:rPr>
              <a:t>FLÛTE   DE   </a:t>
            </a:r>
            <a:r>
              <a:rPr lang="fr-FR" sz="1800" dirty="0" smtClean="0">
                <a:solidFill>
                  <a:srgbClr val="AA2116"/>
                </a:solidFill>
                <a:latin typeface="Copperplate Gothic Bold" panose="020E0705020206020404" pitchFamily="34" charset="0"/>
              </a:rPr>
              <a:t>PAN</a:t>
            </a:r>
            <a:r>
              <a:rPr lang="fr-FR" sz="2000" dirty="0" smtClean="0">
                <a:solidFill>
                  <a:srgbClr val="AA2116"/>
                </a:solidFill>
                <a:latin typeface="Copperplate Gothic Bold" panose="020E0705020206020404" pitchFamily="34" charset="0"/>
              </a:rPr>
              <a:t/>
            </a:r>
            <a:br>
              <a:rPr lang="fr-FR" sz="2000" dirty="0" smtClean="0">
                <a:solidFill>
                  <a:srgbClr val="AA2116"/>
                </a:solidFill>
                <a:latin typeface="Copperplate Gothic Bold" panose="020E0705020206020404" pitchFamily="34" charset="0"/>
              </a:rPr>
            </a:br>
            <a:r>
              <a:rPr lang="fr-FR" sz="2000" dirty="0" smtClean="0">
                <a:solidFill>
                  <a:srgbClr val="AA2116"/>
                </a:solidFill>
                <a:latin typeface="Copperplate Gothic Bold" panose="020E0705020206020404" pitchFamily="34" charset="0"/>
              </a:rPr>
              <a:t/>
            </a:r>
            <a:br>
              <a:rPr lang="fr-FR" sz="2000" dirty="0" smtClean="0">
                <a:solidFill>
                  <a:srgbClr val="AA2116"/>
                </a:solidFill>
                <a:latin typeface="Copperplate Gothic Bold" panose="020E0705020206020404" pitchFamily="34" charset="0"/>
              </a:rPr>
            </a:br>
            <a:r>
              <a:rPr lang="fr-FR" sz="2000" dirty="0" smtClean="0">
                <a:solidFill>
                  <a:srgbClr val="AA2116"/>
                </a:solidFill>
                <a:latin typeface="Copperplate Gothic Bold" panose="020E0705020206020404" pitchFamily="34" charset="0"/>
              </a:rPr>
              <a:t>  </a:t>
            </a:r>
            <a:r>
              <a:rPr lang="fr-FR" sz="2400" b="1" dirty="0" smtClean="0">
                <a:solidFill>
                  <a:srgbClr val="0070C0"/>
                </a:solidFill>
                <a:latin typeface="Eras Bold ITC" panose="020B0907030504020204" pitchFamily="34" charset="0"/>
              </a:rPr>
              <a:t>Comment les élèves ont-ils réagi ?</a:t>
            </a:r>
            <a:r>
              <a:rPr lang="fr-FR" sz="2000" b="1" dirty="0">
                <a:solidFill>
                  <a:srgbClr val="0070C0"/>
                </a:solidFill>
                <a:latin typeface="Eras Bold ITC" panose="020B0907030504020204" pitchFamily="34" charset="0"/>
              </a:rPr>
              <a:t/>
            </a:r>
            <a:br>
              <a:rPr lang="fr-FR" sz="2000" b="1" dirty="0">
                <a:solidFill>
                  <a:srgbClr val="0070C0"/>
                </a:solidFill>
                <a:latin typeface="Eras Bold ITC" panose="020B0907030504020204" pitchFamily="34" charset="0"/>
              </a:rPr>
            </a:br>
            <a:r>
              <a:rPr lang="fr-FR" sz="2000" u="sng" dirty="0">
                <a:solidFill>
                  <a:schemeClr val="accent3">
                    <a:lumMod val="50000"/>
                  </a:schemeClr>
                </a:solidFill>
                <a:latin typeface="Agency FB" panose="020B0503020202020204" pitchFamily="34" charset="0"/>
              </a:rPr>
              <a:t/>
            </a:r>
            <a:br>
              <a:rPr lang="fr-FR" sz="2000" u="sng" dirty="0">
                <a:solidFill>
                  <a:schemeClr val="accent3">
                    <a:lumMod val="50000"/>
                  </a:schemeClr>
                </a:solidFill>
                <a:latin typeface="Agency FB" panose="020B0503020202020204" pitchFamily="34" charset="0"/>
              </a:rPr>
            </a:br>
            <a:r>
              <a:rPr lang="fr-FR" sz="2000" b="1" dirty="0">
                <a:solidFill>
                  <a:srgbClr val="0070C0"/>
                </a:solidFill>
                <a:latin typeface="Eras Bold ITC" panose="020B0907030504020204" pitchFamily="34" charset="0"/>
              </a:rPr>
              <a:t/>
            </a:r>
            <a:br>
              <a:rPr lang="fr-FR" sz="2000" b="1" dirty="0">
                <a:solidFill>
                  <a:srgbClr val="0070C0"/>
                </a:solidFill>
                <a:latin typeface="Eras Bold ITC" panose="020B0907030504020204" pitchFamily="34" charset="0"/>
              </a:rPr>
            </a:br>
            <a:r>
              <a:rPr lang="fr-FR" sz="2000" dirty="0" smtClean="0">
                <a:solidFill>
                  <a:srgbClr val="AA2116"/>
                </a:solidFill>
                <a:latin typeface="Copperplate Gothic Bold" panose="020E0705020206020404" pitchFamily="34" charset="0"/>
              </a:rPr>
              <a:t/>
            </a:r>
            <a:br>
              <a:rPr lang="fr-FR" sz="2000" dirty="0" smtClean="0">
                <a:solidFill>
                  <a:srgbClr val="AA2116"/>
                </a:solidFill>
                <a:latin typeface="Copperplate Gothic Bold" panose="020E0705020206020404" pitchFamily="34" charset="0"/>
              </a:rPr>
            </a:br>
            <a:r>
              <a:rPr lang="fr-FR" sz="2000" dirty="0">
                <a:solidFill>
                  <a:srgbClr val="AA2116"/>
                </a:solidFill>
                <a:latin typeface="Copperplate Gothic Bold" panose="020E0705020206020404" pitchFamily="34" charset="0"/>
              </a:rPr>
              <a:t/>
            </a:r>
            <a:br>
              <a:rPr lang="fr-FR" sz="2000" dirty="0">
                <a:solidFill>
                  <a:srgbClr val="AA2116"/>
                </a:solidFill>
                <a:latin typeface="Copperplate Gothic Bold" panose="020E0705020206020404" pitchFamily="34" charset="0"/>
              </a:rPr>
            </a:br>
            <a:r>
              <a:rPr lang="fr-FR" sz="2000" dirty="0" smtClean="0">
                <a:solidFill>
                  <a:srgbClr val="AA2116"/>
                </a:solidFill>
                <a:latin typeface="Copperplate Gothic Bold" panose="020E0705020206020404" pitchFamily="34" charset="0"/>
              </a:rPr>
              <a:t/>
            </a:r>
            <a:br>
              <a:rPr lang="fr-FR" sz="2000" dirty="0" smtClean="0">
                <a:solidFill>
                  <a:srgbClr val="AA2116"/>
                </a:solidFill>
                <a:latin typeface="Copperplate Gothic Bold" panose="020E0705020206020404" pitchFamily="34" charset="0"/>
              </a:rPr>
            </a:br>
            <a:endParaRPr lang="fr-FR" sz="2000" dirty="0"/>
          </a:p>
        </p:txBody>
      </p:sp>
      <p:sp>
        <p:nvSpPr>
          <p:cNvPr id="3" name="Espace réservé du contenu 2"/>
          <p:cNvSpPr>
            <a:spLocks noGrp="1"/>
          </p:cNvSpPr>
          <p:nvPr>
            <p:ph idx="1"/>
          </p:nvPr>
        </p:nvSpPr>
        <p:spPr>
          <a:xfrm>
            <a:off x="107504" y="1196752"/>
            <a:ext cx="8802268" cy="5472608"/>
          </a:xfrm>
        </p:spPr>
        <p:txBody>
          <a:bodyPr>
            <a:normAutofit/>
          </a:bodyPr>
          <a:lstStyle/>
          <a:p>
            <a:endParaRPr lang="fr-FR" sz="900" i="1" dirty="0"/>
          </a:p>
          <a:p>
            <a:pPr marL="0" indent="0">
              <a:buNone/>
            </a:pPr>
            <a:endParaRPr lang="fr-FR" dirty="0" smtClean="0"/>
          </a:p>
          <a:p>
            <a:pPr marL="0" indent="0">
              <a:buNone/>
            </a:pPr>
            <a:r>
              <a:rPr lang="fr-FR" dirty="0" smtClean="0">
                <a:solidFill>
                  <a:srgbClr val="0070C0"/>
                </a:solidFill>
                <a:latin typeface="Bauhaus 93" panose="04030905020B02020C02" pitchFamily="82" charset="0"/>
              </a:rPr>
              <a:t>         </a:t>
            </a:r>
            <a:endParaRPr lang="fr-FR" dirty="0"/>
          </a:p>
        </p:txBody>
      </p:sp>
      <p:graphicFrame>
        <p:nvGraphicFramePr>
          <p:cNvPr id="5" name="Tableau 4"/>
          <p:cNvGraphicFramePr>
            <a:graphicFrameLocks noGrp="1"/>
          </p:cNvGraphicFramePr>
          <p:nvPr>
            <p:extLst>
              <p:ext uri="{D42A27DB-BD31-4B8C-83A1-F6EECF244321}">
                <p14:modId xmlns:p14="http://schemas.microsoft.com/office/powerpoint/2010/main" val="2763399645"/>
              </p:ext>
            </p:extLst>
          </p:nvPr>
        </p:nvGraphicFramePr>
        <p:xfrm>
          <a:off x="0" y="1484784"/>
          <a:ext cx="9036496" cy="4658942"/>
        </p:xfrm>
        <a:graphic>
          <a:graphicData uri="http://schemas.openxmlformats.org/drawingml/2006/table">
            <a:tbl>
              <a:tblPr firstRow="1" bandRow="1">
                <a:tableStyleId>{5C22544A-7EE6-4342-B048-85BDC9FD1C3A}</a:tableStyleId>
              </a:tblPr>
              <a:tblGrid>
                <a:gridCol w="2131249"/>
                <a:gridCol w="3324748"/>
                <a:gridCol w="3580499"/>
              </a:tblGrid>
              <a:tr h="1139434">
                <a:tc>
                  <a:txBody>
                    <a:bodyPr/>
                    <a:lstStyle/>
                    <a:p>
                      <a:endParaRPr lang="fr-FR" sz="1400" dirty="0"/>
                    </a:p>
                  </a:txBody>
                  <a:tcPr/>
                </a:tc>
                <a:tc>
                  <a:txBody>
                    <a:bodyPr/>
                    <a:lstStyle/>
                    <a:p>
                      <a:pPr algn="ctr">
                        <a:lnSpc>
                          <a:spcPct val="115000"/>
                        </a:lnSpc>
                        <a:spcAft>
                          <a:spcPts val="0"/>
                        </a:spcAft>
                      </a:pPr>
                      <a:endParaRPr lang="fr-FR" sz="1400" dirty="0" smtClean="0">
                        <a:effectLst/>
                        <a:latin typeface="Arial"/>
                        <a:ea typeface="Calibri"/>
                        <a:cs typeface="Times New Roman"/>
                      </a:endParaRPr>
                    </a:p>
                    <a:p>
                      <a:pPr algn="ctr">
                        <a:lnSpc>
                          <a:spcPct val="115000"/>
                        </a:lnSpc>
                        <a:spcAft>
                          <a:spcPts val="0"/>
                        </a:spcAft>
                      </a:pPr>
                      <a:r>
                        <a:rPr lang="fr-FR" sz="1400" dirty="0">
                          <a:effectLst/>
                          <a:latin typeface="Arial"/>
                          <a:ea typeface="Calibri"/>
                          <a:cs typeface="Times New Roman"/>
                        </a:rPr>
                        <a:t> </a:t>
                      </a:r>
                      <a:endParaRPr lang="fr-FR" sz="1400" dirty="0">
                        <a:effectLst/>
                        <a:latin typeface="Calibri"/>
                        <a:ea typeface="Calibri"/>
                        <a:cs typeface="Times New Roman"/>
                      </a:endParaRPr>
                    </a:p>
                    <a:p>
                      <a:pPr algn="ctr">
                        <a:lnSpc>
                          <a:spcPct val="115000"/>
                        </a:lnSpc>
                        <a:spcAft>
                          <a:spcPts val="0"/>
                        </a:spcAft>
                      </a:pPr>
                      <a:r>
                        <a:rPr lang="fr-FR" sz="1600" dirty="0">
                          <a:effectLst/>
                          <a:latin typeface="Arial"/>
                          <a:ea typeface="Calibri"/>
                          <a:cs typeface="Times New Roman"/>
                        </a:rPr>
                        <a:t>Bilan </a:t>
                      </a:r>
                      <a:r>
                        <a:rPr lang="fr-FR" sz="1600" dirty="0" smtClean="0">
                          <a:effectLst/>
                          <a:latin typeface="Arial"/>
                          <a:ea typeface="Calibri"/>
                          <a:cs typeface="Times New Roman"/>
                        </a:rPr>
                        <a:t>de </a:t>
                      </a:r>
                      <a:r>
                        <a:rPr lang="fr-FR" sz="1600" dirty="0">
                          <a:effectLst/>
                          <a:latin typeface="Arial"/>
                          <a:ea typeface="Calibri"/>
                          <a:cs typeface="Times New Roman"/>
                        </a:rPr>
                        <a:t>copies </a:t>
                      </a:r>
                      <a:r>
                        <a:rPr lang="fr-FR" sz="1600" dirty="0" smtClean="0">
                          <a:effectLst/>
                          <a:latin typeface="Arial"/>
                          <a:ea typeface="Calibri"/>
                          <a:cs typeface="Times New Roman"/>
                        </a:rPr>
                        <a:t>de </a:t>
                      </a:r>
                      <a:r>
                        <a:rPr lang="fr-FR" sz="1600" dirty="0">
                          <a:effectLst/>
                          <a:latin typeface="Arial"/>
                          <a:ea typeface="Calibri"/>
                          <a:cs typeface="Times New Roman"/>
                        </a:rPr>
                        <a:t>bons élèves</a:t>
                      </a:r>
                      <a:endParaRPr lang="fr-FR" sz="1600" dirty="0">
                        <a:effectLst/>
                        <a:latin typeface="Calibri"/>
                        <a:ea typeface="Calibri"/>
                        <a:cs typeface="Times New Roman"/>
                      </a:endParaRPr>
                    </a:p>
                    <a:p>
                      <a:pPr algn="ctr">
                        <a:lnSpc>
                          <a:spcPct val="115000"/>
                        </a:lnSpc>
                        <a:spcAft>
                          <a:spcPts val="0"/>
                        </a:spcAft>
                      </a:pPr>
                      <a:r>
                        <a:rPr lang="fr-FR" sz="1400" dirty="0">
                          <a:effectLst/>
                          <a:latin typeface="Arial"/>
                          <a:ea typeface="Calibri"/>
                          <a:cs typeface="Times New Roman"/>
                        </a:rPr>
                        <a:t> </a:t>
                      </a:r>
                      <a:endParaRPr lang="fr-FR" sz="1400" dirty="0">
                        <a:effectLst/>
                        <a:latin typeface="Calibri"/>
                        <a:ea typeface="Calibri"/>
                        <a:cs typeface="Times New Roman"/>
                      </a:endParaRPr>
                    </a:p>
                    <a:p>
                      <a:pPr algn="ctr">
                        <a:lnSpc>
                          <a:spcPct val="115000"/>
                        </a:lnSpc>
                        <a:spcAft>
                          <a:spcPts val="0"/>
                        </a:spcAft>
                      </a:pPr>
                      <a:r>
                        <a:rPr lang="fr-FR" sz="1400" dirty="0">
                          <a:effectLst/>
                          <a:latin typeface="Arial"/>
                          <a:ea typeface="Calibri"/>
                          <a:cs typeface="Times New Roman"/>
                        </a:rPr>
                        <a:t> </a:t>
                      </a:r>
                      <a:endParaRPr lang="fr-FR" sz="1400" dirty="0">
                        <a:effectLst/>
                        <a:latin typeface="Calibri"/>
                        <a:ea typeface="Calibri"/>
                        <a:cs typeface="Times New Roman"/>
                      </a:endParaRPr>
                    </a:p>
                  </a:txBody>
                  <a:tcPr marL="68580" marR="68580" marT="0" marB="0"/>
                </a:tc>
                <a:tc>
                  <a:txBody>
                    <a:bodyPr/>
                    <a:lstStyle/>
                    <a:p>
                      <a:pPr algn="ctr">
                        <a:lnSpc>
                          <a:spcPct val="115000"/>
                        </a:lnSpc>
                        <a:spcAft>
                          <a:spcPts val="0"/>
                        </a:spcAft>
                      </a:pPr>
                      <a:endParaRPr lang="fr-FR" sz="1400" dirty="0" smtClean="0">
                        <a:effectLst/>
                        <a:latin typeface="Arial"/>
                        <a:ea typeface="Calibri"/>
                        <a:cs typeface="Times New Roman"/>
                      </a:endParaRPr>
                    </a:p>
                    <a:p>
                      <a:pPr algn="ctr">
                        <a:lnSpc>
                          <a:spcPct val="115000"/>
                        </a:lnSpc>
                        <a:spcAft>
                          <a:spcPts val="0"/>
                        </a:spcAft>
                      </a:pPr>
                      <a:r>
                        <a:rPr lang="fr-FR" sz="1400" dirty="0">
                          <a:effectLst/>
                          <a:latin typeface="Arial"/>
                          <a:ea typeface="Calibri"/>
                          <a:cs typeface="Times New Roman"/>
                        </a:rPr>
                        <a:t> </a:t>
                      </a:r>
                      <a:endParaRPr lang="fr-FR" sz="1400" dirty="0">
                        <a:effectLst/>
                        <a:latin typeface="Calibri"/>
                        <a:ea typeface="Calibri"/>
                        <a:cs typeface="Times New Roman"/>
                      </a:endParaRPr>
                    </a:p>
                    <a:p>
                      <a:pPr algn="ctr">
                        <a:lnSpc>
                          <a:spcPct val="115000"/>
                        </a:lnSpc>
                        <a:spcAft>
                          <a:spcPts val="0"/>
                        </a:spcAft>
                      </a:pPr>
                      <a:r>
                        <a:rPr lang="fr-FR" sz="1600" dirty="0" smtClean="0">
                          <a:effectLst/>
                          <a:latin typeface="Arial"/>
                          <a:ea typeface="Calibri"/>
                          <a:cs typeface="Times New Roman"/>
                        </a:rPr>
                        <a:t>Bilan de copies d’ élèves moyens</a:t>
                      </a:r>
                      <a:endParaRPr lang="fr-FR" sz="1600" dirty="0">
                        <a:effectLst/>
                        <a:latin typeface="Calibri"/>
                        <a:ea typeface="Calibri"/>
                        <a:cs typeface="Times New Roman"/>
                      </a:endParaRPr>
                    </a:p>
                  </a:txBody>
                  <a:tcPr marL="68580" marR="68580" marT="0" marB="0"/>
                </a:tc>
              </a:tr>
              <a:tr h="3397070">
                <a:tc>
                  <a:txBody>
                    <a:bodyPr/>
                    <a:lstStyle/>
                    <a:p>
                      <a:pPr>
                        <a:lnSpc>
                          <a:spcPct val="115000"/>
                        </a:lnSpc>
                        <a:spcAft>
                          <a:spcPts val="0"/>
                        </a:spcAft>
                      </a:pPr>
                      <a:r>
                        <a:rPr lang="fr-FR" sz="1600" dirty="0">
                          <a:effectLst/>
                          <a:latin typeface="Arial"/>
                          <a:ea typeface="Calibri"/>
                          <a:cs typeface="Times New Roman"/>
                        </a:rPr>
                        <a:t> </a:t>
                      </a:r>
                      <a:endParaRPr lang="fr-FR" sz="1600" dirty="0">
                        <a:effectLst/>
                        <a:latin typeface="Calibri"/>
                        <a:ea typeface="Calibri"/>
                        <a:cs typeface="Times New Roman"/>
                      </a:endParaRPr>
                    </a:p>
                    <a:p>
                      <a:pPr>
                        <a:lnSpc>
                          <a:spcPct val="115000"/>
                        </a:lnSpc>
                        <a:spcAft>
                          <a:spcPts val="0"/>
                        </a:spcAft>
                      </a:pPr>
                      <a:r>
                        <a:rPr lang="fr-FR" sz="1600" dirty="0">
                          <a:effectLst/>
                          <a:latin typeface="Arial"/>
                          <a:ea typeface="Calibri"/>
                          <a:cs typeface="Times New Roman"/>
                        </a:rPr>
                        <a:t> </a:t>
                      </a:r>
                      <a:endParaRPr lang="fr-FR" sz="1600" dirty="0">
                        <a:effectLst/>
                        <a:latin typeface="Calibri"/>
                        <a:ea typeface="Calibri"/>
                        <a:cs typeface="Times New Roman"/>
                      </a:endParaRPr>
                    </a:p>
                    <a:p>
                      <a:r>
                        <a:rPr lang="fr-FR" sz="1600" kern="1200" dirty="0" smtClean="0">
                          <a:solidFill>
                            <a:schemeClr val="dk1"/>
                          </a:solidFill>
                          <a:effectLst/>
                          <a:latin typeface="Eras Bold ITC" panose="020B0907030504020204" pitchFamily="34" charset="0"/>
                          <a:ea typeface="+mn-ea"/>
                          <a:cs typeface="+mn-cs"/>
                        </a:rPr>
                        <a:t>Étape 1 </a:t>
                      </a:r>
                      <a:r>
                        <a:rPr lang="fr-FR" sz="1600" kern="1200" dirty="0" smtClean="0">
                          <a:solidFill>
                            <a:schemeClr val="dk1"/>
                          </a:solidFill>
                          <a:effectLst/>
                          <a:latin typeface="Candara" panose="020E0502030303020204" pitchFamily="34" charset="0"/>
                          <a:ea typeface="+mn-ea"/>
                          <a:cs typeface="+mn-cs"/>
                        </a:rPr>
                        <a:t>: </a:t>
                      </a:r>
                      <a:r>
                        <a:rPr lang="fr-FR" sz="1600" b="1" kern="1200" dirty="0" smtClean="0">
                          <a:solidFill>
                            <a:srgbClr val="7030A0"/>
                          </a:solidFill>
                          <a:effectLst/>
                          <a:latin typeface="Candara" panose="020E0502030303020204" pitchFamily="34" charset="0"/>
                          <a:ea typeface="+mn-ea"/>
                          <a:cs typeface="+mn-cs"/>
                        </a:rPr>
                        <a:t>Lire et comprendre les documents</a:t>
                      </a:r>
                    </a:p>
                    <a:p>
                      <a:r>
                        <a:rPr lang="fr-FR" sz="1600" kern="1200" dirty="0" smtClean="0">
                          <a:solidFill>
                            <a:schemeClr val="dk1"/>
                          </a:solidFill>
                          <a:effectLst/>
                          <a:latin typeface="Candara" panose="020E0502030303020204" pitchFamily="34" charset="0"/>
                          <a:ea typeface="+mn-ea"/>
                          <a:cs typeface="+mn-cs"/>
                        </a:rPr>
                        <a:t> </a:t>
                      </a:r>
                    </a:p>
                    <a:p>
                      <a:pPr marL="0" indent="0">
                        <a:buFontTx/>
                        <a:buNone/>
                      </a:pPr>
                      <a:r>
                        <a:rPr lang="fr-FR" sz="1600" kern="1200" dirty="0" smtClean="0">
                          <a:solidFill>
                            <a:schemeClr val="dk1"/>
                          </a:solidFill>
                          <a:effectLst/>
                          <a:latin typeface="Arial"/>
                          <a:ea typeface="+mn-ea"/>
                          <a:cs typeface="Arial"/>
                        </a:rPr>
                        <a:t>♦ </a:t>
                      </a:r>
                      <a:r>
                        <a:rPr lang="fr-FR" sz="1600" kern="1200" dirty="0" smtClean="0">
                          <a:solidFill>
                            <a:schemeClr val="dk1"/>
                          </a:solidFill>
                          <a:effectLst/>
                          <a:latin typeface="Candara" panose="020E0502030303020204" pitchFamily="34" charset="0"/>
                          <a:ea typeface="+mn-ea"/>
                          <a:cs typeface="+mn-cs"/>
                        </a:rPr>
                        <a:t>Apports des différents documents</a:t>
                      </a:r>
                    </a:p>
                    <a:p>
                      <a:pPr marL="0" indent="0">
                        <a:buFontTx/>
                        <a:buNone/>
                      </a:pPr>
                      <a:endParaRPr lang="fr-FR" sz="400" kern="1200" dirty="0" smtClean="0">
                        <a:solidFill>
                          <a:schemeClr val="dk1"/>
                        </a:solidFill>
                        <a:effectLst/>
                        <a:latin typeface="Candara" panose="020E0502030303020204" pitchFamily="34" charset="0"/>
                        <a:ea typeface="+mn-ea"/>
                        <a:cs typeface="+mn-cs"/>
                      </a:endParaRPr>
                    </a:p>
                    <a:p>
                      <a:pPr marL="0" indent="0">
                        <a:buFontTx/>
                        <a:buNone/>
                      </a:pPr>
                      <a:endParaRPr lang="fr-FR" sz="400" kern="1200" dirty="0" smtClean="0">
                        <a:solidFill>
                          <a:schemeClr val="dk1"/>
                        </a:solidFill>
                        <a:effectLst/>
                        <a:latin typeface="Candara" panose="020E0502030303020204" pitchFamily="34" charset="0"/>
                        <a:ea typeface="+mn-ea"/>
                        <a:cs typeface="+mn-cs"/>
                      </a:endParaRPr>
                    </a:p>
                    <a:p>
                      <a:pPr marL="0" indent="0">
                        <a:buFontTx/>
                        <a:buNone/>
                      </a:pPr>
                      <a:endParaRPr lang="fr-FR" sz="400" kern="1200" dirty="0" smtClean="0">
                        <a:solidFill>
                          <a:schemeClr val="dk1"/>
                        </a:solidFill>
                        <a:effectLst/>
                        <a:latin typeface="Candara" panose="020E0502030303020204" pitchFamily="34" charset="0"/>
                        <a:ea typeface="+mn-ea"/>
                        <a:cs typeface="+mn-cs"/>
                      </a:endParaRPr>
                    </a:p>
                    <a:p>
                      <a:pPr marL="0" marR="0" indent="0" algn="ctr" defTabSz="914400" rtl="0" eaLnBrk="1" fontAlgn="auto" latinLnBrk="0" hangingPunct="1">
                        <a:lnSpc>
                          <a:spcPct val="115000"/>
                        </a:lnSpc>
                        <a:spcBef>
                          <a:spcPts val="0"/>
                        </a:spcBef>
                        <a:spcAft>
                          <a:spcPts val="0"/>
                        </a:spcAft>
                        <a:buClrTx/>
                        <a:buSzTx/>
                        <a:buFontTx/>
                        <a:buNone/>
                        <a:tabLst/>
                        <a:defRPr/>
                      </a:pPr>
                      <a:r>
                        <a:rPr lang="fr-FR" sz="1600" kern="1200" dirty="0" smtClean="0">
                          <a:solidFill>
                            <a:schemeClr val="accent2">
                              <a:lumMod val="75000"/>
                            </a:schemeClr>
                          </a:solidFill>
                          <a:effectLst/>
                          <a:latin typeface="Candara" panose="020E0502030303020204" pitchFamily="34" charset="0"/>
                          <a:ea typeface="+mn-ea"/>
                          <a:cs typeface="+mn-cs"/>
                        </a:rPr>
                        <a:t>Compétence</a:t>
                      </a:r>
                      <a:r>
                        <a:rPr lang="fr-FR" sz="1600" kern="1200" baseline="0" dirty="0" smtClean="0">
                          <a:solidFill>
                            <a:schemeClr val="accent2">
                              <a:lumMod val="75000"/>
                            </a:schemeClr>
                          </a:solidFill>
                          <a:effectLst/>
                          <a:latin typeface="Candara" panose="020E0502030303020204" pitchFamily="34" charset="0"/>
                          <a:ea typeface="+mn-ea"/>
                          <a:cs typeface="+mn-cs"/>
                        </a:rPr>
                        <a:t> « S’approprier  »</a:t>
                      </a:r>
                    </a:p>
                    <a:p>
                      <a:pPr>
                        <a:lnSpc>
                          <a:spcPct val="115000"/>
                        </a:lnSpc>
                        <a:spcAft>
                          <a:spcPts val="0"/>
                        </a:spcAft>
                      </a:pPr>
                      <a:endParaRPr lang="fr-FR" sz="1600" dirty="0" smtClean="0">
                        <a:effectLst/>
                        <a:latin typeface="Arial"/>
                        <a:ea typeface="Calibri"/>
                        <a:cs typeface="Times New Roman"/>
                      </a:endParaRPr>
                    </a:p>
                    <a:p>
                      <a:pPr>
                        <a:lnSpc>
                          <a:spcPct val="115000"/>
                        </a:lnSpc>
                        <a:spcAft>
                          <a:spcPts val="0"/>
                        </a:spcAft>
                      </a:pPr>
                      <a:r>
                        <a:rPr lang="fr-FR" sz="1600" dirty="0">
                          <a:effectLst/>
                          <a:latin typeface="Arial"/>
                          <a:ea typeface="Calibri"/>
                          <a:cs typeface="Times New Roman"/>
                        </a:rPr>
                        <a:t> </a:t>
                      </a:r>
                      <a:endParaRPr lang="fr-FR" sz="1600" dirty="0">
                        <a:effectLst/>
                        <a:latin typeface="Calibri"/>
                        <a:ea typeface="Calibri"/>
                        <a:cs typeface="Times New Roman"/>
                      </a:endParaRPr>
                    </a:p>
                  </a:txBody>
                  <a:tcPr marL="68580" marR="68580" marT="0" marB="0"/>
                </a:tc>
                <a:tc>
                  <a:txBody>
                    <a:bodyPr/>
                    <a:lstStyle/>
                    <a:p>
                      <a:pPr algn="l">
                        <a:lnSpc>
                          <a:spcPct val="115000"/>
                        </a:lnSpc>
                        <a:spcAft>
                          <a:spcPts val="0"/>
                        </a:spcAft>
                      </a:pPr>
                      <a:r>
                        <a:rPr lang="fr-FR" sz="1600" dirty="0">
                          <a:effectLst/>
                          <a:latin typeface="Arial"/>
                          <a:ea typeface="Calibri"/>
                          <a:cs typeface="Times New Roman"/>
                        </a:rPr>
                        <a:t> </a:t>
                      </a:r>
                      <a:endParaRPr lang="fr-FR" sz="1600" dirty="0">
                        <a:effectLst/>
                        <a:latin typeface="Calibri"/>
                        <a:ea typeface="Calibri"/>
                        <a:cs typeface="Times New Roman"/>
                      </a:endParaRPr>
                    </a:p>
                    <a:p>
                      <a:pPr algn="l">
                        <a:lnSpc>
                          <a:spcPct val="115000"/>
                        </a:lnSpc>
                        <a:spcAft>
                          <a:spcPts val="0"/>
                        </a:spcAft>
                      </a:pPr>
                      <a:r>
                        <a:rPr lang="fr-FR" sz="1600" dirty="0">
                          <a:effectLst/>
                          <a:latin typeface="Arial"/>
                          <a:ea typeface="Calibri"/>
                          <a:cs typeface="Times New Roman"/>
                        </a:rPr>
                        <a:t> </a:t>
                      </a:r>
                      <a:endParaRPr lang="fr-FR" sz="1600" dirty="0" smtClean="0">
                        <a:effectLst/>
                        <a:latin typeface="Arial"/>
                        <a:ea typeface="Calibri"/>
                        <a:cs typeface="Times New Roman"/>
                      </a:endParaRPr>
                    </a:p>
                    <a:p>
                      <a:pPr algn="l">
                        <a:lnSpc>
                          <a:spcPct val="115000"/>
                        </a:lnSpc>
                        <a:spcAft>
                          <a:spcPts val="0"/>
                        </a:spcAft>
                      </a:pPr>
                      <a:endParaRPr lang="fr-FR" sz="1600" dirty="0">
                        <a:effectLst/>
                        <a:latin typeface="Calibri"/>
                        <a:ea typeface="Calibri"/>
                        <a:cs typeface="Times New Roman"/>
                      </a:endParaRPr>
                    </a:p>
                    <a:p>
                      <a:pPr algn="l">
                        <a:lnSpc>
                          <a:spcPct val="115000"/>
                        </a:lnSpc>
                        <a:spcAft>
                          <a:spcPts val="0"/>
                        </a:spcAft>
                      </a:pPr>
                      <a:r>
                        <a:rPr lang="fr-FR" sz="1600" dirty="0">
                          <a:effectLst/>
                          <a:latin typeface="Arial"/>
                          <a:ea typeface="Calibri"/>
                          <a:cs typeface="Times New Roman"/>
                        </a:rPr>
                        <a:t>Description et analyse pertinente des différents documents</a:t>
                      </a:r>
                      <a:endParaRPr lang="fr-FR" sz="1600" dirty="0">
                        <a:effectLst/>
                        <a:latin typeface="Calibri"/>
                        <a:ea typeface="Calibri"/>
                        <a:cs typeface="Times New Roman"/>
                      </a:endParaRPr>
                    </a:p>
                    <a:p>
                      <a:pPr algn="l">
                        <a:lnSpc>
                          <a:spcPct val="115000"/>
                        </a:lnSpc>
                        <a:spcAft>
                          <a:spcPts val="0"/>
                        </a:spcAft>
                      </a:pPr>
                      <a:r>
                        <a:rPr lang="fr-FR" sz="1600" dirty="0">
                          <a:effectLst/>
                          <a:latin typeface="Arial"/>
                          <a:ea typeface="Calibri"/>
                          <a:cs typeface="Times New Roman"/>
                        </a:rPr>
                        <a:t> </a:t>
                      </a:r>
                      <a:endParaRPr lang="fr-FR" sz="1600" dirty="0">
                        <a:effectLst/>
                        <a:latin typeface="Calibri"/>
                        <a:ea typeface="Calibri"/>
                        <a:cs typeface="Times New Roman"/>
                      </a:endParaRPr>
                    </a:p>
                    <a:p>
                      <a:pPr algn="l">
                        <a:lnSpc>
                          <a:spcPct val="115000"/>
                        </a:lnSpc>
                        <a:spcAft>
                          <a:spcPts val="0"/>
                        </a:spcAft>
                      </a:pPr>
                      <a:r>
                        <a:rPr lang="fr-FR" sz="1600" dirty="0">
                          <a:effectLst/>
                          <a:latin typeface="Arial"/>
                          <a:ea typeface="Calibri"/>
                          <a:cs typeface="Times New Roman"/>
                        </a:rPr>
                        <a:t> </a:t>
                      </a:r>
                      <a:endParaRPr lang="fr-FR" sz="1600" dirty="0">
                        <a:effectLst/>
                        <a:latin typeface="Calibri"/>
                        <a:ea typeface="Calibri"/>
                        <a:cs typeface="Times New Roman"/>
                      </a:endParaRPr>
                    </a:p>
                  </a:txBody>
                  <a:tcPr marL="68580" marR="68580" marT="0" marB="0"/>
                </a:tc>
                <a:tc>
                  <a:txBody>
                    <a:bodyPr/>
                    <a:lstStyle/>
                    <a:p>
                      <a:pPr algn="l">
                        <a:lnSpc>
                          <a:spcPct val="115000"/>
                        </a:lnSpc>
                        <a:spcAft>
                          <a:spcPts val="0"/>
                        </a:spcAft>
                      </a:pPr>
                      <a:r>
                        <a:rPr lang="fr-FR" sz="1600" dirty="0">
                          <a:effectLst/>
                          <a:latin typeface="Arial"/>
                          <a:ea typeface="Calibri"/>
                          <a:cs typeface="Times New Roman"/>
                        </a:rPr>
                        <a:t> </a:t>
                      </a:r>
                      <a:endParaRPr lang="fr-FR" sz="1600" dirty="0">
                        <a:effectLst/>
                        <a:latin typeface="Calibri"/>
                        <a:ea typeface="Calibri"/>
                        <a:cs typeface="Times New Roman"/>
                      </a:endParaRPr>
                    </a:p>
                    <a:p>
                      <a:pPr algn="l">
                        <a:lnSpc>
                          <a:spcPct val="115000"/>
                        </a:lnSpc>
                        <a:spcAft>
                          <a:spcPts val="0"/>
                        </a:spcAft>
                      </a:pPr>
                      <a:r>
                        <a:rPr lang="fr-FR" sz="1600" dirty="0">
                          <a:effectLst/>
                          <a:latin typeface="Arial"/>
                          <a:ea typeface="Calibri"/>
                          <a:cs typeface="Times New Roman"/>
                        </a:rPr>
                        <a:t> </a:t>
                      </a:r>
                      <a:endParaRPr lang="fr-FR" sz="1600" dirty="0" smtClean="0">
                        <a:effectLst/>
                        <a:latin typeface="Arial"/>
                        <a:ea typeface="Calibri"/>
                        <a:cs typeface="Times New Roman"/>
                      </a:endParaRPr>
                    </a:p>
                    <a:p>
                      <a:pPr algn="l">
                        <a:lnSpc>
                          <a:spcPct val="115000"/>
                        </a:lnSpc>
                        <a:spcAft>
                          <a:spcPts val="0"/>
                        </a:spcAft>
                      </a:pPr>
                      <a:endParaRPr lang="fr-FR" sz="1600" dirty="0">
                        <a:effectLst/>
                        <a:latin typeface="Calibri"/>
                        <a:ea typeface="Calibri"/>
                        <a:cs typeface="Times New Roman"/>
                      </a:endParaRPr>
                    </a:p>
                    <a:p>
                      <a:pPr algn="l">
                        <a:lnSpc>
                          <a:spcPct val="115000"/>
                        </a:lnSpc>
                        <a:spcAft>
                          <a:spcPts val="0"/>
                        </a:spcAft>
                      </a:pPr>
                      <a:r>
                        <a:rPr lang="fr-FR" sz="1600" dirty="0">
                          <a:effectLst/>
                          <a:latin typeface="Arial"/>
                          <a:ea typeface="Calibri"/>
                          <a:cs typeface="Times New Roman"/>
                        </a:rPr>
                        <a:t>Description et analyse pertinente des différents documents</a:t>
                      </a:r>
                      <a:endParaRPr lang="fr-FR" sz="1600" dirty="0">
                        <a:effectLst/>
                        <a:latin typeface="Calibri"/>
                        <a:ea typeface="Calibri"/>
                        <a:cs typeface="Times New Roman"/>
                      </a:endParaRPr>
                    </a:p>
                    <a:p>
                      <a:pPr algn="l">
                        <a:lnSpc>
                          <a:spcPct val="115000"/>
                        </a:lnSpc>
                        <a:spcAft>
                          <a:spcPts val="0"/>
                        </a:spcAft>
                      </a:pPr>
                      <a:r>
                        <a:rPr lang="fr-FR" sz="1600" dirty="0">
                          <a:effectLst/>
                          <a:latin typeface="Arial"/>
                          <a:ea typeface="Calibri"/>
                          <a:cs typeface="Times New Roman"/>
                        </a:rPr>
                        <a:t> </a:t>
                      </a:r>
                      <a:endParaRPr lang="fr-FR" sz="1600" dirty="0">
                        <a:effectLst/>
                        <a:latin typeface="Calibri"/>
                        <a:ea typeface="Calibri"/>
                        <a:cs typeface="Times New Roman"/>
                      </a:endParaRPr>
                    </a:p>
                    <a:p>
                      <a:pPr algn="l">
                        <a:lnSpc>
                          <a:spcPct val="115000"/>
                        </a:lnSpc>
                        <a:spcAft>
                          <a:spcPts val="0"/>
                        </a:spcAft>
                      </a:pPr>
                      <a:r>
                        <a:rPr lang="fr-FR" sz="1600" dirty="0">
                          <a:effectLst/>
                          <a:latin typeface="Arial"/>
                          <a:ea typeface="Calibri"/>
                          <a:cs typeface="Times New Roman"/>
                        </a:rPr>
                        <a:t> </a:t>
                      </a:r>
                      <a:endParaRPr lang="fr-FR" sz="1600" dirty="0">
                        <a:effectLst/>
                        <a:latin typeface="Calibri"/>
                        <a:ea typeface="Calibri"/>
                        <a:cs typeface="Times New Roman"/>
                      </a:endParaRPr>
                    </a:p>
                  </a:txBody>
                  <a:tcPr marL="68580" marR="68580" marT="0" marB="0"/>
                </a:tc>
              </a:tr>
            </a:tbl>
          </a:graphicData>
        </a:graphic>
      </p:graphicFrame>
    </p:spTree>
    <p:extLst>
      <p:ext uri="{BB962C8B-B14F-4D97-AF65-F5344CB8AC3E}">
        <p14:creationId xmlns:p14="http://schemas.microsoft.com/office/powerpoint/2010/main" val="2533375317"/>
      </p:ext>
    </p:extLst>
  </p:cSld>
  <p:clrMapOvr>
    <a:masterClrMapping/>
  </p:clrMapOvr>
  <p:transition spd="slow">
    <p:cove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7504" y="0"/>
            <a:ext cx="9036496" cy="1412776"/>
          </a:xfrm>
        </p:spPr>
        <p:txBody>
          <a:bodyPr>
            <a:noAutofit/>
          </a:bodyPr>
          <a:lstStyle/>
          <a:p>
            <a:r>
              <a:rPr lang="fr-FR" sz="2000" dirty="0" smtClean="0">
                <a:solidFill>
                  <a:srgbClr val="AA2116"/>
                </a:solidFill>
                <a:latin typeface="Copperplate Gothic Bold" panose="020E0705020206020404" pitchFamily="34" charset="0"/>
              </a:rPr>
              <a:t/>
            </a:r>
            <a:br>
              <a:rPr lang="fr-FR" sz="2000" dirty="0" smtClean="0">
                <a:solidFill>
                  <a:srgbClr val="AA2116"/>
                </a:solidFill>
                <a:latin typeface="Copperplate Gothic Bold" panose="020E0705020206020404" pitchFamily="34" charset="0"/>
              </a:rPr>
            </a:br>
            <a:r>
              <a:rPr lang="fr-FR" sz="2000" dirty="0">
                <a:solidFill>
                  <a:srgbClr val="AA2116"/>
                </a:solidFill>
                <a:latin typeface="Copperplate Gothic Bold" panose="020E0705020206020404" pitchFamily="34" charset="0"/>
              </a:rPr>
              <a:t/>
            </a:r>
            <a:br>
              <a:rPr lang="fr-FR" sz="2000" dirty="0">
                <a:solidFill>
                  <a:srgbClr val="AA2116"/>
                </a:solidFill>
                <a:latin typeface="Copperplate Gothic Bold" panose="020E0705020206020404" pitchFamily="34" charset="0"/>
              </a:rPr>
            </a:br>
            <a:r>
              <a:rPr lang="fr-FR" sz="2000" dirty="0" smtClean="0">
                <a:solidFill>
                  <a:srgbClr val="AA2116"/>
                </a:solidFill>
                <a:latin typeface="Copperplate Gothic Bold" panose="020E0705020206020404" pitchFamily="34" charset="0"/>
              </a:rPr>
              <a:t/>
            </a:r>
            <a:br>
              <a:rPr lang="fr-FR" sz="2000" dirty="0" smtClean="0">
                <a:solidFill>
                  <a:srgbClr val="AA2116"/>
                </a:solidFill>
                <a:latin typeface="Copperplate Gothic Bold" panose="020E0705020206020404" pitchFamily="34" charset="0"/>
              </a:rPr>
            </a:br>
            <a:r>
              <a:rPr lang="fr-FR" sz="2000" dirty="0">
                <a:solidFill>
                  <a:srgbClr val="AA2116"/>
                </a:solidFill>
                <a:latin typeface="Copperplate Gothic Bold" panose="020E0705020206020404" pitchFamily="34" charset="0"/>
              </a:rPr>
              <a:t/>
            </a:r>
            <a:br>
              <a:rPr lang="fr-FR" sz="2000" dirty="0">
                <a:solidFill>
                  <a:srgbClr val="AA2116"/>
                </a:solidFill>
                <a:latin typeface="Copperplate Gothic Bold" panose="020E0705020206020404" pitchFamily="34" charset="0"/>
              </a:rPr>
            </a:br>
            <a:r>
              <a:rPr lang="fr-FR" sz="2000" dirty="0" smtClean="0">
                <a:solidFill>
                  <a:srgbClr val="AA2116"/>
                </a:solidFill>
                <a:latin typeface="Copperplate Gothic Bold" panose="020E0705020206020404" pitchFamily="34" charset="0"/>
              </a:rPr>
              <a:t/>
            </a:r>
            <a:br>
              <a:rPr lang="fr-FR" sz="2000" dirty="0" smtClean="0">
                <a:solidFill>
                  <a:srgbClr val="AA2116"/>
                </a:solidFill>
                <a:latin typeface="Copperplate Gothic Bold" panose="020E0705020206020404" pitchFamily="34" charset="0"/>
              </a:rPr>
            </a:br>
            <a:r>
              <a:rPr lang="fr-FR" sz="1800" dirty="0" smtClean="0">
                <a:solidFill>
                  <a:srgbClr val="AA2116"/>
                </a:solidFill>
                <a:latin typeface="Copperplate Gothic Bold" panose="020E0705020206020404" pitchFamily="34" charset="0"/>
              </a:rPr>
              <a:t>LA   </a:t>
            </a:r>
            <a:r>
              <a:rPr lang="fr-FR" sz="1800" dirty="0">
                <a:solidFill>
                  <a:srgbClr val="AA2116"/>
                </a:solidFill>
                <a:latin typeface="Copperplate Gothic Bold" panose="020E0705020206020404" pitchFamily="34" charset="0"/>
              </a:rPr>
              <a:t>FLÛTE   DE   </a:t>
            </a:r>
            <a:r>
              <a:rPr lang="fr-FR" sz="1800" dirty="0" smtClean="0">
                <a:solidFill>
                  <a:srgbClr val="AA2116"/>
                </a:solidFill>
                <a:latin typeface="Copperplate Gothic Bold" panose="020E0705020206020404" pitchFamily="34" charset="0"/>
              </a:rPr>
              <a:t>PAN</a:t>
            </a:r>
            <a:r>
              <a:rPr lang="fr-FR" sz="2000" dirty="0" smtClean="0">
                <a:solidFill>
                  <a:srgbClr val="AA2116"/>
                </a:solidFill>
                <a:latin typeface="Copperplate Gothic Bold" panose="020E0705020206020404" pitchFamily="34" charset="0"/>
              </a:rPr>
              <a:t/>
            </a:r>
            <a:br>
              <a:rPr lang="fr-FR" sz="2000" dirty="0" smtClean="0">
                <a:solidFill>
                  <a:srgbClr val="AA2116"/>
                </a:solidFill>
                <a:latin typeface="Copperplate Gothic Bold" panose="020E0705020206020404" pitchFamily="34" charset="0"/>
              </a:rPr>
            </a:br>
            <a:r>
              <a:rPr lang="fr-FR" sz="2000" dirty="0" smtClean="0">
                <a:solidFill>
                  <a:srgbClr val="AA2116"/>
                </a:solidFill>
                <a:latin typeface="Copperplate Gothic Bold" panose="020E0705020206020404" pitchFamily="34" charset="0"/>
              </a:rPr>
              <a:t>                                    </a:t>
            </a:r>
            <a:br>
              <a:rPr lang="fr-FR" sz="2000" dirty="0" smtClean="0">
                <a:solidFill>
                  <a:srgbClr val="AA2116"/>
                </a:solidFill>
                <a:latin typeface="Copperplate Gothic Bold" panose="020E0705020206020404" pitchFamily="34" charset="0"/>
              </a:rPr>
            </a:br>
            <a:r>
              <a:rPr lang="fr-FR" sz="2400" b="1" dirty="0" smtClean="0">
                <a:solidFill>
                  <a:srgbClr val="0070C0"/>
                </a:solidFill>
                <a:latin typeface="Eras Bold ITC" panose="020B0907030504020204" pitchFamily="34" charset="0"/>
              </a:rPr>
              <a:t>Comment les élèves ont-ils réagi ?</a:t>
            </a:r>
            <a:r>
              <a:rPr lang="fr-FR" sz="2000" b="1" dirty="0">
                <a:solidFill>
                  <a:srgbClr val="0070C0"/>
                </a:solidFill>
                <a:latin typeface="Eras Bold ITC" panose="020B0907030504020204" pitchFamily="34" charset="0"/>
              </a:rPr>
              <a:t/>
            </a:r>
            <a:br>
              <a:rPr lang="fr-FR" sz="2000" b="1" dirty="0">
                <a:solidFill>
                  <a:srgbClr val="0070C0"/>
                </a:solidFill>
                <a:latin typeface="Eras Bold ITC" panose="020B0907030504020204" pitchFamily="34" charset="0"/>
              </a:rPr>
            </a:br>
            <a:r>
              <a:rPr lang="fr-FR" sz="2000" u="sng" dirty="0">
                <a:solidFill>
                  <a:schemeClr val="accent3">
                    <a:lumMod val="50000"/>
                  </a:schemeClr>
                </a:solidFill>
                <a:latin typeface="Agency FB" panose="020B0503020202020204" pitchFamily="34" charset="0"/>
              </a:rPr>
              <a:t/>
            </a:r>
            <a:br>
              <a:rPr lang="fr-FR" sz="2000" u="sng" dirty="0">
                <a:solidFill>
                  <a:schemeClr val="accent3">
                    <a:lumMod val="50000"/>
                  </a:schemeClr>
                </a:solidFill>
                <a:latin typeface="Agency FB" panose="020B0503020202020204" pitchFamily="34" charset="0"/>
              </a:rPr>
            </a:br>
            <a:r>
              <a:rPr lang="fr-FR" sz="2000" b="1" dirty="0">
                <a:solidFill>
                  <a:srgbClr val="0070C0"/>
                </a:solidFill>
                <a:latin typeface="Eras Bold ITC" panose="020B0907030504020204" pitchFamily="34" charset="0"/>
              </a:rPr>
              <a:t/>
            </a:r>
            <a:br>
              <a:rPr lang="fr-FR" sz="2000" b="1" dirty="0">
                <a:solidFill>
                  <a:srgbClr val="0070C0"/>
                </a:solidFill>
                <a:latin typeface="Eras Bold ITC" panose="020B0907030504020204" pitchFamily="34" charset="0"/>
              </a:rPr>
            </a:br>
            <a:r>
              <a:rPr lang="fr-FR" sz="2000" dirty="0" smtClean="0">
                <a:solidFill>
                  <a:srgbClr val="AA2116"/>
                </a:solidFill>
                <a:latin typeface="Copperplate Gothic Bold" panose="020E0705020206020404" pitchFamily="34" charset="0"/>
              </a:rPr>
              <a:t/>
            </a:r>
            <a:br>
              <a:rPr lang="fr-FR" sz="2000" dirty="0" smtClean="0">
                <a:solidFill>
                  <a:srgbClr val="AA2116"/>
                </a:solidFill>
                <a:latin typeface="Copperplate Gothic Bold" panose="020E0705020206020404" pitchFamily="34" charset="0"/>
              </a:rPr>
            </a:br>
            <a:r>
              <a:rPr lang="fr-FR" sz="2000" dirty="0">
                <a:solidFill>
                  <a:srgbClr val="AA2116"/>
                </a:solidFill>
                <a:latin typeface="Copperplate Gothic Bold" panose="020E0705020206020404" pitchFamily="34" charset="0"/>
              </a:rPr>
              <a:t/>
            </a:r>
            <a:br>
              <a:rPr lang="fr-FR" sz="2000" dirty="0">
                <a:solidFill>
                  <a:srgbClr val="AA2116"/>
                </a:solidFill>
                <a:latin typeface="Copperplate Gothic Bold" panose="020E0705020206020404" pitchFamily="34" charset="0"/>
              </a:rPr>
            </a:br>
            <a:r>
              <a:rPr lang="fr-FR" sz="2000" dirty="0" smtClean="0">
                <a:solidFill>
                  <a:srgbClr val="AA2116"/>
                </a:solidFill>
                <a:latin typeface="Copperplate Gothic Bold" panose="020E0705020206020404" pitchFamily="34" charset="0"/>
              </a:rPr>
              <a:t/>
            </a:r>
            <a:br>
              <a:rPr lang="fr-FR" sz="2000" dirty="0" smtClean="0">
                <a:solidFill>
                  <a:srgbClr val="AA2116"/>
                </a:solidFill>
                <a:latin typeface="Copperplate Gothic Bold" panose="020E0705020206020404" pitchFamily="34" charset="0"/>
              </a:rPr>
            </a:br>
            <a:endParaRPr lang="fr-FR" sz="2000" dirty="0"/>
          </a:p>
        </p:txBody>
      </p:sp>
      <p:sp>
        <p:nvSpPr>
          <p:cNvPr id="3" name="Espace réservé du contenu 2"/>
          <p:cNvSpPr>
            <a:spLocks noGrp="1"/>
          </p:cNvSpPr>
          <p:nvPr>
            <p:ph idx="1"/>
          </p:nvPr>
        </p:nvSpPr>
        <p:spPr>
          <a:xfrm>
            <a:off x="107504" y="1196752"/>
            <a:ext cx="8802268" cy="5472608"/>
          </a:xfrm>
        </p:spPr>
        <p:txBody>
          <a:bodyPr>
            <a:normAutofit/>
          </a:bodyPr>
          <a:lstStyle/>
          <a:p>
            <a:endParaRPr lang="fr-FR" sz="900" i="1" dirty="0"/>
          </a:p>
          <a:p>
            <a:pPr marL="0" indent="0">
              <a:buNone/>
            </a:pPr>
            <a:endParaRPr lang="fr-FR" dirty="0" smtClean="0"/>
          </a:p>
          <a:p>
            <a:pPr marL="0" indent="0">
              <a:buNone/>
            </a:pPr>
            <a:r>
              <a:rPr lang="fr-FR" dirty="0" smtClean="0">
                <a:solidFill>
                  <a:srgbClr val="0070C0"/>
                </a:solidFill>
                <a:latin typeface="Bauhaus 93" panose="04030905020B02020C02" pitchFamily="82" charset="0"/>
              </a:rPr>
              <a:t>         </a:t>
            </a:r>
            <a:endParaRPr lang="fr-FR" dirty="0"/>
          </a:p>
        </p:txBody>
      </p:sp>
      <p:graphicFrame>
        <p:nvGraphicFramePr>
          <p:cNvPr id="5" name="Tableau 4"/>
          <p:cNvGraphicFramePr>
            <a:graphicFrameLocks noGrp="1"/>
          </p:cNvGraphicFramePr>
          <p:nvPr>
            <p:extLst>
              <p:ext uri="{D42A27DB-BD31-4B8C-83A1-F6EECF244321}">
                <p14:modId xmlns:p14="http://schemas.microsoft.com/office/powerpoint/2010/main" val="1128461596"/>
              </p:ext>
            </p:extLst>
          </p:nvPr>
        </p:nvGraphicFramePr>
        <p:xfrm>
          <a:off x="0" y="1306851"/>
          <a:ext cx="9144001" cy="5676244"/>
        </p:xfrm>
        <a:graphic>
          <a:graphicData uri="http://schemas.openxmlformats.org/drawingml/2006/table">
            <a:tbl>
              <a:tblPr firstRow="1" bandRow="1">
                <a:tableStyleId>{5C22544A-7EE6-4342-B048-85BDC9FD1C3A}</a:tableStyleId>
              </a:tblPr>
              <a:tblGrid>
                <a:gridCol w="1907704"/>
                <a:gridCol w="3553781"/>
                <a:gridCol w="3682516"/>
              </a:tblGrid>
              <a:tr h="589132">
                <a:tc>
                  <a:txBody>
                    <a:bodyPr/>
                    <a:lstStyle/>
                    <a:p>
                      <a:endParaRPr lang="fr-FR" sz="1400" dirty="0"/>
                    </a:p>
                  </a:txBody>
                  <a:tcPr/>
                </a:tc>
                <a:tc>
                  <a:txBody>
                    <a:bodyPr/>
                    <a:lstStyle/>
                    <a:p>
                      <a:pPr algn="l">
                        <a:lnSpc>
                          <a:spcPct val="115000"/>
                        </a:lnSpc>
                        <a:spcAft>
                          <a:spcPts val="0"/>
                        </a:spcAft>
                      </a:pPr>
                      <a:endParaRPr lang="fr-FR" sz="800" dirty="0" smtClean="0">
                        <a:effectLst/>
                        <a:latin typeface="Arial"/>
                        <a:ea typeface="Calibri"/>
                        <a:cs typeface="Times New Roman"/>
                      </a:endParaRPr>
                    </a:p>
                    <a:p>
                      <a:pPr algn="ctr">
                        <a:lnSpc>
                          <a:spcPct val="115000"/>
                        </a:lnSpc>
                        <a:spcAft>
                          <a:spcPts val="0"/>
                        </a:spcAft>
                      </a:pPr>
                      <a:r>
                        <a:rPr lang="fr-FR" sz="1400" dirty="0" smtClean="0">
                          <a:effectLst/>
                          <a:latin typeface="Arial"/>
                          <a:ea typeface="Calibri"/>
                          <a:cs typeface="Times New Roman"/>
                        </a:rPr>
                        <a:t>Bilan de </a:t>
                      </a:r>
                      <a:r>
                        <a:rPr lang="fr-FR" sz="1400" dirty="0">
                          <a:effectLst/>
                          <a:latin typeface="Arial"/>
                          <a:ea typeface="Calibri"/>
                          <a:cs typeface="Times New Roman"/>
                        </a:rPr>
                        <a:t>copies </a:t>
                      </a:r>
                      <a:r>
                        <a:rPr lang="fr-FR" sz="1400" dirty="0" smtClean="0">
                          <a:effectLst/>
                          <a:latin typeface="Arial"/>
                          <a:ea typeface="Calibri"/>
                          <a:cs typeface="Times New Roman"/>
                        </a:rPr>
                        <a:t>de </a:t>
                      </a:r>
                      <a:r>
                        <a:rPr lang="fr-FR" sz="1400" dirty="0">
                          <a:effectLst/>
                          <a:latin typeface="Arial"/>
                          <a:ea typeface="Calibri"/>
                          <a:cs typeface="Times New Roman"/>
                        </a:rPr>
                        <a:t>bons </a:t>
                      </a:r>
                      <a:r>
                        <a:rPr lang="fr-FR" sz="1400" dirty="0" smtClean="0">
                          <a:effectLst/>
                          <a:latin typeface="Arial"/>
                          <a:ea typeface="Calibri"/>
                          <a:cs typeface="Times New Roman"/>
                        </a:rPr>
                        <a:t>élèves</a:t>
                      </a:r>
                      <a:endParaRPr lang="fr-FR" sz="1400" dirty="0" smtClean="0">
                        <a:effectLst/>
                        <a:latin typeface="Calibri"/>
                        <a:ea typeface="Calibri"/>
                        <a:cs typeface="Times New Roman"/>
                      </a:endParaRPr>
                    </a:p>
                    <a:p>
                      <a:pPr algn="ctr">
                        <a:lnSpc>
                          <a:spcPct val="115000"/>
                        </a:lnSpc>
                        <a:spcAft>
                          <a:spcPts val="0"/>
                        </a:spcAft>
                      </a:pPr>
                      <a:endParaRPr lang="fr-FR" sz="500" dirty="0" smtClean="0">
                        <a:solidFill>
                          <a:srgbClr val="8C3324"/>
                        </a:solidFill>
                        <a:effectLst/>
                        <a:latin typeface="Calibri"/>
                        <a:ea typeface="Calibri"/>
                        <a:cs typeface="Times New Roman"/>
                      </a:endParaRPr>
                    </a:p>
                  </a:txBody>
                  <a:tcPr marL="68580" marR="68580" marT="0" marB="0"/>
                </a:tc>
                <a:tc>
                  <a:txBody>
                    <a:bodyPr/>
                    <a:lstStyle/>
                    <a:p>
                      <a:pPr algn="l">
                        <a:lnSpc>
                          <a:spcPct val="115000"/>
                        </a:lnSpc>
                        <a:spcAft>
                          <a:spcPts val="0"/>
                        </a:spcAft>
                      </a:pPr>
                      <a:endParaRPr lang="fr-FR" sz="800" dirty="0">
                        <a:effectLst/>
                        <a:latin typeface="Arial"/>
                        <a:ea typeface="Calibri"/>
                        <a:cs typeface="Times New Roman"/>
                      </a:endParaRPr>
                    </a:p>
                    <a:p>
                      <a:pPr algn="ctr">
                        <a:lnSpc>
                          <a:spcPct val="115000"/>
                        </a:lnSpc>
                        <a:spcAft>
                          <a:spcPts val="0"/>
                        </a:spcAft>
                      </a:pPr>
                      <a:r>
                        <a:rPr lang="fr-FR" sz="1400" dirty="0" smtClean="0">
                          <a:effectLst/>
                          <a:latin typeface="Arial"/>
                          <a:ea typeface="Calibri"/>
                          <a:cs typeface="Times New Roman"/>
                        </a:rPr>
                        <a:t>Bilan de copies d’ élèves  moyens</a:t>
                      </a:r>
                      <a:endParaRPr lang="fr-FR" sz="1400" dirty="0" smtClean="0">
                        <a:effectLst/>
                        <a:latin typeface="Calibri"/>
                        <a:ea typeface="Calibri"/>
                        <a:cs typeface="Times New Roman"/>
                      </a:endParaRPr>
                    </a:p>
                    <a:p>
                      <a:pPr algn="ctr">
                        <a:lnSpc>
                          <a:spcPct val="115000"/>
                        </a:lnSpc>
                        <a:spcAft>
                          <a:spcPts val="0"/>
                        </a:spcAft>
                      </a:pPr>
                      <a:endParaRPr lang="fr-FR" sz="300" dirty="0" smtClean="0">
                        <a:effectLst/>
                        <a:latin typeface="Calibri"/>
                        <a:ea typeface="Calibri"/>
                        <a:cs typeface="Times New Roman"/>
                      </a:endParaRPr>
                    </a:p>
                  </a:txBody>
                  <a:tcPr marL="68580" marR="68580" marT="0" marB="0"/>
                </a:tc>
              </a:tr>
              <a:tr h="3587332">
                <a:tc>
                  <a:txBody>
                    <a:bodyPr/>
                    <a:lstStyle/>
                    <a:p>
                      <a:pPr>
                        <a:lnSpc>
                          <a:spcPct val="115000"/>
                        </a:lnSpc>
                        <a:spcAft>
                          <a:spcPts val="0"/>
                        </a:spcAft>
                      </a:pPr>
                      <a:r>
                        <a:rPr lang="fr-FR" sz="1600" dirty="0">
                          <a:effectLst/>
                          <a:latin typeface="Arial"/>
                          <a:ea typeface="Calibri"/>
                          <a:cs typeface="Times New Roman"/>
                        </a:rPr>
                        <a:t> </a:t>
                      </a:r>
                      <a:endParaRPr lang="fr-FR" sz="1600" dirty="0">
                        <a:effectLst/>
                        <a:latin typeface="Calibri"/>
                        <a:ea typeface="Calibri"/>
                        <a:cs typeface="Times New Roman"/>
                      </a:endParaRPr>
                    </a:p>
                    <a:p>
                      <a:pPr>
                        <a:lnSpc>
                          <a:spcPct val="115000"/>
                        </a:lnSpc>
                        <a:spcAft>
                          <a:spcPts val="0"/>
                        </a:spcAft>
                      </a:pPr>
                      <a:r>
                        <a:rPr lang="fr-FR" sz="1600" dirty="0">
                          <a:effectLst/>
                          <a:latin typeface="Arial"/>
                          <a:ea typeface="Calibri"/>
                          <a:cs typeface="Times New Roman"/>
                        </a:rPr>
                        <a:t> </a:t>
                      </a:r>
                      <a:endParaRPr lang="fr-FR" sz="1600" dirty="0" smtClean="0">
                        <a:effectLst/>
                        <a:latin typeface="Arial"/>
                        <a:ea typeface="Calibri"/>
                        <a:cs typeface="Times New Roman"/>
                      </a:endParaRPr>
                    </a:p>
                    <a:p>
                      <a:pPr>
                        <a:lnSpc>
                          <a:spcPct val="115000"/>
                        </a:lnSpc>
                        <a:spcAft>
                          <a:spcPts val="0"/>
                        </a:spcAft>
                      </a:pPr>
                      <a:endParaRPr lang="fr-FR" sz="1600" dirty="0" smtClean="0">
                        <a:effectLst/>
                        <a:latin typeface="Arial"/>
                        <a:ea typeface="Calibri"/>
                        <a:cs typeface="Times New Roman"/>
                      </a:endParaRPr>
                    </a:p>
                    <a:p>
                      <a:pPr>
                        <a:lnSpc>
                          <a:spcPct val="115000"/>
                        </a:lnSpc>
                        <a:spcAft>
                          <a:spcPts val="0"/>
                        </a:spcAft>
                      </a:pPr>
                      <a:endParaRPr lang="fr-FR" sz="1600" dirty="0" smtClean="0">
                        <a:effectLst/>
                        <a:latin typeface="Arial"/>
                        <a:ea typeface="Calibri"/>
                        <a:cs typeface="Times New Roman"/>
                      </a:endParaRPr>
                    </a:p>
                    <a:p>
                      <a:pPr>
                        <a:lnSpc>
                          <a:spcPct val="115000"/>
                        </a:lnSpc>
                        <a:spcAft>
                          <a:spcPts val="0"/>
                        </a:spcAft>
                      </a:pPr>
                      <a:endParaRPr lang="fr-FR" sz="1600" dirty="0" smtClean="0">
                        <a:effectLst/>
                        <a:latin typeface="Arial"/>
                        <a:ea typeface="Calibri"/>
                        <a:cs typeface="Times New Roman"/>
                      </a:endParaRPr>
                    </a:p>
                    <a:p>
                      <a:pPr>
                        <a:lnSpc>
                          <a:spcPct val="115000"/>
                        </a:lnSpc>
                        <a:spcAft>
                          <a:spcPts val="0"/>
                        </a:spcAft>
                      </a:pPr>
                      <a:endParaRPr lang="fr-FR" sz="1600" dirty="0">
                        <a:effectLst/>
                        <a:latin typeface="Calibri"/>
                        <a:ea typeface="Calibri"/>
                        <a:cs typeface="Times New Roman"/>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600" kern="1200" dirty="0" smtClean="0">
                          <a:solidFill>
                            <a:schemeClr val="dk1"/>
                          </a:solidFill>
                          <a:effectLst/>
                          <a:latin typeface="Eras Bold ITC" panose="020B0907030504020204" pitchFamily="34" charset="0"/>
                          <a:ea typeface="+mn-ea"/>
                          <a:cs typeface="+mn-cs"/>
                        </a:rPr>
                        <a:t>Étape 2 </a:t>
                      </a:r>
                      <a:r>
                        <a:rPr lang="fr-FR" sz="1600" kern="1200" dirty="0" smtClean="0">
                          <a:solidFill>
                            <a:schemeClr val="dk1"/>
                          </a:solidFill>
                          <a:effectLst/>
                          <a:latin typeface="+mn-lt"/>
                          <a:ea typeface="+mn-ea"/>
                          <a:cs typeface="+mn-cs"/>
                        </a:rPr>
                        <a:t>: </a:t>
                      </a:r>
                      <a:r>
                        <a:rPr lang="fr-FR" sz="1600" b="1" kern="1200" dirty="0" smtClean="0">
                          <a:solidFill>
                            <a:srgbClr val="7030A0"/>
                          </a:solidFill>
                          <a:effectLst/>
                          <a:latin typeface="Candara" panose="020E0502030303020204" pitchFamily="34" charset="0"/>
                          <a:ea typeface="+mn-ea"/>
                          <a:cs typeface="+mn-cs"/>
                        </a:rPr>
                        <a:t>Formuler et hiérarchiser une liste de questions </a:t>
                      </a:r>
                      <a:r>
                        <a:rPr lang="fr-FR" sz="1600" kern="1200" dirty="0" smtClean="0">
                          <a:solidFill>
                            <a:schemeClr val="dk1"/>
                          </a:solidFill>
                          <a:effectLst/>
                          <a:latin typeface="Candara" panose="020E0502030303020204" pitchFamily="34" charset="0"/>
                          <a:ea typeface="+mn-ea"/>
                          <a:cs typeface="+mn-cs"/>
                        </a:rPr>
                        <a:t>afin de clarifier la problématique</a:t>
                      </a:r>
                    </a:p>
                    <a:p>
                      <a:pPr>
                        <a:lnSpc>
                          <a:spcPct val="115000"/>
                        </a:lnSpc>
                        <a:spcAft>
                          <a:spcPts val="0"/>
                        </a:spcAft>
                      </a:pPr>
                      <a:r>
                        <a:rPr lang="fr-FR" sz="1600" dirty="0">
                          <a:effectLst/>
                          <a:latin typeface="Arial"/>
                          <a:ea typeface="Calibri"/>
                          <a:cs typeface="Times New Roman"/>
                        </a:rPr>
                        <a:t> </a:t>
                      </a:r>
                      <a:endParaRPr lang="fr-FR" sz="1600" dirty="0">
                        <a:effectLst/>
                        <a:latin typeface="Calibri"/>
                        <a:ea typeface="Calibri"/>
                        <a:cs typeface="Times New Roman"/>
                      </a:endParaRPr>
                    </a:p>
                    <a:p>
                      <a:pPr>
                        <a:lnSpc>
                          <a:spcPct val="115000"/>
                        </a:lnSpc>
                        <a:spcAft>
                          <a:spcPts val="0"/>
                        </a:spcAft>
                      </a:pPr>
                      <a:r>
                        <a:rPr lang="fr-FR" sz="1600" dirty="0">
                          <a:effectLst/>
                          <a:latin typeface="Arial"/>
                          <a:ea typeface="Calibri"/>
                          <a:cs typeface="Times New Roman"/>
                        </a:rPr>
                        <a:t> </a:t>
                      </a:r>
                      <a:endParaRPr lang="fr-FR" sz="1600" dirty="0">
                        <a:effectLst/>
                        <a:latin typeface="Calibri"/>
                        <a:ea typeface="Calibri"/>
                        <a:cs typeface="Times New Roman"/>
                      </a:endParaRPr>
                    </a:p>
                  </a:txBody>
                  <a:tcPr marL="68580" marR="68580" marT="0" marB="0"/>
                </a:tc>
                <a:tc>
                  <a:txBody>
                    <a:bodyPr/>
                    <a:lstStyle/>
                    <a:p>
                      <a:pPr>
                        <a:lnSpc>
                          <a:spcPct val="115000"/>
                        </a:lnSpc>
                        <a:spcAft>
                          <a:spcPts val="0"/>
                        </a:spcAft>
                      </a:pPr>
                      <a:endParaRPr lang="fr-FR" sz="1200" dirty="0">
                        <a:effectLst/>
                        <a:latin typeface="Calibri"/>
                        <a:ea typeface="Calibri"/>
                        <a:cs typeface="Times New Roman"/>
                      </a:endParaRPr>
                    </a:p>
                    <a:p>
                      <a:r>
                        <a:rPr lang="fr-FR" sz="1800" kern="1200" dirty="0" smtClean="0">
                          <a:solidFill>
                            <a:schemeClr val="dk1"/>
                          </a:solidFill>
                          <a:effectLst/>
                          <a:latin typeface="Berlin Sans FB" panose="020E0602020502020306" pitchFamily="34" charset="0"/>
                          <a:ea typeface="+mn-ea"/>
                          <a:cs typeface="Aharoni" panose="02010803020104030203" pitchFamily="2" charset="-79"/>
                        </a:rPr>
                        <a:t>Bonne hiérarchisation des questions </a:t>
                      </a:r>
                    </a:p>
                    <a:p>
                      <a:endParaRPr lang="fr-FR" sz="1600" kern="1200" dirty="0" smtClean="0">
                        <a:solidFill>
                          <a:schemeClr val="dk1"/>
                        </a:solidFill>
                        <a:effectLst/>
                        <a:latin typeface="+mn-lt"/>
                        <a:ea typeface="+mn-ea"/>
                        <a:cs typeface="+mn-cs"/>
                      </a:endParaRPr>
                    </a:p>
                    <a:p>
                      <a:endParaRPr lang="fr-FR" sz="1600" kern="1200" dirty="0" smtClean="0">
                        <a:solidFill>
                          <a:schemeClr val="dk1"/>
                        </a:solidFill>
                        <a:effectLst/>
                        <a:latin typeface="+mn-lt"/>
                        <a:ea typeface="+mn-ea"/>
                        <a:cs typeface="+mn-cs"/>
                      </a:endParaRPr>
                    </a:p>
                    <a:p>
                      <a:r>
                        <a:rPr lang="fr-FR" sz="1600" b="1" kern="1200" dirty="0" smtClean="0">
                          <a:solidFill>
                            <a:srgbClr val="C00000"/>
                          </a:solidFill>
                          <a:effectLst/>
                          <a:latin typeface="+mn-lt"/>
                          <a:ea typeface="+mn-ea"/>
                          <a:cs typeface="+mn-cs"/>
                        </a:rPr>
                        <a:t>1.</a:t>
                      </a:r>
                      <a:r>
                        <a:rPr lang="fr-FR" sz="1600" b="1" kern="1200" baseline="0" dirty="0" smtClean="0">
                          <a:solidFill>
                            <a:srgbClr val="C00000"/>
                          </a:solidFill>
                          <a:effectLst/>
                          <a:latin typeface="+mn-lt"/>
                          <a:ea typeface="+mn-ea"/>
                          <a:cs typeface="+mn-cs"/>
                        </a:rPr>
                        <a:t> </a:t>
                      </a:r>
                      <a:r>
                        <a:rPr lang="fr-FR" sz="1800" kern="1200" dirty="0" smtClean="0">
                          <a:solidFill>
                            <a:schemeClr val="dk1"/>
                          </a:solidFill>
                          <a:effectLst/>
                          <a:latin typeface="+mn-lt"/>
                          <a:ea typeface="+mn-ea"/>
                          <a:cs typeface="+mn-cs"/>
                        </a:rPr>
                        <a:t>Quelle est l’octave de la note Do ?</a:t>
                      </a:r>
                    </a:p>
                    <a:p>
                      <a:pPr marL="0" indent="0">
                        <a:buNone/>
                      </a:pPr>
                      <a:endParaRPr lang="fr-FR" sz="1000" kern="1200" dirty="0" smtClean="0">
                        <a:solidFill>
                          <a:schemeClr val="dk1"/>
                        </a:solidFill>
                        <a:effectLst/>
                        <a:latin typeface="+mn-lt"/>
                        <a:ea typeface="+mn-ea"/>
                        <a:cs typeface="+mn-cs"/>
                      </a:endParaRPr>
                    </a:p>
                    <a:p>
                      <a:r>
                        <a:rPr lang="fr-FR" sz="1600" b="1" kern="1200" dirty="0" smtClean="0">
                          <a:solidFill>
                            <a:srgbClr val="C00000"/>
                          </a:solidFill>
                          <a:effectLst/>
                          <a:latin typeface="+mn-lt"/>
                          <a:ea typeface="+mn-ea"/>
                          <a:cs typeface="+mn-cs"/>
                        </a:rPr>
                        <a:t>2.</a:t>
                      </a:r>
                      <a:r>
                        <a:rPr lang="fr-FR" sz="1600" b="1" kern="1200" dirty="0" smtClean="0">
                          <a:solidFill>
                            <a:schemeClr val="dk1"/>
                          </a:solidFill>
                          <a:effectLst/>
                          <a:latin typeface="+mn-lt"/>
                          <a:ea typeface="+mn-ea"/>
                          <a:cs typeface="+mn-cs"/>
                        </a:rPr>
                        <a:t> </a:t>
                      </a:r>
                      <a:r>
                        <a:rPr lang="fr-FR" sz="1800" kern="1200" dirty="0" smtClean="0">
                          <a:solidFill>
                            <a:schemeClr val="dk1"/>
                          </a:solidFill>
                          <a:effectLst/>
                          <a:latin typeface="+mn-lt"/>
                          <a:ea typeface="+mn-ea"/>
                          <a:cs typeface="+mn-cs"/>
                        </a:rPr>
                        <a:t>Quels sont les tubes manquants ?</a:t>
                      </a:r>
                    </a:p>
                    <a:p>
                      <a:endParaRPr lang="fr-FR" sz="1000" kern="1200" dirty="0" smtClean="0">
                        <a:solidFill>
                          <a:schemeClr val="dk1"/>
                        </a:solidFill>
                        <a:effectLst/>
                        <a:latin typeface="+mn-lt"/>
                        <a:ea typeface="+mn-ea"/>
                        <a:cs typeface="+mn-cs"/>
                      </a:endParaRPr>
                    </a:p>
                    <a:p>
                      <a:r>
                        <a:rPr lang="fr-FR" sz="1600" b="1" kern="1200" dirty="0" smtClean="0">
                          <a:solidFill>
                            <a:srgbClr val="C00000"/>
                          </a:solidFill>
                          <a:effectLst/>
                          <a:latin typeface="+mn-lt"/>
                          <a:ea typeface="+mn-ea"/>
                          <a:cs typeface="+mn-cs"/>
                        </a:rPr>
                        <a:t>3. </a:t>
                      </a:r>
                      <a:r>
                        <a:rPr lang="fr-FR" sz="1800" kern="1200" dirty="0" smtClean="0">
                          <a:solidFill>
                            <a:schemeClr val="dk1"/>
                          </a:solidFill>
                          <a:effectLst/>
                          <a:latin typeface="+mn-lt"/>
                          <a:ea typeface="+mn-ea"/>
                          <a:cs typeface="+mn-cs"/>
                        </a:rPr>
                        <a:t>À quelle octave appartient les notes manquantes ? Quelles sont leur fréquence ?</a:t>
                      </a:r>
                    </a:p>
                    <a:p>
                      <a:endParaRPr lang="fr-FR" sz="1000" kern="1200" dirty="0" smtClean="0">
                        <a:solidFill>
                          <a:schemeClr val="dk1"/>
                        </a:solidFill>
                        <a:effectLst/>
                        <a:latin typeface="+mn-lt"/>
                        <a:ea typeface="+mn-ea"/>
                        <a:cs typeface="+mn-cs"/>
                      </a:endParaRPr>
                    </a:p>
                    <a:p>
                      <a:r>
                        <a:rPr lang="fr-FR" sz="1600" b="1" kern="1200" dirty="0" smtClean="0">
                          <a:solidFill>
                            <a:srgbClr val="C00000"/>
                          </a:solidFill>
                          <a:effectLst/>
                          <a:latin typeface="+mn-lt"/>
                          <a:ea typeface="+mn-ea"/>
                          <a:cs typeface="+mn-cs"/>
                        </a:rPr>
                        <a:t>4.</a:t>
                      </a:r>
                      <a:r>
                        <a:rPr lang="fr-FR" sz="1600" kern="1200" dirty="0" smtClean="0">
                          <a:solidFill>
                            <a:srgbClr val="C00000"/>
                          </a:solidFill>
                          <a:effectLst/>
                          <a:latin typeface="+mn-lt"/>
                          <a:ea typeface="+mn-ea"/>
                          <a:cs typeface="+mn-cs"/>
                        </a:rPr>
                        <a:t> </a:t>
                      </a:r>
                      <a:r>
                        <a:rPr lang="fr-FR" sz="1800" kern="1200" dirty="0" smtClean="0">
                          <a:solidFill>
                            <a:schemeClr val="dk1"/>
                          </a:solidFill>
                          <a:effectLst/>
                          <a:latin typeface="+mn-lt"/>
                          <a:ea typeface="+mn-ea"/>
                          <a:cs typeface="+mn-cs"/>
                        </a:rPr>
                        <a:t>Quelles sont les longueurs des tubes manquants ?</a:t>
                      </a:r>
                      <a:r>
                        <a:rPr lang="fr-FR" sz="800" dirty="0">
                          <a:effectLst/>
                          <a:latin typeface="Arial"/>
                          <a:ea typeface="Calibri"/>
                          <a:cs typeface="Times New Roman"/>
                        </a:rPr>
                        <a:t> </a:t>
                      </a:r>
                      <a:endParaRPr lang="fr-FR" sz="800" dirty="0" smtClean="0">
                        <a:effectLst/>
                        <a:latin typeface="Arial"/>
                        <a:ea typeface="Calibri"/>
                        <a:cs typeface="Times New Roman"/>
                      </a:endParaRPr>
                    </a:p>
                    <a:p>
                      <a:endParaRPr lang="fr-FR" sz="800" dirty="0">
                        <a:effectLst/>
                        <a:latin typeface="Calibri"/>
                        <a:ea typeface="Calibri"/>
                        <a:cs typeface="Times New Roman"/>
                      </a:endParaRPr>
                    </a:p>
                    <a:p>
                      <a:r>
                        <a:rPr lang="fr-FR" sz="1600" b="1" kern="1200" dirty="0" smtClean="0">
                          <a:solidFill>
                            <a:srgbClr val="C00000"/>
                          </a:solidFill>
                          <a:effectLst/>
                          <a:latin typeface="+mn-lt"/>
                          <a:ea typeface="+mn-ea"/>
                          <a:cs typeface="+mn-cs"/>
                        </a:rPr>
                        <a:t>5.</a:t>
                      </a:r>
                      <a:r>
                        <a:rPr lang="fr-FR" sz="1600" kern="1200" dirty="0" smtClean="0">
                          <a:solidFill>
                            <a:srgbClr val="C00000"/>
                          </a:solidFill>
                          <a:effectLst/>
                          <a:latin typeface="+mn-lt"/>
                          <a:ea typeface="+mn-ea"/>
                          <a:cs typeface="+mn-cs"/>
                        </a:rPr>
                        <a:t> </a:t>
                      </a:r>
                      <a:r>
                        <a:rPr lang="fr-FR" sz="1800" kern="1200" dirty="0" smtClean="0">
                          <a:solidFill>
                            <a:schemeClr val="dk1"/>
                          </a:solidFill>
                          <a:effectLst/>
                          <a:latin typeface="+mn-lt"/>
                          <a:ea typeface="+mn-ea"/>
                          <a:cs typeface="+mn-cs"/>
                        </a:rPr>
                        <a:t>Comment exploiter la relation liant </a:t>
                      </a:r>
                      <a:r>
                        <a:rPr lang="fr-FR" sz="1800" kern="1200" dirty="0" err="1" smtClean="0">
                          <a:solidFill>
                            <a:schemeClr val="dk1"/>
                          </a:solidFill>
                          <a:effectLst/>
                          <a:latin typeface="+mn-lt"/>
                          <a:ea typeface="+mn-ea"/>
                          <a:cs typeface="+mn-cs"/>
                        </a:rPr>
                        <a:t>f</a:t>
                      </a:r>
                      <a:r>
                        <a:rPr lang="fr-FR" sz="1800" kern="1200" baseline="-25000" dirty="0" err="1" smtClean="0">
                          <a:solidFill>
                            <a:schemeClr val="dk1"/>
                          </a:solidFill>
                          <a:effectLst/>
                          <a:latin typeface="+mn-lt"/>
                          <a:ea typeface="+mn-ea"/>
                          <a:cs typeface="+mn-cs"/>
                        </a:rPr>
                        <a:t>n</a:t>
                      </a:r>
                      <a:r>
                        <a:rPr lang="fr-FR" sz="1800" kern="1200" dirty="0" smtClean="0">
                          <a:solidFill>
                            <a:schemeClr val="dk1"/>
                          </a:solidFill>
                          <a:effectLst/>
                          <a:latin typeface="+mn-lt"/>
                          <a:ea typeface="+mn-ea"/>
                          <a:cs typeface="+mn-cs"/>
                        </a:rPr>
                        <a:t>, v, n et L ?</a:t>
                      </a:r>
                    </a:p>
                    <a:p>
                      <a:pPr>
                        <a:lnSpc>
                          <a:spcPct val="115000"/>
                        </a:lnSpc>
                        <a:spcAft>
                          <a:spcPts val="0"/>
                        </a:spcAft>
                      </a:pPr>
                      <a:endParaRPr lang="fr-FR" sz="1200" dirty="0" smtClean="0">
                        <a:effectLst/>
                        <a:latin typeface="Arial"/>
                        <a:ea typeface="Calibri"/>
                        <a:cs typeface="Times New Roman"/>
                      </a:endParaRPr>
                    </a:p>
                  </a:txBody>
                  <a:tcPr marL="68580" marR="68580" marT="0" marB="0"/>
                </a:tc>
                <a:tc>
                  <a:txBody>
                    <a:bodyPr/>
                    <a:lstStyle/>
                    <a:p>
                      <a:pPr>
                        <a:lnSpc>
                          <a:spcPct val="115000"/>
                        </a:lnSpc>
                        <a:spcAft>
                          <a:spcPts val="0"/>
                        </a:spcAft>
                      </a:pPr>
                      <a:r>
                        <a:rPr lang="fr-FR" sz="1200" dirty="0">
                          <a:effectLst/>
                          <a:latin typeface="Arial"/>
                          <a:ea typeface="Calibri"/>
                          <a:cs typeface="Times New Roman"/>
                        </a:rPr>
                        <a:t> </a:t>
                      </a:r>
                      <a:endParaRPr lang="fr-FR" sz="1200" dirty="0">
                        <a:effectLst/>
                        <a:latin typeface="Calibri"/>
                        <a:ea typeface="Calibri"/>
                        <a:cs typeface="Times New Roman"/>
                      </a:endParaRPr>
                    </a:p>
                    <a:p>
                      <a:r>
                        <a:rPr lang="fr-FR" sz="1800" kern="1200" dirty="0" smtClean="0">
                          <a:solidFill>
                            <a:schemeClr val="dk1"/>
                          </a:solidFill>
                          <a:effectLst/>
                          <a:latin typeface="+mn-lt"/>
                          <a:ea typeface="+mn-ea"/>
                          <a:cs typeface="+mn-cs"/>
                        </a:rPr>
                        <a:t>Bonne hiérarchisation des questions avec quelques questions inappropriées</a:t>
                      </a:r>
                    </a:p>
                    <a:p>
                      <a:r>
                        <a:rPr lang="fr-FR" sz="1800" kern="1200" dirty="0" smtClean="0">
                          <a:solidFill>
                            <a:schemeClr val="dk1"/>
                          </a:solidFill>
                          <a:effectLst/>
                          <a:latin typeface="+mn-lt"/>
                          <a:ea typeface="+mn-ea"/>
                          <a:cs typeface="+mn-cs"/>
                        </a:rPr>
                        <a:t> </a:t>
                      </a:r>
                    </a:p>
                    <a:p>
                      <a:r>
                        <a:rPr lang="fr-FR" sz="1600" b="1" kern="1200" dirty="0" smtClean="0">
                          <a:solidFill>
                            <a:srgbClr val="C00000"/>
                          </a:solidFill>
                          <a:effectLst/>
                          <a:latin typeface="+mn-lt"/>
                          <a:ea typeface="+mn-ea"/>
                          <a:cs typeface="+mn-cs"/>
                        </a:rPr>
                        <a:t>1.</a:t>
                      </a:r>
                      <a:r>
                        <a:rPr lang="fr-FR" sz="1600" kern="1200" dirty="0" smtClean="0">
                          <a:solidFill>
                            <a:srgbClr val="C00000"/>
                          </a:solidFill>
                          <a:effectLst/>
                          <a:latin typeface="+mn-lt"/>
                          <a:ea typeface="+mn-ea"/>
                          <a:cs typeface="+mn-cs"/>
                        </a:rPr>
                        <a:t> </a:t>
                      </a:r>
                      <a:r>
                        <a:rPr lang="fr-FR" sz="1800" kern="1200" dirty="0" smtClean="0">
                          <a:solidFill>
                            <a:schemeClr val="dk1"/>
                          </a:solidFill>
                          <a:effectLst/>
                          <a:latin typeface="+mn-lt"/>
                          <a:ea typeface="+mn-ea"/>
                          <a:cs typeface="+mn-cs"/>
                        </a:rPr>
                        <a:t>Qu’est-ce qu’une flûte de Pan ?</a:t>
                      </a:r>
                    </a:p>
                    <a:p>
                      <a:endParaRPr lang="fr-FR" sz="1000" b="0" kern="1200" dirty="0" smtClean="0">
                        <a:solidFill>
                          <a:schemeClr val="dk1"/>
                        </a:solidFill>
                        <a:effectLst/>
                        <a:latin typeface="+mn-lt"/>
                        <a:ea typeface="+mn-ea"/>
                        <a:cs typeface="+mn-cs"/>
                      </a:endParaRPr>
                    </a:p>
                    <a:p>
                      <a:endParaRPr lang="fr-FR" sz="1000" b="0" kern="1200" dirty="0" smtClean="0">
                        <a:solidFill>
                          <a:schemeClr val="dk1"/>
                        </a:solidFill>
                        <a:effectLst/>
                        <a:latin typeface="+mn-lt"/>
                        <a:ea typeface="+mn-ea"/>
                        <a:cs typeface="+mn-cs"/>
                      </a:endParaRPr>
                    </a:p>
                    <a:p>
                      <a:r>
                        <a:rPr lang="fr-FR" sz="1600" b="1" kern="1200" dirty="0" smtClean="0">
                          <a:solidFill>
                            <a:srgbClr val="C00000"/>
                          </a:solidFill>
                          <a:effectLst/>
                          <a:latin typeface="+mn-lt"/>
                          <a:ea typeface="+mn-ea"/>
                          <a:cs typeface="+mn-cs"/>
                        </a:rPr>
                        <a:t>2. </a:t>
                      </a:r>
                      <a:r>
                        <a:rPr lang="fr-FR" sz="1800" kern="1200" dirty="0" smtClean="0">
                          <a:solidFill>
                            <a:schemeClr val="dk1"/>
                          </a:solidFill>
                          <a:effectLst/>
                          <a:latin typeface="+mn-lt"/>
                          <a:ea typeface="+mn-ea"/>
                          <a:cs typeface="+mn-cs"/>
                        </a:rPr>
                        <a:t>Comment était constituée la flûte de Pan à l’origine ?</a:t>
                      </a:r>
                    </a:p>
                    <a:p>
                      <a:endParaRPr lang="fr-FR" sz="1000" b="0" kern="1200" dirty="0" smtClean="0">
                        <a:solidFill>
                          <a:schemeClr val="dk1"/>
                        </a:solidFill>
                        <a:effectLst/>
                        <a:latin typeface="+mn-lt"/>
                        <a:ea typeface="+mn-ea"/>
                        <a:cs typeface="+mn-cs"/>
                      </a:endParaRPr>
                    </a:p>
                    <a:p>
                      <a:r>
                        <a:rPr lang="fr-FR" sz="1600" b="1" kern="1200" dirty="0" smtClean="0">
                          <a:solidFill>
                            <a:srgbClr val="C00000"/>
                          </a:solidFill>
                          <a:effectLst/>
                          <a:latin typeface="+mn-lt"/>
                          <a:ea typeface="+mn-ea"/>
                          <a:cs typeface="+mn-cs"/>
                        </a:rPr>
                        <a:t>3. </a:t>
                      </a:r>
                      <a:r>
                        <a:rPr lang="fr-FR" sz="1800" kern="1200" dirty="0" smtClean="0">
                          <a:solidFill>
                            <a:schemeClr val="dk1"/>
                          </a:solidFill>
                          <a:effectLst/>
                          <a:latin typeface="+mn-lt"/>
                          <a:ea typeface="+mn-ea"/>
                          <a:cs typeface="+mn-cs"/>
                        </a:rPr>
                        <a:t>Quels sont les noms et les fréquences des notes manquantes ?</a:t>
                      </a:r>
                    </a:p>
                    <a:p>
                      <a:endParaRPr lang="fr-FR" sz="1000" b="0" kern="1200" dirty="0" smtClean="0">
                        <a:solidFill>
                          <a:schemeClr val="dk1"/>
                        </a:solidFill>
                        <a:effectLst/>
                        <a:latin typeface="+mn-lt"/>
                        <a:ea typeface="+mn-ea"/>
                        <a:cs typeface="+mn-cs"/>
                      </a:endParaRPr>
                    </a:p>
                    <a:p>
                      <a:r>
                        <a:rPr lang="fr-FR" sz="1600" b="1" kern="1200" dirty="0" smtClean="0">
                          <a:solidFill>
                            <a:srgbClr val="C00000"/>
                          </a:solidFill>
                          <a:effectLst/>
                          <a:latin typeface="+mn-lt"/>
                          <a:ea typeface="+mn-ea"/>
                          <a:cs typeface="+mn-cs"/>
                        </a:rPr>
                        <a:t>4. </a:t>
                      </a:r>
                      <a:r>
                        <a:rPr lang="fr-FR" sz="1800" kern="1200" dirty="0" smtClean="0">
                          <a:solidFill>
                            <a:schemeClr val="dk1"/>
                          </a:solidFill>
                          <a:effectLst/>
                          <a:latin typeface="+mn-lt"/>
                          <a:ea typeface="+mn-ea"/>
                          <a:cs typeface="+mn-cs"/>
                        </a:rPr>
                        <a:t>Comment déterminer la longueur des différents tubes égarés ?</a:t>
                      </a:r>
                    </a:p>
                    <a:p>
                      <a:endParaRPr lang="fr-FR" sz="1000" b="1" kern="1200" dirty="0" smtClean="0">
                        <a:solidFill>
                          <a:schemeClr val="dk1"/>
                        </a:solidFill>
                        <a:effectLst/>
                        <a:latin typeface="+mn-lt"/>
                        <a:ea typeface="+mn-ea"/>
                        <a:cs typeface="+mn-cs"/>
                      </a:endParaRPr>
                    </a:p>
                    <a:p>
                      <a:r>
                        <a:rPr lang="fr-FR" sz="1600" b="1" kern="1200" dirty="0" smtClean="0">
                          <a:solidFill>
                            <a:srgbClr val="C00000"/>
                          </a:solidFill>
                          <a:effectLst/>
                          <a:latin typeface="+mn-lt"/>
                          <a:ea typeface="+mn-ea"/>
                          <a:cs typeface="+mn-cs"/>
                        </a:rPr>
                        <a:t>5. </a:t>
                      </a:r>
                      <a:r>
                        <a:rPr lang="fr-FR" sz="1800" kern="1200" dirty="0" smtClean="0">
                          <a:solidFill>
                            <a:schemeClr val="dk1"/>
                          </a:solidFill>
                          <a:effectLst/>
                          <a:latin typeface="+mn-lt"/>
                          <a:ea typeface="+mn-ea"/>
                          <a:cs typeface="+mn-cs"/>
                        </a:rPr>
                        <a:t>Quelle est la relation entre les caractéristiques du tube (diamètre, longueur) et la fréquence ?</a:t>
                      </a:r>
                    </a:p>
                    <a:p>
                      <a:endParaRPr lang="fr-FR" sz="1800" kern="1200" dirty="0">
                        <a:solidFill>
                          <a:schemeClr val="dk1"/>
                        </a:solidFill>
                        <a:effectLst/>
                        <a:latin typeface="+mn-lt"/>
                        <a:ea typeface="+mn-ea"/>
                        <a:cs typeface="+mn-cs"/>
                      </a:endParaRPr>
                    </a:p>
                  </a:txBody>
                  <a:tcPr marL="68580" marR="68580" marT="0" marB="0"/>
                </a:tc>
              </a:tr>
            </a:tbl>
          </a:graphicData>
        </a:graphic>
      </p:graphicFrame>
    </p:spTree>
    <p:extLst>
      <p:ext uri="{BB962C8B-B14F-4D97-AF65-F5344CB8AC3E}">
        <p14:creationId xmlns:p14="http://schemas.microsoft.com/office/powerpoint/2010/main" val="3703409014"/>
      </p:ext>
    </p:extLst>
  </p:cSld>
  <p:clrMapOvr>
    <a:masterClrMapping/>
  </p:clrMapOvr>
  <p:transition spd="slow">
    <p:cove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7504" y="116632"/>
            <a:ext cx="9036496" cy="1296144"/>
          </a:xfrm>
        </p:spPr>
        <p:txBody>
          <a:bodyPr>
            <a:noAutofit/>
          </a:bodyPr>
          <a:lstStyle/>
          <a:p>
            <a:r>
              <a:rPr lang="fr-FR" sz="2000" dirty="0" smtClean="0">
                <a:solidFill>
                  <a:srgbClr val="AA2116"/>
                </a:solidFill>
                <a:latin typeface="Copperplate Gothic Bold" panose="020E0705020206020404" pitchFamily="34" charset="0"/>
              </a:rPr>
              <a:t/>
            </a:r>
            <a:br>
              <a:rPr lang="fr-FR" sz="2000" dirty="0" smtClean="0">
                <a:solidFill>
                  <a:srgbClr val="AA2116"/>
                </a:solidFill>
                <a:latin typeface="Copperplate Gothic Bold" panose="020E0705020206020404" pitchFamily="34" charset="0"/>
              </a:rPr>
            </a:br>
            <a:r>
              <a:rPr lang="fr-FR" sz="2000" dirty="0">
                <a:solidFill>
                  <a:srgbClr val="AA2116"/>
                </a:solidFill>
                <a:latin typeface="Copperplate Gothic Bold" panose="020E0705020206020404" pitchFamily="34" charset="0"/>
              </a:rPr>
              <a:t/>
            </a:r>
            <a:br>
              <a:rPr lang="fr-FR" sz="2000" dirty="0">
                <a:solidFill>
                  <a:srgbClr val="AA2116"/>
                </a:solidFill>
                <a:latin typeface="Copperplate Gothic Bold" panose="020E0705020206020404" pitchFamily="34" charset="0"/>
              </a:rPr>
            </a:br>
            <a:r>
              <a:rPr lang="fr-FR" sz="2000" dirty="0" smtClean="0">
                <a:solidFill>
                  <a:srgbClr val="AA2116"/>
                </a:solidFill>
                <a:latin typeface="Copperplate Gothic Bold" panose="020E0705020206020404" pitchFamily="34" charset="0"/>
              </a:rPr>
              <a:t/>
            </a:r>
            <a:br>
              <a:rPr lang="fr-FR" sz="2000" dirty="0" smtClean="0">
                <a:solidFill>
                  <a:srgbClr val="AA2116"/>
                </a:solidFill>
                <a:latin typeface="Copperplate Gothic Bold" panose="020E0705020206020404" pitchFamily="34" charset="0"/>
              </a:rPr>
            </a:br>
            <a:r>
              <a:rPr lang="fr-FR" sz="2000" dirty="0">
                <a:solidFill>
                  <a:srgbClr val="AA2116"/>
                </a:solidFill>
                <a:latin typeface="Copperplate Gothic Bold" panose="020E0705020206020404" pitchFamily="34" charset="0"/>
              </a:rPr>
              <a:t/>
            </a:r>
            <a:br>
              <a:rPr lang="fr-FR" sz="2000" dirty="0">
                <a:solidFill>
                  <a:srgbClr val="AA2116"/>
                </a:solidFill>
                <a:latin typeface="Copperplate Gothic Bold" panose="020E0705020206020404" pitchFamily="34" charset="0"/>
              </a:rPr>
            </a:br>
            <a:r>
              <a:rPr lang="fr-FR" sz="2000" dirty="0" smtClean="0">
                <a:solidFill>
                  <a:srgbClr val="AA2116"/>
                </a:solidFill>
                <a:latin typeface="Copperplate Gothic Bold" panose="020E0705020206020404" pitchFamily="34" charset="0"/>
              </a:rPr>
              <a:t>                </a:t>
            </a:r>
            <a:r>
              <a:rPr lang="fr-FR" sz="2000" dirty="0">
                <a:solidFill>
                  <a:srgbClr val="AA2116"/>
                </a:solidFill>
                <a:latin typeface="Copperplate Gothic Bold" panose="020E0705020206020404" pitchFamily="34" charset="0"/>
              </a:rPr>
              <a:t/>
            </a:r>
            <a:br>
              <a:rPr lang="fr-FR" sz="2000" dirty="0">
                <a:solidFill>
                  <a:srgbClr val="AA2116"/>
                </a:solidFill>
                <a:latin typeface="Copperplate Gothic Bold" panose="020E0705020206020404" pitchFamily="34" charset="0"/>
              </a:rPr>
            </a:br>
            <a:r>
              <a:rPr lang="fr-FR" sz="1800" dirty="0">
                <a:solidFill>
                  <a:srgbClr val="AA2116"/>
                </a:solidFill>
                <a:latin typeface="Copperplate Gothic Bold" panose="020E0705020206020404" pitchFamily="34" charset="0"/>
              </a:rPr>
              <a:t>LA   FLÛTE   DE   </a:t>
            </a:r>
            <a:r>
              <a:rPr lang="fr-FR" sz="1800" dirty="0" smtClean="0">
                <a:solidFill>
                  <a:srgbClr val="AA2116"/>
                </a:solidFill>
                <a:latin typeface="Copperplate Gothic Bold" panose="020E0705020206020404" pitchFamily="34" charset="0"/>
              </a:rPr>
              <a:t>PAN</a:t>
            </a:r>
            <a:r>
              <a:rPr lang="fr-FR" sz="2000" dirty="0" smtClean="0">
                <a:solidFill>
                  <a:srgbClr val="AA2116"/>
                </a:solidFill>
                <a:latin typeface="Copperplate Gothic Bold" panose="020E0705020206020404" pitchFamily="34" charset="0"/>
              </a:rPr>
              <a:t/>
            </a:r>
            <a:br>
              <a:rPr lang="fr-FR" sz="2000" dirty="0" smtClean="0">
                <a:solidFill>
                  <a:srgbClr val="AA2116"/>
                </a:solidFill>
                <a:latin typeface="Copperplate Gothic Bold" panose="020E0705020206020404" pitchFamily="34" charset="0"/>
              </a:rPr>
            </a:br>
            <a:r>
              <a:rPr lang="fr-FR" sz="2000" dirty="0" smtClean="0">
                <a:solidFill>
                  <a:srgbClr val="AA2116"/>
                </a:solidFill>
                <a:latin typeface="Copperplate Gothic Bold" panose="020E0705020206020404" pitchFamily="34" charset="0"/>
              </a:rPr>
              <a:t/>
            </a:r>
            <a:br>
              <a:rPr lang="fr-FR" sz="2000" dirty="0" smtClean="0">
                <a:solidFill>
                  <a:srgbClr val="AA2116"/>
                </a:solidFill>
                <a:latin typeface="Copperplate Gothic Bold" panose="020E0705020206020404" pitchFamily="34" charset="0"/>
              </a:rPr>
            </a:br>
            <a:r>
              <a:rPr lang="fr-FR" sz="2000" dirty="0" smtClean="0">
                <a:solidFill>
                  <a:srgbClr val="AA2116"/>
                </a:solidFill>
                <a:latin typeface="Copperplate Gothic Bold" panose="020E0705020206020404" pitchFamily="34" charset="0"/>
              </a:rPr>
              <a:t>      </a:t>
            </a:r>
            <a:r>
              <a:rPr lang="fr-FR" sz="2400" b="1" dirty="0" smtClean="0">
                <a:solidFill>
                  <a:srgbClr val="0070C0"/>
                </a:solidFill>
                <a:latin typeface="Eras Bold ITC" panose="020B0907030504020204" pitchFamily="34" charset="0"/>
              </a:rPr>
              <a:t>Ce qu’en pensent les </a:t>
            </a:r>
            <a:r>
              <a:rPr lang="fr-FR" sz="2400" b="1" smtClean="0">
                <a:solidFill>
                  <a:srgbClr val="0070C0"/>
                </a:solidFill>
                <a:latin typeface="Eras Bold ITC" panose="020B0907030504020204" pitchFamily="34" charset="0"/>
              </a:rPr>
              <a:t>élèves </a:t>
            </a:r>
            <a:r>
              <a:rPr lang="fr-FR" sz="2000" b="1" dirty="0">
                <a:solidFill>
                  <a:srgbClr val="0070C0"/>
                </a:solidFill>
                <a:latin typeface="Eras Bold ITC" panose="020B0907030504020204" pitchFamily="34" charset="0"/>
              </a:rPr>
              <a:t/>
            </a:r>
            <a:br>
              <a:rPr lang="fr-FR" sz="2000" b="1" dirty="0">
                <a:solidFill>
                  <a:srgbClr val="0070C0"/>
                </a:solidFill>
                <a:latin typeface="Eras Bold ITC" panose="020B0907030504020204" pitchFamily="34" charset="0"/>
              </a:rPr>
            </a:br>
            <a:r>
              <a:rPr lang="fr-FR" sz="2000" u="sng" dirty="0">
                <a:solidFill>
                  <a:schemeClr val="accent3">
                    <a:lumMod val="50000"/>
                  </a:schemeClr>
                </a:solidFill>
                <a:latin typeface="Agency FB" panose="020B0503020202020204" pitchFamily="34" charset="0"/>
              </a:rPr>
              <a:t/>
            </a:r>
            <a:br>
              <a:rPr lang="fr-FR" sz="2000" u="sng" dirty="0">
                <a:solidFill>
                  <a:schemeClr val="accent3">
                    <a:lumMod val="50000"/>
                  </a:schemeClr>
                </a:solidFill>
                <a:latin typeface="Agency FB" panose="020B0503020202020204" pitchFamily="34" charset="0"/>
              </a:rPr>
            </a:br>
            <a:r>
              <a:rPr lang="fr-FR" sz="2000" b="1" dirty="0">
                <a:solidFill>
                  <a:srgbClr val="0070C0"/>
                </a:solidFill>
                <a:latin typeface="Eras Bold ITC" panose="020B0907030504020204" pitchFamily="34" charset="0"/>
              </a:rPr>
              <a:t/>
            </a:r>
            <a:br>
              <a:rPr lang="fr-FR" sz="2000" b="1" dirty="0">
                <a:solidFill>
                  <a:srgbClr val="0070C0"/>
                </a:solidFill>
                <a:latin typeface="Eras Bold ITC" panose="020B0907030504020204" pitchFamily="34" charset="0"/>
              </a:rPr>
            </a:br>
            <a:r>
              <a:rPr lang="fr-FR" sz="2000" dirty="0" smtClean="0">
                <a:solidFill>
                  <a:srgbClr val="AA2116"/>
                </a:solidFill>
                <a:latin typeface="Copperplate Gothic Bold" panose="020E0705020206020404" pitchFamily="34" charset="0"/>
              </a:rPr>
              <a:t/>
            </a:r>
            <a:br>
              <a:rPr lang="fr-FR" sz="2000" dirty="0" smtClean="0">
                <a:solidFill>
                  <a:srgbClr val="AA2116"/>
                </a:solidFill>
                <a:latin typeface="Copperplate Gothic Bold" panose="020E0705020206020404" pitchFamily="34" charset="0"/>
              </a:rPr>
            </a:br>
            <a:r>
              <a:rPr lang="fr-FR" sz="2000" dirty="0">
                <a:solidFill>
                  <a:srgbClr val="AA2116"/>
                </a:solidFill>
                <a:latin typeface="Copperplate Gothic Bold" panose="020E0705020206020404" pitchFamily="34" charset="0"/>
              </a:rPr>
              <a:t/>
            </a:r>
            <a:br>
              <a:rPr lang="fr-FR" sz="2000" dirty="0">
                <a:solidFill>
                  <a:srgbClr val="AA2116"/>
                </a:solidFill>
                <a:latin typeface="Copperplate Gothic Bold" panose="020E0705020206020404" pitchFamily="34" charset="0"/>
              </a:rPr>
            </a:br>
            <a:r>
              <a:rPr lang="fr-FR" sz="2000" dirty="0" smtClean="0">
                <a:solidFill>
                  <a:srgbClr val="AA2116"/>
                </a:solidFill>
                <a:latin typeface="Copperplate Gothic Bold" panose="020E0705020206020404" pitchFamily="34" charset="0"/>
              </a:rPr>
              <a:t/>
            </a:r>
            <a:br>
              <a:rPr lang="fr-FR" sz="2000" dirty="0" smtClean="0">
                <a:solidFill>
                  <a:srgbClr val="AA2116"/>
                </a:solidFill>
                <a:latin typeface="Copperplate Gothic Bold" panose="020E0705020206020404" pitchFamily="34" charset="0"/>
              </a:rPr>
            </a:br>
            <a:endParaRPr lang="fr-FR" sz="2000" dirty="0"/>
          </a:p>
        </p:txBody>
      </p:sp>
      <p:sp>
        <p:nvSpPr>
          <p:cNvPr id="3" name="Espace réservé du contenu 2"/>
          <p:cNvSpPr>
            <a:spLocks noGrp="1"/>
          </p:cNvSpPr>
          <p:nvPr>
            <p:ph idx="1"/>
          </p:nvPr>
        </p:nvSpPr>
        <p:spPr>
          <a:xfrm>
            <a:off x="107504" y="1196752"/>
            <a:ext cx="8802268" cy="5472608"/>
          </a:xfrm>
        </p:spPr>
        <p:txBody>
          <a:bodyPr>
            <a:normAutofit/>
          </a:bodyPr>
          <a:lstStyle/>
          <a:p>
            <a:endParaRPr lang="fr-FR" sz="900" i="1" dirty="0"/>
          </a:p>
          <a:p>
            <a:pPr marL="0" indent="0">
              <a:buNone/>
            </a:pPr>
            <a:endParaRPr lang="fr-FR" dirty="0" smtClean="0"/>
          </a:p>
          <a:p>
            <a:pPr marL="0" indent="0">
              <a:buNone/>
            </a:pPr>
            <a:r>
              <a:rPr lang="fr-FR" dirty="0" smtClean="0">
                <a:solidFill>
                  <a:srgbClr val="0070C0"/>
                </a:solidFill>
                <a:latin typeface="Bauhaus 93" panose="04030905020B02020C02" pitchFamily="82" charset="0"/>
              </a:rPr>
              <a:t>         </a:t>
            </a:r>
            <a:endParaRPr lang="fr-FR" dirty="0"/>
          </a:p>
        </p:txBody>
      </p:sp>
      <p:graphicFrame>
        <p:nvGraphicFramePr>
          <p:cNvPr id="5" name="Tableau 4"/>
          <p:cNvGraphicFramePr>
            <a:graphicFrameLocks noGrp="1"/>
          </p:cNvGraphicFramePr>
          <p:nvPr>
            <p:extLst>
              <p:ext uri="{D42A27DB-BD31-4B8C-83A1-F6EECF244321}">
                <p14:modId xmlns:p14="http://schemas.microsoft.com/office/powerpoint/2010/main" val="2678984853"/>
              </p:ext>
            </p:extLst>
          </p:nvPr>
        </p:nvGraphicFramePr>
        <p:xfrm>
          <a:off x="55425" y="1268760"/>
          <a:ext cx="9119294" cy="5377928"/>
        </p:xfrm>
        <a:graphic>
          <a:graphicData uri="http://schemas.openxmlformats.org/drawingml/2006/table">
            <a:tbl>
              <a:tblPr firstRow="1" bandRow="1">
                <a:tableStyleId>{5C22544A-7EE6-4342-B048-85BDC9FD1C3A}</a:tableStyleId>
              </a:tblPr>
              <a:tblGrid>
                <a:gridCol w="4559647"/>
                <a:gridCol w="4559647"/>
              </a:tblGrid>
              <a:tr h="1080120">
                <a:tc>
                  <a:txBody>
                    <a:bodyPr/>
                    <a:lstStyle/>
                    <a:p>
                      <a:pPr algn="ctr">
                        <a:lnSpc>
                          <a:spcPct val="115000"/>
                        </a:lnSpc>
                        <a:spcAft>
                          <a:spcPts val="0"/>
                        </a:spcAft>
                      </a:pPr>
                      <a:r>
                        <a:rPr lang="fr-FR" sz="1400" dirty="0">
                          <a:effectLst/>
                          <a:latin typeface="Arial"/>
                          <a:ea typeface="Calibri"/>
                          <a:cs typeface="Times New Roman"/>
                        </a:rPr>
                        <a:t> </a:t>
                      </a:r>
                      <a:endParaRPr lang="fr-FR" sz="1400" dirty="0">
                        <a:effectLst/>
                        <a:latin typeface="Calibri"/>
                        <a:ea typeface="Calibri"/>
                        <a:cs typeface="Times New Roman"/>
                      </a:endParaRPr>
                    </a:p>
                    <a:p>
                      <a:pPr algn="l">
                        <a:lnSpc>
                          <a:spcPct val="115000"/>
                        </a:lnSpc>
                        <a:spcAft>
                          <a:spcPts val="0"/>
                        </a:spcAft>
                      </a:pPr>
                      <a:r>
                        <a:rPr lang="fr-FR" sz="1400" dirty="0" smtClean="0">
                          <a:effectLst/>
                          <a:latin typeface="Arial"/>
                          <a:ea typeface="Calibri"/>
                          <a:cs typeface="Times New Roman"/>
                        </a:rPr>
                        <a:t>               </a:t>
                      </a:r>
                    </a:p>
                    <a:p>
                      <a:pPr algn="ctr">
                        <a:lnSpc>
                          <a:spcPct val="115000"/>
                        </a:lnSpc>
                        <a:spcAft>
                          <a:spcPts val="0"/>
                        </a:spcAft>
                      </a:pPr>
                      <a:r>
                        <a:rPr lang="fr-FR" sz="1400" dirty="0" smtClean="0">
                          <a:effectLst/>
                          <a:latin typeface="Arial"/>
                          <a:ea typeface="Calibri"/>
                          <a:cs typeface="Times New Roman"/>
                        </a:rPr>
                        <a:t>  </a:t>
                      </a:r>
                      <a:r>
                        <a:rPr lang="fr-FR" sz="1600" dirty="0" smtClean="0">
                          <a:effectLst/>
                          <a:latin typeface="Arial"/>
                          <a:ea typeface="Calibri"/>
                          <a:cs typeface="Times New Roman"/>
                        </a:rPr>
                        <a:t>Bilan de </a:t>
                      </a:r>
                      <a:r>
                        <a:rPr lang="fr-FR" sz="1600" dirty="0">
                          <a:effectLst/>
                          <a:latin typeface="Arial"/>
                          <a:ea typeface="Calibri"/>
                          <a:cs typeface="Times New Roman"/>
                        </a:rPr>
                        <a:t>copies </a:t>
                      </a:r>
                      <a:r>
                        <a:rPr lang="fr-FR" sz="1600" dirty="0" smtClean="0">
                          <a:effectLst/>
                          <a:latin typeface="Arial"/>
                          <a:ea typeface="Calibri"/>
                          <a:cs typeface="Times New Roman"/>
                        </a:rPr>
                        <a:t>de </a:t>
                      </a:r>
                      <a:r>
                        <a:rPr lang="fr-FR" sz="1600" dirty="0">
                          <a:effectLst/>
                          <a:latin typeface="Arial"/>
                          <a:ea typeface="Calibri"/>
                          <a:cs typeface="Times New Roman"/>
                        </a:rPr>
                        <a:t>bons élèves</a:t>
                      </a:r>
                      <a:endParaRPr lang="fr-FR" sz="1600" dirty="0">
                        <a:effectLst/>
                        <a:latin typeface="Calibri"/>
                        <a:ea typeface="Calibri"/>
                        <a:cs typeface="Times New Roman"/>
                      </a:endParaRPr>
                    </a:p>
                    <a:p>
                      <a:pPr algn="ctr">
                        <a:lnSpc>
                          <a:spcPct val="115000"/>
                        </a:lnSpc>
                        <a:spcAft>
                          <a:spcPts val="0"/>
                        </a:spcAft>
                      </a:pPr>
                      <a:r>
                        <a:rPr lang="fr-FR" sz="1400" dirty="0">
                          <a:effectLst/>
                          <a:latin typeface="Arial"/>
                          <a:ea typeface="Calibri"/>
                          <a:cs typeface="Times New Roman"/>
                        </a:rPr>
                        <a:t> </a:t>
                      </a:r>
                      <a:endParaRPr lang="fr-FR" sz="1400" dirty="0">
                        <a:effectLst/>
                        <a:latin typeface="Calibri"/>
                        <a:ea typeface="Calibri"/>
                        <a:cs typeface="Times New Roman"/>
                      </a:endParaRPr>
                    </a:p>
                    <a:p>
                      <a:pPr algn="ctr">
                        <a:lnSpc>
                          <a:spcPct val="115000"/>
                        </a:lnSpc>
                        <a:spcAft>
                          <a:spcPts val="0"/>
                        </a:spcAft>
                      </a:pPr>
                      <a:r>
                        <a:rPr lang="fr-FR" sz="1400" dirty="0">
                          <a:effectLst/>
                          <a:latin typeface="Arial"/>
                          <a:ea typeface="Calibri"/>
                          <a:cs typeface="Times New Roman"/>
                        </a:rPr>
                        <a:t> </a:t>
                      </a:r>
                      <a:endParaRPr lang="fr-FR" sz="14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fr-FR" sz="1400" dirty="0">
                          <a:effectLst/>
                          <a:latin typeface="Arial"/>
                          <a:ea typeface="Calibri"/>
                          <a:cs typeface="Times New Roman"/>
                        </a:rPr>
                        <a:t> </a:t>
                      </a:r>
                      <a:endParaRPr lang="fr-FR" sz="1400" dirty="0">
                        <a:effectLst/>
                        <a:latin typeface="Calibri"/>
                        <a:ea typeface="Calibri"/>
                        <a:cs typeface="Times New Roman"/>
                      </a:endParaRPr>
                    </a:p>
                    <a:p>
                      <a:pPr algn="l">
                        <a:lnSpc>
                          <a:spcPct val="115000"/>
                        </a:lnSpc>
                        <a:spcAft>
                          <a:spcPts val="0"/>
                        </a:spcAft>
                      </a:pPr>
                      <a:r>
                        <a:rPr lang="fr-FR" sz="1400" dirty="0" smtClean="0">
                          <a:effectLst/>
                          <a:latin typeface="Arial"/>
                          <a:ea typeface="Calibri"/>
                          <a:cs typeface="Times New Roman"/>
                        </a:rPr>
                        <a:t>             </a:t>
                      </a:r>
                    </a:p>
                    <a:p>
                      <a:pPr algn="ctr">
                        <a:lnSpc>
                          <a:spcPct val="115000"/>
                        </a:lnSpc>
                        <a:spcAft>
                          <a:spcPts val="0"/>
                        </a:spcAft>
                      </a:pPr>
                      <a:r>
                        <a:rPr lang="fr-FR" sz="1600" dirty="0" smtClean="0">
                          <a:effectLst/>
                          <a:latin typeface="Arial"/>
                          <a:ea typeface="Calibri"/>
                          <a:cs typeface="Times New Roman"/>
                        </a:rPr>
                        <a:t>Bilan de copies</a:t>
                      </a:r>
                      <a:r>
                        <a:rPr lang="fr-FR" sz="1600" baseline="0" dirty="0" smtClean="0">
                          <a:effectLst/>
                          <a:latin typeface="Arial"/>
                          <a:ea typeface="Calibri"/>
                          <a:cs typeface="Times New Roman"/>
                        </a:rPr>
                        <a:t> </a:t>
                      </a:r>
                      <a:r>
                        <a:rPr lang="fr-FR" sz="1600" dirty="0" smtClean="0">
                          <a:effectLst/>
                          <a:latin typeface="Arial"/>
                          <a:ea typeface="Calibri"/>
                          <a:cs typeface="Times New Roman"/>
                        </a:rPr>
                        <a:t>d’ élèves  moyens</a:t>
                      </a:r>
                      <a:endParaRPr lang="fr-FR" sz="1600" dirty="0">
                        <a:effectLst/>
                        <a:latin typeface="Calibri"/>
                        <a:ea typeface="Calibri"/>
                        <a:cs typeface="Times New Roman"/>
                      </a:endParaRPr>
                    </a:p>
                  </a:txBody>
                  <a:tcPr marL="68580" marR="68580" marT="0" marB="0"/>
                </a:tc>
              </a:tr>
              <a:tr h="4116056">
                <a:tc>
                  <a:txBody>
                    <a:bodyPr/>
                    <a:lstStyle/>
                    <a:p>
                      <a:pPr>
                        <a:lnSpc>
                          <a:spcPct val="115000"/>
                        </a:lnSpc>
                        <a:spcAft>
                          <a:spcPts val="0"/>
                        </a:spcAft>
                      </a:pPr>
                      <a:r>
                        <a:rPr lang="fr-FR" sz="1100" dirty="0">
                          <a:effectLst/>
                          <a:latin typeface="Arial"/>
                          <a:ea typeface="Calibri"/>
                          <a:cs typeface="Times New Roman"/>
                        </a:rPr>
                        <a:t> </a:t>
                      </a:r>
                      <a:endParaRPr lang="fr-FR" sz="1100" dirty="0">
                        <a:effectLst/>
                        <a:latin typeface="Calibri"/>
                        <a:ea typeface="Calibri"/>
                        <a:cs typeface="Times New Roman"/>
                      </a:endParaRPr>
                    </a:p>
                    <a:p>
                      <a:r>
                        <a:rPr lang="fr-FR" sz="1100" dirty="0">
                          <a:effectLst/>
                          <a:latin typeface="Arial"/>
                          <a:ea typeface="Calibri"/>
                          <a:cs typeface="Times New Roman"/>
                        </a:rPr>
                        <a:t> </a:t>
                      </a:r>
                      <a:r>
                        <a:rPr lang="fr-FR" sz="1800" b="1" kern="1200" dirty="0" smtClean="0">
                          <a:solidFill>
                            <a:srgbClr val="9F218D"/>
                          </a:solidFill>
                          <a:effectLst/>
                          <a:latin typeface="+mn-lt"/>
                          <a:ea typeface="+mn-ea"/>
                          <a:cs typeface="+mn-cs"/>
                        </a:rPr>
                        <a:t>-</a:t>
                      </a:r>
                      <a:r>
                        <a:rPr lang="fr-FR" sz="1800" kern="1200" dirty="0" smtClean="0">
                          <a:solidFill>
                            <a:schemeClr val="dk1"/>
                          </a:solidFill>
                          <a:effectLst/>
                          <a:latin typeface="+mn-lt"/>
                          <a:ea typeface="+mn-ea"/>
                          <a:cs typeface="+mn-cs"/>
                        </a:rPr>
                        <a:t> Identification facile des données nécessaires à la résolution du problème mais un temps de réflexion assez long a été nécessaire pour savoir comment exploiter la relation reliant la fréquence et la longueur du tube.</a:t>
                      </a:r>
                    </a:p>
                    <a:p>
                      <a:r>
                        <a:rPr lang="fr-FR" sz="1800" kern="1200" dirty="0" smtClean="0">
                          <a:solidFill>
                            <a:schemeClr val="dk1"/>
                          </a:solidFill>
                          <a:effectLst/>
                          <a:latin typeface="+mn-lt"/>
                          <a:ea typeface="+mn-ea"/>
                          <a:cs typeface="+mn-cs"/>
                        </a:rPr>
                        <a:t> </a:t>
                      </a:r>
                    </a:p>
                    <a:p>
                      <a:r>
                        <a:rPr lang="fr-FR" sz="1800" b="1" kern="1200" dirty="0" smtClean="0">
                          <a:solidFill>
                            <a:srgbClr val="9F218D"/>
                          </a:solidFill>
                          <a:effectLst/>
                          <a:latin typeface="+mn-lt"/>
                          <a:ea typeface="+mn-ea"/>
                          <a:cs typeface="+mn-cs"/>
                        </a:rPr>
                        <a:t>-</a:t>
                      </a:r>
                      <a:r>
                        <a:rPr lang="fr-FR" sz="1800" kern="1200" dirty="0" smtClean="0">
                          <a:solidFill>
                            <a:srgbClr val="9F218D"/>
                          </a:solidFill>
                          <a:effectLst/>
                          <a:latin typeface="+mn-lt"/>
                          <a:ea typeface="+mn-ea"/>
                          <a:cs typeface="+mn-cs"/>
                        </a:rPr>
                        <a:t> </a:t>
                      </a:r>
                      <a:r>
                        <a:rPr lang="fr-FR" sz="1800" kern="1200" dirty="0" smtClean="0">
                          <a:solidFill>
                            <a:schemeClr val="dk1"/>
                          </a:solidFill>
                          <a:effectLst/>
                          <a:latin typeface="+mn-lt"/>
                          <a:ea typeface="+mn-ea"/>
                          <a:cs typeface="+mn-cs"/>
                        </a:rPr>
                        <a:t>Problème intéressant qui nous a permis de voir comment construire une flûte de Pan à partir d’une méthode mathématique simple.</a:t>
                      </a:r>
                    </a:p>
                    <a:p>
                      <a:r>
                        <a:rPr lang="fr-FR" sz="1800" kern="1200" dirty="0" smtClean="0">
                          <a:solidFill>
                            <a:schemeClr val="dk1"/>
                          </a:solidFill>
                          <a:effectLst/>
                          <a:latin typeface="+mn-lt"/>
                          <a:ea typeface="+mn-ea"/>
                          <a:cs typeface="+mn-cs"/>
                        </a:rPr>
                        <a:t> </a:t>
                      </a:r>
                      <a:endParaRPr lang="fr-FR" sz="1100" dirty="0" smtClean="0">
                        <a:effectLst/>
                        <a:latin typeface="Arial"/>
                        <a:ea typeface="Calibri"/>
                        <a:cs typeface="Times New Roman"/>
                      </a:endParaRPr>
                    </a:p>
                  </a:txBody>
                  <a:tcPr marL="68580" marR="68580" marT="0" marB="0"/>
                </a:tc>
                <a:tc>
                  <a:txBody>
                    <a:bodyPr/>
                    <a:lstStyle/>
                    <a:p>
                      <a:endParaRPr lang="fr-FR" sz="1400" kern="1200" dirty="0" smtClean="0">
                        <a:solidFill>
                          <a:schemeClr val="dk1"/>
                        </a:solidFill>
                        <a:effectLst/>
                        <a:latin typeface="+mn-lt"/>
                        <a:ea typeface="+mn-ea"/>
                        <a:cs typeface="+mn-cs"/>
                      </a:endParaRPr>
                    </a:p>
                    <a:p>
                      <a:r>
                        <a:rPr lang="fr-FR" sz="1800" b="1" kern="1200" dirty="0" smtClean="0">
                          <a:solidFill>
                            <a:srgbClr val="9F218D"/>
                          </a:solidFill>
                          <a:effectLst/>
                          <a:latin typeface="+mn-lt"/>
                          <a:ea typeface="+mn-ea"/>
                          <a:cs typeface="+mn-cs"/>
                        </a:rPr>
                        <a:t>- </a:t>
                      </a:r>
                      <a:r>
                        <a:rPr lang="fr-FR" sz="1800" kern="1200" dirty="0" smtClean="0">
                          <a:solidFill>
                            <a:schemeClr val="dk1"/>
                          </a:solidFill>
                          <a:effectLst/>
                          <a:latin typeface="+mn-lt"/>
                          <a:ea typeface="+mn-ea"/>
                          <a:cs typeface="+mn-cs"/>
                        </a:rPr>
                        <a:t>Les documents étaient faciles à comprendre </a:t>
                      </a:r>
                    </a:p>
                    <a:p>
                      <a:r>
                        <a:rPr lang="fr-FR" sz="1400" kern="1200" dirty="0" smtClean="0">
                          <a:solidFill>
                            <a:schemeClr val="dk1"/>
                          </a:solidFill>
                          <a:effectLst/>
                          <a:latin typeface="+mn-lt"/>
                          <a:ea typeface="+mn-ea"/>
                          <a:cs typeface="+mn-cs"/>
                        </a:rPr>
                        <a:t> </a:t>
                      </a:r>
                    </a:p>
                    <a:p>
                      <a:r>
                        <a:rPr lang="fr-FR" sz="1800" b="1" kern="1200" dirty="0" smtClean="0">
                          <a:solidFill>
                            <a:srgbClr val="9F218D"/>
                          </a:solidFill>
                          <a:effectLst/>
                          <a:latin typeface="+mn-lt"/>
                          <a:ea typeface="+mn-ea"/>
                          <a:cs typeface="+mn-cs"/>
                        </a:rPr>
                        <a:t>-</a:t>
                      </a:r>
                      <a:r>
                        <a:rPr lang="fr-FR" sz="1800" kern="1200" dirty="0" smtClean="0">
                          <a:solidFill>
                            <a:schemeClr val="dk1"/>
                          </a:solidFill>
                          <a:effectLst/>
                          <a:latin typeface="+mn-lt"/>
                          <a:ea typeface="+mn-ea"/>
                          <a:cs typeface="+mn-cs"/>
                        </a:rPr>
                        <a:t> Nous n’avons pas su comment exploiter la relation reliant la fréquence et la longueur du tube.</a:t>
                      </a:r>
                    </a:p>
                    <a:p>
                      <a:r>
                        <a:rPr lang="fr-FR" sz="1400" kern="1200" dirty="0" smtClean="0">
                          <a:solidFill>
                            <a:schemeClr val="dk1"/>
                          </a:solidFill>
                          <a:effectLst/>
                          <a:latin typeface="+mn-lt"/>
                          <a:ea typeface="+mn-ea"/>
                          <a:cs typeface="+mn-cs"/>
                        </a:rPr>
                        <a:t> </a:t>
                      </a:r>
                    </a:p>
                    <a:p>
                      <a:r>
                        <a:rPr lang="fr-FR" sz="1800" b="1" kern="1200" dirty="0" smtClean="0">
                          <a:solidFill>
                            <a:srgbClr val="9F218D"/>
                          </a:solidFill>
                          <a:effectLst/>
                          <a:latin typeface="+mn-lt"/>
                          <a:ea typeface="+mn-ea"/>
                          <a:cs typeface="+mn-cs"/>
                        </a:rPr>
                        <a:t>- </a:t>
                      </a:r>
                      <a:r>
                        <a:rPr lang="fr-FR" sz="1800" kern="1200" dirty="0" smtClean="0">
                          <a:solidFill>
                            <a:schemeClr val="dk1"/>
                          </a:solidFill>
                          <a:effectLst/>
                          <a:latin typeface="+mn-lt"/>
                          <a:ea typeface="+mn-ea"/>
                          <a:cs typeface="+mn-cs"/>
                        </a:rPr>
                        <a:t>Une fois la formule (reliant la fréquence et la longueur du tube)</a:t>
                      </a:r>
                      <a:r>
                        <a:rPr lang="fr-FR" sz="1800" kern="1200" baseline="0" dirty="0" smtClean="0">
                          <a:solidFill>
                            <a:schemeClr val="dk1"/>
                          </a:solidFill>
                          <a:effectLst/>
                          <a:latin typeface="+mn-lt"/>
                          <a:ea typeface="+mn-ea"/>
                          <a:cs typeface="+mn-cs"/>
                        </a:rPr>
                        <a:t> </a:t>
                      </a:r>
                      <a:r>
                        <a:rPr lang="fr-FR" sz="1800" kern="1200" dirty="0" smtClean="0">
                          <a:solidFill>
                            <a:schemeClr val="dk1"/>
                          </a:solidFill>
                          <a:effectLst/>
                          <a:latin typeface="+mn-lt"/>
                          <a:ea typeface="+mn-ea"/>
                          <a:cs typeface="+mn-cs"/>
                        </a:rPr>
                        <a:t>comprise, les calculs étaient faciles à réaliser.</a:t>
                      </a:r>
                    </a:p>
                    <a:p>
                      <a:endParaRPr lang="fr-FR" sz="1400" b="1" kern="1200" dirty="0" smtClean="0">
                        <a:solidFill>
                          <a:srgbClr val="9F218D"/>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800" b="1" kern="1200" dirty="0" smtClean="0">
                          <a:solidFill>
                            <a:srgbClr val="9F218D"/>
                          </a:solidFill>
                          <a:effectLst/>
                          <a:latin typeface="+mn-lt"/>
                          <a:ea typeface="+mn-ea"/>
                          <a:cs typeface="+mn-cs"/>
                        </a:rPr>
                        <a:t>- </a:t>
                      </a:r>
                      <a:r>
                        <a:rPr lang="fr-FR" sz="1800" kern="1200" dirty="0" smtClean="0">
                          <a:solidFill>
                            <a:schemeClr val="dk1"/>
                          </a:solidFill>
                          <a:effectLst/>
                          <a:latin typeface="+mn-lt"/>
                          <a:ea typeface="+mn-ea"/>
                          <a:cs typeface="+mn-cs"/>
                        </a:rPr>
                        <a:t>Nous avons beaucoup réfléchi avant d’envisager de faire un graphique pour déterminer les longueurs des tubes. </a:t>
                      </a:r>
                    </a:p>
                    <a:p>
                      <a:endParaRPr lang="fr-FR" sz="1400" kern="1200" dirty="0" smtClean="0">
                        <a:solidFill>
                          <a:srgbClr val="9F218D"/>
                        </a:solidFill>
                        <a:effectLst/>
                        <a:latin typeface="+mn-lt"/>
                        <a:ea typeface="+mn-ea"/>
                        <a:cs typeface="+mn-cs"/>
                      </a:endParaRPr>
                    </a:p>
                    <a:p>
                      <a:r>
                        <a:rPr lang="fr-FR" sz="1400" kern="1200" dirty="0" smtClean="0">
                          <a:solidFill>
                            <a:schemeClr val="dk1"/>
                          </a:solidFill>
                          <a:effectLst/>
                          <a:latin typeface="+mn-lt"/>
                          <a:ea typeface="+mn-ea"/>
                          <a:cs typeface="+mn-cs"/>
                        </a:rPr>
                        <a:t> </a:t>
                      </a:r>
                    </a:p>
                  </a:txBody>
                  <a:tcPr marL="68580" marR="68580" marT="0" marB="0"/>
                </a:tc>
              </a:tr>
            </a:tbl>
          </a:graphicData>
        </a:graphic>
      </p:graphicFrame>
    </p:spTree>
    <p:extLst>
      <p:ext uri="{BB962C8B-B14F-4D97-AF65-F5344CB8AC3E}">
        <p14:creationId xmlns:p14="http://schemas.microsoft.com/office/powerpoint/2010/main" val="973848797"/>
      </p:ext>
    </p:extLst>
  </p:cSld>
  <p:clrMapOvr>
    <a:masterClrMapping/>
  </p:clrMapOvr>
  <p:transition spd="slow">
    <p:cover/>
  </p:transition>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é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2414</TotalTime>
  <Words>1076</Words>
  <Application>Microsoft Office PowerPoint</Application>
  <PresentationFormat>Affichage à l'écran (4:3)</PresentationFormat>
  <Paragraphs>1213</Paragraphs>
  <Slides>33</Slides>
  <Notes>33</Notes>
  <HiddenSlides>0</HiddenSlides>
  <MMClips>0</MMClips>
  <ScaleCrop>false</ScaleCrop>
  <HeadingPairs>
    <vt:vector size="4" baseType="variant">
      <vt:variant>
        <vt:lpstr>Thème</vt:lpstr>
      </vt:variant>
      <vt:variant>
        <vt:i4>1</vt:i4>
      </vt:variant>
      <vt:variant>
        <vt:lpstr>Titres des diapositives</vt:lpstr>
      </vt:variant>
      <vt:variant>
        <vt:i4>33</vt:i4>
      </vt:variant>
    </vt:vector>
  </HeadingPairs>
  <TitlesOfParts>
    <vt:vector size="34" baseType="lpstr">
      <vt:lpstr>Thème Office</vt:lpstr>
      <vt:lpstr> Résolution de problèmes scientifiques </vt:lpstr>
      <vt:lpstr>LA   FLÛTE   DE   PAN</vt:lpstr>
      <vt:lpstr> LA   FLÛTE   DE   PAN</vt:lpstr>
      <vt:lpstr> LA   FLÛTE   DE   PAN</vt:lpstr>
      <vt:lpstr>       LA   FLÛTE   DE   PAN                                      Quelle est la problématique ?       </vt:lpstr>
      <vt:lpstr> Document 1                                             LA   FLÛTE   DE   PAN </vt:lpstr>
      <vt:lpstr> Document 2                            Vibrations d’une colonne d’air fermée à une extrémité </vt:lpstr>
      <vt:lpstr> Document 2                                       Vibrations d’une colonne d’air fermée à une extrémité </vt:lpstr>
      <vt:lpstr> Document 3                                              la gamme tempérée </vt:lpstr>
      <vt:lpstr> LA Flûte de PAN    Proposition de corrigé </vt:lpstr>
      <vt:lpstr> LA Flûte de PAN    Proposition de corrigé </vt:lpstr>
      <vt:lpstr> LA Flûte de PAN    Proposition de corrigé </vt:lpstr>
      <vt:lpstr> LA Flûte de PAN    Proposition de corrigé </vt:lpstr>
      <vt:lpstr> LA Flûte de PAN    Proposition de corrigé </vt:lpstr>
      <vt:lpstr> LA Flûte de PAN    Proposition de corrigé </vt:lpstr>
      <vt:lpstr> LA Flûte de PAN    Proposition de corrigé </vt:lpstr>
      <vt:lpstr> LA Flûte de PAN    Proposition de corrigé </vt:lpstr>
      <vt:lpstr>                                                                          LA   FLÛTE   DE   PAN                                                                                            Notation par compétences  Niveau A :  les indicateurs choisis apparaissent dans leur quasi-totalité Niveau B :  les indicateurs choisis apparaissent partiellement Niveau C :  les indicateurs choisis apparaissent de manière insuffisante Niveau D : les indicateurs choisis ne sont pas présents        </vt:lpstr>
      <vt:lpstr>                                   LA   FLÛTE   DE   PAN              Notation par compétences      </vt:lpstr>
      <vt:lpstr>                                                                                LA   FLÛTE   DE   PAN                                         Notation par compétences      </vt:lpstr>
      <vt:lpstr>                                                                               LA   FLÛTE   DE   PAN                                             Notation par compétences      </vt:lpstr>
      <vt:lpstr>                                                                               LA   FLÛTE   DE   PAN                                         Notation par compétences      </vt:lpstr>
      <vt:lpstr>                                                                               LA   FLÛTE   DE   PAN                                             Notation par compétences      </vt:lpstr>
      <vt:lpstr>                                                                              LA   FLÛTE   DE   PAN                                         Notation par compétences      </vt:lpstr>
      <vt:lpstr>                                                                           LA   FLÛTE   DE   PAN                                           Notation par compétences      </vt:lpstr>
      <vt:lpstr>                                                                              LA   FLÛTE   DE   PAN                                         Notation par compétences      </vt:lpstr>
      <vt:lpstr>                                                                               LA   FLÛTE   DE   PAN                                             Notation par compétences      </vt:lpstr>
      <vt:lpstr>                                                                                 LA   FLÛTE   DE   PAN                                         Notation par compétences      </vt:lpstr>
      <vt:lpstr>                                                                              LA   FLÛTE   DE   PAN                   Exemple d’attribution d’une note chiffrée à la copie      </vt:lpstr>
      <vt:lpstr> Travail préliminaire des élèves </vt:lpstr>
      <vt:lpstr>      LA   FLÛTE   DE   PAN    Comment les élèves ont-ils réagi ?      </vt:lpstr>
      <vt:lpstr>     LA   FLÛTE   DE   PAN                                      Comment les élèves ont-ils réagi ?      </vt:lpstr>
      <vt:lpstr>                     LA   FLÛTE   DE   PAN        Ce qu’en pensent les élèves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Résolution de problèmes scientifiques</dc:title>
  <dc:creator>Régis Aubry</dc:creator>
  <cp:lastModifiedBy>Heisenberg</cp:lastModifiedBy>
  <cp:revision>143</cp:revision>
  <dcterms:created xsi:type="dcterms:W3CDTF">2013-11-23T01:21:06Z</dcterms:created>
  <dcterms:modified xsi:type="dcterms:W3CDTF">2014-02-20T20:08:23Z</dcterms:modified>
</cp:coreProperties>
</file>