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87" r:id="rId2"/>
    <p:sldId id="280" r:id="rId3"/>
    <p:sldId id="281" r:id="rId4"/>
    <p:sldId id="264" r:id="rId5"/>
    <p:sldId id="282" r:id="rId6"/>
    <p:sldId id="283" r:id="rId7"/>
    <p:sldId id="297" r:id="rId8"/>
    <p:sldId id="285" r:id="rId9"/>
    <p:sldId id="290" r:id="rId10"/>
    <p:sldId id="286" r:id="rId11"/>
    <p:sldId id="284" r:id="rId12"/>
    <p:sldId id="288" r:id="rId13"/>
    <p:sldId id="298" r:id="rId14"/>
    <p:sldId id="299" r:id="rId15"/>
    <p:sldId id="291" r:id="rId16"/>
    <p:sldId id="304" r:id="rId17"/>
    <p:sldId id="301" r:id="rId18"/>
    <p:sldId id="292" r:id="rId19"/>
    <p:sldId id="302" r:id="rId20"/>
    <p:sldId id="293" r:id="rId21"/>
    <p:sldId id="303" r:id="rId22"/>
    <p:sldId id="305" r:id="rId23"/>
    <p:sldId id="294" r:id="rId24"/>
    <p:sldId id="306" r:id="rId25"/>
    <p:sldId id="307" r:id="rId26"/>
    <p:sldId id="308" r:id="rId27"/>
    <p:sldId id="309" r:id="rId28"/>
    <p:sldId id="310" r:id="rId2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2362200" y="4038600"/>
            <a:ext cx="6477000" cy="1828800"/>
          </a:xfrm>
        </p:spPr>
        <p:txBody>
          <a:bodyPr anchor="b"/>
          <a:lstStyle>
            <a:lvl1pPr>
              <a:defRPr cap="all" baseline="0"/>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63AEF3B2-2A09-4984-A995-1984ABA5350E}" type="datetimeFigureOut">
              <a:rPr lang="fr-FR" smtClean="0"/>
              <a:pPr/>
              <a:t>16/02/2014</a:t>
            </a:fld>
            <a:endParaRPr lang="fr-FR"/>
          </a:p>
        </p:txBody>
      </p:sp>
      <p:sp>
        <p:nvSpPr>
          <p:cNvPr id="17" name="Espace réservé du pied de page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fr-FR"/>
          </a:p>
        </p:txBody>
      </p:sp>
      <p:sp>
        <p:nvSpPr>
          <p:cNvPr id="29" name="Espace réservé du numéro de diapositive 28"/>
          <p:cNvSpPr>
            <a:spLocks noGrp="1"/>
          </p:cNvSpPr>
          <p:nvPr>
            <p:ph type="sldNum" sz="quarter" idx="12"/>
          </p:nvPr>
        </p:nvSpPr>
        <p:spPr>
          <a:xfrm>
            <a:off x="8001000" y="228600"/>
            <a:ext cx="838200" cy="381000"/>
          </a:xfrm>
        </p:spPr>
        <p:txBody>
          <a:bodyPr/>
          <a:lstStyle>
            <a:lvl1pPr>
              <a:defRPr>
                <a:solidFill>
                  <a:schemeClr val="tx2"/>
                </a:solidFill>
              </a:defRPr>
            </a:lvl1pPr>
          </a:lstStyle>
          <a:p>
            <a:fld id="{D736CA96-4803-4325-AA59-52B04508B1E9}"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612648" y="228600"/>
            <a:ext cx="8153400" cy="990600"/>
          </a:xfrm>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63AEF3B2-2A09-4984-A995-1984ABA5350E}" type="datetimeFigureOut">
              <a:rPr lang="fr-FR" smtClean="0"/>
              <a:pPr/>
              <a:t>16/02/2014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lvl1pPr>
              <a:defRPr>
                <a:solidFill>
                  <a:srgbClr val="FFFFFF"/>
                </a:solidFill>
              </a:defRPr>
            </a:lvl1pPr>
          </a:lstStyle>
          <a:p>
            <a:fld id="{D736CA96-4803-4325-AA59-52B04508B1E9}" type="slidenum">
              <a:rPr lang="fr-FR" smtClean="0"/>
              <a:pPr/>
              <a:t>‹N°›</a:t>
            </a:fld>
            <a:endParaRPr lang="fr-FR"/>
          </a:p>
        </p:txBody>
      </p:sp>
      <p:sp>
        <p:nvSpPr>
          <p:cNvPr id="8" name="Espace réservé du contenu 7"/>
          <p:cNvSpPr>
            <a:spLocks noGrp="1"/>
          </p:cNvSpPr>
          <p:nvPr>
            <p:ph sz="quarter" idx="1"/>
          </p:nvPr>
        </p:nvSpPr>
        <p:spPr>
          <a:xfrm>
            <a:off x="612648" y="1600200"/>
            <a:ext cx="8153400" cy="44958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fr-FR" smtClean="0"/>
              <a:t>Cliquez pour modifier le style du titre</a:t>
            </a:r>
            <a:endParaRPr kumimoji="0" lang="en-US"/>
          </a:p>
        </p:txBody>
      </p:sp>
      <p:sp>
        <p:nvSpPr>
          <p:cNvPr id="12" name="Espace réservé de la date 11"/>
          <p:cNvSpPr>
            <a:spLocks noGrp="1"/>
          </p:cNvSpPr>
          <p:nvPr>
            <p:ph type="dt" sz="half" idx="10"/>
          </p:nvPr>
        </p:nvSpPr>
        <p:spPr/>
        <p:txBody>
          <a:bodyPr/>
          <a:lstStyle/>
          <a:p>
            <a:fld id="{63AEF3B2-2A09-4984-A995-1984ABA5350E}" type="datetimeFigureOut">
              <a:rPr lang="fr-FR" smtClean="0"/>
              <a:pPr/>
              <a:t>16/02/2014</a:t>
            </a:fld>
            <a:endParaRPr lang="fr-FR"/>
          </a:p>
        </p:txBody>
      </p:sp>
      <p:sp>
        <p:nvSpPr>
          <p:cNvPr id="13" name="Espace réservé du numéro de diapositive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D736CA96-4803-4325-AA59-52B04508B1E9}" type="slidenum">
              <a:rPr lang="fr-FR" smtClean="0"/>
              <a:pPr/>
              <a:t>‹N°›</a:t>
            </a:fld>
            <a:endParaRPr lang="fr-FR"/>
          </a:p>
        </p:txBody>
      </p:sp>
      <p:sp>
        <p:nvSpPr>
          <p:cNvPr id="14" name="Espace réservé du pied de page 13"/>
          <p:cNvSpPr>
            <a:spLocks noGrp="1"/>
          </p:cNvSpPr>
          <p:nvPr>
            <p:ph type="ftr" sz="quarter" idx="12"/>
          </p:nvPr>
        </p:nvSpPr>
        <p:spPr/>
        <p:txBody>
          <a:bodyPr/>
          <a:lstStyle/>
          <a:p>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9" name="Espace réservé du contenu 8"/>
          <p:cNvSpPr>
            <a:spLocks noGrp="1"/>
          </p:cNvSpPr>
          <p:nvPr>
            <p:ph sz="quarter" idx="1"/>
          </p:nvPr>
        </p:nvSpPr>
        <p:spPr>
          <a:xfrm>
            <a:off x="609600" y="1589567"/>
            <a:ext cx="38862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844901" y="1589567"/>
            <a:ext cx="38862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8" name="Espace réservé de la date 7"/>
          <p:cNvSpPr>
            <a:spLocks noGrp="1"/>
          </p:cNvSpPr>
          <p:nvPr>
            <p:ph type="dt" sz="half" idx="15"/>
          </p:nvPr>
        </p:nvSpPr>
        <p:spPr/>
        <p:txBody>
          <a:bodyPr rtlCol="0"/>
          <a:lstStyle/>
          <a:p>
            <a:fld id="{63AEF3B2-2A09-4984-A995-1984ABA5350E}" type="datetimeFigureOut">
              <a:rPr lang="fr-FR" smtClean="0"/>
              <a:pPr/>
              <a:t>16/02/2014</a:t>
            </a:fld>
            <a:endParaRPr lang="fr-FR"/>
          </a:p>
        </p:txBody>
      </p:sp>
      <p:sp>
        <p:nvSpPr>
          <p:cNvPr id="10" name="Espace réservé du numéro de diapositive 9"/>
          <p:cNvSpPr>
            <a:spLocks noGrp="1"/>
          </p:cNvSpPr>
          <p:nvPr>
            <p:ph type="sldNum" sz="quarter" idx="16"/>
          </p:nvPr>
        </p:nvSpPr>
        <p:spPr/>
        <p:txBody>
          <a:bodyPr rtlCol="0"/>
          <a:lstStyle/>
          <a:p>
            <a:fld id="{D736CA96-4803-4325-AA59-52B04508B1E9}" type="slidenum">
              <a:rPr lang="fr-FR" smtClean="0"/>
              <a:pPr/>
              <a:t>‹N°›</a:t>
            </a:fld>
            <a:endParaRPr lang="fr-FR"/>
          </a:p>
        </p:txBody>
      </p:sp>
      <p:sp>
        <p:nvSpPr>
          <p:cNvPr id="12" name="Espace réservé du pied de page 11"/>
          <p:cNvSpPr>
            <a:spLocks noGrp="1"/>
          </p:cNvSpPr>
          <p:nvPr>
            <p:ph type="ftr" sz="quarter" idx="17"/>
          </p:nvPr>
        </p:nvSpPr>
        <p:spPr/>
        <p:txBody>
          <a:bodyPr rtlCol="0"/>
          <a:lstStyle/>
          <a:p>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533400" y="273050"/>
            <a:ext cx="8153400" cy="869950"/>
          </a:xfrm>
        </p:spPr>
        <p:txBody>
          <a:bodyPr anchor="ctr"/>
          <a:lstStyle>
            <a:lvl1pPr>
              <a:defRPr/>
            </a:lvl1pPr>
          </a:lstStyle>
          <a:p>
            <a:r>
              <a:rPr kumimoji="0" lang="fr-FR" smtClean="0"/>
              <a:t>Cliquez pour modifier le style du titre</a:t>
            </a:r>
            <a:endParaRPr kumimoji="0" lang="en-US"/>
          </a:p>
        </p:txBody>
      </p:sp>
      <p:sp>
        <p:nvSpPr>
          <p:cNvPr id="11" name="Espace réservé du contenu 10"/>
          <p:cNvSpPr>
            <a:spLocks noGrp="1"/>
          </p:cNvSpPr>
          <p:nvPr>
            <p:ph sz="quarter" idx="2"/>
          </p:nvPr>
        </p:nvSpPr>
        <p:spPr>
          <a:xfrm>
            <a:off x="609600" y="2438400"/>
            <a:ext cx="3886200" cy="35814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800600" y="2438400"/>
            <a:ext cx="3886200" cy="35814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0" name="Espace réservé de la date 9"/>
          <p:cNvSpPr>
            <a:spLocks noGrp="1"/>
          </p:cNvSpPr>
          <p:nvPr>
            <p:ph type="dt" sz="half" idx="15"/>
          </p:nvPr>
        </p:nvSpPr>
        <p:spPr/>
        <p:txBody>
          <a:bodyPr rtlCol="0"/>
          <a:lstStyle/>
          <a:p>
            <a:fld id="{63AEF3B2-2A09-4984-A995-1984ABA5350E}" type="datetimeFigureOut">
              <a:rPr lang="fr-FR" smtClean="0"/>
              <a:pPr/>
              <a:t>16/02/2014</a:t>
            </a:fld>
            <a:endParaRPr lang="fr-FR"/>
          </a:p>
        </p:txBody>
      </p:sp>
      <p:sp>
        <p:nvSpPr>
          <p:cNvPr id="12" name="Espace réservé du numéro de diapositive 11"/>
          <p:cNvSpPr>
            <a:spLocks noGrp="1"/>
          </p:cNvSpPr>
          <p:nvPr>
            <p:ph type="sldNum" sz="quarter" idx="16"/>
          </p:nvPr>
        </p:nvSpPr>
        <p:spPr/>
        <p:txBody>
          <a:bodyPr rtlCol="0"/>
          <a:lstStyle/>
          <a:p>
            <a:fld id="{D736CA96-4803-4325-AA59-52B04508B1E9}" type="slidenum">
              <a:rPr lang="fr-FR" smtClean="0"/>
              <a:pPr/>
              <a:t>‹N°›</a:t>
            </a:fld>
            <a:endParaRPr lang="fr-FR"/>
          </a:p>
        </p:txBody>
      </p:sp>
      <p:sp>
        <p:nvSpPr>
          <p:cNvPr id="14" name="Espace réservé du pied de page 13"/>
          <p:cNvSpPr>
            <a:spLocks noGrp="1"/>
          </p:cNvSpPr>
          <p:nvPr>
            <p:ph type="ftr" sz="quarter" idx="17"/>
          </p:nvPr>
        </p:nvSpPr>
        <p:spPr/>
        <p:txBody>
          <a:bodyPr rtlCol="0"/>
          <a:lstStyle/>
          <a:p>
            <a:endParaRPr lang="fr-FR"/>
          </a:p>
        </p:txBody>
      </p:sp>
      <p:sp>
        <p:nvSpPr>
          <p:cNvPr id="16" name="Espace réservé du texte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
        <p:nvSpPr>
          <p:cNvPr id="15" name="Espace réservé du texte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63AEF3B2-2A09-4984-A995-1984ABA5350E}" type="datetimeFigureOut">
              <a:rPr lang="fr-FR" smtClean="0"/>
              <a:pPr/>
              <a:t>16/02/2014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lvl1pPr>
              <a:defRPr>
                <a:solidFill>
                  <a:srgbClr val="FFFFFF"/>
                </a:solidFill>
              </a:defRPr>
            </a:lvl1pPr>
          </a:lstStyle>
          <a:p>
            <a:fld id="{D736CA96-4803-4325-AA59-52B04508B1E9}"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3AEF3B2-2A09-4984-A995-1984ABA5350E}" type="datetimeFigureOut">
              <a:rPr lang="fr-FR" smtClean="0"/>
              <a:pPr/>
              <a:t>16/02/2014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a:xfrm>
            <a:off x="0" y="6248400"/>
            <a:ext cx="533400" cy="381000"/>
          </a:xfrm>
        </p:spPr>
        <p:txBody>
          <a:bodyPr/>
          <a:lstStyle>
            <a:lvl1pPr>
              <a:defRPr>
                <a:solidFill>
                  <a:schemeClr val="tx2"/>
                </a:solidFill>
              </a:defRPr>
            </a:lvl1pPr>
          </a:lstStyle>
          <a:p>
            <a:fld id="{D736CA96-4803-4325-AA59-52B04508B1E9}"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0" y="273050"/>
            <a:ext cx="8077200" cy="869950"/>
          </a:xfrm>
        </p:spPr>
        <p:txBody>
          <a:bodyPr anchor="ctr"/>
          <a:lstStyle>
            <a:lvl1pPr algn="l">
              <a:buNone/>
              <a:defRPr sz="4400" b="0"/>
            </a:lvl1p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63AEF3B2-2A09-4984-A995-1984ABA5350E}" type="datetimeFigureOut">
              <a:rPr lang="fr-FR" smtClean="0"/>
              <a:pPr/>
              <a:t>16/02/2014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lvl1pPr>
              <a:defRPr>
                <a:solidFill>
                  <a:srgbClr val="FFFFFF"/>
                </a:solidFill>
              </a:defRPr>
            </a:lvl1pPr>
          </a:lstStyle>
          <a:p>
            <a:fld id="{D736CA96-4803-4325-AA59-52B04508B1E9}" type="slidenum">
              <a:rPr lang="fr-FR" smtClean="0"/>
              <a:pPr/>
              <a:t>‹N°›</a:t>
            </a:fld>
            <a:endParaRPr lang="fr-FR"/>
          </a:p>
        </p:txBody>
      </p:sp>
      <p:sp>
        <p:nvSpPr>
          <p:cNvPr id="3" name="Espace réservé du texte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9" name="Espace réservé du contenu 8"/>
          <p:cNvSpPr>
            <a:spLocks noGrp="1"/>
          </p:cNvSpPr>
          <p:nvPr>
            <p:ph sz="quarter" idx="1"/>
          </p:nvPr>
        </p:nvSpPr>
        <p:spPr>
          <a:xfrm>
            <a:off x="2362200" y="1752600"/>
            <a:ext cx="6400800" cy="4419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3">
        <a:schemeClr val="bg2"/>
      </p:bgRef>
    </p:bg>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fr-FR" smtClean="0"/>
              <a:t>Cliquez pour modifier les styles du texte du masque</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fr-FR" smtClean="0"/>
              <a:t>Cliquez pour modifier le style du titre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Espace réservé de la date 11"/>
          <p:cNvSpPr>
            <a:spLocks noGrp="1"/>
          </p:cNvSpPr>
          <p:nvPr>
            <p:ph type="dt" sz="half" idx="10"/>
          </p:nvPr>
        </p:nvSpPr>
        <p:spPr>
          <a:xfrm>
            <a:off x="6248400" y="6248400"/>
            <a:ext cx="2667000" cy="365125"/>
          </a:xfrm>
        </p:spPr>
        <p:txBody>
          <a:bodyPr rtlCol="0"/>
          <a:lstStyle/>
          <a:p>
            <a:fld id="{63AEF3B2-2A09-4984-A995-1984ABA5350E}" type="datetimeFigureOut">
              <a:rPr lang="fr-FR" smtClean="0"/>
              <a:pPr/>
              <a:t>16/02/2014</a:t>
            </a:fld>
            <a:endParaRPr lang="fr-FR"/>
          </a:p>
        </p:txBody>
      </p:sp>
      <p:sp>
        <p:nvSpPr>
          <p:cNvPr id="13" name="Espace réservé du numéro de diapositive 12"/>
          <p:cNvSpPr>
            <a:spLocks noGrp="1"/>
          </p:cNvSpPr>
          <p:nvPr>
            <p:ph type="sldNum" sz="quarter" idx="11"/>
          </p:nvPr>
        </p:nvSpPr>
        <p:spPr>
          <a:xfrm>
            <a:off x="0" y="4667249"/>
            <a:ext cx="1447800" cy="663578"/>
          </a:xfrm>
        </p:spPr>
        <p:txBody>
          <a:bodyPr rtlCol="0"/>
          <a:lstStyle>
            <a:lvl1pPr>
              <a:defRPr sz="2800"/>
            </a:lvl1pPr>
          </a:lstStyle>
          <a:p>
            <a:fld id="{D736CA96-4803-4325-AA59-52B04508B1E9}" type="slidenum">
              <a:rPr lang="fr-FR" smtClean="0"/>
              <a:pPr/>
              <a:t>‹N°›</a:t>
            </a:fld>
            <a:endParaRPr lang="fr-FR"/>
          </a:p>
        </p:txBody>
      </p:sp>
      <p:sp>
        <p:nvSpPr>
          <p:cNvPr id="14" name="Espace réservé du pied de page 13"/>
          <p:cNvSpPr>
            <a:spLocks noGrp="1"/>
          </p:cNvSpPr>
          <p:nvPr>
            <p:ph type="ftr" sz="quarter" idx="12"/>
          </p:nvPr>
        </p:nvSpPr>
        <p:spPr>
          <a:xfrm>
            <a:off x="1600200" y="6248206"/>
            <a:ext cx="4572000" cy="365125"/>
          </a:xfrm>
        </p:spPr>
        <p:txBody>
          <a:bodyPr rtlCol="0"/>
          <a:lstStyle/>
          <a:p>
            <a:endParaRPr lang="fr-FR"/>
          </a:p>
        </p:txBody>
      </p:sp>
      <p:sp>
        <p:nvSpPr>
          <p:cNvPr id="3" name="Espace réservé pour une image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fr-FR" smtClean="0"/>
              <a:t>Cliquez sur l'icône pour ajouter une image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63AEF3B2-2A09-4984-A995-1984ABA5350E}" type="datetimeFigureOut">
              <a:rPr lang="fr-FR" smtClean="0"/>
              <a:pPr/>
              <a:t>16/02/2014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736CA96-4803-4325-AA59-52B04508B1E9}"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bg>
      <p:bgRef idx="1001">
        <a:schemeClr val="bg1"/>
      </p:bgRef>
    </p:bg>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53200" y="609600"/>
            <a:ext cx="2057400" cy="55165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609600"/>
            <a:ext cx="5562600" cy="5516564"/>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a:xfrm>
            <a:off x="6553200" y="6248402"/>
            <a:ext cx="2209800" cy="365125"/>
          </a:xfrm>
        </p:spPr>
        <p:txBody>
          <a:bodyPr/>
          <a:lstStyle/>
          <a:p>
            <a:fld id="{63AEF3B2-2A09-4984-A995-1984ABA5350E}" type="datetimeFigureOut">
              <a:rPr lang="fr-FR" smtClean="0"/>
              <a:pPr/>
              <a:t>16/02/2014</a:t>
            </a:fld>
            <a:endParaRPr lang="fr-FR"/>
          </a:p>
        </p:txBody>
      </p:sp>
      <p:sp>
        <p:nvSpPr>
          <p:cNvPr id="5" name="Espace réservé du pied de page 4"/>
          <p:cNvSpPr>
            <a:spLocks noGrp="1"/>
          </p:cNvSpPr>
          <p:nvPr>
            <p:ph type="ftr" sz="quarter" idx="11"/>
          </p:nvPr>
        </p:nvSpPr>
        <p:spPr>
          <a:xfrm>
            <a:off x="457201" y="6248207"/>
            <a:ext cx="5573483" cy="365125"/>
          </a:xfrm>
        </p:spPr>
        <p:txBody>
          <a:bodyPr/>
          <a:lstStyle/>
          <a:p>
            <a:endParaRPr lang="fr-F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rot="5400000">
            <a:off x="5989638" y="144462"/>
            <a:ext cx="533400" cy="244476"/>
          </a:xfrm>
        </p:spPr>
        <p:txBody>
          <a:bodyPr/>
          <a:lstStyle/>
          <a:p>
            <a:fld id="{D736CA96-4803-4325-AA59-52B04508B1E9}" type="slidenum">
              <a:rPr lang="fr-FR" smtClean="0"/>
              <a:pPr/>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457200" y="1600200"/>
            <a:ext cx="4038600" cy="4525963"/>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a:xfrm>
            <a:off x="457200" y="6245225"/>
            <a:ext cx="2133600" cy="476250"/>
          </a:xfrm>
        </p:spPr>
        <p:txBody>
          <a:bodyPr/>
          <a:lstStyle>
            <a:lvl1pPr>
              <a:defRPr/>
            </a:lvl1pPr>
          </a:lstStyle>
          <a:p>
            <a:endParaRPr lang="fr-FR"/>
          </a:p>
        </p:txBody>
      </p:sp>
      <p:sp>
        <p:nvSpPr>
          <p:cNvPr id="6" name="Espace réservé du pied de page 5"/>
          <p:cNvSpPr>
            <a:spLocks noGrp="1"/>
          </p:cNvSpPr>
          <p:nvPr>
            <p:ph type="ftr" sz="quarter" idx="11"/>
          </p:nvPr>
        </p:nvSpPr>
        <p:spPr>
          <a:xfrm>
            <a:off x="3124200" y="6245225"/>
            <a:ext cx="2895600" cy="476250"/>
          </a:xfrm>
        </p:spPr>
        <p:txBody>
          <a:bodyPr/>
          <a:lstStyle>
            <a:lvl1pPr>
              <a:defRPr/>
            </a:lvl1pPr>
          </a:lstStyle>
          <a:p>
            <a:endParaRPr lang="fr-FR"/>
          </a:p>
        </p:txBody>
      </p:sp>
      <p:sp>
        <p:nvSpPr>
          <p:cNvPr id="7" name="Espace réservé du numéro de diapositive 6"/>
          <p:cNvSpPr>
            <a:spLocks noGrp="1"/>
          </p:cNvSpPr>
          <p:nvPr>
            <p:ph type="sldNum" sz="quarter" idx="12"/>
          </p:nvPr>
        </p:nvSpPr>
        <p:spPr>
          <a:xfrm>
            <a:off x="6553200" y="6245225"/>
            <a:ext cx="2133600" cy="476250"/>
          </a:xfrm>
        </p:spPr>
        <p:txBody>
          <a:bodyPr/>
          <a:lstStyle>
            <a:lvl1pPr>
              <a:defRPr/>
            </a:lvl1pPr>
          </a:lstStyle>
          <a:p>
            <a:fld id="{2E60C349-BAAB-4DAE-8822-DAAF787ED159}" type="slidenum">
              <a:rPr lang="fr-F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609600" y="228600"/>
            <a:ext cx="8153400" cy="990600"/>
          </a:xfrm>
          <a:prstGeom prst="rect">
            <a:avLst/>
          </a:prstGeom>
        </p:spPr>
        <p:txBody>
          <a:bodyPr vert="horz" anchor="ctr">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63AEF3B2-2A09-4984-A995-1984ABA5350E}" type="datetimeFigureOut">
              <a:rPr lang="fr-FR" smtClean="0"/>
              <a:pPr/>
              <a:t>16/02/2014</a:t>
            </a:fld>
            <a:endParaRPr lang="fr-FR"/>
          </a:p>
        </p:txBody>
      </p:sp>
      <p:sp>
        <p:nvSpPr>
          <p:cNvPr id="3" name="Espace réservé du pied de page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fr-F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Espace réservé du numéro de diapositive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D736CA96-4803-4325-AA59-52B04508B1E9}"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sujet%20III%20spe%20metropole.docx"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hyperlink" Target="correction%20sujet%20III%20%20specialite%20m&#233;tropole.docx"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357158" y="1071546"/>
            <a:ext cx="8482042" cy="4714908"/>
          </a:xfrm>
        </p:spPr>
        <p:txBody>
          <a:bodyPr>
            <a:normAutofit/>
          </a:bodyPr>
          <a:lstStyle/>
          <a:p>
            <a:pPr algn="ctr"/>
            <a:r>
              <a:rPr lang="fr-FR" b="1" dirty="0" smtClean="0">
                <a:solidFill>
                  <a:schemeClr val="bg1"/>
                </a:solidFill>
                <a:latin typeface="Arial" pitchFamily="34" charset="0"/>
                <a:cs typeface="Arial" pitchFamily="34" charset="0"/>
              </a:rPr>
              <a:t>LA LIAISON TS (spécialité physique)/CPGE EN SPC :</a:t>
            </a:r>
            <a:br>
              <a:rPr lang="fr-FR" b="1" dirty="0" smtClean="0">
                <a:solidFill>
                  <a:schemeClr val="bg1"/>
                </a:solidFill>
                <a:latin typeface="Arial" pitchFamily="34" charset="0"/>
                <a:cs typeface="Arial" pitchFamily="34" charset="0"/>
              </a:rPr>
            </a:br>
            <a:r>
              <a:rPr lang="fr-FR" b="1" dirty="0" smtClean="0">
                <a:solidFill>
                  <a:schemeClr val="bg1"/>
                </a:solidFill>
                <a:latin typeface="Arial" pitchFamily="34" charset="0"/>
                <a:cs typeface="Arial" pitchFamily="34" charset="0"/>
              </a:rPr>
              <a:t> </a:t>
            </a:r>
            <a:br>
              <a:rPr lang="fr-FR" b="1" dirty="0" smtClean="0">
                <a:solidFill>
                  <a:schemeClr val="bg1"/>
                </a:solidFill>
                <a:latin typeface="Arial" pitchFamily="34" charset="0"/>
                <a:cs typeface="Arial" pitchFamily="34" charset="0"/>
              </a:rPr>
            </a:br>
            <a:r>
              <a:rPr lang="fr-FR" b="1" dirty="0" smtClean="0">
                <a:solidFill>
                  <a:schemeClr val="bg1"/>
                </a:solidFill>
                <a:latin typeface="Arial" pitchFamily="34" charset="0"/>
                <a:cs typeface="Arial" pitchFamily="34" charset="0"/>
              </a:rPr>
              <a:t>La résolution </a:t>
            </a:r>
            <a:br>
              <a:rPr lang="fr-FR" b="1" dirty="0" smtClean="0">
                <a:solidFill>
                  <a:schemeClr val="bg1"/>
                </a:solidFill>
                <a:latin typeface="Arial" pitchFamily="34" charset="0"/>
                <a:cs typeface="Arial" pitchFamily="34" charset="0"/>
              </a:rPr>
            </a:br>
            <a:r>
              <a:rPr lang="fr-FR" b="1" dirty="0" smtClean="0">
                <a:solidFill>
                  <a:schemeClr val="bg1"/>
                </a:solidFill>
                <a:latin typeface="Arial" pitchFamily="34" charset="0"/>
                <a:cs typeface="Arial" pitchFamily="34" charset="0"/>
              </a:rPr>
              <a:t>de problèmes</a:t>
            </a:r>
            <a:br>
              <a:rPr lang="fr-FR" b="1" dirty="0" smtClean="0">
                <a:solidFill>
                  <a:schemeClr val="bg1"/>
                </a:solidFill>
                <a:latin typeface="Arial" pitchFamily="34" charset="0"/>
                <a:cs typeface="Arial" pitchFamily="34" charset="0"/>
              </a:rPr>
            </a:br>
            <a:endParaRPr lang="fr-FR" b="1" dirty="0">
              <a:solidFill>
                <a:schemeClr val="bg1"/>
              </a:solidFill>
            </a:endParaRPr>
          </a:p>
        </p:txBody>
      </p:sp>
      <p:sp>
        <p:nvSpPr>
          <p:cNvPr id="3" name="Sous-titre 2"/>
          <p:cNvSpPr>
            <a:spLocks noGrp="1"/>
          </p:cNvSpPr>
          <p:nvPr>
            <p:ph type="subTitle" idx="1"/>
          </p:nvPr>
        </p:nvSpPr>
        <p:spPr/>
        <p:txBody>
          <a:bodyPr/>
          <a:lstStyle/>
          <a:p>
            <a:endParaRPr lang="fr-F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sz="4000" b="1" dirty="0" smtClean="0"/>
              <a:t/>
            </a:r>
            <a:br>
              <a:rPr lang="fr-FR" sz="4000" b="1" dirty="0" smtClean="0"/>
            </a:br>
            <a:r>
              <a:rPr lang="fr-FR" sz="4000" b="1" dirty="0" smtClean="0"/>
              <a:t>Mardi 18 février de 8h à 16h à Bellevue</a:t>
            </a:r>
            <a:r>
              <a:rPr lang="fr-FR" dirty="0" smtClean="0"/>
              <a:t/>
            </a:r>
            <a:br>
              <a:rPr lang="fr-FR" dirty="0" smtClean="0"/>
            </a:br>
            <a:endParaRPr lang="fr-FR" dirty="0"/>
          </a:p>
        </p:txBody>
      </p:sp>
      <p:sp>
        <p:nvSpPr>
          <p:cNvPr id="3" name="Espace réservé du contenu 2"/>
          <p:cNvSpPr>
            <a:spLocks noGrp="1"/>
          </p:cNvSpPr>
          <p:nvPr>
            <p:ph sz="quarter" idx="1"/>
          </p:nvPr>
        </p:nvSpPr>
        <p:spPr/>
        <p:txBody>
          <a:bodyPr/>
          <a:lstStyle/>
          <a:p>
            <a:pPr algn="just"/>
            <a:r>
              <a:rPr lang="fr-FR" sz="3200" dirty="0" smtClean="0"/>
              <a:t>8h-10h Présentation par </a:t>
            </a:r>
            <a:r>
              <a:rPr lang="fr-FR" sz="3200" dirty="0" err="1" smtClean="0"/>
              <a:t>M.Emery</a:t>
            </a:r>
            <a:endParaRPr lang="fr-FR" sz="3200" dirty="0" smtClean="0"/>
          </a:p>
          <a:p>
            <a:pPr algn="just"/>
            <a:r>
              <a:rPr lang="fr-FR" sz="3200" dirty="0" smtClean="0"/>
              <a:t>10h-12h Exemples de problèmes ouverts en TS spé physique présentés par Mme Aubry-</a:t>
            </a:r>
            <a:r>
              <a:rPr lang="fr-FR" sz="3200" dirty="0" err="1" smtClean="0"/>
              <a:t>Maloungila</a:t>
            </a:r>
            <a:r>
              <a:rPr lang="fr-FR" sz="3200" dirty="0" smtClean="0"/>
              <a:t> et de CPGE présentés par </a:t>
            </a:r>
            <a:r>
              <a:rPr lang="fr-FR" sz="3200" dirty="0" err="1" smtClean="0"/>
              <a:t>M.Tinas</a:t>
            </a:r>
            <a:r>
              <a:rPr lang="fr-FR" sz="3200" dirty="0" smtClean="0"/>
              <a:t> </a:t>
            </a:r>
          </a:p>
          <a:p>
            <a:pPr algn="just"/>
            <a:r>
              <a:rPr lang="fr-FR" sz="3200" dirty="0" smtClean="0"/>
              <a:t>14h à 15h Travail en groupes sur les problèmes ouverts.</a:t>
            </a:r>
          </a:p>
          <a:p>
            <a:pPr algn="just"/>
            <a:r>
              <a:rPr lang="fr-FR" sz="3200" dirty="0" smtClean="0"/>
              <a:t>15h-16h Restitution du travail des groupes (10 min maxi par groupe).</a:t>
            </a:r>
          </a:p>
          <a:p>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dirty="0" smtClean="0"/>
              <a:t>Les trois composantes du programme de CPGE</a:t>
            </a:r>
            <a:endParaRPr lang="fr-FR" b="1" dirty="0"/>
          </a:p>
        </p:txBody>
      </p:sp>
      <p:sp>
        <p:nvSpPr>
          <p:cNvPr id="3" name="Espace réservé du contenu 2"/>
          <p:cNvSpPr>
            <a:spLocks noGrp="1"/>
          </p:cNvSpPr>
          <p:nvPr>
            <p:ph sz="quarter" idx="1"/>
          </p:nvPr>
        </p:nvSpPr>
        <p:spPr/>
        <p:txBody>
          <a:bodyPr>
            <a:normAutofit/>
          </a:bodyPr>
          <a:lstStyle/>
          <a:p>
            <a:pPr>
              <a:buNone/>
            </a:pPr>
            <a:r>
              <a:rPr lang="fr-FR" b="1" dirty="0" smtClean="0"/>
              <a:t>1) la pratique de la démarche scientifique </a:t>
            </a:r>
            <a:r>
              <a:rPr lang="fr-FR" b="1" dirty="0" smtClean="0">
                <a:solidFill>
                  <a:srgbClr val="00B0F0"/>
                </a:solidFill>
              </a:rPr>
              <a:t>(maîtrise des 5 compétences) </a:t>
            </a:r>
          </a:p>
          <a:p>
            <a:pPr>
              <a:buNone/>
            </a:pPr>
            <a:r>
              <a:rPr lang="fr-FR" dirty="0" smtClean="0"/>
              <a:t>-La démarche expérimentale</a:t>
            </a:r>
          </a:p>
          <a:p>
            <a:pPr>
              <a:buNone/>
            </a:pPr>
            <a:r>
              <a:rPr lang="fr-FR" dirty="0" smtClean="0"/>
              <a:t>-L’approche documentaire</a:t>
            </a:r>
          </a:p>
          <a:p>
            <a:pPr>
              <a:buNone/>
            </a:pPr>
            <a:r>
              <a:rPr lang="fr-FR" dirty="0" smtClean="0">
                <a:solidFill>
                  <a:srgbClr val="FF0000"/>
                </a:solidFill>
              </a:rPr>
              <a:t>-La résolution de problèmes</a:t>
            </a:r>
          </a:p>
          <a:p>
            <a:pPr>
              <a:buNone/>
            </a:pPr>
            <a:r>
              <a:rPr lang="fr-FR" b="1" dirty="0" smtClean="0"/>
              <a:t>2) La formation expérimentale </a:t>
            </a:r>
          </a:p>
          <a:p>
            <a:pPr>
              <a:buNone/>
            </a:pPr>
            <a:endParaRPr lang="fr-FR" dirty="0" smtClean="0"/>
          </a:p>
          <a:p>
            <a:pPr>
              <a:buNone/>
            </a:pPr>
            <a:r>
              <a:rPr lang="fr-FR" b="1" dirty="0" smtClean="0"/>
              <a:t>3) La formation disciplinaire </a:t>
            </a:r>
          </a:p>
          <a:p>
            <a:endParaRPr lang="fr-F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3600" b="1" dirty="0" smtClean="0">
                <a:latin typeface="Arial" pitchFamily="34" charset="0"/>
                <a:cs typeface="Arial" pitchFamily="34" charset="0"/>
              </a:rPr>
              <a:t>Mise en lumière de 3 points importants sur la continuité</a:t>
            </a:r>
            <a:endParaRPr lang="fr-FR" sz="3600" b="1" dirty="0">
              <a:latin typeface="Arial" pitchFamily="34" charset="0"/>
              <a:cs typeface="Arial" pitchFamily="34" charset="0"/>
            </a:endParaRPr>
          </a:p>
        </p:txBody>
      </p:sp>
      <p:sp>
        <p:nvSpPr>
          <p:cNvPr id="4" name="Espace réservé du contenu 3"/>
          <p:cNvSpPr>
            <a:spLocks noGrp="1"/>
          </p:cNvSpPr>
          <p:nvPr>
            <p:ph sz="quarter" idx="2"/>
          </p:nvPr>
        </p:nvSpPr>
        <p:spPr>
          <a:xfrm>
            <a:off x="0" y="2438400"/>
            <a:ext cx="5072066" cy="4205310"/>
          </a:xfrm>
        </p:spPr>
        <p:txBody>
          <a:bodyPr>
            <a:noAutofit/>
          </a:bodyPr>
          <a:lstStyle/>
          <a:p>
            <a:r>
              <a:rPr lang="fr-FR" sz="2000" b="1" dirty="0">
                <a:latin typeface="Arial" pitchFamily="34" charset="0"/>
                <a:cs typeface="Arial" pitchFamily="34" charset="0"/>
              </a:rPr>
              <a:t>Extrait </a:t>
            </a:r>
            <a:r>
              <a:rPr lang="fr-FR" sz="2000" b="1" dirty="0" smtClean="0">
                <a:latin typeface="Arial" pitchFamily="34" charset="0"/>
                <a:cs typeface="Arial" pitchFamily="34" charset="0"/>
              </a:rPr>
              <a:t>des </a:t>
            </a:r>
            <a:r>
              <a:rPr lang="fr-FR" sz="2000" b="1" dirty="0">
                <a:latin typeface="Arial" pitchFamily="34" charset="0"/>
                <a:cs typeface="Arial" pitchFamily="34" charset="0"/>
              </a:rPr>
              <a:t>programmes de </a:t>
            </a:r>
            <a:r>
              <a:rPr lang="fr-FR" sz="2000" b="1" dirty="0" smtClean="0">
                <a:latin typeface="Arial" pitchFamily="34" charset="0"/>
                <a:cs typeface="Arial" pitchFamily="34" charset="0"/>
              </a:rPr>
              <a:t>TS spécialité physique</a:t>
            </a:r>
          </a:p>
          <a:p>
            <a:r>
              <a:rPr lang="fr-FR" sz="2400" dirty="0" smtClean="0"/>
              <a:t>Cet enseignement lui permet de consolider les </a:t>
            </a:r>
            <a:r>
              <a:rPr lang="fr-FR" sz="2400" dirty="0" smtClean="0">
                <a:solidFill>
                  <a:srgbClr val="00B050"/>
                </a:solidFill>
              </a:rPr>
              <a:t>compétences</a:t>
            </a:r>
            <a:r>
              <a:rPr lang="fr-FR" sz="2400" dirty="0" smtClean="0"/>
              <a:t> associées à une </a:t>
            </a:r>
            <a:r>
              <a:rPr lang="fr-FR" sz="2400" dirty="0" smtClean="0">
                <a:solidFill>
                  <a:srgbClr val="FF0000"/>
                </a:solidFill>
              </a:rPr>
              <a:t>démarche scientifique </a:t>
            </a:r>
            <a:r>
              <a:rPr lang="fr-FR" sz="2400" dirty="0" smtClean="0">
                <a:latin typeface="Arial" pitchFamily="34" charset="0"/>
                <a:cs typeface="Arial" pitchFamily="34" charset="0"/>
              </a:rPr>
              <a:t>« </a:t>
            </a:r>
            <a:r>
              <a:rPr lang="fr-FR" sz="2000" dirty="0" smtClean="0">
                <a:latin typeface="Arial" pitchFamily="34" charset="0"/>
                <a:cs typeface="Arial" pitchFamily="34" charset="0"/>
              </a:rPr>
              <a:t>L’élève est ainsi amené à développer trois activités essentielles chez un scientifique : </a:t>
            </a:r>
          </a:p>
          <a:p>
            <a:r>
              <a:rPr lang="fr-FR" sz="1800" dirty="0" smtClean="0">
                <a:solidFill>
                  <a:srgbClr val="00B0F0"/>
                </a:solidFill>
                <a:latin typeface="Arial" pitchFamily="34" charset="0"/>
                <a:cs typeface="Arial" pitchFamily="34" charset="0"/>
              </a:rPr>
              <a:t>- </a:t>
            </a:r>
            <a:r>
              <a:rPr lang="fr-FR" sz="1800" b="1" dirty="0" smtClean="0">
                <a:solidFill>
                  <a:srgbClr val="00B0F0"/>
                </a:solidFill>
                <a:latin typeface="Arial" pitchFamily="34" charset="0"/>
                <a:cs typeface="Arial" pitchFamily="34" charset="0"/>
              </a:rPr>
              <a:t>la pratique expérimentale ; </a:t>
            </a:r>
          </a:p>
          <a:p>
            <a:r>
              <a:rPr lang="fr-FR" sz="1800" b="1" dirty="0" smtClean="0">
                <a:solidFill>
                  <a:srgbClr val="00B0F0"/>
                </a:solidFill>
                <a:latin typeface="Arial" pitchFamily="34" charset="0"/>
                <a:cs typeface="Arial" pitchFamily="34" charset="0"/>
              </a:rPr>
              <a:t>- l’analyse et la synthèse de documents scientifiques ; </a:t>
            </a:r>
          </a:p>
          <a:p>
            <a:r>
              <a:rPr lang="fr-FR" sz="1800" b="1" dirty="0" smtClean="0">
                <a:solidFill>
                  <a:srgbClr val="00B0F0"/>
                </a:solidFill>
                <a:latin typeface="Arial" pitchFamily="34" charset="0"/>
                <a:cs typeface="Arial" pitchFamily="34" charset="0"/>
              </a:rPr>
              <a:t>- la résolution de problèmes scientifiques</a:t>
            </a:r>
            <a:endParaRPr lang="fr-FR" sz="1800" b="1" dirty="0">
              <a:solidFill>
                <a:srgbClr val="00B0F0"/>
              </a:solidFill>
              <a:latin typeface="Arial" pitchFamily="34" charset="0"/>
              <a:cs typeface="Arial" pitchFamily="34" charset="0"/>
            </a:endParaRPr>
          </a:p>
        </p:txBody>
      </p:sp>
      <p:sp>
        <p:nvSpPr>
          <p:cNvPr id="6" name="Espace réservé du contenu 5"/>
          <p:cNvSpPr>
            <a:spLocks noGrp="1"/>
          </p:cNvSpPr>
          <p:nvPr>
            <p:ph sz="quarter" idx="4"/>
          </p:nvPr>
        </p:nvSpPr>
        <p:spPr/>
        <p:txBody>
          <a:bodyPr>
            <a:noAutofit/>
          </a:bodyPr>
          <a:lstStyle/>
          <a:p>
            <a:r>
              <a:rPr lang="fr-FR" sz="2000" b="1" dirty="0" smtClean="0">
                <a:latin typeface="Arial" pitchFamily="34" charset="0"/>
                <a:cs typeface="Arial" pitchFamily="34" charset="0"/>
              </a:rPr>
              <a:t>Extrait des programmes CPGE PCSI</a:t>
            </a:r>
          </a:p>
          <a:p>
            <a:pPr algn="just">
              <a:buNone/>
            </a:pPr>
            <a:r>
              <a:rPr lang="fr-FR" sz="2400" dirty="0" smtClean="0"/>
              <a:t>     « La première composante du programme décrit les </a:t>
            </a:r>
            <a:r>
              <a:rPr lang="fr-FR" sz="2400" dirty="0" smtClean="0">
                <a:solidFill>
                  <a:srgbClr val="00B050"/>
                </a:solidFill>
              </a:rPr>
              <a:t>compétences</a:t>
            </a:r>
            <a:r>
              <a:rPr lang="fr-FR" sz="2400" dirty="0" smtClean="0"/>
              <a:t> que la pratique de </a:t>
            </a:r>
            <a:r>
              <a:rPr lang="fr-FR" sz="2400" dirty="0" smtClean="0">
                <a:solidFill>
                  <a:srgbClr val="FF0000"/>
                </a:solidFill>
              </a:rPr>
              <a:t>la démarche scientifique</a:t>
            </a:r>
            <a:r>
              <a:rPr lang="fr-FR" sz="2400" dirty="0" smtClean="0"/>
              <a:t> permet de développer : </a:t>
            </a:r>
            <a:r>
              <a:rPr lang="fr-FR" sz="2400" dirty="0" smtClean="0">
                <a:solidFill>
                  <a:srgbClr val="00B0F0"/>
                </a:solidFill>
              </a:rPr>
              <a:t>la </a:t>
            </a:r>
            <a:r>
              <a:rPr lang="fr-FR" sz="2400" b="1" dirty="0" smtClean="0">
                <a:solidFill>
                  <a:srgbClr val="00B0F0"/>
                </a:solidFill>
              </a:rPr>
              <a:t>démarche expérimentale</a:t>
            </a:r>
            <a:r>
              <a:rPr lang="fr-FR" sz="2400" dirty="0" smtClean="0">
                <a:solidFill>
                  <a:srgbClr val="00B0F0"/>
                </a:solidFill>
              </a:rPr>
              <a:t>, les </a:t>
            </a:r>
            <a:r>
              <a:rPr lang="fr-FR" sz="2400" b="1" dirty="0" smtClean="0">
                <a:solidFill>
                  <a:srgbClr val="00B0F0"/>
                </a:solidFill>
              </a:rPr>
              <a:t>approches documentaires </a:t>
            </a:r>
            <a:r>
              <a:rPr lang="fr-FR" sz="2400" dirty="0" smtClean="0">
                <a:solidFill>
                  <a:srgbClr val="00B0F0"/>
                </a:solidFill>
              </a:rPr>
              <a:t>et la </a:t>
            </a:r>
            <a:r>
              <a:rPr lang="fr-FR" sz="2400" b="1" dirty="0" smtClean="0">
                <a:solidFill>
                  <a:srgbClr val="00B0F0"/>
                </a:solidFill>
              </a:rPr>
              <a:t>résolution de problème</a:t>
            </a:r>
            <a:r>
              <a:rPr lang="fr-FR" sz="2400" dirty="0" smtClean="0">
                <a:solidFill>
                  <a:srgbClr val="00B0F0"/>
                </a:solidFill>
              </a:rPr>
              <a:t>.  »</a:t>
            </a:r>
            <a:endParaRPr lang="fr-FR" sz="2400" dirty="0">
              <a:solidFill>
                <a:srgbClr val="00B0F0"/>
              </a:solidFill>
            </a:endParaRPr>
          </a:p>
        </p:txBody>
      </p:sp>
      <p:sp>
        <p:nvSpPr>
          <p:cNvPr id="3" name="Espace réservé du texte 2"/>
          <p:cNvSpPr>
            <a:spLocks noGrp="1"/>
          </p:cNvSpPr>
          <p:nvPr>
            <p:ph type="body" sz="quarter" idx="1"/>
          </p:nvPr>
        </p:nvSpPr>
        <p:spPr/>
        <p:txBody>
          <a:bodyPr/>
          <a:lstStyle/>
          <a:p>
            <a:pPr algn="ctr"/>
            <a:r>
              <a:rPr lang="fr-FR" dirty="0" smtClean="0"/>
              <a:t>Terminale S</a:t>
            </a:r>
            <a:endParaRPr lang="fr-FR" dirty="0"/>
          </a:p>
        </p:txBody>
      </p:sp>
      <p:sp>
        <p:nvSpPr>
          <p:cNvPr id="5" name="Espace réservé du texte 4"/>
          <p:cNvSpPr>
            <a:spLocks noGrp="1"/>
          </p:cNvSpPr>
          <p:nvPr>
            <p:ph type="body" sz="quarter" idx="3"/>
          </p:nvPr>
        </p:nvSpPr>
        <p:spPr/>
        <p:txBody>
          <a:bodyPr/>
          <a:lstStyle/>
          <a:p>
            <a:pPr algn="ctr"/>
            <a:r>
              <a:rPr lang="fr-FR" dirty="0" smtClean="0"/>
              <a:t>CPGE PCSI</a:t>
            </a:r>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dirty="0" smtClean="0"/>
              <a:t>La résolution de problèmes dans les programmes</a:t>
            </a:r>
            <a:endParaRPr lang="fr-FR" b="1" dirty="0"/>
          </a:p>
        </p:txBody>
      </p:sp>
      <p:sp>
        <p:nvSpPr>
          <p:cNvPr id="3" name="Espace réservé du contenu 2"/>
          <p:cNvSpPr>
            <a:spLocks noGrp="1"/>
          </p:cNvSpPr>
          <p:nvPr>
            <p:ph sz="quarter" idx="1"/>
          </p:nvPr>
        </p:nvSpPr>
        <p:spPr/>
        <p:txBody>
          <a:bodyPr>
            <a:normAutofit fontScale="92500"/>
          </a:bodyPr>
          <a:lstStyle/>
          <a:p>
            <a:pPr algn="just"/>
            <a:r>
              <a:rPr lang="fr-FR" dirty="0" smtClean="0">
                <a:solidFill>
                  <a:srgbClr val="FF0000"/>
                </a:solidFill>
              </a:rPr>
              <a:t>En spécialité de terminale S, on peut lire : </a:t>
            </a:r>
            <a:r>
              <a:rPr lang="fr-FR" b="1" dirty="0" smtClean="0"/>
              <a:t>Il ne s’agit donc pas pour lui de suivre les étapes de résolution qui seraient imposées par la rédaction d’un exercice, mais </a:t>
            </a:r>
            <a:r>
              <a:rPr lang="fr-FR" b="1" u="sng" dirty="0" smtClean="0"/>
              <a:t>d’imaginer lui-même une ou plusieurs pistes </a:t>
            </a:r>
            <a:r>
              <a:rPr lang="fr-FR" b="1" dirty="0" smtClean="0"/>
              <a:t>pour </a:t>
            </a:r>
            <a:r>
              <a:rPr lang="fr-FR" b="1" u="sng" dirty="0" smtClean="0"/>
              <a:t>répondre à la question scientifique posée</a:t>
            </a:r>
            <a:r>
              <a:rPr lang="fr-FR" dirty="0" smtClean="0"/>
              <a:t>.</a:t>
            </a:r>
          </a:p>
          <a:p>
            <a:pPr algn="just"/>
            <a:r>
              <a:rPr lang="fr-FR" dirty="0" smtClean="0">
                <a:solidFill>
                  <a:srgbClr val="FF0000"/>
                </a:solidFill>
              </a:rPr>
              <a:t>En CPGE, on peut lire : </a:t>
            </a:r>
            <a:r>
              <a:rPr lang="fr-FR" b="1" dirty="0" smtClean="0"/>
              <a:t>Il s’agit pour l’étudiant de mobiliser ses connaissances, capacités et compétences afin d’aborder une situation dans laquelle </a:t>
            </a:r>
            <a:r>
              <a:rPr lang="fr-FR" b="1" u="sng" dirty="0" smtClean="0"/>
              <a:t>il doit atteindre un but bien précis</a:t>
            </a:r>
            <a:r>
              <a:rPr lang="fr-FR" b="1" dirty="0" smtClean="0"/>
              <a:t>, mais pour laquelle </a:t>
            </a:r>
            <a:r>
              <a:rPr lang="fr-FR" b="1" u="sng" dirty="0" smtClean="0"/>
              <a:t>le chemin à suivre n’est pas indiqué</a:t>
            </a:r>
            <a:r>
              <a:rPr lang="fr-FR" b="1" dirty="0" smtClean="0"/>
              <a:t>. </a:t>
            </a:r>
            <a:endParaRPr lang="fr-FR"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Intérêt des problèmes ouverts</a:t>
            </a:r>
            <a:endParaRPr lang="fr-FR" b="1" dirty="0"/>
          </a:p>
        </p:txBody>
      </p:sp>
      <p:sp>
        <p:nvSpPr>
          <p:cNvPr id="3" name="Espace réservé du contenu 2"/>
          <p:cNvSpPr>
            <a:spLocks noGrp="1"/>
          </p:cNvSpPr>
          <p:nvPr>
            <p:ph sz="quarter" idx="1"/>
          </p:nvPr>
        </p:nvSpPr>
        <p:spPr/>
        <p:txBody>
          <a:bodyPr/>
          <a:lstStyle/>
          <a:p>
            <a:pPr algn="just"/>
            <a:r>
              <a:rPr lang="fr-FR" dirty="0" smtClean="0"/>
              <a:t>Dans un problème classique, l’élève est très guidé et s’il connait ses formules et sait les utiliser, il a de bonnes chances de réussir. </a:t>
            </a:r>
          </a:p>
          <a:p>
            <a:pPr algn="just"/>
            <a:r>
              <a:rPr lang="fr-FR" dirty="0" smtClean="0"/>
              <a:t>Dans un problème ouvert, l’élève doit faire preuve d’initiative, il est en position de chercheur, il va essayer plusieurs pistes et doit mobiliser l’ensemble de ses compétences pour résoudre le problème.</a:t>
            </a:r>
          </a:p>
          <a:p>
            <a:pPr algn="just"/>
            <a:r>
              <a:rPr lang="fr-FR" dirty="0" smtClean="0"/>
              <a:t>Ce nouveau type d’activité, vise donc à développer l’autonomie et les prises d’initiatives chez les élèves. </a:t>
            </a:r>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357166"/>
            <a:ext cx="8572560" cy="1143008"/>
          </a:xfrm>
        </p:spPr>
        <p:txBody>
          <a:bodyPr>
            <a:noAutofit/>
          </a:bodyPr>
          <a:lstStyle/>
          <a:p>
            <a:pPr algn="ctr"/>
            <a:r>
              <a:rPr lang="fr-FR" sz="3200" b="1" dirty="0" smtClean="0"/>
              <a:t>Les compétences mises en œuvre lors d’une résolution de problème </a:t>
            </a:r>
            <a:br>
              <a:rPr lang="fr-FR" sz="3200" b="1" dirty="0" smtClean="0"/>
            </a:br>
            <a:endParaRPr lang="fr-FR" sz="3200" b="1" dirty="0"/>
          </a:p>
        </p:txBody>
      </p:sp>
      <p:graphicFrame>
        <p:nvGraphicFramePr>
          <p:cNvPr id="6" name="Espace réservé du contenu 5"/>
          <p:cNvGraphicFramePr>
            <a:graphicFrameLocks noGrp="1"/>
          </p:cNvGraphicFramePr>
          <p:nvPr>
            <p:ph sz="quarter" idx="1"/>
          </p:nvPr>
        </p:nvGraphicFramePr>
        <p:xfrm>
          <a:off x="428596" y="1500173"/>
          <a:ext cx="8429684" cy="5189674"/>
        </p:xfrm>
        <a:graphic>
          <a:graphicData uri="http://schemas.openxmlformats.org/drawingml/2006/table">
            <a:tbl>
              <a:tblPr firstRow="1" bandRow="1">
                <a:tableStyleId>{5C22544A-7EE6-4342-B048-85BDC9FD1C3A}</a:tableStyleId>
              </a:tblPr>
              <a:tblGrid>
                <a:gridCol w="4214842"/>
                <a:gridCol w="4214842"/>
              </a:tblGrid>
              <a:tr h="998215">
                <a:tc>
                  <a:txBody>
                    <a:bodyPr/>
                    <a:lstStyle/>
                    <a:p>
                      <a:pPr marL="0" algn="l" rtl="0" eaLnBrk="1" latinLnBrk="0" hangingPunct="1">
                        <a:spcAft>
                          <a:spcPts val="0"/>
                        </a:spcAft>
                      </a:pPr>
                      <a:r>
                        <a:rPr kumimoji="0" lang="fr-FR" sz="1800" b="1" kern="1200" dirty="0" smtClean="0">
                          <a:solidFill>
                            <a:schemeClr val="dk1"/>
                          </a:solidFill>
                          <a:latin typeface="Arial"/>
                          <a:ea typeface="Calibri"/>
                          <a:cs typeface="Times New Roman"/>
                        </a:rPr>
                        <a:t>S’approprier</a:t>
                      </a:r>
                      <a:r>
                        <a:rPr kumimoji="0" lang="fr-FR" sz="1800" b="0" kern="1200" dirty="0" smtClean="0">
                          <a:solidFill>
                            <a:schemeClr val="dk1"/>
                          </a:solidFill>
                          <a:latin typeface="Arial"/>
                          <a:ea typeface="Calibri"/>
                          <a:cs typeface="Times New Roman"/>
                        </a:rPr>
                        <a:t> </a:t>
                      </a:r>
                      <a:r>
                        <a:rPr kumimoji="0" lang="fr-FR" sz="1800" b="0" kern="1200" dirty="0">
                          <a:solidFill>
                            <a:schemeClr val="dk1"/>
                          </a:solidFill>
                          <a:latin typeface="Arial"/>
                          <a:ea typeface="Calibri"/>
                          <a:cs typeface="Times New Roman"/>
                        </a:rPr>
                        <a:t>le problème</a:t>
                      </a:r>
                      <a:r>
                        <a:rPr kumimoji="0" lang="fr-FR" sz="1800" b="0" kern="1200" dirty="0" smtClean="0">
                          <a:solidFill>
                            <a:schemeClr val="dk1"/>
                          </a:solidFill>
                          <a:latin typeface="Arial"/>
                          <a:ea typeface="Calibri"/>
                          <a:cs typeface="Times New Roman"/>
                        </a:rPr>
                        <a:t>.</a:t>
                      </a:r>
                    </a:p>
                    <a:p>
                      <a:pPr marL="0" algn="l" rtl="0" eaLnBrk="1" latinLnBrk="0" hangingPunct="1">
                        <a:spcAft>
                          <a:spcPts val="0"/>
                        </a:spcAft>
                      </a:pPr>
                      <a:r>
                        <a:rPr kumimoji="0" lang="fr-FR" sz="1800" b="0" kern="1200" dirty="0" smtClean="0">
                          <a:solidFill>
                            <a:schemeClr val="dk1"/>
                          </a:solidFill>
                          <a:latin typeface="Arial"/>
                          <a:ea typeface="Calibri"/>
                          <a:cs typeface="Times New Roman"/>
                        </a:rPr>
                        <a:t>(Extraire les</a:t>
                      </a:r>
                      <a:r>
                        <a:rPr kumimoji="0" lang="fr-FR" sz="1800" b="0" kern="1200" baseline="0" dirty="0" smtClean="0">
                          <a:solidFill>
                            <a:schemeClr val="dk1"/>
                          </a:solidFill>
                          <a:latin typeface="Arial"/>
                          <a:ea typeface="Calibri"/>
                          <a:cs typeface="Times New Roman"/>
                        </a:rPr>
                        <a:t> </a:t>
                      </a:r>
                      <a:r>
                        <a:rPr kumimoji="0" lang="fr-FR" sz="1800" b="0" kern="1200" dirty="0" smtClean="0">
                          <a:solidFill>
                            <a:schemeClr val="dk1"/>
                          </a:solidFill>
                          <a:latin typeface="Arial"/>
                          <a:ea typeface="Calibri"/>
                          <a:cs typeface="Times New Roman"/>
                        </a:rPr>
                        <a:t>informations utiles)</a:t>
                      </a:r>
                      <a:endParaRPr kumimoji="0" lang="fr-FR" sz="1800" b="0" kern="1200" dirty="0">
                        <a:solidFill>
                          <a:schemeClr val="dk1"/>
                        </a:solidFill>
                        <a:latin typeface="Arial"/>
                        <a:ea typeface="Calibri"/>
                        <a:cs typeface="Times New Roman"/>
                      </a:endParaRPr>
                    </a:p>
                  </a:txBody>
                  <a:tcPr marL="68580" marR="68580" marT="0" marB="0">
                    <a:solidFill>
                      <a:srgbClr val="DBC3D8"/>
                    </a:solidFill>
                  </a:tcPr>
                </a:tc>
                <a:tc>
                  <a:txBody>
                    <a:bodyPr/>
                    <a:lstStyle/>
                    <a:p>
                      <a:pPr marL="0" algn="l" rtl="0" eaLnBrk="1" latinLnBrk="0" hangingPunct="1">
                        <a:spcAft>
                          <a:spcPts val="0"/>
                        </a:spcAft>
                      </a:pPr>
                      <a:r>
                        <a:rPr kumimoji="0" lang="fr-FR" sz="1000" b="0" kern="1200" dirty="0">
                          <a:solidFill>
                            <a:schemeClr val="dk1"/>
                          </a:solidFill>
                          <a:latin typeface="Arial"/>
                          <a:ea typeface="Calibri"/>
                          <a:cs typeface="Times New Roman"/>
                        </a:rPr>
                        <a:t>Faire un schéma modèle.</a:t>
                      </a:r>
                    </a:p>
                    <a:p>
                      <a:pPr marL="0" algn="l" rtl="0" eaLnBrk="1" latinLnBrk="0" hangingPunct="1">
                        <a:spcAft>
                          <a:spcPts val="0"/>
                        </a:spcAft>
                      </a:pPr>
                      <a:r>
                        <a:rPr kumimoji="0" lang="fr-FR" sz="1000" b="0" kern="1200" dirty="0">
                          <a:solidFill>
                            <a:schemeClr val="dk1"/>
                          </a:solidFill>
                          <a:latin typeface="Arial"/>
                          <a:ea typeface="Calibri"/>
                          <a:cs typeface="Times New Roman"/>
                        </a:rPr>
                        <a:t>Identifier les grandeurs physiques pertinentes, leur attribuer un symbole.</a:t>
                      </a:r>
                    </a:p>
                    <a:p>
                      <a:pPr marL="0" algn="l" rtl="0" eaLnBrk="1" latinLnBrk="0" hangingPunct="1">
                        <a:spcAft>
                          <a:spcPts val="0"/>
                        </a:spcAft>
                      </a:pPr>
                      <a:r>
                        <a:rPr kumimoji="0" lang="fr-FR" sz="1000" b="0" kern="1200" dirty="0">
                          <a:solidFill>
                            <a:schemeClr val="dk1"/>
                          </a:solidFill>
                          <a:latin typeface="Arial"/>
                          <a:ea typeface="Calibri"/>
                          <a:cs typeface="Times New Roman"/>
                        </a:rPr>
                        <a:t>Évaluer quantitativement les grandeurs physiques inconnues et non précisées.</a:t>
                      </a:r>
                    </a:p>
                    <a:p>
                      <a:pPr marL="0" algn="l" rtl="0" eaLnBrk="1" latinLnBrk="0" hangingPunct="1">
                        <a:spcAft>
                          <a:spcPts val="0"/>
                        </a:spcAft>
                      </a:pPr>
                      <a:r>
                        <a:rPr kumimoji="0" lang="fr-FR" sz="1000" b="0" kern="1200" dirty="0">
                          <a:solidFill>
                            <a:schemeClr val="dk1"/>
                          </a:solidFill>
                          <a:latin typeface="Arial"/>
                          <a:ea typeface="Calibri"/>
                          <a:cs typeface="Times New Roman"/>
                        </a:rPr>
                        <a:t>Relier le problème à une situation modèle connue.</a:t>
                      </a:r>
                    </a:p>
                    <a:p>
                      <a:pPr marL="0" algn="l" rtl="0" eaLnBrk="1" latinLnBrk="0" hangingPunct="1">
                        <a:spcAft>
                          <a:spcPts val="0"/>
                        </a:spcAft>
                      </a:pPr>
                      <a:r>
                        <a:rPr kumimoji="0" lang="fr-FR" sz="1000" kern="1200" dirty="0">
                          <a:solidFill>
                            <a:schemeClr val="dk1"/>
                          </a:solidFill>
                          <a:latin typeface="Arial"/>
                          <a:ea typeface="Calibri"/>
                          <a:cs typeface="Times New Roman"/>
                        </a:rPr>
                        <a:t>….</a:t>
                      </a:r>
                    </a:p>
                  </a:txBody>
                  <a:tcPr marL="68580" marR="68580" marT="0" marB="0">
                    <a:solidFill>
                      <a:srgbClr val="DBC3D8"/>
                    </a:solidFill>
                  </a:tcPr>
                </a:tc>
              </a:tr>
              <a:tr h="713011">
                <a:tc>
                  <a:txBody>
                    <a:bodyPr/>
                    <a:lstStyle/>
                    <a:p>
                      <a:pPr>
                        <a:spcAft>
                          <a:spcPts val="0"/>
                        </a:spcAft>
                      </a:pPr>
                      <a:r>
                        <a:rPr lang="fr-FR" sz="1800" b="1" dirty="0" smtClean="0">
                          <a:latin typeface="Arial"/>
                          <a:ea typeface="Calibri"/>
                          <a:cs typeface="Times New Roman"/>
                        </a:rPr>
                        <a:t>Analyser</a:t>
                      </a:r>
                    </a:p>
                    <a:p>
                      <a:pPr>
                        <a:spcAft>
                          <a:spcPts val="0"/>
                        </a:spcAft>
                      </a:pPr>
                      <a:r>
                        <a:rPr lang="fr-FR" sz="1800" cap="all" dirty="0" smtClean="0">
                          <a:latin typeface="Arial"/>
                          <a:ea typeface="Calibri"/>
                          <a:cs typeface="Times New Roman"/>
                        </a:rPr>
                        <a:t>(é</a:t>
                      </a:r>
                      <a:r>
                        <a:rPr lang="fr-FR" sz="1800" dirty="0" smtClean="0">
                          <a:latin typeface="Arial"/>
                          <a:ea typeface="Calibri"/>
                          <a:cs typeface="Times New Roman"/>
                        </a:rPr>
                        <a:t>tablir </a:t>
                      </a:r>
                      <a:r>
                        <a:rPr lang="fr-FR" sz="1800" dirty="0">
                          <a:latin typeface="Arial"/>
                          <a:ea typeface="Calibri"/>
                          <a:cs typeface="Times New Roman"/>
                        </a:rPr>
                        <a:t>une stratégie de </a:t>
                      </a:r>
                      <a:r>
                        <a:rPr lang="fr-FR" sz="1800" dirty="0" smtClean="0">
                          <a:latin typeface="Arial"/>
                          <a:ea typeface="Calibri"/>
                          <a:cs typeface="Times New Roman"/>
                        </a:rPr>
                        <a:t>résolution)</a:t>
                      </a:r>
                      <a:endParaRPr lang="fr-FR" sz="1800" dirty="0">
                        <a:latin typeface="Times New Roman"/>
                        <a:ea typeface="Times New Roman"/>
                        <a:cs typeface="Times New Roman"/>
                      </a:endParaRPr>
                    </a:p>
                  </a:txBody>
                  <a:tcPr marL="68580" marR="68580" marT="0" marB="0"/>
                </a:tc>
                <a:tc>
                  <a:txBody>
                    <a:bodyPr/>
                    <a:lstStyle/>
                    <a:p>
                      <a:pPr>
                        <a:spcAft>
                          <a:spcPts val="0"/>
                        </a:spcAft>
                      </a:pPr>
                      <a:r>
                        <a:rPr lang="fr-FR" sz="1000" b="1" dirty="0">
                          <a:latin typeface="Arial"/>
                          <a:ea typeface="Calibri"/>
                          <a:cs typeface="Times New Roman"/>
                        </a:rPr>
                        <a:t>Décomposer le problème en des problèmes plus simples.</a:t>
                      </a:r>
                      <a:endParaRPr lang="fr-FR" sz="1200" b="1" dirty="0">
                        <a:latin typeface="Times New Roman"/>
                        <a:ea typeface="Times New Roman"/>
                        <a:cs typeface="Times New Roman"/>
                      </a:endParaRPr>
                    </a:p>
                    <a:p>
                      <a:pPr>
                        <a:spcAft>
                          <a:spcPts val="0"/>
                        </a:spcAft>
                      </a:pPr>
                      <a:r>
                        <a:rPr lang="fr-FR" sz="1000" dirty="0">
                          <a:latin typeface="Arial"/>
                          <a:ea typeface="Calibri"/>
                          <a:cs typeface="Times New Roman"/>
                        </a:rPr>
                        <a:t>Commencer par une version simplifiée.</a:t>
                      </a:r>
                      <a:endParaRPr lang="fr-FR" sz="1200" dirty="0">
                        <a:latin typeface="Times New Roman"/>
                        <a:ea typeface="Times New Roman"/>
                        <a:cs typeface="Times New Roman"/>
                      </a:endParaRPr>
                    </a:p>
                    <a:p>
                      <a:pPr>
                        <a:spcAft>
                          <a:spcPts val="0"/>
                        </a:spcAft>
                      </a:pPr>
                      <a:r>
                        <a:rPr lang="fr-FR" sz="1000" dirty="0">
                          <a:latin typeface="Arial"/>
                          <a:ea typeface="Calibri"/>
                          <a:cs typeface="Times New Roman"/>
                        </a:rPr>
                        <a:t>Expliciter la modélisation choisie (définition du système, …).</a:t>
                      </a:r>
                      <a:endParaRPr lang="fr-FR" sz="1200" dirty="0">
                        <a:latin typeface="Times New Roman"/>
                        <a:ea typeface="Times New Roman"/>
                        <a:cs typeface="Times New Roman"/>
                      </a:endParaRPr>
                    </a:p>
                    <a:p>
                      <a:pPr>
                        <a:spcAft>
                          <a:spcPts val="0"/>
                        </a:spcAft>
                      </a:pPr>
                      <a:r>
                        <a:rPr lang="fr-FR" sz="1000" dirty="0">
                          <a:latin typeface="Arial"/>
                          <a:ea typeface="Calibri"/>
                          <a:cs typeface="Times New Roman"/>
                        </a:rPr>
                        <a:t>Déterminer et énoncer les lois physiques qui seront utilisées.</a:t>
                      </a:r>
                      <a:endParaRPr lang="fr-FR" sz="1200" dirty="0">
                        <a:latin typeface="Times New Roman"/>
                        <a:ea typeface="Times New Roman"/>
                        <a:cs typeface="Times New Roman"/>
                      </a:endParaRPr>
                    </a:p>
                    <a:p>
                      <a:pPr>
                        <a:spcAft>
                          <a:spcPts val="0"/>
                        </a:spcAft>
                      </a:pPr>
                      <a:r>
                        <a:rPr lang="fr-FR" sz="1000" dirty="0">
                          <a:latin typeface="Arial"/>
                          <a:ea typeface="Calibri"/>
                          <a:cs typeface="Times New Roman"/>
                        </a:rPr>
                        <a:t>…..</a:t>
                      </a:r>
                      <a:endParaRPr lang="fr-FR" sz="1200" dirty="0">
                        <a:latin typeface="Times New Roman"/>
                        <a:ea typeface="Times New Roman"/>
                        <a:cs typeface="Times New Roman"/>
                      </a:endParaRPr>
                    </a:p>
                  </a:txBody>
                  <a:tcPr marL="68580" marR="68580" marT="0" marB="0"/>
                </a:tc>
              </a:tr>
              <a:tr h="998215">
                <a:tc>
                  <a:txBody>
                    <a:bodyPr/>
                    <a:lstStyle/>
                    <a:p>
                      <a:pPr>
                        <a:spcAft>
                          <a:spcPts val="0"/>
                        </a:spcAft>
                      </a:pPr>
                      <a:r>
                        <a:rPr lang="fr-FR" sz="1800" b="1" dirty="0" smtClean="0">
                          <a:latin typeface="Arial"/>
                          <a:ea typeface="Calibri"/>
                          <a:cs typeface="Times New Roman"/>
                        </a:rPr>
                        <a:t>Réaliser</a:t>
                      </a:r>
                    </a:p>
                    <a:p>
                      <a:pPr>
                        <a:spcAft>
                          <a:spcPts val="0"/>
                        </a:spcAft>
                      </a:pPr>
                      <a:r>
                        <a:rPr lang="fr-FR" sz="1800" dirty="0" smtClean="0">
                          <a:latin typeface="Arial"/>
                          <a:ea typeface="Calibri"/>
                          <a:cs typeface="Times New Roman"/>
                        </a:rPr>
                        <a:t>(Mettre </a:t>
                      </a:r>
                      <a:r>
                        <a:rPr lang="fr-FR" sz="1800" dirty="0">
                          <a:latin typeface="Arial"/>
                          <a:ea typeface="Calibri"/>
                          <a:cs typeface="Times New Roman"/>
                        </a:rPr>
                        <a:t>en œuvre la </a:t>
                      </a:r>
                      <a:r>
                        <a:rPr lang="fr-FR" sz="1800" dirty="0" smtClean="0">
                          <a:latin typeface="Arial"/>
                          <a:ea typeface="Calibri"/>
                          <a:cs typeface="Times New Roman"/>
                        </a:rPr>
                        <a:t>stratégie)</a:t>
                      </a:r>
                      <a:endParaRPr lang="fr-FR" sz="1800" dirty="0">
                        <a:latin typeface="Times New Roman"/>
                        <a:ea typeface="Times New Roman"/>
                        <a:cs typeface="Times New Roman"/>
                      </a:endParaRPr>
                    </a:p>
                  </a:txBody>
                  <a:tcPr marL="68580" marR="68580" marT="0" marB="0">
                    <a:solidFill>
                      <a:srgbClr val="DBC3D8"/>
                    </a:solidFill>
                  </a:tcPr>
                </a:tc>
                <a:tc>
                  <a:txBody>
                    <a:bodyPr/>
                    <a:lstStyle/>
                    <a:p>
                      <a:pPr>
                        <a:spcAft>
                          <a:spcPts val="0"/>
                        </a:spcAft>
                      </a:pPr>
                      <a:r>
                        <a:rPr lang="fr-FR" sz="1000" b="1" dirty="0">
                          <a:latin typeface="Arial"/>
                          <a:ea typeface="Calibri"/>
                          <a:cs typeface="Times New Roman"/>
                        </a:rPr>
                        <a:t>Mener la démarche jusqu’au bout afin de répondre explicitement à la question posée. </a:t>
                      </a:r>
                      <a:endParaRPr lang="fr-FR" sz="1200" b="1" dirty="0">
                        <a:latin typeface="Times New Roman"/>
                        <a:ea typeface="Times New Roman"/>
                        <a:cs typeface="Times New Roman"/>
                      </a:endParaRPr>
                    </a:p>
                    <a:p>
                      <a:pPr>
                        <a:spcAft>
                          <a:spcPts val="0"/>
                        </a:spcAft>
                      </a:pPr>
                      <a:r>
                        <a:rPr lang="fr-FR" sz="1000" dirty="0">
                          <a:latin typeface="Arial"/>
                          <a:ea typeface="Calibri"/>
                          <a:cs typeface="Times New Roman"/>
                        </a:rPr>
                        <a:t>Savoir mener efficacement les calculs analytiques et la traduction numérique. </a:t>
                      </a:r>
                      <a:endParaRPr lang="fr-FR" sz="1200" dirty="0">
                        <a:latin typeface="Times New Roman"/>
                        <a:ea typeface="Times New Roman"/>
                        <a:cs typeface="Times New Roman"/>
                      </a:endParaRPr>
                    </a:p>
                    <a:p>
                      <a:pPr>
                        <a:spcAft>
                          <a:spcPts val="0"/>
                        </a:spcAft>
                      </a:pPr>
                      <a:r>
                        <a:rPr lang="fr-FR" sz="1000" dirty="0">
                          <a:latin typeface="Arial"/>
                          <a:ea typeface="Calibri"/>
                          <a:cs typeface="Times New Roman"/>
                        </a:rPr>
                        <a:t>Rédiger la solution trouvée afin d’expliquer le raisonnement et les résultats.</a:t>
                      </a:r>
                      <a:endParaRPr lang="fr-FR" sz="1200" dirty="0">
                        <a:latin typeface="Times New Roman"/>
                        <a:ea typeface="Times New Roman"/>
                        <a:cs typeface="Times New Roman"/>
                      </a:endParaRPr>
                    </a:p>
                    <a:p>
                      <a:pPr>
                        <a:spcAft>
                          <a:spcPts val="0"/>
                        </a:spcAft>
                      </a:pPr>
                      <a:r>
                        <a:rPr lang="fr-FR" sz="1000" dirty="0">
                          <a:latin typeface="Arial"/>
                          <a:ea typeface="Calibri"/>
                          <a:cs typeface="Times New Roman"/>
                        </a:rPr>
                        <a:t>… </a:t>
                      </a:r>
                      <a:endParaRPr lang="fr-FR" sz="1200" dirty="0">
                        <a:latin typeface="Times New Roman"/>
                        <a:ea typeface="Times New Roman"/>
                        <a:cs typeface="Times New Roman"/>
                      </a:endParaRPr>
                    </a:p>
                  </a:txBody>
                  <a:tcPr marL="68580" marR="68580" marT="0" marB="0">
                    <a:solidFill>
                      <a:srgbClr val="DBC3D8"/>
                    </a:solidFill>
                  </a:tcPr>
                </a:tc>
              </a:tr>
              <a:tr h="1283419">
                <a:tc>
                  <a:txBody>
                    <a:bodyPr/>
                    <a:lstStyle/>
                    <a:p>
                      <a:pPr>
                        <a:spcAft>
                          <a:spcPts val="0"/>
                        </a:spcAft>
                      </a:pPr>
                      <a:r>
                        <a:rPr lang="fr-FR" sz="1800" b="1" dirty="0" smtClean="0">
                          <a:latin typeface="Arial"/>
                          <a:ea typeface="Calibri"/>
                          <a:cs typeface="Times New Roman"/>
                        </a:rPr>
                        <a:t>Valider</a:t>
                      </a:r>
                    </a:p>
                    <a:p>
                      <a:pPr>
                        <a:spcAft>
                          <a:spcPts val="0"/>
                        </a:spcAft>
                      </a:pPr>
                      <a:r>
                        <a:rPr lang="fr-FR" sz="1800" dirty="0" smtClean="0">
                          <a:latin typeface="Arial"/>
                          <a:ea typeface="Calibri"/>
                          <a:cs typeface="Times New Roman"/>
                        </a:rPr>
                        <a:t>(Avoir </a:t>
                      </a:r>
                      <a:r>
                        <a:rPr lang="fr-FR" sz="1800" dirty="0">
                          <a:latin typeface="Arial"/>
                          <a:ea typeface="Calibri"/>
                          <a:cs typeface="Times New Roman"/>
                        </a:rPr>
                        <a:t>un regard critique sur les résultats </a:t>
                      </a:r>
                      <a:r>
                        <a:rPr lang="fr-FR" sz="1800" dirty="0" smtClean="0">
                          <a:latin typeface="Arial"/>
                          <a:ea typeface="Calibri"/>
                          <a:cs typeface="Times New Roman"/>
                        </a:rPr>
                        <a:t>obtenus)</a:t>
                      </a:r>
                      <a:endParaRPr lang="fr-FR" sz="1800" dirty="0">
                        <a:latin typeface="Times New Roman"/>
                        <a:ea typeface="Times New Roman"/>
                        <a:cs typeface="Times New Roman"/>
                      </a:endParaRPr>
                    </a:p>
                  </a:txBody>
                  <a:tcPr marL="68580" marR="68580" marT="0" marB="0"/>
                </a:tc>
                <a:tc>
                  <a:txBody>
                    <a:bodyPr/>
                    <a:lstStyle/>
                    <a:p>
                      <a:pPr>
                        <a:spcAft>
                          <a:spcPts val="0"/>
                        </a:spcAft>
                      </a:pPr>
                      <a:r>
                        <a:rPr lang="fr-FR" sz="1000" dirty="0">
                          <a:latin typeface="Arial"/>
                          <a:ea typeface="Calibri"/>
                          <a:cs typeface="Times New Roman"/>
                        </a:rPr>
                        <a:t>S’assurer que l’on a répondu à la question posée.</a:t>
                      </a:r>
                      <a:endParaRPr lang="fr-FR" sz="1200" dirty="0">
                        <a:latin typeface="Times New Roman"/>
                        <a:ea typeface="Times New Roman"/>
                        <a:cs typeface="Times New Roman"/>
                      </a:endParaRPr>
                    </a:p>
                    <a:p>
                      <a:pPr>
                        <a:spcAft>
                          <a:spcPts val="0"/>
                        </a:spcAft>
                      </a:pPr>
                      <a:r>
                        <a:rPr lang="fr-FR" sz="1000" b="1" dirty="0">
                          <a:latin typeface="Arial"/>
                          <a:ea typeface="Calibri"/>
                          <a:cs typeface="Times New Roman"/>
                        </a:rPr>
                        <a:t>Vérifier la pertinence du résultat trouvé, notamment en comparant avec des estimations ou ordres de grandeurs connus.</a:t>
                      </a:r>
                      <a:endParaRPr lang="fr-FR" sz="1200" b="1" dirty="0">
                        <a:latin typeface="Times New Roman"/>
                        <a:ea typeface="Times New Roman"/>
                        <a:cs typeface="Times New Roman"/>
                      </a:endParaRPr>
                    </a:p>
                    <a:p>
                      <a:pPr>
                        <a:spcAft>
                          <a:spcPts val="0"/>
                        </a:spcAft>
                      </a:pPr>
                      <a:r>
                        <a:rPr lang="fr-FR" sz="1000" dirty="0">
                          <a:latin typeface="Arial"/>
                          <a:ea typeface="Calibri"/>
                          <a:cs typeface="Times New Roman"/>
                        </a:rPr>
                        <a:t>Comparer le résultat obtenu avec le résultat d’une autre approche (mesure expérimentale donnée ou déduite d’un document joint, simulation numérique, …).</a:t>
                      </a:r>
                      <a:endParaRPr lang="fr-FR" sz="1200" dirty="0">
                        <a:latin typeface="Times New Roman"/>
                        <a:ea typeface="Times New Roman"/>
                        <a:cs typeface="Times New Roman"/>
                      </a:endParaRPr>
                    </a:p>
                    <a:p>
                      <a:pPr>
                        <a:spcAft>
                          <a:spcPts val="0"/>
                        </a:spcAft>
                      </a:pPr>
                      <a:r>
                        <a:rPr lang="fr-FR" sz="1000" dirty="0">
                          <a:latin typeface="Arial"/>
                          <a:ea typeface="Calibri"/>
                          <a:cs typeface="Times New Roman"/>
                        </a:rPr>
                        <a:t>Étudier des cas limites plus simples dont la solution est plus facilement vérifiable ou bien déjà connue.</a:t>
                      </a:r>
                      <a:endParaRPr lang="fr-FR" sz="1200" dirty="0">
                        <a:latin typeface="Times New Roman"/>
                        <a:ea typeface="Times New Roman"/>
                        <a:cs typeface="Times New Roman"/>
                      </a:endParaRPr>
                    </a:p>
                  </a:txBody>
                  <a:tcPr marL="68580" marR="68580" marT="0" marB="0"/>
                </a:tc>
              </a:tr>
              <a:tr h="1079240">
                <a:tc>
                  <a:txBody>
                    <a:bodyPr/>
                    <a:lstStyle/>
                    <a:p>
                      <a:pPr algn="l">
                        <a:spcAft>
                          <a:spcPts val="0"/>
                        </a:spcAft>
                      </a:pPr>
                      <a:r>
                        <a:rPr lang="fr-FR" sz="1800" b="1" dirty="0">
                          <a:latin typeface="Arial"/>
                          <a:ea typeface="Times New Roman"/>
                        </a:rPr>
                        <a:t>Communiquer</a:t>
                      </a:r>
                      <a:endParaRPr lang="fr-FR" sz="1800" dirty="0">
                        <a:latin typeface="Times New Roman"/>
                        <a:ea typeface="Times New Roman"/>
                      </a:endParaRPr>
                    </a:p>
                  </a:txBody>
                  <a:tcPr marL="68580" marR="68580" marT="0" marB="0">
                    <a:solidFill>
                      <a:srgbClr val="DBC3D8"/>
                    </a:solidFill>
                  </a:tcPr>
                </a:tc>
                <a:tc>
                  <a:txBody>
                    <a:bodyPr/>
                    <a:lstStyle/>
                    <a:p>
                      <a:pPr marL="342900" lvl="0" indent="-342900" algn="just">
                        <a:spcAft>
                          <a:spcPts val="0"/>
                        </a:spcAft>
                        <a:buFont typeface="Times New Roman"/>
                        <a:buNone/>
                        <a:tabLst>
                          <a:tab pos="228600" algn="l"/>
                        </a:tabLst>
                      </a:pPr>
                      <a:r>
                        <a:rPr lang="fr-FR" sz="1000" b="1" dirty="0" smtClean="0">
                          <a:latin typeface="Arial"/>
                          <a:ea typeface="Times New Roman"/>
                        </a:rPr>
                        <a:t>Présenter </a:t>
                      </a:r>
                      <a:r>
                        <a:rPr lang="fr-FR" sz="1000" b="1" dirty="0">
                          <a:latin typeface="Arial"/>
                          <a:ea typeface="Times New Roman"/>
                        </a:rPr>
                        <a:t>les étapes de son travail de manière </a:t>
                      </a:r>
                      <a:r>
                        <a:rPr lang="fr-FR" sz="1000" b="1" dirty="0" smtClean="0">
                          <a:latin typeface="Arial"/>
                          <a:ea typeface="Times New Roman"/>
                        </a:rPr>
                        <a:t>synthétique,</a:t>
                      </a:r>
                      <a:r>
                        <a:rPr lang="fr-FR" sz="1000" b="1" baseline="0" dirty="0" smtClean="0">
                          <a:latin typeface="Arial"/>
                          <a:ea typeface="Times New Roman"/>
                        </a:rPr>
                        <a:t> </a:t>
                      </a:r>
                      <a:r>
                        <a:rPr lang="fr-FR" sz="1000" b="1" dirty="0" smtClean="0">
                          <a:latin typeface="Arial"/>
                          <a:ea typeface="Times New Roman"/>
                        </a:rPr>
                        <a:t>organisée</a:t>
                      </a:r>
                      <a:r>
                        <a:rPr lang="fr-FR" sz="1000" b="1" dirty="0">
                          <a:latin typeface="Arial"/>
                          <a:ea typeface="Times New Roman"/>
                        </a:rPr>
                        <a:t>, cohérente et </a:t>
                      </a:r>
                      <a:r>
                        <a:rPr lang="fr-FR" sz="1000" b="1" dirty="0" smtClean="0">
                          <a:latin typeface="Arial"/>
                          <a:ea typeface="Times New Roman"/>
                        </a:rPr>
                        <a:t>compréhensible</a:t>
                      </a:r>
                    </a:p>
                    <a:p>
                      <a:pPr marL="342900" lvl="0" indent="-342900" algn="just">
                        <a:spcAft>
                          <a:spcPts val="0"/>
                        </a:spcAft>
                        <a:buFont typeface="Times New Roman"/>
                        <a:buNone/>
                        <a:tabLst>
                          <a:tab pos="228600" algn="l"/>
                        </a:tabLst>
                      </a:pPr>
                      <a:r>
                        <a:rPr lang="fr-FR" sz="1000" dirty="0" smtClean="0">
                          <a:latin typeface="Arial"/>
                          <a:ea typeface="Times New Roman"/>
                        </a:rPr>
                        <a:t>utiliser </a:t>
                      </a:r>
                      <a:r>
                        <a:rPr lang="fr-FR" sz="1000" dirty="0">
                          <a:latin typeface="Arial"/>
                          <a:ea typeface="Times New Roman"/>
                        </a:rPr>
                        <a:t>un vocabulaire scientifique </a:t>
                      </a:r>
                      <a:r>
                        <a:rPr lang="fr-FR" sz="1000" dirty="0" smtClean="0">
                          <a:latin typeface="Arial"/>
                          <a:ea typeface="Times New Roman"/>
                        </a:rPr>
                        <a:t>adapté</a:t>
                      </a:r>
                    </a:p>
                    <a:p>
                      <a:pPr marL="342900" lvl="0" indent="-342900" algn="just">
                        <a:spcAft>
                          <a:spcPts val="0"/>
                        </a:spcAft>
                        <a:buFont typeface="Times New Roman"/>
                        <a:buNone/>
                        <a:tabLst>
                          <a:tab pos="228600" algn="l"/>
                        </a:tabLst>
                      </a:pPr>
                      <a:r>
                        <a:rPr lang="fr-FR" sz="1000" dirty="0" smtClean="0">
                          <a:latin typeface="Arial"/>
                          <a:ea typeface="Times New Roman"/>
                        </a:rPr>
                        <a:t>s’appuyer </a:t>
                      </a:r>
                      <a:r>
                        <a:rPr lang="fr-FR" sz="1000" dirty="0">
                          <a:latin typeface="Arial"/>
                          <a:ea typeface="Times New Roman"/>
                        </a:rPr>
                        <a:t>sur des schémas, des </a:t>
                      </a:r>
                      <a:r>
                        <a:rPr lang="fr-FR" sz="1000" dirty="0" smtClean="0">
                          <a:latin typeface="Arial"/>
                          <a:ea typeface="Times New Roman"/>
                        </a:rPr>
                        <a:t>graphes</a:t>
                      </a:r>
                      <a:endParaRPr lang="fr-FR" sz="1200" dirty="0">
                        <a:latin typeface="Times New Roman"/>
                        <a:ea typeface="Times New Roman"/>
                      </a:endParaRPr>
                    </a:p>
                  </a:txBody>
                  <a:tcPr marL="68580" marR="68580" marT="0" marB="0">
                    <a:solidFill>
                      <a:srgbClr val="E2BCDD"/>
                    </a:solid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dirty="0" smtClean="0"/>
              <a:t>Différents types de problèmes ouverts</a:t>
            </a:r>
            <a:endParaRPr lang="fr-FR" b="1" dirty="0"/>
          </a:p>
        </p:txBody>
      </p:sp>
      <p:sp>
        <p:nvSpPr>
          <p:cNvPr id="3" name="Espace réservé du contenu 2"/>
          <p:cNvSpPr>
            <a:spLocks noGrp="1"/>
          </p:cNvSpPr>
          <p:nvPr>
            <p:ph sz="quarter" idx="1"/>
          </p:nvPr>
        </p:nvSpPr>
        <p:spPr/>
        <p:txBody>
          <a:bodyPr/>
          <a:lstStyle/>
          <a:p>
            <a:pPr algn="just"/>
            <a:r>
              <a:rPr lang="fr-FR" dirty="0" smtClean="0"/>
              <a:t>Peu ou pas de données (problèmes de Fermi). L’élève doit estimer les données nécessaires (le résultat sera donc un ordre de grandeur)</a:t>
            </a:r>
          </a:p>
          <a:p>
            <a:pPr algn="just"/>
            <a:r>
              <a:rPr lang="fr-FR" dirty="0" smtClean="0"/>
              <a:t>Toutes les données sont là mais « cachées » dans de nombreux documents, il faudra les extraire. Certaines données pourront être inutiles. (TS spé)</a:t>
            </a:r>
          </a:p>
          <a:p>
            <a:pPr algn="just"/>
            <a:r>
              <a:rPr lang="fr-FR" dirty="0" smtClean="0"/>
              <a:t>Certaines données sont présentes, d’autres devront être estimées par l’élève.</a:t>
            </a:r>
          </a:p>
          <a:p>
            <a:endParaRPr lang="fr-F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Questions préalables</a:t>
            </a:r>
            <a:endParaRPr lang="fr-FR" b="1" dirty="0"/>
          </a:p>
        </p:txBody>
      </p:sp>
      <p:sp>
        <p:nvSpPr>
          <p:cNvPr id="3" name="Espace réservé du contenu 2"/>
          <p:cNvSpPr>
            <a:spLocks noGrp="1"/>
          </p:cNvSpPr>
          <p:nvPr>
            <p:ph sz="quarter" idx="1"/>
          </p:nvPr>
        </p:nvSpPr>
        <p:spPr/>
        <p:txBody>
          <a:bodyPr>
            <a:normAutofit/>
          </a:bodyPr>
          <a:lstStyle/>
          <a:p>
            <a:pPr lvl="0" algn="just"/>
            <a:r>
              <a:rPr lang="fr-FR" dirty="0" smtClean="0"/>
              <a:t>Avant la question ouverte, des questions « fermées » préalables peuvent être posées, par exemple en lien avec les documents joints. Ces questions permettent d’inciter les élèves à s’approprier la thématique, mais ne les aident pas directement à répondre au problème.</a:t>
            </a:r>
          </a:p>
          <a:p>
            <a:pPr lvl="0" algn="just"/>
            <a:r>
              <a:rPr lang="fr-FR" b="1" dirty="0" smtClean="0"/>
              <a:t>Elles ne doivent pas induire de schéma de résolution </a:t>
            </a:r>
            <a:r>
              <a:rPr lang="fr-FR" dirty="0" smtClean="0"/>
              <a:t>car c’est la démarche que l’on cherche avant tout à évaluer. </a:t>
            </a:r>
          </a:p>
          <a:p>
            <a:endParaRPr lang="fr-F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dirty="0" smtClean="0"/>
              <a:t>Comment fabriquer un problème ouvert ?</a:t>
            </a:r>
            <a:endParaRPr lang="fr-FR" b="1" dirty="0"/>
          </a:p>
        </p:txBody>
      </p:sp>
      <p:sp>
        <p:nvSpPr>
          <p:cNvPr id="3" name="Espace réservé du contenu 2"/>
          <p:cNvSpPr>
            <a:spLocks noGrp="1"/>
          </p:cNvSpPr>
          <p:nvPr>
            <p:ph sz="quarter" idx="1"/>
          </p:nvPr>
        </p:nvSpPr>
        <p:spPr>
          <a:xfrm>
            <a:off x="612648" y="1600200"/>
            <a:ext cx="8153400" cy="4900634"/>
          </a:xfrm>
        </p:spPr>
        <p:txBody>
          <a:bodyPr>
            <a:normAutofit fontScale="77500" lnSpcReduction="20000"/>
          </a:bodyPr>
          <a:lstStyle/>
          <a:p>
            <a:pPr algn="just"/>
            <a:r>
              <a:rPr lang="fr-FR" sz="3100" b="1" dirty="0" smtClean="0"/>
              <a:t>Il faut une seule question précise qui demande une valeur numérique. Elle ne doit pas être ambigüe, l’élève doit savoir exactement ce que l’on attend de lui.</a:t>
            </a:r>
          </a:p>
          <a:p>
            <a:pPr algn="just"/>
            <a:r>
              <a:rPr lang="fr-FR" sz="3100" dirty="0" smtClean="0"/>
              <a:t>Il faut </a:t>
            </a:r>
            <a:r>
              <a:rPr lang="fr-FR" sz="3100" dirty="0" err="1" smtClean="0"/>
              <a:t>contextualiser</a:t>
            </a:r>
            <a:r>
              <a:rPr lang="fr-FR" sz="3100" dirty="0" smtClean="0"/>
              <a:t> la question par un texte d’actualité, un document, des graphes, des tableaux de mesures, des photos…</a:t>
            </a:r>
          </a:p>
          <a:p>
            <a:pPr lvl="0" algn="just"/>
            <a:r>
              <a:rPr lang="fr-FR" sz="3100" dirty="0" smtClean="0"/>
              <a:t>Les étapes de la résolution ne sont pas fournies, elles seront toujours construites par l’élève. </a:t>
            </a:r>
          </a:p>
          <a:p>
            <a:pPr algn="just"/>
            <a:endParaRPr lang="fr-FR" sz="3100" dirty="0" smtClean="0"/>
          </a:p>
          <a:p>
            <a:pPr algn="just"/>
            <a:r>
              <a:rPr lang="fr-FR" sz="3100" dirty="0" smtClean="0"/>
              <a:t> Pour fabriquer un problème ouvert, on peut partir d’un problème classique </a:t>
            </a:r>
          </a:p>
          <a:p>
            <a:pPr algn="just">
              <a:buNone/>
            </a:pPr>
            <a:r>
              <a:rPr lang="fr-FR" sz="3100" dirty="0" smtClean="0"/>
              <a:t>-On enlève (ou pas) les données que les élèves peuvent évaluer. </a:t>
            </a:r>
          </a:p>
          <a:p>
            <a:pPr algn="just">
              <a:buNone/>
            </a:pPr>
            <a:r>
              <a:rPr lang="fr-FR" sz="3100" dirty="0" smtClean="0"/>
              <a:t>-On cache les données indispensables dans des documents. </a:t>
            </a:r>
          </a:p>
          <a:p>
            <a:pPr algn="just">
              <a:buNone/>
            </a:pPr>
            <a:r>
              <a:rPr lang="fr-FR" sz="3100" dirty="0" smtClean="0"/>
              <a:t>-On réduit le nombre de questions à une seule.</a:t>
            </a:r>
          </a:p>
          <a:p>
            <a:endParaRPr lang="fr-F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Travail avec les élèves</a:t>
            </a:r>
            <a:endParaRPr lang="fr-FR" b="1" dirty="0"/>
          </a:p>
        </p:txBody>
      </p:sp>
      <p:sp>
        <p:nvSpPr>
          <p:cNvPr id="3" name="Espace réservé du contenu 2"/>
          <p:cNvSpPr>
            <a:spLocks noGrp="1"/>
          </p:cNvSpPr>
          <p:nvPr>
            <p:ph sz="quarter" idx="1"/>
          </p:nvPr>
        </p:nvSpPr>
        <p:spPr>
          <a:xfrm>
            <a:off x="612648" y="1428736"/>
            <a:ext cx="8153400" cy="5429264"/>
          </a:xfrm>
        </p:spPr>
        <p:txBody>
          <a:bodyPr>
            <a:normAutofit fontScale="47500" lnSpcReduction="20000"/>
          </a:bodyPr>
          <a:lstStyle/>
          <a:p>
            <a:pPr algn="just"/>
            <a:r>
              <a:rPr lang="fr-FR" sz="5100" dirty="0" smtClean="0"/>
              <a:t>Il faut les entraîner</a:t>
            </a:r>
          </a:p>
          <a:p>
            <a:pPr algn="just"/>
            <a:r>
              <a:rPr lang="fr-FR" sz="5100" dirty="0" smtClean="0"/>
              <a:t>Au début, il faut faire travailler les élèves en groupes</a:t>
            </a:r>
          </a:p>
          <a:p>
            <a:pPr algn="just"/>
            <a:r>
              <a:rPr lang="fr-FR" sz="5100" dirty="0" smtClean="0"/>
              <a:t>Au début, on peut aussi faire des versions guidées où l’on attire l’attention des élèves sur ce qui est important</a:t>
            </a:r>
          </a:p>
          <a:p>
            <a:pPr algn="just"/>
            <a:r>
              <a:rPr lang="fr-FR" sz="5100" dirty="0" smtClean="0"/>
              <a:t>On commencera par des exercices ouverts : exercices où il y a une seule étape de résolution, une seule formule, une seule donnée à estimer, un seul document à analyser. (tâche simple)</a:t>
            </a:r>
          </a:p>
          <a:p>
            <a:pPr algn="just"/>
            <a:r>
              <a:rPr lang="fr-FR" sz="5100" dirty="0" smtClean="0"/>
              <a:t>Il faut bien indiquer de ce que l’on attend de l’élève (qu’il estime ou trouve les données dans le document, qu’il fasse une résolution littérale ou numérique, qu’il indique les facteurs qu’il a négligé et qu’il ait un regard critique sur le résultat : valeur numérique cohérente, bonne unité)</a:t>
            </a:r>
          </a:p>
          <a:p>
            <a:pPr algn="just"/>
            <a:r>
              <a:rPr lang="fr-FR" sz="5100" dirty="0" smtClean="0"/>
              <a:t>Quand les élèves sont prêts, on passe à des problèmes ouverts avec plusieurs étapes de résolution, plusieurs formules, plusieurs données à estimer, plusieurs documents à analyser. (tâche complexe)</a:t>
            </a:r>
          </a:p>
          <a:p>
            <a:endParaRPr lang="fr-F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dirty="0" smtClean="0"/>
              <a:t>Comment corriger un problème ouvert ?</a:t>
            </a:r>
            <a:endParaRPr lang="fr-FR" b="1" dirty="0"/>
          </a:p>
        </p:txBody>
      </p:sp>
      <p:sp>
        <p:nvSpPr>
          <p:cNvPr id="3" name="Espace réservé du contenu 2"/>
          <p:cNvSpPr>
            <a:spLocks noGrp="1"/>
          </p:cNvSpPr>
          <p:nvPr>
            <p:ph sz="quarter" idx="1"/>
          </p:nvPr>
        </p:nvSpPr>
        <p:spPr/>
        <p:txBody>
          <a:bodyPr>
            <a:normAutofit fontScale="92500" lnSpcReduction="20000"/>
          </a:bodyPr>
          <a:lstStyle/>
          <a:p>
            <a:pPr algn="just"/>
            <a:r>
              <a:rPr lang="fr-FR" sz="3000" dirty="0" smtClean="0"/>
              <a:t>Il n’y a pas nécessairement « une seule voie possible »</a:t>
            </a:r>
          </a:p>
          <a:p>
            <a:pPr algn="just"/>
            <a:r>
              <a:rPr lang="fr-FR" sz="3000" dirty="0" smtClean="0"/>
              <a:t>Le résultat attendu peut être un ordre de grandeur (si certaines données sont à estimer)</a:t>
            </a:r>
          </a:p>
          <a:p>
            <a:pPr lvl="0" algn="just"/>
            <a:r>
              <a:rPr lang="fr-FR" sz="3000" dirty="0" smtClean="0"/>
              <a:t>L’élève est amené à proposer une résolution à la problématique. Des niveaux différents de finesse dans les solutions peuvent être acceptés, ainsi, par exemple,  une réponse « partielle » mais analysée avec pertinence et esprit critique serait susceptible d'être notablement valorisée. Il est clair que la démarche utilisée et la qualité du raisonnement mis en œuvre sont au cœur de cette activité.</a:t>
            </a:r>
          </a:p>
          <a:p>
            <a:endParaRPr lang="fr-F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4000" b="1" dirty="0" smtClean="0"/>
              <a:t>Correction d’un sujet d’enseignement de spécialité: Résolution de problème</a:t>
            </a:r>
            <a:endParaRPr lang="fr-FR" sz="4000" b="1" dirty="0"/>
          </a:p>
        </p:txBody>
      </p:sp>
      <p:sp>
        <p:nvSpPr>
          <p:cNvPr id="3" name="Espace réservé du contenu 2"/>
          <p:cNvSpPr>
            <a:spLocks noGrp="1"/>
          </p:cNvSpPr>
          <p:nvPr>
            <p:ph idx="1"/>
          </p:nvPr>
        </p:nvSpPr>
        <p:spPr/>
        <p:txBody>
          <a:bodyPr/>
          <a:lstStyle/>
          <a:p>
            <a:pPr algn="just"/>
            <a:r>
              <a:rPr lang="fr-FR" dirty="0" smtClean="0"/>
              <a:t>Il est difficile de noter classiquement car on a souvent une seule question.</a:t>
            </a:r>
          </a:p>
          <a:p>
            <a:pPr algn="just">
              <a:buNone/>
            </a:pPr>
            <a:endParaRPr lang="fr-FR" dirty="0" smtClean="0"/>
          </a:p>
          <a:p>
            <a:pPr lvl="0" algn="just"/>
            <a:r>
              <a:rPr lang="fr-FR" dirty="0" smtClean="0"/>
              <a:t>On utilisera les 5 compétences. On va faire une notation par compétences à l’aide d’un tableau.</a:t>
            </a:r>
          </a:p>
          <a:p>
            <a:pPr>
              <a:buNone/>
            </a:pPr>
            <a:endParaRPr lang="fr-F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dirty="0" smtClean="0"/>
              <a:t>Correction d’un sujet d’enseignement de spécialité</a:t>
            </a:r>
            <a:endParaRPr lang="fr-FR" b="1" dirty="0"/>
          </a:p>
        </p:txBody>
      </p:sp>
      <p:graphicFrame>
        <p:nvGraphicFramePr>
          <p:cNvPr id="4" name="Espace réservé du contenu 3"/>
          <p:cNvGraphicFramePr>
            <a:graphicFrameLocks noGrp="1"/>
          </p:cNvGraphicFramePr>
          <p:nvPr>
            <p:ph idx="1"/>
          </p:nvPr>
        </p:nvGraphicFramePr>
        <p:xfrm>
          <a:off x="457200" y="1714487"/>
          <a:ext cx="8229600" cy="4809538"/>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601709">
                <a:tc>
                  <a:txBody>
                    <a:bodyPr/>
                    <a:lstStyle/>
                    <a:p>
                      <a:pPr algn="ctr">
                        <a:lnSpc>
                          <a:spcPct val="115000"/>
                        </a:lnSpc>
                        <a:spcAft>
                          <a:spcPts val="0"/>
                        </a:spcAft>
                      </a:pPr>
                      <a:r>
                        <a:rPr lang="fr-FR" sz="1000" b="1" dirty="0" smtClean="0">
                          <a:latin typeface="Arial"/>
                          <a:ea typeface="Times New Roman"/>
                          <a:cs typeface="Arial"/>
                        </a:rPr>
                        <a:t>Compétences</a:t>
                      </a:r>
                      <a:endParaRPr lang="fr-FR" sz="1000" dirty="0">
                        <a:latin typeface="Arial"/>
                        <a:ea typeface="Calibri"/>
                        <a:cs typeface="Times New Roman"/>
                      </a:endParaRPr>
                    </a:p>
                  </a:txBody>
                  <a:tcPr marL="44450" marR="44450" marT="0" marB="0" anchor="ctr"/>
                </a:tc>
                <a:tc>
                  <a:txBody>
                    <a:bodyPr/>
                    <a:lstStyle/>
                    <a:p>
                      <a:r>
                        <a:rPr lang="fr-FR" dirty="0" smtClean="0"/>
                        <a:t>A</a:t>
                      </a:r>
                      <a:endParaRPr lang="fr-FR" dirty="0"/>
                    </a:p>
                  </a:txBody>
                  <a:tcPr/>
                </a:tc>
                <a:tc>
                  <a:txBody>
                    <a:bodyPr/>
                    <a:lstStyle/>
                    <a:p>
                      <a:r>
                        <a:rPr lang="fr-FR" dirty="0" smtClean="0"/>
                        <a:t>B</a:t>
                      </a:r>
                      <a:endParaRPr lang="fr-FR" dirty="0"/>
                    </a:p>
                  </a:txBody>
                  <a:tcPr/>
                </a:tc>
                <a:tc>
                  <a:txBody>
                    <a:bodyPr/>
                    <a:lstStyle/>
                    <a:p>
                      <a:r>
                        <a:rPr lang="fr-FR" dirty="0" smtClean="0"/>
                        <a:t>C</a:t>
                      </a:r>
                      <a:endParaRPr lang="fr-FR" dirty="0"/>
                    </a:p>
                  </a:txBody>
                  <a:tcPr/>
                </a:tc>
                <a:tc>
                  <a:txBody>
                    <a:bodyPr/>
                    <a:lstStyle/>
                    <a:p>
                      <a:r>
                        <a:rPr lang="fr-FR" dirty="0" smtClean="0"/>
                        <a:t>D</a:t>
                      </a:r>
                      <a:endParaRPr lang="fr-FR" dirty="0"/>
                    </a:p>
                  </a:txBody>
                  <a:tcPr/>
                </a:tc>
              </a:tr>
              <a:tr h="601709">
                <a:tc>
                  <a:txBody>
                    <a:bodyPr/>
                    <a:lstStyle/>
                    <a:p>
                      <a:pPr>
                        <a:lnSpc>
                          <a:spcPct val="115000"/>
                        </a:lnSpc>
                        <a:spcAft>
                          <a:spcPts val="0"/>
                        </a:spcAft>
                      </a:pPr>
                      <a:r>
                        <a:rPr lang="fr-FR" sz="1000" b="1">
                          <a:latin typeface="Arial"/>
                          <a:ea typeface="Times New Roman"/>
                          <a:cs typeface="Arial"/>
                        </a:rPr>
                        <a:t>S’approprier</a:t>
                      </a:r>
                      <a:r>
                        <a:rPr lang="fr-FR" sz="1000">
                          <a:latin typeface="Arial"/>
                          <a:ea typeface="Times New Roman"/>
                          <a:cs typeface="Arial"/>
                        </a:rPr>
                        <a:t> </a:t>
                      </a:r>
                      <a:endParaRPr lang="fr-FR" sz="1000">
                        <a:latin typeface="Arial"/>
                        <a:ea typeface="Calibri"/>
                        <a:cs typeface="Times New Roman"/>
                      </a:endParaRPr>
                    </a:p>
                    <a:p>
                      <a:pPr>
                        <a:lnSpc>
                          <a:spcPct val="115000"/>
                        </a:lnSpc>
                        <a:spcAft>
                          <a:spcPts val="0"/>
                        </a:spcAft>
                      </a:pPr>
                      <a:r>
                        <a:rPr lang="fr-FR" sz="1000">
                          <a:latin typeface="Arial"/>
                          <a:ea typeface="Times New Roman"/>
                          <a:cs typeface="Arial"/>
                        </a:rPr>
                        <a:t>Extraire l'information utile </a:t>
                      </a:r>
                      <a:endParaRPr lang="fr-FR" sz="1000">
                        <a:latin typeface="Arial"/>
                        <a:ea typeface="Calibri"/>
                        <a:cs typeface="Times New Roman"/>
                      </a:endParaRPr>
                    </a:p>
                  </a:txBody>
                  <a:tcPr marL="44450" marR="44450" marT="0" marB="0"/>
                </a:tc>
                <a:tc>
                  <a:txBody>
                    <a:bodyPr/>
                    <a:lstStyle/>
                    <a:p>
                      <a:r>
                        <a:rPr lang="fr-FR" dirty="0" smtClean="0"/>
                        <a:t>x</a:t>
                      </a:r>
                      <a:endParaRPr lang="fr-FR" dirty="0"/>
                    </a:p>
                  </a:txBody>
                  <a:tcPr/>
                </a:tc>
                <a:tc>
                  <a:txBody>
                    <a:bodyPr/>
                    <a:lstStyle/>
                    <a:p>
                      <a:endParaRPr lang="fr-FR"/>
                    </a:p>
                  </a:txBody>
                  <a:tcPr/>
                </a:tc>
                <a:tc>
                  <a:txBody>
                    <a:bodyPr/>
                    <a:lstStyle/>
                    <a:p>
                      <a:endParaRPr lang="fr-FR"/>
                    </a:p>
                  </a:txBody>
                  <a:tcPr/>
                </a:tc>
                <a:tc>
                  <a:txBody>
                    <a:bodyPr/>
                    <a:lstStyle/>
                    <a:p>
                      <a:endParaRPr lang="fr-FR"/>
                    </a:p>
                  </a:txBody>
                  <a:tcPr/>
                </a:tc>
              </a:tr>
              <a:tr h="601709">
                <a:tc>
                  <a:txBody>
                    <a:bodyPr/>
                    <a:lstStyle/>
                    <a:p>
                      <a:pPr>
                        <a:lnSpc>
                          <a:spcPct val="115000"/>
                        </a:lnSpc>
                        <a:spcAft>
                          <a:spcPts val="0"/>
                        </a:spcAft>
                      </a:pPr>
                      <a:r>
                        <a:rPr lang="fr-FR" sz="1000" b="1" dirty="0" smtClean="0">
                          <a:latin typeface="Arial"/>
                          <a:ea typeface="Calibri"/>
                          <a:cs typeface="Times New Roman"/>
                        </a:rPr>
                        <a:t>Analyser</a:t>
                      </a:r>
                    </a:p>
                    <a:p>
                      <a:pPr>
                        <a:spcAft>
                          <a:spcPts val="0"/>
                        </a:spcAft>
                      </a:pPr>
                      <a:r>
                        <a:rPr lang="fr-FR" sz="1000" cap="all" dirty="0" smtClean="0">
                          <a:latin typeface="Arial"/>
                          <a:ea typeface="Calibri"/>
                          <a:cs typeface="Times New Roman"/>
                        </a:rPr>
                        <a:t>é</a:t>
                      </a:r>
                      <a:r>
                        <a:rPr lang="fr-FR" sz="1000" dirty="0" smtClean="0">
                          <a:latin typeface="Arial"/>
                          <a:ea typeface="Calibri"/>
                          <a:cs typeface="Times New Roman"/>
                        </a:rPr>
                        <a:t>tablir une stratégie de résolution</a:t>
                      </a:r>
                      <a:endParaRPr lang="fr-FR" sz="1000" dirty="0">
                        <a:latin typeface="Times New Roman"/>
                        <a:ea typeface="Times New Roman"/>
                        <a:cs typeface="Times New Roman"/>
                      </a:endParaRPr>
                    </a:p>
                  </a:txBody>
                  <a:tcPr marL="44450" marR="44450" marT="0" marB="0"/>
                </a:tc>
                <a:tc>
                  <a:txBody>
                    <a:bodyPr/>
                    <a:lstStyle/>
                    <a:p>
                      <a:endParaRPr lang="fr-FR" dirty="0"/>
                    </a:p>
                  </a:txBody>
                  <a:tcPr/>
                </a:tc>
                <a:tc>
                  <a:txBody>
                    <a:bodyPr/>
                    <a:lstStyle/>
                    <a:p>
                      <a:r>
                        <a:rPr lang="fr-FR" dirty="0" smtClean="0"/>
                        <a:t>x</a:t>
                      </a:r>
                      <a:endParaRPr lang="fr-FR" dirty="0"/>
                    </a:p>
                  </a:txBody>
                  <a:tcPr/>
                </a:tc>
                <a:tc>
                  <a:txBody>
                    <a:bodyPr/>
                    <a:lstStyle/>
                    <a:p>
                      <a:endParaRPr lang="fr-FR"/>
                    </a:p>
                  </a:txBody>
                  <a:tcPr/>
                </a:tc>
                <a:tc>
                  <a:txBody>
                    <a:bodyPr/>
                    <a:lstStyle/>
                    <a:p>
                      <a:endParaRPr lang="fr-FR" dirty="0"/>
                    </a:p>
                  </a:txBody>
                  <a:tcPr/>
                </a:tc>
              </a:tr>
              <a:tr h="853108">
                <a:tc>
                  <a:txBody>
                    <a:bodyPr/>
                    <a:lstStyle/>
                    <a:p>
                      <a:pPr>
                        <a:lnSpc>
                          <a:spcPct val="115000"/>
                        </a:lnSpc>
                        <a:spcAft>
                          <a:spcPts val="0"/>
                        </a:spcAft>
                      </a:pPr>
                      <a:r>
                        <a:rPr lang="fr-FR" sz="1000" b="1" dirty="0">
                          <a:latin typeface="Arial"/>
                          <a:ea typeface="Times New Roman"/>
                          <a:cs typeface="Arial"/>
                        </a:rPr>
                        <a:t>Réaliser</a:t>
                      </a:r>
                      <a:r>
                        <a:rPr lang="fr-FR" sz="1000" dirty="0">
                          <a:latin typeface="Arial"/>
                          <a:ea typeface="Times New Roman"/>
                          <a:cs typeface="Arial"/>
                        </a:rPr>
                        <a:t> </a:t>
                      </a:r>
                      <a:endParaRPr lang="fr-FR" sz="1000" dirty="0">
                        <a:latin typeface="Arial"/>
                        <a:ea typeface="Calibri"/>
                        <a:cs typeface="Times New Roman"/>
                      </a:endParaRPr>
                    </a:p>
                    <a:p>
                      <a:pPr marL="0" marR="0" indent="0" algn="l" defTabSz="914400" rtl="0" eaLnBrk="1" fontAlgn="auto" latinLnBrk="0" hangingPunct="1">
                        <a:lnSpc>
                          <a:spcPct val="115000"/>
                        </a:lnSpc>
                        <a:spcBef>
                          <a:spcPts val="0"/>
                        </a:spcBef>
                        <a:spcAft>
                          <a:spcPts val="0"/>
                        </a:spcAft>
                        <a:buClrTx/>
                        <a:buSzTx/>
                        <a:buFontTx/>
                        <a:buNone/>
                        <a:tabLst/>
                        <a:defRPr/>
                      </a:pPr>
                      <a:r>
                        <a:rPr lang="fr-FR" sz="1000" dirty="0" smtClean="0">
                          <a:latin typeface="Arial"/>
                          <a:ea typeface="Calibri"/>
                          <a:cs typeface="Times New Roman"/>
                        </a:rPr>
                        <a:t>Mettre en œuvre la stratégie</a:t>
                      </a:r>
                      <a:endParaRPr lang="fr-FR" sz="1000" dirty="0" smtClean="0">
                        <a:latin typeface="Times New Roman"/>
                        <a:ea typeface="Times New Roman"/>
                        <a:cs typeface="Times New Roman"/>
                      </a:endParaRPr>
                    </a:p>
                    <a:p>
                      <a:pPr>
                        <a:lnSpc>
                          <a:spcPct val="115000"/>
                        </a:lnSpc>
                        <a:spcAft>
                          <a:spcPts val="0"/>
                        </a:spcAft>
                      </a:pPr>
                      <a:r>
                        <a:rPr lang="fr-FR" sz="1000" dirty="0" smtClean="0">
                          <a:latin typeface="Arial"/>
                          <a:ea typeface="Times New Roman"/>
                          <a:cs typeface="Arial"/>
                        </a:rPr>
                        <a:t>Effectuer </a:t>
                      </a:r>
                      <a:r>
                        <a:rPr lang="fr-FR" sz="1000" dirty="0">
                          <a:latin typeface="Arial"/>
                          <a:ea typeface="Times New Roman"/>
                          <a:cs typeface="Arial"/>
                        </a:rPr>
                        <a:t>des calculs littéraux ou numériques </a:t>
                      </a:r>
                      <a:endParaRPr lang="fr-FR" sz="1000" dirty="0">
                        <a:latin typeface="Arial"/>
                        <a:ea typeface="Calibri"/>
                        <a:cs typeface="Times New Roman"/>
                      </a:endParaRPr>
                    </a:p>
                  </a:txBody>
                  <a:tcPr marL="44450" marR="44450" marT="0" marB="0"/>
                </a:tc>
                <a:tc>
                  <a:txBody>
                    <a:bodyPr/>
                    <a:lstStyle/>
                    <a:p>
                      <a:endParaRPr lang="fr-FR" dirty="0"/>
                    </a:p>
                  </a:txBody>
                  <a:tcPr/>
                </a:tc>
                <a:tc>
                  <a:txBody>
                    <a:bodyPr/>
                    <a:lstStyle/>
                    <a:p>
                      <a:r>
                        <a:rPr lang="fr-FR" dirty="0" smtClean="0"/>
                        <a:t>x</a:t>
                      </a:r>
                      <a:endParaRPr lang="fr-FR" dirty="0"/>
                    </a:p>
                  </a:txBody>
                  <a:tcPr/>
                </a:tc>
                <a:tc>
                  <a:txBody>
                    <a:bodyPr/>
                    <a:lstStyle/>
                    <a:p>
                      <a:endParaRPr lang="fr-FR" dirty="0"/>
                    </a:p>
                  </a:txBody>
                  <a:tcPr/>
                </a:tc>
                <a:tc>
                  <a:txBody>
                    <a:bodyPr/>
                    <a:lstStyle/>
                    <a:p>
                      <a:endParaRPr lang="fr-FR" dirty="0"/>
                    </a:p>
                  </a:txBody>
                  <a:tcPr/>
                </a:tc>
              </a:tr>
              <a:tr h="1275003">
                <a:tc>
                  <a:txBody>
                    <a:bodyPr/>
                    <a:lstStyle/>
                    <a:p>
                      <a:pPr>
                        <a:lnSpc>
                          <a:spcPct val="115000"/>
                        </a:lnSpc>
                        <a:spcAft>
                          <a:spcPts val="0"/>
                        </a:spcAft>
                      </a:pPr>
                      <a:r>
                        <a:rPr lang="fr-FR" sz="1000" b="1">
                          <a:latin typeface="Arial"/>
                          <a:ea typeface="Times New Roman"/>
                          <a:cs typeface="Arial"/>
                        </a:rPr>
                        <a:t>Valider</a:t>
                      </a:r>
                      <a:endParaRPr lang="fr-FR" sz="1000">
                        <a:latin typeface="Arial"/>
                        <a:ea typeface="Calibri"/>
                        <a:cs typeface="Times New Roman"/>
                      </a:endParaRPr>
                    </a:p>
                    <a:p>
                      <a:pPr>
                        <a:lnSpc>
                          <a:spcPct val="115000"/>
                        </a:lnSpc>
                        <a:spcAft>
                          <a:spcPts val="0"/>
                        </a:spcAft>
                      </a:pPr>
                      <a:r>
                        <a:rPr lang="fr-FR" sz="1000">
                          <a:latin typeface="Arial"/>
                          <a:ea typeface="Times New Roman"/>
                          <a:cs typeface="Arial"/>
                        </a:rPr>
                        <a:t>Discuter du résultat obtenu au regard de la problématique </a:t>
                      </a:r>
                      <a:endParaRPr lang="fr-FR" sz="1000">
                        <a:latin typeface="Arial"/>
                        <a:ea typeface="Calibri"/>
                        <a:cs typeface="Times New Roman"/>
                      </a:endParaRPr>
                    </a:p>
                    <a:p>
                      <a:pPr>
                        <a:lnSpc>
                          <a:spcPct val="115000"/>
                        </a:lnSpc>
                        <a:spcAft>
                          <a:spcPts val="0"/>
                        </a:spcAft>
                      </a:pPr>
                      <a:r>
                        <a:rPr lang="fr-FR" sz="1000">
                          <a:latin typeface="Arial"/>
                          <a:ea typeface="Times New Roman"/>
                          <a:cs typeface="Arial"/>
                        </a:rPr>
                        <a:t>Faire preuve d'esprit critique</a:t>
                      </a:r>
                      <a:endParaRPr lang="fr-FR" sz="1000">
                        <a:latin typeface="Arial"/>
                        <a:ea typeface="Calibri"/>
                        <a:cs typeface="Times New Roman"/>
                      </a:endParaRPr>
                    </a:p>
                  </a:txBody>
                  <a:tcPr marL="44450" marR="44450" marT="0" marB="0"/>
                </a:tc>
                <a:tc>
                  <a:txBody>
                    <a:bodyPr/>
                    <a:lstStyle/>
                    <a:p>
                      <a:r>
                        <a:rPr lang="fr-FR" dirty="0" smtClean="0"/>
                        <a:t>x</a:t>
                      </a:r>
                      <a:endParaRPr lang="fr-FR" dirty="0"/>
                    </a:p>
                  </a:txBody>
                  <a:tcPr/>
                </a:tc>
                <a:tc>
                  <a:txBody>
                    <a:bodyPr/>
                    <a:lstStyle/>
                    <a:p>
                      <a:endParaRPr lang="fr-FR" dirty="0"/>
                    </a:p>
                  </a:txBody>
                  <a:tcPr/>
                </a:tc>
                <a:tc>
                  <a:txBody>
                    <a:bodyPr/>
                    <a:lstStyle/>
                    <a:p>
                      <a:endParaRPr lang="fr-FR"/>
                    </a:p>
                  </a:txBody>
                  <a:tcPr/>
                </a:tc>
                <a:tc>
                  <a:txBody>
                    <a:bodyPr/>
                    <a:lstStyle/>
                    <a:p>
                      <a:endParaRPr lang="fr-FR"/>
                    </a:p>
                  </a:txBody>
                  <a:tcPr/>
                </a:tc>
              </a:tr>
              <a:tr h="853108">
                <a:tc>
                  <a:txBody>
                    <a:bodyPr/>
                    <a:lstStyle/>
                    <a:p>
                      <a:pPr>
                        <a:lnSpc>
                          <a:spcPct val="115000"/>
                        </a:lnSpc>
                        <a:spcAft>
                          <a:spcPts val="0"/>
                        </a:spcAft>
                      </a:pPr>
                      <a:r>
                        <a:rPr lang="fr-FR" sz="1000" b="1" dirty="0">
                          <a:latin typeface="Arial"/>
                          <a:ea typeface="Times New Roman"/>
                          <a:cs typeface="Arial"/>
                        </a:rPr>
                        <a:t>Communiquer</a:t>
                      </a:r>
                      <a:endParaRPr lang="fr-FR" sz="1000" dirty="0">
                        <a:latin typeface="Arial"/>
                        <a:ea typeface="Calibri"/>
                        <a:cs typeface="Times New Roman"/>
                      </a:endParaRPr>
                    </a:p>
                    <a:p>
                      <a:pPr>
                        <a:lnSpc>
                          <a:spcPct val="115000"/>
                        </a:lnSpc>
                        <a:spcAft>
                          <a:spcPts val="0"/>
                        </a:spcAft>
                      </a:pPr>
                      <a:r>
                        <a:rPr lang="fr-FR" sz="1000" dirty="0">
                          <a:latin typeface="Arial"/>
                          <a:ea typeface="Times New Roman"/>
                          <a:cs typeface="Arial"/>
                        </a:rPr>
                        <a:t>Rédiger une réponse argumentée</a:t>
                      </a:r>
                      <a:endParaRPr lang="fr-FR" sz="1000" dirty="0">
                        <a:latin typeface="Arial"/>
                        <a:ea typeface="Calibri"/>
                        <a:cs typeface="Times New Roman"/>
                      </a:endParaRPr>
                    </a:p>
                  </a:txBody>
                  <a:tcPr marL="44450" marR="44450" marT="0" marB="0"/>
                </a:tc>
                <a:tc>
                  <a:txBody>
                    <a:bodyPr/>
                    <a:lstStyle/>
                    <a:p>
                      <a:endParaRPr lang="fr-FR"/>
                    </a:p>
                  </a:txBody>
                  <a:tcPr/>
                </a:tc>
                <a:tc>
                  <a:txBody>
                    <a:bodyPr/>
                    <a:lstStyle/>
                    <a:p>
                      <a:r>
                        <a:rPr lang="fr-FR" dirty="0" smtClean="0"/>
                        <a:t>x</a:t>
                      </a:r>
                      <a:endParaRPr lang="fr-FR" dirty="0"/>
                    </a:p>
                  </a:txBody>
                  <a:tcPr/>
                </a:tc>
                <a:tc>
                  <a:txBody>
                    <a:bodyPr/>
                    <a:lstStyle/>
                    <a:p>
                      <a:endParaRPr lang="fr-FR"/>
                    </a:p>
                  </a:txBody>
                  <a:tcPr/>
                </a:tc>
                <a:tc>
                  <a:txBody>
                    <a:bodyPr/>
                    <a:lstStyle/>
                    <a:p>
                      <a:endParaRPr lang="fr-FR" dirty="0"/>
                    </a:p>
                  </a:txBody>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dirty="0" smtClean="0"/>
              <a:t>Exemple d’exercice ouvert niveau collège</a:t>
            </a:r>
            <a:endParaRPr lang="fr-FR" b="1" dirty="0"/>
          </a:p>
        </p:txBody>
      </p:sp>
      <p:sp>
        <p:nvSpPr>
          <p:cNvPr id="3" name="Espace réservé du contenu 2"/>
          <p:cNvSpPr>
            <a:spLocks noGrp="1"/>
          </p:cNvSpPr>
          <p:nvPr>
            <p:ph sz="quarter" idx="1"/>
          </p:nvPr>
        </p:nvSpPr>
        <p:spPr>
          <a:xfrm>
            <a:off x="612648" y="1600200"/>
            <a:ext cx="8153400" cy="4900634"/>
          </a:xfrm>
        </p:spPr>
        <p:txBody>
          <a:bodyPr>
            <a:normAutofit lnSpcReduction="10000"/>
          </a:bodyPr>
          <a:lstStyle/>
          <a:p>
            <a:r>
              <a:rPr lang="fr-FR" dirty="0" smtClean="0"/>
              <a:t>Calculer le volume d’air contenu dans un ballon de baudruche.</a:t>
            </a:r>
          </a:p>
          <a:p>
            <a:pPr>
              <a:buNone/>
            </a:pPr>
            <a:endParaRPr lang="fr-FR" dirty="0" smtClean="0"/>
          </a:p>
          <a:p>
            <a:pPr>
              <a:buNone/>
            </a:pPr>
            <a:r>
              <a:rPr lang="fr-FR" dirty="0" smtClean="0"/>
              <a:t>-L’élève peut modéliser le ballon par une sphère et proposer le rayon du ballon (10 cm) </a:t>
            </a:r>
            <a:r>
              <a:rPr lang="fr-FR" dirty="0" smtClean="0">
                <a:solidFill>
                  <a:srgbClr val="FF0000"/>
                </a:solidFill>
              </a:rPr>
              <a:t>(APP et ANA)</a:t>
            </a:r>
          </a:p>
          <a:p>
            <a:pPr>
              <a:buNone/>
            </a:pPr>
            <a:r>
              <a:rPr lang="fr-FR" dirty="0" smtClean="0"/>
              <a:t>V=4/3πR</a:t>
            </a:r>
            <a:r>
              <a:rPr lang="fr-FR" baseline="30000" dirty="0" smtClean="0"/>
              <a:t>3</a:t>
            </a:r>
            <a:r>
              <a:rPr lang="fr-FR" dirty="0" smtClean="0"/>
              <a:t>= 4L </a:t>
            </a:r>
            <a:r>
              <a:rPr lang="fr-FR" dirty="0" smtClean="0">
                <a:solidFill>
                  <a:srgbClr val="FF0000"/>
                </a:solidFill>
              </a:rPr>
              <a:t>(RCO REA)</a:t>
            </a:r>
          </a:p>
          <a:p>
            <a:pPr>
              <a:buNone/>
            </a:pPr>
            <a:r>
              <a:rPr lang="fr-FR" dirty="0" smtClean="0"/>
              <a:t>-S’il ne connait pas le volume d’une sphère, il peut modéliser par un cube V=C</a:t>
            </a:r>
            <a:r>
              <a:rPr lang="fr-FR" baseline="30000" dirty="0" smtClean="0"/>
              <a:t>3</a:t>
            </a:r>
            <a:r>
              <a:rPr lang="fr-FR" dirty="0" smtClean="0"/>
              <a:t>=0,2</a:t>
            </a:r>
            <a:r>
              <a:rPr lang="fr-FR" baseline="30000" dirty="0" smtClean="0"/>
              <a:t>3</a:t>
            </a:r>
            <a:r>
              <a:rPr lang="fr-FR" dirty="0" smtClean="0"/>
              <a:t>= 8L</a:t>
            </a:r>
          </a:p>
          <a:p>
            <a:pPr>
              <a:buNone/>
            </a:pPr>
            <a:r>
              <a:rPr lang="fr-FR" dirty="0" smtClean="0"/>
              <a:t>-le résultat semble raisonnable pour le volume d’un ballon. </a:t>
            </a:r>
            <a:r>
              <a:rPr lang="fr-FR" dirty="0" smtClean="0">
                <a:solidFill>
                  <a:srgbClr val="FF0000"/>
                </a:solidFill>
              </a:rPr>
              <a:t>(VAL)</a:t>
            </a:r>
          </a:p>
          <a:p>
            <a:endParaRPr lang="fr-FR" dirty="0" smtClean="0"/>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heckerboard(across)">
                                      <p:cBhvr>
                                        <p:cTn id="7" dur="500"/>
                                        <p:tgtEl>
                                          <p:spTgt spid="3">
                                            <p:txEl>
                                              <p:pRg st="2" end="2"/>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checkerboard(across)">
                                      <p:cBhvr>
                                        <p:cTn id="10" dur="500"/>
                                        <p:tgtEl>
                                          <p:spTgt spid="3">
                                            <p:txEl>
                                              <p:pRg st="3" end="3"/>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checkerboard(across)">
                                      <p:cBhvr>
                                        <p:cTn id="13" dur="500"/>
                                        <p:tgtEl>
                                          <p:spTgt spid="3">
                                            <p:txEl>
                                              <p:pRg st="4" end="4"/>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checkerboard(across)">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b="1" dirty="0" smtClean="0"/>
              <a:t>Second exemple niveau collège</a:t>
            </a:r>
            <a:endParaRPr lang="fr-FR" b="1" dirty="0"/>
          </a:p>
        </p:txBody>
      </p:sp>
      <p:pic>
        <p:nvPicPr>
          <p:cNvPr id="1026" name="Picture 2"/>
          <p:cNvPicPr>
            <a:picLocks noGrp="1" noChangeAspect="1" noChangeArrowheads="1"/>
          </p:cNvPicPr>
          <p:nvPr>
            <p:ph sz="quarter" idx="1"/>
          </p:nvPr>
        </p:nvPicPr>
        <p:blipFill>
          <a:blip r:embed="rId2"/>
          <a:srcRect/>
          <a:stretch>
            <a:fillRect/>
          </a:stretch>
        </p:blipFill>
        <p:spPr bwMode="auto">
          <a:xfrm>
            <a:off x="571472" y="1600199"/>
            <a:ext cx="8286808" cy="520885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Solution</a:t>
            </a:r>
            <a:endParaRPr lang="fr-FR" b="1" dirty="0"/>
          </a:p>
        </p:txBody>
      </p:sp>
      <p:sp>
        <p:nvSpPr>
          <p:cNvPr id="3" name="Espace réservé du contenu 2"/>
          <p:cNvSpPr>
            <a:spLocks noGrp="1"/>
          </p:cNvSpPr>
          <p:nvPr>
            <p:ph sz="quarter" idx="1"/>
          </p:nvPr>
        </p:nvSpPr>
        <p:spPr/>
        <p:txBody>
          <a:bodyPr/>
          <a:lstStyle/>
          <a:p>
            <a:r>
              <a:rPr lang="fr-FR" dirty="0" smtClean="0"/>
              <a:t>J’observe que le dynamomètre indique 1,4N, donc que le poids de la pomme est de 1,4N </a:t>
            </a:r>
            <a:r>
              <a:rPr lang="fr-FR" dirty="0" smtClean="0">
                <a:solidFill>
                  <a:srgbClr val="FF0000"/>
                </a:solidFill>
              </a:rPr>
              <a:t>(APP ANA)</a:t>
            </a:r>
          </a:p>
          <a:p>
            <a:r>
              <a:rPr lang="fr-FR" dirty="0" smtClean="0"/>
              <a:t>Je sais que la relation entre le poids et la masse est P=mg avec g=10N/kg </a:t>
            </a:r>
            <a:r>
              <a:rPr lang="fr-FR" dirty="0" smtClean="0">
                <a:solidFill>
                  <a:srgbClr val="FF0000"/>
                </a:solidFill>
              </a:rPr>
              <a:t>(RCO)</a:t>
            </a:r>
          </a:p>
          <a:p>
            <a:r>
              <a:rPr lang="fr-FR" dirty="0" smtClean="0"/>
              <a:t>J’en déduis que m=P/g= 0,14 kg </a:t>
            </a:r>
            <a:r>
              <a:rPr lang="fr-FR" dirty="0" smtClean="0">
                <a:solidFill>
                  <a:srgbClr val="FF0000"/>
                </a:solidFill>
              </a:rPr>
              <a:t>(REA)</a:t>
            </a:r>
          </a:p>
          <a:p>
            <a:r>
              <a:rPr lang="fr-FR" dirty="0" smtClean="0"/>
              <a:t>Ce résultat semble cohérent 140g pour la masse d’une pomme. </a:t>
            </a:r>
            <a:r>
              <a:rPr lang="fr-FR" dirty="0" smtClean="0">
                <a:solidFill>
                  <a:srgbClr val="FF0000"/>
                </a:solidFill>
              </a:rPr>
              <a:t>(VAL)</a:t>
            </a:r>
          </a:p>
          <a:p>
            <a:r>
              <a:rPr lang="fr-FR" dirty="0" smtClean="0"/>
              <a:t>Il faut expliquer tout cela clairement </a:t>
            </a:r>
            <a:r>
              <a:rPr lang="fr-FR" dirty="0" smtClean="0">
                <a:solidFill>
                  <a:srgbClr val="FF0000"/>
                </a:solidFill>
              </a:rPr>
              <a:t>(COM)</a:t>
            </a:r>
          </a:p>
          <a:p>
            <a:endParaRPr lang="fr-FR" dirty="0">
              <a:solidFill>
                <a:srgbClr val="FF00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2648" y="228600"/>
            <a:ext cx="8153400" cy="1343012"/>
          </a:xfrm>
        </p:spPr>
        <p:txBody>
          <a:bodyPr>
            <a:normAutofit fontScale="90000"/>
          </a:bodyPr>
          <a:lstStyle/>
          <a:p>
            <a:pPr algn="ctr"/>
            <a:r>
              <a:rPr lang="fr-FR" b="1" dirty="0" smtClean="0"/>
              <a:t>Exemple d’exercice ouvert niveau TS spé : Le jet d’eau de Genève</a:t>
            </a:r>
            <a:r>
              <a:rPr lang="fr-FR" dirty="0" smtClean="0"/>
              <a:t/>
            </a:r>
            <a:br>
              <a:rPr lang="fr-FR" dirty="0" smtClean="0"/>
            </a:br>
            <a:endParaRPr lang="fr-FR" dirty="0"/>
          </a:p>
        </p:txBody>
      </p:sp>
      <p:sp>
        <p:nvSpPr>
          <p:cNvPr id="3" name="Espace réservé du contenu 2"/>
          <p:cNvSpPr>
            <a:spLocks noGrp="1"/>
          </p:cNvSpPr>
          <p:nvPr>
            <p:ph sz="quarter" idx="1"/>
          </p:nvPr>
        </p:nvSpPr>
        <p:spPr>
          <a:xfrm>
            <a:off x="612648" y="1600200"/>
            <a:ext cx="4602294" cy="4114816"/>
          </a:xfrm>
        </p:spPr>
        <p:txBody>
          <a:bodyPr>
            <a:normAutofit fontScale="77500" lnSpcReduction="20000"/>
          </a:bodyPr>
          <a:lstStyle/>
          <a:p>
            <a:pPr algn="just"/>
            <a:r>
              <a:rPr lang="fr-FR" sz="3100" dirty="0" smtClean="0"/>
              <a:t>Le célèbre jet d'eau de Genève culmine à une hauteur de près de 140m. On fournit ci-dessous des informations techniques issues de la fiche touristique de la ville.</a:t>
            </a:r>
          </a:p>
          <a:p>
            <a:pPr algn="just"/>
            <a:r>
              <a:rPr lang="fr-FR" sz="3100" dirty="0" smtClean="0"/>
              <a:t>Vitesse d'éjection : 200km/h</a:t>
            </a:r>
          </a:p>
          <a:p>
            <a:pPr algn="just"/>
            <a:r>
              <a:rPr lang="fr-FR" sz="3100" dirty="0" smtClean="0"/>
              <a:t>Débit : 500 L/s</a:t>
            </a:r>
          </a:p>
          <a:p>
            <a:pPr algn="just"/>
            <a:r>
              <a:rPr lang="fr-FR" sz="3100" dirty="0" smtClean="0"/>
              <a:t>Puissance des pompes : 1MW</a:t>
            </a:r>
          </a:p>
          <a:p>
            <a:pPr algn="just"/>
            <a:r>
              <a:rPr lang="fr-FR" sz="3100" dirty="0" smtClean="0"/>
              <a:t>Puissance de l'éclairage :9 kW</a:t>
            </a:r>
          </a:p>
          <a:p>
            <a:pPr algn="just"/>
            <a:r>
              <a:rPr lang="fr-FR" sz="3100" b="1" dirty="0" smtClean="0"/>
              <a:t>A l'aide de ces données, saurez-vous retrouver l'ordre de grandeur de la hauteur du jet ?</a:t>
            </a:r>
            <a:endParaRPr lang="fr-FR" sz="3100" dirty="0" smtClean="0"/>
          </a:p>
          <a:p>
            <a:endParaRPr lang="fr-FR" dirty="0" smtClean="0"/>
          </a:p>
          <a:p>
            <a:endParaRPr lang="fr-FR" dirty="0" smtClean="0"/>
          </a:p>
          <a:p>
            <a:endParaRPr lang="fr-FR" dirty="0" smtClean="0"/>
          </a:p>
          <a:p>
            <a:endParaRPr lang="fr-FR" dirty="0" smtClean="0"/>
          </a:p>
          <a:p>
            <a:endParaRPr lang="fr-FR" dirty="0"/>
          </a:p>
        </p:txBody>
      </p:sp>
      <p:sp>
        <p:nvSpPr>
          <p:cNvPr id="5" name="ZoneTexte 4"/>
          <p:cNvSpPr txBox="1"/>
          <p:nvPr/>
        </p:nvSpPr>
        <p:spPr>
          <a:xfrm>
            <a:off x="5786446" y="1643050"/>
            <a:ext cx="3143272" cy="369332"/>
          </a:xfrm>
          <a:prstGeom prst="rect">
            <a:avLst/>
          </a:prstGeom>
          <a:noFill/>
        </p:spPr>
        <p:txBody>
          <a:bodyPr wrap="square" rtlCol="0">
            <a:spAutoFit/>
          </a:bodyPr>
          <a:lstStyle/>
          <a:p>
            <a:endParaRPr lang="fr-FR" dirty="0"/>
          </a:p>
        </p:txBody>
      </p:sp>
      <p:pic>
        <p:nvPicPr>
          <p:cNvPr id="1026" name="Picture 2"/>
          <p:cNvPicPr>
            <a:picLocks noChangeAspect="1" noChangeArrowheads="1"/>
          </p:cNvPicPr>
          <p:nvPr/>
        </p:nvPicPr>
        <p:blipFill>
          <a:blip r:embed="rId2"/>
          <a:srcRect/>
          <a:stretch>
            <a:fillRect/>
          </a:stretch>
        </p:blipFill>
        <p:spPr bwMode="auto">
          <a:xfrm>
            <a:off x="6000760" y="1714488"/>
            <a:ext cx="2433637" cy="2933700"/>
          </a:xfrm>
          <a:prstGeom prst="rect">
            <a:avLst/>
          </a:prstGeom>
          <a:noFill/>
          <a:ln w="9525">
            <a:noFill/>
            <a:miter lim="800000"/>
            <a:headEnd/>
            <a:tailEnd/>
          </a:ln>
          <a:effectLst/>
        </p:spPr>
      </p:pic>
      <p:sp>
        <p:nvSpPr>
          <p:cNvPr id="6" name="ZoneTexte 5"/>
          <p:cNvSpPr txBox="1"/>
          <p:nvPr/>
        </p:nvSpPr>
        <p:spPr>
          <a:xfrm>
            <a:off x="428596" y="5715016"/>
            <a:ext cx="8429684" cy="1200329"/>
          </a:xfrm>
          <a:prstGeom prst="rect">
            <a:avLst/>
          </a:prstGeom>
          <a:noFill/>
        </p:spPr>
        <p:txBody>
          <a:bodyPr wrap="square" rtlCol="0">
            <a:spAutoFit/>
          </a:bodyPr>
          <a:lstStyle/>
          <a:p>
            <a:pPr algn="just"/>
            <a:r>
              <a:rPr lang="fr-FR" sz="2400" u="sng" dirty="0" smtClean="0"/>
              <a:t>Version guidée </a:t>
            </a:r>
            <a:r>
              <a:rPr lang="fr-FR" sz="2400" dirty="0" smtClean="0"/>
              <a:t>: A quelle hauteur va monter un caillou lancé verticalement depuis le sol ? En déduire les renseignements pertinents pour la hauteur du jet d'eau.</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Solution</a:t>
            </a:r>
            <a:endParaRPr lang="fr-FR" b="1" dirty="0"/>
          </a:p>
        </p:txBody>
      </p:sp>
      <p:sp>
        <p:nvSpPr>
          <p:cNvPr id="3" name="Espace réservé du contenu 2"/>
          <p:cNvSpPr>
            <a:spLocks noGrp="1"/>
          </p:cNvSpPr>
          <p:nvPr>
            <p:ph sz="quarter" idx="1"/>
          </p:nvPr>
        </p:nvSpPr>
        <p:spPr/>
        <p:txBody>
          <a:bodyPr>
            <a:normAutofit/>
          </a:bodyPr>
          <a:lstStyle/>
          <a:p>
            <a:pPr algn="just"/>
            <a:r>
              <a:rPr lang="fr-FR" dirty="0" smtClean="0"/>
              <a:t>La seule donnée utile est V=200km/h </a:t>
            </a:r>
            <a:r>
              <a:rPr lang="fr-FR" dirty="0" smtClean="0">
                <a:solidFill>
                  <a:srgbClr val="FF0000"/>
                </a:solidFill>
              </a:rPr>
              <a:t>(APP)</a:t>
            </a:r>
          </a:p>
          <a:p>
            <a:pPr algn="just"/>
            <a:r>
              <a:rPr lang="fr-FR" dirty="0" smtClean="0"/>
              <a:t>On utilise la conservation de l'énergie </a:t>
            </a:r>
            <a:r>
              <a:rPr lang="fr-FR" dirty="0" smtClean="0">
                <a:solidFill>
                  <a:srgbClr val="FF0000"/>
                </a:solidFill>
              </a:rPr>
              <a:t>(ANA) </a:t>
            </a:r>
          </a:p>
          <a:p>
            <a:pPr algn="just"/>
            <a:r>
              <a:rPr lang="fr-FR" dirty="0" err="1" smtClean="0"/>
              <a:t>Eci</a:t>
            </a:r>
            <a:r>
              <a:rPr lang="fr-FR" dirty="0" smtClean="0"/>
              <a:t>+Epi=</a:t>
            </a:r>
            <a:r>
              <a:rPr lang="fr-FR" dirty="0" err="1" smtClean="0"/>
              <a:t>Ecf</a:t>
            </a:r>
            <a:r>
              <a:rPr lang="fr-FR" dirty="0" smtClean="0"/>
              <a:t>+</a:t>
            </a:r>
            <a:r>
              <a:rPr lang="fr-FR" dirty="0" err="1" smtClean="0"/>
              <a:t>Epf</a:t>
            </a:r>
            <a:endParaRPr lang="fr-FR" dirty="0" smtClean="0"/>
          </a:p>
          <a:p>
            <a:pPr algn="just">
              <a:buNone/>
            </a:pPr>
            <a:r>
              <a:rPr lang="fr-FR" dirty="0" smtClean="0"/>
              <a:t>    1/2mV</a:t>
            </a:r>
            <a:r>
              <a:rPr lang="fr-FR" baseline="30000" dirty="0" smtClean="0"/>
              <a:t>2</a:t>
            </a:r>
            <a:r>
              <a:rPr lang="fr-FR" dirty="0" smtClean="0"/>
              <a:t>=</a:t>
            </a:r>
            <a:r>
              <a:rPr lang="fr-FR" dirty="0" err="1" smtClean="0"/>
              <a:t>mgh</a:t>
            </a:r>
            <a:r>
              <a:rPr lang="fr-FR" dirty="0" smtClean="0"/>
              <a:t> d’où h=V</a:t>
            </a:r>
            <a:r>
              <a:rPr lang="fr-FR" baseline="30000" dirty="0" smtClean="0"/>
              <a:t>2</a:t>
            </a:r>
            <a:r>
              <a:rPr lang="fr-FR" dirty="0" smtClean="0"/>
              <a:t>/2g</a:t>
            </a:r>
            <a:r>
              <a:rPr lang="fr-FR" baseline="30000" dirty="0" smtClean="0"/>
              <a:t> </a:t>
            </a:r>
            <a:r>
              <a:rPr lang="fr-FR" dirty="0" smtClean="0">
                <a:solidFill>
                  <a:srgbClr val="FF0000"/>
                </a:solidFill>
              </a:rPr>
              <a:t>(RCO et REA)</a:t>
            </a:r>
          </a:p>
          <a:p>
            <a:pPr algn="just">
              <a:buNone/>
            </a:pPr>
            <a:r>
              <a:rPr lang="fr-FR" dirty="0" smtClean="0"/>
              <a:t>    On convertit les km/h en m/s et on trouve h=157m</a:t>
            </a:r>
          </a:p>
          <a:p>
            <a:pPr algn="just"/>
            <a:r>
              <a:rPr lang="fr-FR" dirty="0" smtClean="0"/>
              <a:t>Les frottements freinent le jet et le font monter légèrement moins haut que prévu. </a:t>
            </a:r>
            <a:r>
              <a:rPr lang="fr-FR" dirty="0" smtClean="0">
                <a:solidFill>
                  <a:srgbClr val="FF0000"/>
                </a:solidFill>
              </a:rPr>
              <a:t>(VAL)</a:t>
            </a:r>
          </a:p>
          <a:p>
            <a:pPr algn="just"/>
            <a:r>
              <a:rPr lang="fr-FR" dirty="0" smtClean="0"/>
              <a:t>Il faut expliquer tout cela clairement </a:t>
            </a:r>
            <a:r>
              <a:rPr lang="fr-FR" dirty="0" smtClean="0">
                <a:solidFill>
                  <a:srgbClr val="FF0000"/>
                </a:solidFill>
              </a:rPr>
              <a:t>(COM)</a:t>
            </a:r>
          </a:p>
          <a:p>
            <a:pPr algn="just"/>
            <a:endParaRPr lang="fr-FR" dirty="0" smtClean="0">
              <a:solidFill>
                <a:srgbClr val="FF0000"/>
              </a:solidFill>
            </a:endParaRPr>
          </a:p>
          <a:p>
            <a:endParaRPr lang="fr-F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dirty="0" smtClean="0"/>
              <a:t>Exemple de problème ouvert</a:t>
            </a:r>
            <a:br>
              <a:rPr lang="fr-FR" b="1" dirty="0" smtClean="0"/>
            </a:br>
            <a:r>
              <a:rPr lang="fr-FR" b="1" dirty="0" smtClean="0"/>
              <a:t> niveau TS spé</a:t>
            </a:r>
            <a:endParaRPr lang="fr-FR" b="1" dirty="0"/>
          </a:p>
        </p:txBody>
      </p:sp>
      <p:sp>
        <p:nvSpPr>
          <p:cNvPr id="3" name="Espace réservé du contenu 2"/>
          <p:cNvSpPr>
            <a:spLocks noGrp="1"/>
          </p:cNvSpPr>
          <p:nvPr>
            <p:ph sz="quarter" idx="1"/>
          </p:nvPr>
        </p:nvSpPr>
        <p:spPr/>
        <p:txBody>
          <a:bodyPr/>
          <a:lstStyle/>
          <a:p>
            <a:r>
              <a:rPr lang="fr-FR" dirty="0" smtClean="0"/>
              <a:t>Avec questions préalables</a:t>
            </a:r>
          </a:p>
          <a:p>
            <a:r>
              <a:rPr lang="fr-FR" dirty="0" smtClean="0"/>
              <a:t>Sujet BAC S métropole spécialité 2013 avec corrigé et barème</a:t>
            </a:r>
          </a:p>
          <a:p>
            <a:r>
              <a:rPr lang="fr-FR" dirty="0" smtClean="0">
                <a:hlinkClick r:id="rId2" action="ppaction://hlinkfile"/>
              </a:rPr>
              <a:t>sujet III </a:t>
            </a:r>
            <a:r>
              <a:rPr lang="fr-FR" dirty="0" err="1" smtClean="0">
                <a:hlinkClick r:id="rId2" action="ppaction://hlinkfile"/>
              </a:rPr>
              <a:t>spe</a:t>
            </a:r>
            <a:r>
              <a:rPr lang="fr-FR" dirty="0" smtClean="0">
                <a:hlinkClick r:id="rId2" action="ppaction://hlinkfile"/>
              </a:rPr>
              <a:t> metropole.docx</a:t>
            </a:r>
            <a:endParaRPr lang="fr-F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714348" y="476250"/>
            <a:ext cx="7858180" cy="584775"/>
          </a:xfrm>
          <a:prstGeom prst="rect">
            <a:avLst/>
          </a:prstGeom>
          <a:solidFill>
            <a:schemeClr val="accent1"/>
          </a:solidFill>
          <a:ln w="9525">
            <a:noFill/>
            <a:miter lim="800000"/>
            <a:headEnd/>
            <a:tailEnd/>
          </a:ln>
          <a:effectLst/>
        </p:spPr>
        <p:txBody>
          <a:bodyPr wrap="square">
            <a:spAutoFit/>
          </a:bodyPr>
          <a:lstStyle/>
          <a:p>
            <a:pPr>
              <a:spcBef>
                <a:spcPct val="50000"/>
              </a:spcBef>
            </a:pPr>
            <a:r>
              <a:rPr lang="fr-FR" sz="3200" dirty="0"/>
              <a:t>Le schéma de </a:t>
            </a:r>
            <a:r>
              <a:rPr lang="fr-FR" sz="3200" dirty="0" smtClean="0"/>
              <a:t>résolution   </a:t>
            </a:r>
            <a:r>
              <a:rPr lang="fr-FR" sz="3200" dirty="0" smtClean="0">
                <a:solidFill>
                  <a:srgbClr val="FF0000"/>
                </a:solidFill>
              </a:rPr>
              <a:t>compétence ANA </a:t>
            </a:r>
            <a:endParaRPr lang="fr-FR" sz="3200" dirty="0">
              <a:solidFill>
                <a:srgbClr val="FF0000"/>
              </a:solidFill>
            </a:endParaRPr>
          </a:p>
        </p:txBody>
      </p:sp>
      <p:sp>
        <p:nvSpPr>
          <p:cNvPr id="18439" name="AutoShape 7"/>
          <p:cNvSpPr>
            <a:spLocks noChangeArrowheads="1"/>
          </p:cNvSpPr>
          <p:nvPr/>
        </p:nvSpPr>
        <p:spPr bwMode="auto">
          <a:xfrm>
            <a:off x="3203575" y="2060575"/>
            <a:ext cx="1944688" cy="647700"/>
          </a:xfrm>
          <a:prstGeom prst="flowChartAlternateProcess">
            <a:avLst/>
          </a:prstGeom>
          <a:solidFill>
            <a:srgbClr val="CCFFFF">
              <a:alpha val="25999"/>
            </a:srgbClr>
          </a:solidFill>
          <a:ln w="9525">
            <a:solidFill>
              <a:schemeClr val="tx1"/>
            </a:solidFill>
            <a:miter lim="800000"/>
            <a:headEnd/>
            <a:tailEnd/>
          </a:ln>
          <a:effectLst/>
        </p:spPr>
        <p:txBody>
          <a:bodyPr wrap="none" anchor="ctr"/>
          <a:lstStyle/>
          <a:p>
            <a:pPr algn="ctr"/>
            <a:r>
              <a:rPr lang="fr-FR"/>
              <a:t>Calcul du courant</a:t>
            </a:r>
          </a:p>
        </p:txBody>
      </p:sp>
      <p:sp>
        <p:nvSpPr>
          <p:cNvPr id="18440" name="AutoShape 8"/>
          <p:cNvSpPr>
            <a:spLocks noChangeArrowheads="1"/>
          </p:cNvSpPr>
          <p:nvPr/>
        </p:nvSpPr>
        <p:spPr bwMode="auto">
          <a:xfrm>
            <a:off x="3203575" y="2924175"/>
            <a:ext cx="2089150" cy="647700"/>
          </a:xfrm>
          <a:prstGeom prst="flowChartAlternateProcess">
            <a:avLst/>
          </a:prstGeom>
          <a:solidFill>
            <a:srgbClr val="CCFFFF">
              <a:alpha val="49001"/>
            </a:srgbClr>
          </a:solidFill>
          <a:ln w="9525">
            <a:solidFill>
              <a:schemeClr val="tx1"/>
            </a:solidFill>
            <a:miter lim="800000"/>
            <a:headEnd/>
            <a:tailEnd/>
          </a:ln>
          <a:effectLst/>
        </p:spPr>
        <p:txBody>
          <a:bodyPr wrap="none" anchor="ctr"/>
          <a:lstStyle/>
          <a:p>
            <a:pPr algn="ctr"/>
            <a:r>
              <a:rPr lang="fr-FR"/>
              <a:t>Calcul de la charge</a:t>
            </a:r>
          </a:p>
        </p:txBody>
      </p:sp>
      <p:sp>
        <p:nvSpPr>
          <p:cNvPr id="18441" name="AutoShape 9"/>
          <p:cNvSpPr>
            <a:spLocks noChangeArrowheads="1"/>
          </p:cNvSpPr>
          <p:nvPr/>
        </p:nvSpPr>
        <p:spPr bwMode="auto">
          <a:xfrm>
            <a:off x="2843213" y="3860800"/>
            <a:ext cx="2808287" cy="647700"/>
          </a:xfrm>
          <a:prstGeom prst="flowChartAlternateProcess">
            <a:avLst/>
          </a:prstGeom>
          <a:solidFill>
            <a:srgbClr val="CCFFFF">
              <a:alpha val="63000"/>
            </a:srgbClr>
          </a:solidFill>
          <a:ln w="9525">
            <a:solidFill>
              <a:schemeClr val="tx1"/>
            </a:solidFill>
            <a:miter lim="800000"/>
            <a:headEnd/>
            <a:tailEnd/>
          </a:ln>
          <a:effectLst/>
        </p:spPr>
        <p:txBody>
          <a:bodyPr wrap="none" anchor="ctr"/>
          <a:lstStyle/>
          <a:p>
            <a:pPr algn="ctr"/>
            <a:r>
              <a:rPr lang="fr-FR"/>
              <a:t>Nombre de moles de Zn</a:t>
            </a:r>
          </a:p>
        </p:txBody>
      </p:sp>
      <p:sp>
        <p:nvSpPr>
          <p:cNvPr id="18442" name="AutoShape 10"/>
          <p:cNvSpPr>
            <a:spLocks noChangeArrowheads="1"/>
          </p:cNvSpPr>
          <p:nvPr/>
        </p:nvSpPr>
        <p:spPr bwMode="auto">
          <a:xfrm>
            <a:off x="3276600" y="4797425"/>
            <a:ext cx="1944688" cy="647700"/>
          </a:xfrm>
          <a:prstGeom prst="flowChartAlternateProcess">
            <a:avLst/>
          </a:prstGeom>
          <a:solidFill>
            <a:srgbClr val="CCFFFF">
              <a:alpha val="71001"/>
            </a:srgbClr>
          </a:solidFill>
          <a:ln w="9525">
            <a:solidFill>
              <a:schemeClr val="tx1"/>
            </a:solidFill>
            <a:miter lim="800000"/>
            <a:headEnd/>
            <a:tailEnd/>
          </a:ln>
          <a:effectLst/>
        </p:spPr>
        <p:txBody>
          <a:bodyPr wrap="none" anchor="ctr"/>
          <a:lstStyle/>
          <a:p>
            <a:pPr algn="ctr"/>
            <a:r>
              <a:rPr lang="fr-FR"/>
              <a:t>Masse de Zn</a:t>
            </a:r>
          </a:p>
        </p:txBody>
      </p:sp>
      <p:sp>
        <p:nvSpPr>
          <p:cNvPr id="18443" name="AutoShape 11"/>
          <p:cNvSpPr>
            <a:spLocks noChangeArrowheads="1"/>
          </p:cNvSpPr>
          <p:nvPr/>
        </p:nvSpPr>
        <p:spPr bwMode="auto">
          <a:xfrm>
            <a:off x="2916238" y="5734050"/>
            <a:ext cx="2808287" cy="647700"/>
          </a:xfrm>
          <a:prstGeom prst="flowChartAlternateProcess">
            <a:avLst/>
          </a:prstGeom>
          <a:solidFill>
            <a:srgbClr val="CCFFFF"/>
          </a:solidFill>
          <a:ln w="9525">
            <a:solidFill>
              <a:schemeClr val="tx1"/>
            </a:solidFill>
            <a:miter lim="800000"/>
            <a:headEnd/>
            <a:tailEnd/>
          </a:ln>
          <a:effectLst/>
        </p:spPr>
        <p:txBody>
          <a:bodyPr wrap="none" anchor="ctr"/>
          <a:lstStyle/>
          <a:p>
            <a:pPr algn="ctr"/>
            <a:r>
              <a:rPr lang="fr-FR"/>
              <a:t>Validation du résultat</a:t>
            </a:r>
          </a:p>
        </p:txBody>
      </p:sp>
      <p:sp>
        <p:nvSpPr>
          <p:cNvPr id="18445" name="AutoShape 13"/>
          <p:cNvSpPr>
            <a:spLocks noChangeArrowheads="1"/>
          </p:cNvSpPr>
          <p:nvPr/>
        </p:nvSpPr>
        <p:spPr bwMode="auto">
          <a:xfrm rot="10800000" flipH="1">
            <a:off x="1547813" y="836613"/>
            <a:ext cx="431800" cy="5834062"/>
          </a:xfrm>
          <a:prstGeom prst="downArrow">
            <a:avLst>
              <a:gd name="adj1" fmla="val 50000"/>
              <a:gd name="adj2" fmla="val 337776"/>
            </a:avLst>
          </a:prstGeom>
          <a:solidFill>
            <a:srgbClr val="CCFFFF">
              <a:alpha val="17000"/>
            </a:srgbClr>
          </a:solidFill>
          <a:ln w="9525">
            <a:solidFill>
              <a:schemeClr val="tx1"/>
            </a:solidFill>
            <a:miter lim="800000"/>
            <a:headEnd/>
            <a:tailEnd/>
          </a:ln>
          <a:effectLst/>
        </p:spPr>
        <p:txBody>
          <a:bodyPr wrap="none" anchor="ctr"/>
          <a:lstStyle/>
          <a:p>
            <a:endParaRPr lang="fr-FR"/>
          </a:p>
        </p:txBody>
      </p:sp>
      <p:sp>
        <p:nvSpPr>
          <p:cNvPr id="18446" name="AutoShape 14"/>
          <p:cNvSpPr>
            <a:spLocks noChangeArrowheads="1"/>
          </p:cNvSpPr>
          <p:nvPr/>
        </p:nvSpPr>
        <p:spPr bwMode="auto">
          <a:xfrm>
            <a:off x="6443663" y="1989138"/>
            <a:ext cx="1368425" cy="647700"/>
          </a:xfrm>
          <a:prstGeom prst="flowChartPreparation">
            <a:avLst/>
          </a:prstGeom>
          <a:noFill/>
          <a:ln w="9525">
            <a:solidFill>
              <a:schemeClr val="tx1"/>
            </a:solidFill>
            <a:miter lim="800000"/>
            <a:headEnd/>
            <a:tailEnd/>
          </a:ln>
          <a:effectLst/>
        </p:spPr>
        <p:txBody>
          <a:bodyPr wrap="none" anchor="ctr"/>
          <a:lstStyle/>
          <a:p>
            <a:pPr algn="ctr"/>
            <a:r>
              <a:rPr lang="fr-FR"/>
              <a:t>I=j.S</a:t>
            </a:r>
          </a:p>
        </p:txBody>
      </p:sp>
      <p:sp>
        <p:nvSpPr>
          <p:cNvPr id="18447" name="AutoShape 15"/>
          <p:cNvSpPr>
            <a:spLocks noChangeArrowheads="1"/>
          </p:cNvSpPr>
          <p:nvPr/>
        </p:nvSpPr>
        <p:spPr bwMode="auto">
          <a:xfrm>
            <a:off x="6443663" y="2852738"/>
            <a:ext cx="1368425" cy="647700"/>
          </a:xfrm>
          <a:prstGeom prst="flowChartPreparation">
            <a:avLst/>
          </a:prstGeom>
          <a:noFill/>
          <a:ln w="9525">
            <a:solidFill>
              <a:schemeClr val="tx1"/>
            </a:solidFill>
            <a:miter lim="800000"/>
            <a:headEnd/>
            <a:tailEnd/>
          </a:ln>
          <a:effectLst/>
        </p:spPr>
        <p:txBody>
          <a:bodyPr wrap="none" anchor="ctr"/>
          <a:lstStyle/>
          <a:p>
            <a:pPr algn="ctr"/>
            <a:r>
              <a:rPr lang="fr-FR" dirty="0"/>
              <a:t>Q=I</a:t>
            </a:r>
            <a:r>
              <a:rPr lang="fr-FR" dirty="0" smtClean="0"/>
              <a:t>.∆t</a:t>
            </a:r>
            <a:endParaRPr lang="fr-FR" dirty="0"/>
          </a:p>
        </p:txBody>
      </p:sp>
      <p:sp>
        <p:nvSpPr>
          <p:cNvPr id="18448" name="AutoShape 16"/>
          <p:cNvSpPr>
            <a:spLocks noChangeArrowheads="1"/>
          </p:cNvSpPr>
          <p:nvPr/>
        </p:nvSpPr>
        <p:spPr bwMode="auto">
          <a:xfrm>
            <a:off x="6443663" y="3860800"/>
            <a:ext cx="1368425" cy="647700"/>
          </a:xfrm>
          <a:prstGeom prst="flowChartPreparation">
            <a:avLst/>
          </a:prstGeom>
          <a:noFill/>
          <a:ln w="9525">
            <a:solidFill>
              <a:schemeClr val="tx1"/>
            </a:solidFill>
            <a:miter lim="800000"/>
            <a:headEnd/>
            <a:tailEnd/>
          </a:ln>
          <a:effectLst/>
        </p:spPr>
        <p:txBody>
          <a:bodyPr wrap="none" anchor="ctr"/>
          <a:lstStyle/>
          <a:p>
            <a:pPr algn="ctr"/>
            <a:r>
              <a:rPr lang="fr-FR" dirty="0" smtClean="0"/>
              <a:t>n=Q/2q</a:t>
            </a:r>
            <a:endParaRPr lang="fr-FR" dirty="0"/>
          </a:p>
        </p:txBody>
      </p:sp>
      <p:sp>
        <p:nvSpPr>
          <p:cNvPr id="18449" name="AutoShape 17"/>
          <p:cNvSpPr>
            <a:spLocks noChangeArrowheads="1"/>
          </p:cNvSpPr>
          <p:nvPr/>
        </p:nvSpPr>
        <p:spPr bwMode="auto">
          <a:xfrm>
            <a:off x="6443663" y="4797424"/>
            <a:ext cx="1368425" cy="1131905"/>
          </a:xfrm>
          <a:prstGeom prst="flowChartPreparation">
            <a:avLst/>
          </a:prstGeom>
          <a:noFill/>
          <a:ln w="9525">
            <a:solidFill>
              <a:schemeClr val="tx1"/>
            </a:solidFill>
            <a:miter lim="800000"/>
            <a:headEnd/>
            <a:tailEnd/>
          </a:ln>
          <a:effectLst/>
        </p:spPr>
        <p:txBody>
          <a:bodyPr wrap="none" anchor="ctr"/>
          <a:lstStyle/>
          <a:p>
            <a:pPr algn="ctr"/>
            <a:r>
              <a:rPr lang="fr-FR" dirty="0" smtClean="0"/>
              <a:t>M=</a:t>
            </a:r>
            <a:r>
              <a:rPr lang="fr-FR" dirty="0" err="1" smtClean="0"/>
              <a:t>nM</a:t>
            </a:r>
            <a:r>
              <a:rPr lang="fr-FR" baseline="-25000" dirty="0" err="1" smtClean="0"/>
              <a:t>Zn</a:t>
            </a:r>
            <a:endParaRPr lang="fr-FR" baseline="-25000" dirty="0" smtClean="0"/>
          </a:p>
          <a:p>
            <a:pPr algn="ctr"/>
            <a:r>
              <a:rPr lang="fr-FR" sz="2800" b="1" baseline="-25000" dirty="0" err="1" smtClean="0"/>
              <a:t>Mf</a:t>
            </a:r>
            <a:r>
              <a:rPr lang="fr-FR" sz="2800" b="1" baseline="-25000" dirty="0" smtClean="0"/>
              <a:t>=2M</a:t>
            </a:r>
            <a:endParaRPr lang="fr-FR" sz="2800" b="1" dirty="0"/>
          </a:p>
        </p:txBody>
      </p:sp>
      <p:sp>
        <p:nvSpPr>
          <p:cNvPr id="18450" name="AutoShape 18"/>
          <p:cNvSpPr>
            <a:spLocks noChangeArrowheads="1"/>
          </p:cNvSpPr>
          <p:nvPr/>
        </p:nvSpPr>
        <p:spPr bwMode="auto">
          <a:xfrm flipH="1">
            <a:off x="2124075" y="981075"/>
            <a:ext cx="431800" cy="5834063"/>
          </a:xfrm>
          <a:prstGeom prst="downArrow">
            <a:avLst>
              <a:gd name="adj1" fmla="val 50000"/>
              <a:gd name="adj2" fmla="val 337776"/>
            </a:avLst>
          </a:prstGeom>
          <a:solidFill>
            <a:srgbClr val="CCFFFF">
              <a:alpha val="17000"/>
            </a:srgbClr>
          </a:solidFill>
          <a:ln w="9525">
            <a:solidFill>
              <a:schemeClr val="tx1"/>
            </a:solidFill>
            <a:miter lim="800000"/>
            <a:headEnd/>
            <a:tailEnd/>
          </a:ln>
          <a:effectLst/>
        </p:spPr>
        <p:txBody>
          <a:bodyPr wrap="none" anchor="ctr"/>
          <a:lstStyle/>
          <a:p>
            <a:endParaRPr lang="fr-F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Corrigé du BAC</a:t>
            </a:r>
            <a:endParaRPr lang="fr-FR" b="1" dirty="0"/>
          </a:p>
        </p:txBody>
      </p:sp>
      <p:sp>
        <p:nvSpPr>
          <p:cNvPr id="3" name="Espace réservé du contenu 2"/>
          <p:cNvSpPr>
            <a:spLocks noGrp="1"/>
          </p:cNvSpPr>
          <p:nvPr>
            <p:ph sz="quarter" idx="1"/>
          </p:nvPr>
        </p:nvSpPr>
        <p:spPr/>
        <p:txBody>
          <a:bodyPr/>
          <a:lstStyle/>
          <a:p>
            <a:r>
              <a:rPr lang="fr-FR" dirty="0" smtClean="0">
                <a:hlinkClick r:id="rId2" action="ppaction://hlinkfile"/>
              </a:rPr>
              <a:t>correction sujet III  </a:t>
            </a:r>
            <a:r>
              <a:rPr lang="fr-FR" dirty="0" err="1" smtClean="0">
                <a:hlinkClick r:id="rId2" action="ppaction://hlinkfile"/>
              </a:rPr>
              <a:t>specialite</a:t>
            </a:r>
            <a:r>
              <a:rPr lang="fr-FR" dirty="0" smtClean="0">
                <a:hlinkClick r:id="rId2" action="ppaction://hlinkfile"/>
              </a:rPr>
              <a:t> métropole.docx</a:t>
            </a:r>
            <a:endParaRPr lang="fr-F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dirty="0" smtClean="0"/>
              <a:t>Exemple de problème ouvert</a:t>
            </a:r>
            <a:br>
              <a:rPr lang="fr-FR" b="1" dirty="0" smtClean="0"/>
            </a:br>
            <a:r>
              <a:rPr lang="fr-FR" b="1" dirty="0" smtClean="0"/>
              <a:t> niveau Capes</a:t>
            </a:r>
            <a:endParaRPr lang="fr-FR" b="1" dirty="0"/>
          </a:p>
        </p:txBody>
      </p:sp>
      <p:sp>
        <p:nvSpPr>
          <p:cNvPr id="3" name="Espace réservé du contenu 2"/>
          <p:cNvSpPr>
            <a:spLocks noGrp="1"/>
          </p:cNvSpPr>
          <p:nvPr>
            <p:ph sz="quarter" idx="1"/>
          </p:nvPr>
        </p:nvSpPr>
        <p:spPr/>
        <p:txBody>
          <a:bodyPr>
            <a:normAutofit fontScale="92500" lnSpcReduction="10000"/>
          </a:bodyPr>
          <a:lstStyle/>
          <a:p>
            <a:pPr algn="just"/>
            <a:r>
              <a:rPr lang="fr-FR" dirty="0" smtClean="0"/>
              <a:t>Sujet du Capes externe 2013, épreuve de chimie A.III.2</a:t>
            </a:r>
          </a:p>
          <a:p>
            <a:pPr algn="just"/>
            <a:r>
              <a:rPr lang="fr-FR" b="1" u="sng" dirty="0" smtClean="0"/>
              <a:t>Question:</a:t>
            </a:r>
            <a:r>
              <a:rPr lang="fr-FR" dirty="0" smtClean="0"/>
              <a:t> </a:t>
            </a:r>
            <a:r>
              <a:rPr lang="fr-FR" b="1" dirty="0" smtClean="0"/>
              <a:t>Évaluer l’ordre de grandeur de la masse de </a:t>
            </a:r>
            <a:r>
              <a:rPr lang="fr-FR" b="1" dirty="0" err="1" smtClean="0"/>
              <a:t>diazote</a:t>
            </a:r>
            <a:r>
              <a:rPr lang="fr-FR" b="1" dirty="0" smtClean="0"/>
              <a:t> contenue dans l’atmosphère terrestre. On expliquera les différentes étapes du calcul, les données choisies et les approximations faites. </a:t>
            </a:r>
            <a:r>
              <a:rPr lang="fr-FR" dirty="0" smtClean="0"/>
              <a:t>(</a:t>
            </a:r>
            <a:r>
              <a:rPr lang="fr-FR" i="1" dirty="0" smtClean="0"/>
              <a:t>Remarque : cette question très ouverte fait appel à l’élaboration d’une démarche de résolution au cours de laquelle des données non fournies peuvent être utilisées ; ces dernières sont considérées comme devant faire partie de la culture générale scientifique attendue d’un futur enseignant)</a:t>
            </a:r>
            <a:endParaRPr lang="fr-FR" dirty="0" smtClean="0"/>
          </a:p>
          <a:p>
            <a:pPr algn="just"/>
            <a:endParaRPr lang="fr-F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Exemple 1 de résolution</a:t>
            </a:r>
            <a:endParaRPr lang="fr-FR" b="1" dirty="0"/>
          </a:p>
        </p:txBody>
      </p:sp>
      <p:sp>
        <p:nvSpPr>
          <p:cNvPr id="3" name="Espace réservé du contenu 2"/>
          <p:cNvSpPr>
            <a:spLocks noGrp="1"/>
          </p:cNvSpPr>
          <p:nvPr>
            <p:ph sz="quarter" idx="1"/>
          </p:nvPr>
        </p:nvSpPr>
        <p:spPr>
          <a:xfrm>
            <a:off x="612648" y="1600200"/>
            <a:ext cx="8153400" cy="4900634"/>
          </a:xfrm>
        </p:spPr>
        <p:txBody>
          <a:bodyPr>
            <a:normAutofit fontScale="85000" lnSpcReduction="20000"/>
          </a:bodyPr>
          <a:lstStyle/>
          <a:p>
            <a:r>
              <a:rPr lang="fr-FR" dirty="0" smtClean="0"/>
              <a:t>1)Loi des gaz parfaits (détermination du nombre de moles de gaz)</a:t>
            </a:r>
          </a:p>
          <a:p>
            <a:pPr>
              <a:buNone/>
            </a:pPr>
            <a:r>
              <a:rPr lang="fr-FR" dirty="0" smtClean="0"/>
              <a:t>PV=</a:t>
            </a:r>
            <a:r>
              <a:rPr lang="fr-FR" dirty="0" err="1" smtClean="0"/>
              <a:t>nRT</a:t>
            </a:r>
            <a:r>
              <a:rPr lang="fr-FR" dirty="0" smtClean="0"/>
              <a:t> avec V=SH et S=4πR</a:t>
            </a:r>
            <a:r>
              <a:rPr lang="fr-FR" baseline="30000" dirty="0" smtClean="0"/>
              <a:t>2</a:t>
            </a:r>
            <a:r>
              <a:rPr lang="fr-FR" baseline="-25000" dirty="0" smtClean="0"/>
              <a:t>T</a:t>
            </a:r>
            <a:endParaRPr lang="fr-FR" dirty="0" smtClean="0"/>
          </a:p>
          <a:p>
            <a:pPr>
              <a:buNone/>
            </a:pPr>
            <a:r>
              <a:rPr lang="fr-FR" dirty="0" smtClean="0"/>
              <a:t>Avec </a:t>
            </a:r>
            <a:r>
              <a:rPr lang="fr-FR" dirty="0" smtClean="0">
                <a:solidFill>
                  <a:srgbClr val="FF0000"/>
                </a:solidFill>
              </a:rPr>
              <a:t>H=20 km</a:t>
            </a:r>
            <a:r>
              <a:rPr lang="fr-FR" dirty="0" smtClean="0"/>
              <a:t>= 20.10</a:t>
            </a:r>
            <a:r>
              <a:rPr lang="fr-FR" baseline="30000" dirty="0" smtClean="0"/>
              <a:t>3</a:t>
            </a:r>
            <a:r>
              <a:rPr lang="fr-FR" dirty="0" smtClean="0"/>
              <a:t>m, R</a:t>
            </a:r>
            <a:r>
              <a:rPr lang="fr-FR" baseline="-25000" dirty="0" smtClean="0"/>
              <a:t>T</a:t>
            </a:r>
            <a:r>
              <a:rPr lang="fr-FR" dirty="0" smtClean="0"/>
              <a:t>= 6400 km= 6400.10</a:t>
            </a:r>
            <a:r>
              <a:rPr lang="fr-FR" baseline="30000" dirty="0" smtClean="0"/>
              <a:t>3</a:t>
            </a:r>
            <a:r>
              <a:rPr lang="fr-FR" dirty="0" smtClean="0"/>
              <a:t>m, </a:t>
            </a:r>
          </a:p>
          <a:p>
            <a:pPr>
              <a:buNone/>
            </a:pPr>
            <a:r>
              <a:rPr lang="fr-FR" dirty="0" smtClean="0">
                <a:solidFill>
                  <a:srgbClr val="FF0000"/>
                </a:solidFill>
              </a:rPr>
              <a:t>P=10</a:t>
            </a:r>
            <a:r>
              <a:rPr lang="fr-FR" baseline="30000" dirty="0" smtClean="0">
                <a:solidFill>
                  <a:srgbClr val="FF0000"/>
                </a:solidFill>
              </a:rPr>
              <a:t>5 </a:t>
            </a:r>
            <a:r>
              <a:rPr lang="fr-FR" dirty="0" smtClean="0">
                <a:solidFill>
                  <a:srgbClr val="FF0000"/>
                </a:solidFill>
              </a:rPr>
              <a:t>Pa</a:t>
            </a:r>
            <a:r>
              <a:rPr lang="fr-FR" dirty="0" smtClean="0"/>
              <a:t>, </a:t>
            </a:r>
            <a:r>
              <a:rPr lang="fr-FR" dirty="0" smtClean="0">
                <a:solidFill>
                  <a:srgbClr val="FF0000"/>
                </a:solidFill>
              </a:rPr>
              <a:t>T=10°C</a:t>
            </a:r>
            <a:r>
              <a:rPr lang="fr-FR" dirty="0" smtClean="0"/>
              <a:t>=283K</a:t>
            </a:r>
          </a:p>
          <a:p>
            <a:pPr>
              <a:buNone/>
            </a:pPr>
            <a:r>
              <a:rPr lang="fr-FR" dirty="0" smtClean="0"/>
              <a:t>n=P4πR</a:t>
            </a:r>
            <a:r>
              <a:rPr lang="fr-FR" baseline="30000" dirty="0" smtClean="0"/>
              <a:t>2</a:t>
            </a:r>
            <a:r>
              <a:rPr lang="fr-FR" baseline="-25000" dirty="0" smtClean="0"/>
              <a:t>T</a:t>
            </a:r>
            <a:r>
              <a:rPr lang="fr-FR" dirty="0" smtClean="0"/>
              <a:t>H/RT= </a:t>
            </a:r>
            <a:r>
              <a:rPr lang="fr-FR" dirty="0" smtClean="0">
                <a:solidFill>
                  <a:srgbClr val="00B0F0"/>
                </a:solidFill>
              </a:rPr>
              <a:t>4,4.10</a:t>
            </a:r>
            <a:r>
              <a:rPr lang="fr-FR" baseline="30000" dirty="0" smtClean="0">
                <a:solidFill>
                  <a:srgbClr val="00B0F0"/>
                </a:solidFill>
              </a:rPr>
              <a:t>20</a:t>
            </a:r>
            <a:r>
              <a:rPr lang="fr-FR" dirty="0" smtClean="0"/>
              <a:t> mol de gaz</a:t>
            </a:r>
          </a:p>
          <a:p>
            <a:r>
              <a:rPr lang="fr-FR" dirty="0" smtClean="0"/>
              <a:t>2)Composition de l’air (détermination du nombre de moles de </a:t>
            </a:r>
            <a:r>
              <a:rPr lang="fr-FR" dirty="0" err="1" smtClean="0"/>
              <a:t>diazote</a:t>
            </a:r>
            <a:r>
              <a:rPr lang="fr-FR" dirty="0" smtClean="0"/>
              <a:t>)</a:t>
            </a:r>
          </a:p>
          <a:p>
            <a:pPr>
              <a:buNone/>
            </a:pPr>
            <a:r>
              <a:rPr lang="fr-FR" dirty="0" smtClean="0"/>
              <a:t>L’air est constitué de 80% de </a:t>
            </a:r>
            <a:r>
              <a:rPr lang="fr-FR" dirty="0" err="1" smtClean="0"/>
              <a:t>diazote</a:t>
            </a:r>
            <a:r>
              <a:rPr lang="fr-FR" dirty="0" smtClean="0"/>
              <a:t> donc </a:t>
            </a:r>
          </a:p>
          <a:p>
            <a:pPr>
              <a:buNone/>
            </a:pPr>
            <a:r>
              <a:rPr lang="fr-FR" dirty="0" smtClean="0"/>
              <a:t>n</a:t>
            </a:r>
            <a:r>
              <a:rPr lang="fr-FR" baseline="-25000" dirty="0" smtClean="0"/>
              <a:t>N2</a:t>
            </a:r>
            <a:r>
              <a:rPr lang="fr-FR" dirty="0" smtClean="0"/>
              <a:t>= 0,8. 4,4.10</a:t>
            </a:r>
            <a:r>
              <a:rPr lang="fr-FR" baseline="30000" dirty="0" smtClean="0"/>
              <a:t>20</a:t>
            </a:r>
            <a:r>
              <a:rPr lang="fr-FR" dirty="0" smtClean="0"/>
              <a:t>=</a:t>
            </a:r>
            <a:r>
              <a:rPr lang="fr-FR" dirty="0" smtClean="0">
                <a:solidFill>
                  <a:srgbClr val="00B0F0"/>
                </a:solidFill>
              </a:rPr>
              <a:t>3,5.10</a:t>
            </a:r>
            <a:r>
              <a:rPr lang="fr-FR" baseline="30000" dirty="0" smtClean="0">
                <a:solidFill>
                  <a:srgbClr val="00B0F0"/>
                </a:solidFill>
              </a:rPr>
              <a:t>20</a:t>
            </a:r>
            <a:r>
              <a:rPr lang="fr-FR" dirty="0" smtClean="0">
                <a:solidFill>
                  <a:srgbClr val="00B0F0"/>
                </a:solidFill>
              </a:rPr>
              <a:t>moles de </a:t>
            </a:r>
            <a:r>
              <a:rPr lang="fr-FR" dirty="0" err="1" smtClean="0">
                <a:solidFill>
                  <a:srgbClr val="00B0F0"/>
                </a:solidFill>
              </a:rPr>
              <a:t>diazote</a:t>
            </a:r>
            <a:endParaRPr lang="fr-FR" dirty="0" smtClean="0">
              <a:solidFill>
                <a:srgbClr val="00B0F0"/>
              </a:solidFill>
            </a:endParaRPr>
          </a:p>
          <a:p>
            <a:r>
              <a:rPr lang="fr-FR" dirty="0" smtClean="0"/>
              <a:t>3)Masse de </a:t>
            </a:r>
            <a:r>
              <a:rPr lang="fr-FR" dirty="0" err="1" smtClean="0"/>
              <a:t>diazote</a:t>
            </a:r>
            <a:endParaRPr lang="fr-FR" dirty="0" smtClean="0"/>
          </a:p>
          <a:p>
            <a:pPr>
              <a:buNone/>
            </a:pPr>
            <a:r>
              <a:rPr lang="fr-FR" dirty="0" smtClean="0"/>
              <a:t>m=</a:t>
            </a:r>
            <a:r>
              <a:rPr lang="fr-FR" dirty="0" err="1" smtClean="0"/>
              <a:t>nM</a:t>
            </a:r>
            <a:r>
              <a:rPr lang="fr-FR" dirty="0" smtClean="0"/>
              <a:t>=3,5.10</a:t>
            </a:r>
            <a:r>
              <a:rPr lang="fr-FR" baseline="30000" dirty="0" smtClean="0"/>
              <a:t>20</a:t>
            </a:r>
            <a:r>
              <a:rPr lang="fr-FR" dirty="0" smtClean="0"/>
              <a:t>x28=100.10</a:t>
            </a:r>
            <a:r>
              <a:rPr lang="fr-FR" baseline="30000" dirty="0" smtClean="0"/>
              <a:t>20</a:t>
            </a:r>
            <a:r>
              <a:rPr lang="fr-FR" dirty="0" smtClean="0"/>
              <a:t>g donc </a:t>
            </a:r>
            <a:r>
              <a:rPr lang="fr-FR" u="sng" dirty="0" smtClean="0">
                <a:solidFill>
                  <a:srgbClr val="00B0F0"/>
                </a:solidFill>
              </a:rPr>
              <a:t>m=10</a:t>
            </a:r>
            <a:r>
              <a:rPr lang="fr-FR" u="sng" baseline="30000" dirty="0" smtClean="0">
                <a:solidFill>
                  <a:srgbClr val="00B0F0"/>
                </a:solidFill>
              </a:rPr>
              <a:t>19</a:t>
            </a:r>
            <a:r>
              <a:rPr lang="fr-FR" u="sng" dirty="0" smtClean="0">
                <a:solidFill>
                  <a:srgbClr val="00B0F0"/>
                </a:solidFill>
              </a:rPr>
              <a:t>kg de </a:t>
            </a:r>
            <a:r>
              <a:rPr lang="fr-FR" u="sng" dirty="0" err="1" smtClean="0">
                <a:solidFill>
                  <a:srgbClr val="00B0F0"/>
                </a:solidFill>
              </a:rPr>
              <a:t>diazote</a:t>
            </a:r>
            <a:endParaRPr lang="fr-FR" u="sng" dirty="0" smtClean="0">
              <a:solidFill>
                <a:srgbClr val="00B0F0"/>
              </a:solidFill>
            </a:endParaRPr>
          </a:p>
          <a:p>
            <a:endParaRPr lang="fr-F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Correction</a:t>
            </a:r>
            <a:endParaRPr lang="fr-FR" b="1" dirty="0"/>
          </a:p>
        </p:txBody>
      </p:sp>
      <p:sp>
        <p:nvSpPr>
          <p:cNvPr id="3" name="Espace réservé du contenu 2"/>
          <p:cNvSpPr>
            <a:spLocks noGrp="1"/>
          </p:cNvSpPr>
          <p:nvPr>
            <p:ph sz="quarter" idx="1"/>
          </p:nvPr>
        </p:nvSpPr>
        <p:spPr/>
        <p:txBody>
          <a:bodyPr/>
          <a:lstStyle/>
          <a:p>
            <a:pPr algn="just"/>
            <a:r>
              <a:rPr lang="fr-FR" dirty="0" smtClean="0"/>
              <a:t>APP: Trouver dans le sujet les données numériques utiles et estimer les manquantes</a:t>
            </a:r>
          </a:p>
          <a:p>
            <a:pPr algn="just"/>
            <a:r>
              <a:rPr lang="fr-FR" dirty="0" smtClean="0"/>
              <a:t>ANA: Identifier les 3 étapes de résolution</a:t>
            </a:r>
          </a:p>
          <a:p>
            <a:pPr algn="just"/>
            <a:r>
              <a:rPr lang="fr-FR" dirty="0" smtClean="0"/>
              <a:t>REA: Faire les calculs</a:t>
            </a:r>
          </a:p>
          <a:p>
            <a:pPr algn="just"/>
            <a:r>
              <a:rPr lang="fr-FR" dirty="0" smtClean="0"/>
              <a:t>ANA: justification et faiblesse des approximations</a:t>
            </a:r>
          </a:p>
          <a:p>
            <a:pPr algn="just"/>
            <a:r>
              <a:rPr lang="fr-FR" dirty="0" smtClean="0"/>
              <a:t>COM: les explications doivent être claires</a:t>
            </a:r>
            <a:endParaRPr lang="fr-F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b="1" dirty="0" smtClean="0"/>
              <a:t>Tableau de correction</a:t>
            </a:r>
            <a:endParaRPr lang="fr-FR" b="1" dirty="0"/>
          </a:p>
        </p:txBody>
      </p:sp>
      <p:graphicFrame>
        <p:nvGraphicFramePr>
          <p:cNvPr id="4" name="Espace réservé du contenu 3"/>
          <p:cNvGraphicFramePr>
            <a:graphicFrameLocks noGrp="1"/>
          </p:cNvGraphicFramePr>
          <p:nvPr>
            <p:ph idx="1"/>
          </p:nvPr>
        </p:nvGraphicFramePr>
        <p:xfrm>
          <a:off x="457200" y="1714487"/>
          <a:ext cx="8229600" cy="4786346"/>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601709">
                <a:tc>
                  <a:txBody>
                    <a:bodyPr/>
                    <a:lstStyle/>
                    <a:p>
                      <a:pPr algn="ctr">
                        <a:lnSpc>
                          <a:spcPct val="115000"/>
                        </a:lnSpc>
                        <a:spcAft>
                          <a:spcPts val="0"/>
                        </a:spcAft>
                      </a:pPr>
                      <a:r>
                        <a:rPr lang="fr-FR" sz="1000" b="1" dirty="0" smtClean="0">
                          <a:latin typeface="Arial"/>
                          <a:ea typeface="Times New Roman"/>
                          <a:cs typeface="Arial"/>
                        </a:rPr>
                        <a:t>Compétences</a:t>
                      </a:r>
                      <a:endParaRPr lang="fr-FR" sz="1000" dirty="0">
                        <a:latin typeface="Arial"/>
                        <a:ea typeface="Calibri"/>
                        <a:cs typeface="Times New Roman"/>
                      </a:endParaRPr>
                    </a:p>
                  </a:txBody>
                  <a:tcPr marL="44450" marR="44450" marT="0" marB="0" anchor="ctr"/>
                </a:tc>
                <a:tc>
                  <a:txBody>
                    <a:bodyPr/>
                    <a:lstStyle/>
                    <a:p>
                      <a:r>
                        <a:rPr lang="fr-FR" dirty="0" smtClean="0"/>
                        <a:t>A</a:t>
                      </a:r>
                      <a:endParaRPr lang="fr-FR" dirty="0"/>
                    </a:p>
                  </a:txBody>
                  <a:tcPr/>
                </a:tc>
                <a:tc>
                  <a:txBody>
                    <a:bodyPr/>
                    <a:lstStyle/>
                    <a:p>
                      <a:r>
                        <a:rPr lang="fr-FR" dirty="0" smtClean="0"/>
                        <a:t>B</a:t>
                      </a:r>
                      <a:endParaRPr lang="fr-FR" dirty="0"/>
                    </a:p>
                  </a:txBody>
                  <a:tcPr/>
                </a:tc>
                <a:tc>
                  <a:txBody>
                    <a:bodyPr/>
                    <a:lstStyle/>
                    <a:p>
                      <a:r>
                        <a:rPr lang="fr-FR" dirty="0" smtClean="0"/>
                        <a:t>C</a:t>
                      </a:r>
                      <a:endParaRPr lang="fr-FR" dirty="0"/>
                    </a:p>
                  </a:txBody>
                  <a:tcPr/>
                </a:tc>
                <a:tc>
                  <a:txBody>
                    <a:bodyPr/>
                    <a:lstStyle/>
                    <a:p>
                      <a:r>
                        <a:rPr lang="fr-FR" dirty="0" smtClean="0"/>
                        <a:t>D</a:t>
                      </a:r>
                      <a:endParaRPr lang="fr-FR" dirty="0"/>
                    </a:p>
                  </a:txBody>
                  <a:tcPr/>
                </a:tc>
              </a:tr>
              <a:tr h="601709">
                <a:tc>
                  <a:txBody>
                    <a:bodyPr/>
                    <a:lstStyle/>
                    <a:p>
                      <a:pPr>
                        <a:lnSpc>
                          <a:spcPct val="115000"/>
                        </a:lnSpc>
                        <a:spcAft>
                          <a:spcPts val="0"/>
                        </a:spcAft>
                      </a:pPr>
                      <a:r>
                        <a:rPr lang="fr-FR" sz="1000" b="1" dirty="0">
                          <a:latin typeface="Arial"/>
                          <a:ea typeface="Times New Roman"/>
                          <a:cs typeface="Arial"/>
                        </a:rPr>
                        <a:t>S’approprier</a:t>
                      </a:r>
                      <a:r>
                        <a:rPr lang="fr-FR" sz="1000" dirty="0">
                          <a:latin typeface="Arial"/>
                          <a:ea typeface="Times New Roman"/>
                          <a:cs typeface="Arial"/>
                        </a:rPr>
                        <a:t> </a:t>
                      </a:r>
                      <a:endParaRPr lang="fr-FR" sz="1000" dirty="0">
                        <a:latin typeface="Arial"/>
                        <a:ea typeface="Calibri"/>
                        <a:cs typeface="Times New Roman"/>
                      </a:endParaRPr>
                    </a:p>
                  </a:txBody>
                  <a:tcPr marL="44450" marR="44450" marT="0" marB="0"/>
                </a:tc>
                <a:tc>
                  <a:txBody>
                    <a:bodyPr/>
                    <a:lstStyle/>
                    <a:p>
                      <a:r>
                        <a:rPr lang="fr-FR" dirty="0" smtClean="0"/>
                        <a:t>x</a:t>
                      </a:r>
                      <a:endParaRPr lang="fr-FR" dirty="0"/>
                    </a:p>
                  </a:txBody>
                  <a:tcPr/>
                </a:tc>
                <a:tc>
                  <a:txBody>
                    <a:bodyPr/>
                    <a:lstStyle/>
                    <a:p>
                      <a:endParaRPr lang="fr-FR"/>
                    </a:p>
                  </a:txBody>
                  <a:tcPr/>
                </a:tc>
                <a:tc>
                  <a:txBody>
                    <a:bodyPr/>
                    <a:lstStyle/>
                    <a:p>
                      <a:endParaRPr lang="fr-FR" dirty="0"/>
                    </a:p>
                  </a:txBody>
                  <a:tcPr/>
                </a:tc>
                <a:tc>
                  <a:txBody>
                    <a:bodyPr/>
                    <a:lstStyle/>
                    <a:p>
                      <a:endParaRPr lang="fr-FR"/>
                    </a:p>
                  </a:txBody>
                  <a:tcPr/>
                </a:tc>
              </a:tr>
              <a:tr h="601709">
                <a:tc>
                  <a:txBody>
                    <a:bodyPr/>
                    <a:lstStyle/>
                    <a:p>
                      <a:pPr>
                        <a:lnSpc>
                          <a:spcPct val="115000"/>
                        </a:lnSpc>
                        <a:spcAft>
                          <a:spcPts val="0"/>
                        </a:spcAft>
                      </a:pPr>
                      <a:r>
                        <a:rPr lang="fr-FR" sz="1000" b="1" dirty="0" smtClean="0">
                          <a:latin typeface="Arial"/>
                          <a:ea typeface="Calibri"/>
                          <a:cs typeface="Times New Roman"/>
                        </a:rPr>
                        <a:t>Analyser</a:t>
                      </a:r>
                    </a:p>
                  </a:txBody>
                  <a:tcPr marL="44450" marR="44450" marT="0" marB="0"/>
                </a:tc>
                <a:tc>
                  <a:txBody>
                    <a:bodyPr/>
                    <a:lstStyle/>
                    <a:p>
                      <a:endParaRPr lang="fr-FR" dirty="0"/>
                    </a:p>
                  </a:txBody>
                  <a:tcPr/>
                </a:tc>
                <a:tc>
                  <a:txBody>
                    <a:bodyPr/>
                    <a:lstStyle/>
                    <a:p>
                      <a:r>
                        <a:rPr lang="fr-FR" dirty="0" smtClean="0"/>
                        <a:t>x</a:t>
                      </a:r>
                      <a:endParaRPr lang="fr-FR" dirty="0"/>
                    </a:p>
                  </a:txBody>
                  <a:tcPr/>
                </a:tc>
                <a:tc>
                  <a:txBody>
                    <a:bodyPr/>
                    <a:lstStyle/>
                    <a:p>
                      <a:endParaRPr lang="fr-FR" dirty="0"/>
                    </a:p>
                  </a:txBody>
                  <a:tcPr/>
                </a:tc>
                <a:tc>
                  <a:txBody>
                    <a:bodyPr/>
                    <a:lstStyle/>
                    <a:p>
                      <a:endParaRPr lang="fr-FR" dirty="0"/>
                    </a:p>
                  </a:txBody>
                  <a:tcPr/>
                </a:tc>
              </a:tr>
              <a:tr h="853108">
                <a:tc>
                  <a:txBody>
                    <a:bodyPr/>
                    <a:lstStyle/>
                    <a:p>
                      <a:pPr>
                        <a:lnSpc>
                          <a:spcPct val="115000"/>
                        </a:lnSpc>
                        <a:spcAft>
                          <a:spcPts val="0"/>
                        </a:spcAft>
                      </a:pPr>
                      <a:r>
                        <a:rPr lang="fr-FR" sz="1000" b="1" dirty="0">
                          <a:latin typeface="Arial"/>
                          <a:ea typeface="Times New Roman"/>
                          <a:cs typeface="Arial"/>
                        </a:rPr>
                        <a:t>Réaliser</a:t>
                      </a:r>
                      <a:r>
                        <a:rPr lang="fr-FR" sz="1000" dirty="0">
                          <a:latin typeface="Arial"/>
                          <a:ea typeface="Times New Roman"/>
                          <a:cs typeface="Arial"/>
                        </a:rPr>
                        <a:t> </a:t>
                      </a:r>
                      <a:endParaRPr lang="fr-FR" sz="1000" dirty="0">
                        <a:latin typeface="Arial"/>
                        <a:ea typeface="Calibri"/>
                        <a:cs typeface="Times New Roman"/>
                      </a:endParaRPr>
                    </a:p>
                  </a:txBody>
                  <a:tcPr marL="44450" marR="44450" marT="0" marB="0"/>
                </a:tc>
                <a:tc>
                  <a:txBody>
                    <a:bodyPr/>
                    <a:lstStyle/>
                    <a:p>
                      <a:endParaRPr lang="fr-FR" dirty="0"/>
                    </a:p>
                  </a:txBody>
                  <a:tcPr/>
                </a:tc>
                <a:tc>
                  <a:txBody>
                    <a:bodyPr/>
                    <a:lstStyle/>
                    <a:p>
                      <a:r>
                        <a:rPr lang="fr-FR" dirty="0" smtClean="0"/>
                        <a:t>x</a:t>
                      </a:r>
                      <a:endParaRPr lang="fr-FR" dirty="0"/>
                    </a:p>
                  </a:txBody>
                  <a:tcPr/>
                </a:tc>
                <a:tc>
                  <a:txBody>
                    <a:bodyPr/>
                    <a:lstStyle/>
                    <a:p>
                      <a:endParaRPr lang="fr-FR"/>
                    </a:p>
                  </a:txBody>
                  <a:tcPr/>
                </a:tc>
                <a:tc>
                  <a:txBody>
                    <a:bodyPr/>
                    <a:lstStyle/>
                    <a:p>
                      <a:endParaRPr lang="fr-FR" dirty="0"/>
                    </a:p>
                  </a:txBody>
                  <a:tcPr/>
                </a:tc>
              </a:tr>
              <a:tr h="1275003">
                <a:tc>
                  <a:txBody>
                    <a:bodyPr/>
                    <a:lstStyle/>
                    <a:p>
                      <a:pPr>
                        <a:lnSpc>
                          <a:spcPct val="115000"/>
                        </a:lnSpc>
                        <a:spcAft>
                          <a:spcPts val="0"/>
                        </a:spcAft>
                      </a:pPr>
                      <a:r>
                        <a:rPr lang="fr-FR" sz="1000" b="1" dirty="0" smtClean="0">
                          <a:latin typeface="Arial"/>
                          <a:ea typeface="Times New Roman"/>
                          <a:cs typeface="Arial"/>
                        </a:rPr>
                        <a:t>Valider</a:t>
                      </a:r>
                      <a:endParaRPr lang="fr-FR" sz="1000" dirty="0">
                        <a:latin typeface="Arial"/>
                        <a:ea typeface="Calibri"/>
                        <a:cs typeface="Times New Roman"/>
                      </a:endParaRPr>
                    </a:p>
                  </a:txBody>
                  <a:tcPr marL="44450" marR="44450" marT="0" marB="0"/>
                </a:tc>
                <a:tc>
                  <a:txBody>
                    <a:bodyPr/>
                    <a:lstStyle/>
                    <a:p>
                      <a:r>
                        <a:rPr lang="fr-FR" dirty="0" smtClean="0"/>
                        <a:t>x</a:t>
                      </a:r>
                      <a:endParaRPr lang="fr-FR" dirty="0"/>
                    </a:p>
                  </a:txBody>
                  <a:tcPr/>
                </a:tc>
                <a:tc>
                  <a:txBody>
                    <a:bodyPr/>
                    <a:lstStyle/>
                    <a:p>
                      <a:endParaRPr lang="fr-FR" dirty="0"/>
                    </a:p>
                  </a:txBody>
                  <a:tcPr/>
                </a:tc>
                <a:tc>
                  <a:txBody>
                    <a:bodyPr/>
                    <a:lstStyle/>
                    <a:p>
                      <a:endParaRPr lang="fr-FR"/>
                    </a:p>
                  </a:txBody>
                  <a:tcPr/>
                </a:tc>
                <a:tc>
                  <a:txBody>
                    <a:bodyPr/>
                    <a:lstStyle/>
                    <a:p>
                      <a:endParaRPr lang="fr-FR"/>
                    </a:p>
                  </a:txBody>
                  <a:tcPr/>
                </a:tc>
              </a:tr>
              <a:tr h="853108">
                <a:tc>
                  <a:txBody>
                    <a:bodyPr/>
                    <a:lstStyle/>
                    <a:p>
                      <a:pPr>
                        <a:lnSpc>
                          <a:spcPct val="115000"/>
                        </a:lnSpc>
                        <a:spcAft>
                          <a:spcPts val="0"/>
                        </a:spcAft>
                      </a:pPr>
                      <a:r>
                        <a:rPr lang="fr-FR" sz="1000" b="1" dirty="0" smtClean="0">
                          <a:latin typeface="Arial"/>
                          <a:ea typeface="Times New Roman"/>
                          <a:cs typeface="Arial"/>
                        </a:rPr>
                        <a:t>Communiquer</a:t>
                      </a:r>
                      <a:endParaRPr lang="fr-FR" sz="1000" dirty="0">
                        <a:latin typeface="Arial"/>
                        <a:ea typeface="Calibri"/>
                        <a:cs typeface="Times New Roman"/>
                      </a:endParaRPr>
                    </a:p>
                  </a:txBody>
                  <a:tcPr marL="44450" marR="44450" marT="0" marB="0"/>
                </a:tc>
                <a:tc>
                  <a:txBody>
                    <a:bodyPr/>
                    <a:lstStyle/>
                    <a:p>
                      <a:endParaRPr lang="fr-FR"/>
                    </a:p>
                  </a:txBody>
                  <a:tcPr/>
                </a:tc>
                <a:tc>
                  <a:txBody>
                    <a:bodyPr/>
                    <a:lstStyle/>
                    <a:p>
                      <a:r>
                        <a:rPr lang="fr-FR" dirty="0" smtClean="0"/>
                        <a:t>x</a:t>
                      </a:r>
                      <a:endParaRPr lang="fr-FR" dirty="0"/>
                    </a:p>
                  </a:txBody>
                  <a:tcPr/>
                </a:tc>
                <a:tc>
                  <a:txBody>
                    <a:bodyPr/>
                    <a:lstStyle/>
                    <a:p>
                      <a:endParaRPr lang="fr-FR"/>
                    </a:p>
                  </a:txBody>
                  <a:tcPr/>
                </a:tc>
                <a:tc>
                  <a:txBody>
                    <a:bodyPr/>
                    <a:lstStyle/>
                    <a:p>
                      <a:endParaRPr lang="fr-FR" dirty="0"/>
                    </a:p>
                  </a:txBody>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Exemple 2 de résolution</a:t>
            </a:r>
            <a:endParaRPr lang="fr-FR" b="1" dirty="0"/>
          </a:p>
        </p:txBody>
      </p:sp>
      <p:sp>
        <p:nvSpPr>
          <p:cNvPr id="3" name="Espace réservé du contenu 2"/>
          <p:cNvSpPr>
            <a:spLocks noGrp="1"/>
          </p:cNvSpPr>
          <p:nvPr>
            <p:ph sz="quarter" idx="1"/>
          </p:nvPr>
        </p:nvSpPr>
        <p:spPr>
          <a:xfrm>
            <a:off x="612648" y="1600200"/>
            <a:ext cx="8153400" cy="4900634"/>
          </a:xfrm>
        </p:spPr>
        <p:txBody>
          <a:bodyPr>
            <a:normAutofit lnSpcReduction="10000"/>
          </a:bodyPr>
          <a:lstStyle/>
          <a:p>
            <a:pPr algn="just"/>
            <a:r>
              <a:rPr lang="fr-FR" dirty="0" smtClean="0"/>
              <a:t>1)Pression au niveau du sol</a:t>
            </a:r>
          </a:p>
          <a:p>
            <a:pPr algn="just">
              <a:buNone/>
            </a:pPr>
            <a:r>
              <a:rPr lang="fr-FR" dirty="0" smtClean="0"/>
              <a:t>P=F/S avec F=mg (poids de la colonne d’air au dessus) et S=4πR</a:t>
            </a:r>
            <a:r>
              <a:rPr lang="fr-FR" baseline="30000" dirty="0" smtClean="0"/>
              <a:t>2</a:t>
            </a:r>
            <a:r>
              <a:rPr lang="fr-FR" baseline="-25000" dirty="0" smtClean="0"/>
              <a:t>T</a:t>
            </a:r>
            <a:r>
              <a:rPr lang="fr-FR" dirty="0" smtClean="0"/>
              <a:t> (surface de la terre)</a:t>
            </a:r>
          </a:p>
          <a:p>
            <a:pPr algn="just">
              <a:buNone/>
            </a:pPr>
            <a:r>
              <a:rPr lang="fr-FR" dirty="0" smtClean="0"/>
              <a:t>avec P= P=10</a:t>
            </a:r>
            <a:r>
              <a:rPr lang="fr-FR" baseline="30000" dirty="0" smtClean="0"/>
              <a:t>5 </a:t>
            </a:r>
            <a:r>
              <a:rPr lang="fr-FR" dirty="0" smtClean="0"/>
              <a:t>Pa  g=10N/kg   R</a:t>
            </a:r>
            <a:r>
              <a:rPr lang="fr-FR" baseline="-25000" dirty="0" smtClean="0"/>
              <a:t>T</a:t>
            </a:r>
            <a:r>
              <a:rPr lang="fr-FR" dirty="0" smtClean="0"/>
              <a:t>= 6400 km</a:t>
            </a:r>
          </a:p>
          <a:p>
            <a:pPr algn="just">
              <a:buNone/>
            </a:pPr>
            <a:r>
              <a:rPr lang="fr-FR" dirty="0" smtClean="0"/>
              <a:t>On trouve m=P4πR</a:t>
            </a:r>
            <a:r>
              <a:rPr lang="fr-FR" baseline="30000" dirty="0" smtClean="0"/>
              <a:t>2</a:t>
            </a:r>
            <a:r>
              <a:rPr lang="fr-FR" baseline="-25000" dirty="0" smtClean="0"/>
              <a:t>T</a:t>
            </a:r>
            <a:r>
              <a:rPr lang="fr-FR" dirty="0" smtClean="0"/>
              <a:t>/g   </a:t>
            </a:r>
            <a:r>
              <a:rPr lang="fr-FR" dirty="0" smtClean="0">
                <a:solidFill>
                  <a:srgbClr val="FF0000"/>
                </a:solidFill>
              </a:rPr>
              <a:t>m=5.10</a:t>
            </a:r>
            <a:r>
              <a:rPr lang="fr-FR" baseline="30000" dirty="0" smtClean="0">
                <a:solidFill>
                  <a:srgbClr val="FF0000"/>
                </a:solidFill>
              </a:rPr>
              <a:t>18</a:t>
            </a:r>
            <a:r>
              <a:rPr lang="fr-FR" dirty="0" smtClean="0">
                <a:solidFill>
                  <a:srgbClr val="FF0000"/>
                </a:solidFill>
              </a:rPr>
              <a:t>kg d’air</a:t>
            </a:r>
          </a:p>
          <a:p>
            <a:pPr algn="just"/>
            <a:r>
              <a:rPr lang="fr-FR" dirty="0" smtClean="0"/>
              <a:t>2)Composition de l’air</a:t>
            </a:r>
          </a:p>
          <a:p>
            <a:pPr algn="just">
              <a:buNone/>
            </a:pPr>
            <a:r>
              <a:rPr lang="fr-FR" dirty="0" smtClean="0"/>
              <a:t>L’air est constitué de 80% de </a:t>
            </a:r>
            <a:r>
              <a:rPr lang="fr-FR" dirty="0" err="1" smtClean="0"/>
              <a:t>diazote</a:t>
            </a:r>
            <a:r>
              <a:rPr lang="fr-FR" dirty="0" smtClean="0"/>
              <a:t> et de 20% de dioxygène. Les masses molaires sont proches (28 et 32g/mol) donc m</a:t>
            </a:r>
            <a:r>
              <a:rPr lang="fr-FR" baseline="-25000" dirty="0" smtClean="0"/>
              <a:t>N2</a:t>
            </a:r>
            <a:r>
              <a:rPr lang="fr-FR" dirty="0" smtClean="0"/>
              <a:t>=0,8.5.10</a:t>
            </a:r>
            <a:r>
              <a:rPr lang="fr-FR" baseline="30000" dirty="0" smtClean="0"/>
              <a:t>18</a:t>
            </a:r>
            <a:r>
              <a:rPr lang="fr-FR" dirty="0" smtClean="0"/>
              <a:t>kg                   </a:t>
            </a:r>
            <a:r>
              <a:rPr lang="fr-FR" dirty="0" smtClean="0">
                <a:solidFill>
                  <a:srgbClr val="FF0000"/>
                </a:solidFill>
              </a:rPr>
              <a:t>m</a:t>
            </a:r>
            <a:r>
              <a:rPr lang="fr-FR" baseline="-25000" dirty="0" smtClean="0">
                <a:solidFill>
                  <a:srgbClr val="FF0000"/>
                </a:solidFill>
              </a:rPr>
              <a:t>N2</a:t>
            </a:r>
            <a:r>
              <a:rPr lang="fr-FR" dirty="0" smtClean="0">
                <a:solidFill>
                  <a:srgbClr val="FF0000"/>
                </a:solidFill>
              </a:rPr>
              <a:t>= 4.10</a:t>
            </a:r>
            <a:r>
              <a:rPr lang="fr-FR" baseline="30000" dirty="0" smtClean="0">
                <a:solidFill>
                  <a:srgbClr val="FF0000"/>
                </a:solidFill>
              </a:rPr>
              <a:t>18</a:t>
            </a:r>
            <a:r>
              <a:rPr lang="fr-FR" dirty="0" smtClean="0">
                <a:solidFill>
                  <a:srgbClr val="FF0000"/>
                </a:solidFill>
              </a:rPr>
              <a:t>kg de </a:t>
            </a:r>
            <a:r>
              <a:rPr lang="fr-FR" dirty="0" err="1" smtClean="0">
                <a:solidFill>
                  <a:srgbClr val="FF0000"/>
                </a:solidFill>
              </a:rPr>
              <a:t>diazote</a:t>
            </a:r>
            <a:endParaRPr lang="fr-FR" dirty="0" smtClean="0">
              <a:solidFill>
                <a:srgbClr val="FF0000"/>
              </a:solidFill>
            </a:endParaRPr>
          </a:p>
          <a:p>
            <a:endParaRPr lang="fr-F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Résumé final</a:t>
            </a:r>
            <a:endParaRPr lang="fr-FR" b="1" dirty="0"/>
          </a:p>
        </p:txBody>
      </p:sp>
      <p:sp>
        <p:nvSpPr>
          <p:cNvPr id="3" name="Espace réservé du contenu 2"/>
          <p:cNvSpPr>
            <a:spLocks noGrp="1"/>
          </p:cNvSpPr>
          <p:nvPr>
            <p:ph sz="quarter" idx="1"/>
          </p:nvPr>
        </p:nvSpPr>
        <p:spPr/>
        <p:txBody>
          <a:bodyPr>
            <a:normAutofit lnSpcReduction="10000"/>
          </a:bodyPr>
          <a:lstStyle/>
          <a:p>
            <a:pPr algn="just"/>
            <a:r>
              <a:rPr lang="fr-FR" dirty="0" smtClean="0">
                <a:solidFill>
                  <a:srgbClr val="FF0000"/>
                </a:solidFill>
              </a:rPr>
              <a:t>Sujet</a:t>
            </a:r>
            <a:r>
              <a:rPr lang="fr-FR" dirty="0" smtClean="0"/>
              <a:t> : </a:t>
            </a:r>
          </a:p>
          <a:p>
            <a:pPr algn="just">
              <a:buNone/>
            </a:pPr>
            <a:r>
              <a:rPr lang="fr-FR" dirty="0" smtClean="0"/>
              <a:t>-Une question unique, précise, qui demande une valeur numérique avec ou sans documents. </a:t>
            </a:r>
          </a:p>
          <a:p>
            <a:pPr algn="just">
              <a:buNone/>
            </a:pPr>
            <a:r>
              <a:rPr lang="fr-FR" dirty="0" smtClean="0"/>
              <a:t>-Des données peuvent être manquantes. </a:t>
            </a:r>
          </a:p>
          <a:p>
            <a:pPr algn="just">
              <a:buNone/>
            </a:pPr>
            <a:r>
              <a:rPr lang="fr-FR" dirty="0" smtClean="0"/>
              <a:t>-Des questions préalables qui n’induisent pas la démarche peuvent être posées.</a:t>
            </a:r>
          </a:p>
          <a:p>
            <a:pPr algn="just"/>
            <a:endParaRPr lang="fr-FR" dirty="0" smtClean="0"/>
          </a:p>
          <a:p>
            <a:pPr algn="just"/>
            <a:r>
              <a:rPr lang="fr-FR" smtClean="0">
                <a:solidFill>
                  <a:srgbClr val="FF0000"/>
                </a:solidFill>
              </a:rPr>
              <a:t>Correction, notation</a:t>
            </a:r>
            <a:r>
              <a:rPr lang="fr-FR" dirty="0" smtClean="0">
                <a:solidFill>
                  <a:srgbClr val="FF0000"/>
                </a:solidFill>
              </a:rPr>
              <a:t> </a:t>
            </a:r>
            <a:r>
              <a:rPr lang="fr-FR" dirty="0" smtClean="0"/>
              <a:t>: Avec le tableau de compétences (pas de détail des points)</a:t>
            </a:r>
          </a:p>
          <a:p>
            <a:endParaRPr lang="fr-FR"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édian">
  <a:themeElements>
    <a:clrScheme name="Mé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é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é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1000</TotalTime>
  <Words>1616</Words>
  <Application>Microsoft Office PowerPoint</Application>
  <PresentationFormat>Affichage à l'écran (4:3)</PresentationFormat>
  <Paragraphs>216</Paragraphs>
  <Slides>28</Slides>
  <Notes>0</Notes>
  <HiddenSlides>0</HiddenSlides>
  <MMClips>0</MMClips>
  <ScaleCrop>false</ScaleCrop>
  <HeadingPairs>
    <vt:vector size="4" baseType="variant">
      <vt:variant>
        <vt:lpstr>Thème</vt:lpstr>
      </vt:variant>
      <vt:variant>
        <vt:i4>1</vt:i4>
      </vt:variant>
      <vt:variant>
        <vt:lpstr>Titres des diapositives</vt:lpstr>
      </vt:variant>
      <vt:variant>
        <vt:i4>28</vt:i4>
      </vt:variant>
    </vt:vector>
  </HeadingPairs>
  <TitlesOfParts>
    <vt:vector size="29" baseType="lpstr">
      <vt:lpstr>Médian</vt:lpstr>
      <vt:lpstr>LA LIAISON TS (spécialité physique)/CPGE EN SPC :   La résolution  de problèmes </vt:lpstr>
      <vt:lpstr> Mardi 18 février de 8h à 16h à Bellevue </vt:lpstr>
      <vt:lpstr>Les trois composantes du programme de CPGE</vt:lpstr>
      <vt:lpstr>Mise en lumière de 3 points importants sur la continuité</vt:lpstr>
      <vt:lpstr>La résolution de problèmes dans les programmes</vt:lpstr>
      <vt:lpstr>Intérêt des problèmes ouverts</vt:lpstr>
      <vt:lpstr>Les compétences mises en œuvre lors d’une résolution de problème  </vt:lpstr>
      <vt:lpstr>Différents types de problèmes ouverts</vt:lpstr>
      <vt:lpstr>Questions préalables</vt:lpstr>
      <vt:lpstr>Comment fabriquer un problème ouvert ?</vt:lpstr>
      <vt:lpstr>Travail avec les élèves</vt:lpstr>
      <vt:lpstr>Comment corriger un problème ouvert ?</vt:lpstr>
      <vt:lpstr>Correction d’un sujet d’enseignement de spécialité: Résolution de problème</vt:lpstr>
      <vt:lpstr>Correction d’un sujet d’enseignement de spécialité</vt:lpstr>
      <vt:lpstr>Exemple d’exercice ouvert niveau collège</vt:lpstr>
      <vt:lpstr>Second exemple niveau collège</vt:lpstr>
      <vt:lpstr>Solution</vt:lpstr>
      <vt:lpstr>Exemple d’exercice ouvert niveau TS spé : Le jet d’eau de Genève </vt:lpstr>
      <vt:lpstr>Solution</vt:lpstr>
      <vt:lpstr>Exemple de problème ouvert  niveau TS spé</vt:lpstr>
      <vt:lpstr>Diapositive 21</vt:lpstr>
      <vt:lpstr>Corrigé du BAC</vt:lpstr>
      <vt:lpstr>Exemple de problème ouvert  niveau Capes</vt:lpstr>
      <vt:lpstr>Exemple 1 de résolution</vt:lpstr>
      <vt:lpstr>Correction</vt:lpstr>
      <vt:lpstr>Tableau de correction</vt:lpstr>
      <vt:lpstr>Exemple 2 de résolution</vt:lpstr>
      <vt:lpstr>Résumé final</vt:lpstr>
    </vt:vector>
  </TitlesOfParts>
  <Company>Your Company 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LIAISON ECOLE/COLLEGE EN SCIENCES</dc:title>
  <dc:creator>Your User Name</dc:creator>
  <cp:lastModifiedBy>Your User Name</cp:lastModifiedBy>
  <cp:revision>139</cp:revision>
  <dcterms:created xsi:type="dcterms:W3CDTF">2011-09-16T22:32:01Z</dcterms:created>
  <dcterms:modified xsi:type="dcterms:W3CDTF">2014-02-17T04:07:10Z</dcterms:modified>
</cp:coreProperties>
</file>