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9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6F86E5-5175-4B23-8BB0-5160A525EDDD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85E8EC-1130-4DD7-A7C8-AD326D8F83FA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783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E8EC-1130-4DD7-A7C8-AD326D8F83FA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E8EC-1130-4DD7-A7C8-AD326D8F83FA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E8EC-1130-4DD7-A7C8-AD326D8F83FA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E8EC-1130-4DD7-A7C8-AD326D8F83FA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E8EC-1130-4DD7-A7C8-AD326D8F83FA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E8EC-1130-4DD7-A7C8-AD326D8F83FA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E8EC-1130-4DD7-A7C8-AD326D8F83FA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E8EC-1130-4DD7-A7C8-AD326D8F83FA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E8EC-1130-4DD7-A7C8-AD326D8F83FA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8816-C920-4BA9-8AA8-3F70FADB820D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E55C-79C8-43E2-8DF8-6A64D862D43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8816-C920-4BA9-8AA8-3F70FADB820D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E55C-79C8-43E2-8DF8-6A64D862D43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8816-C920-4BA9-8AA8-3F70FADB820D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E55C-79C8-43E2-8DF8-6A64D862D43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8816-C920-4BA9-8AA8-3F70FADB820D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E55C-79C8-43E2-8DF8-6A64D862D43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8816-C920-4BA9-8AA8-3F70FADB820D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E55C-79C8-43E2-8DF8-6A64D862D43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8816-C920-4BA9-8AA8-3F70FADB820D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E55C-79C8-43E2-8DF8-6A64D862D43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8816-C920-4BA9-8AA8-3F70FADB820D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E55C-79C8-43E2-8DF8-6A64D862D43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8816-C920-4BA9-8AA8-3F70FADB820D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E55C-79C8-43E2-8DF8-6A64D862D43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8816-C920-4BA9-8AA8-3F70FADB820D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E55C-79C8-43E2-8DF8-6A64D862D43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8816-C920-4BA9-8AA8-3F70FADB820D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E55C-79C8-43E2-8DF8-6A64D862D43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8816-C920-4BA9-8AA8-3F70FADB820D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E55C-79C8-43E2-8DF8-6A64D862D43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98816-C920-4BA9-8AA8-3F70FADB820D}" type="datetimeFigureOut">
              <a:rPr lang="fr-FR" smtClean="0"/>
              <a:pPr/>
              <a:t>20/02/2014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CE55C-79C8-43E2-8DF8-6A64D862D43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user\Desktop\R&#233;solution%20de%20probl&#232;me%20scientifiqueCarbone.docx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r&#233;solution%20diamant.docx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Résolution de problème scientifique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 smtClean="0">
                <a:latin typeface="Blackadder ITC" pitchFamily="82" charset="0"/>
              </a:rPr>
              <a:t>Pourquoi dit-on que les diamants sont éternels?</a:t>
            </a:r>
            <a:endParaRPr lang="fr-FR" sz="4000" dirty="0">
              <a:latin typeface="Blackadder ITC" pitchFamily="82" charset="0"/>
            </a:endParaRPr>
          </a:p>
        </p:txBody>
      </p:sp>
      <p:pic>
        <p:nvPicPr>
          <p:cNvPr id="1026" name="Picture 2" descr="C:\Users\user\Desktop\diam000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0676" y="2499201"/>
            <a:ext cx="4422648" cy="2727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 smtClean="0">
                <a:hlinkClick r:id="rId3" action="ppaction://hlinkfile"/>
              </a:rPr>
              <a:t>Les documents supports.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Situation de l’activité dans le programme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buAutoNum type="romanUcPeriod"/>
            </a:pPr>
            <a:r>
              <a:rPr lang="fr-FR" sz="1600" dirty="0" smtClean="0"/>
              <a:t>Transformation de la matière</a:t>
            </a:r>
          </a:p>
          <a:p>
            <a:pPr marL="571500" indent="-571500">
              <a:buNone/>
            </a:pPr>
            <a:r>
              <a:rPr lang="fr-FR" sz="1600" dirty="0"/>
              <a:t>	</a:t>
            </a:r>
            <a:r>
              <a:rPr lang="fr-FR" sz="1600" dirty="0" smtClean="0"/>
              <a:t>1- Description d’un système et évolution vers un état final.</a:t>
            </a:r>
          </a:p>
          <a:p>
            <a:pPr marL="571500" indent="-571500">
              <a:buNone/>
            </a:pPr>
            <a:endParaRPr lang="fr-FR" dirty="0" smtClean="0"/>
          </a:p>
          <a:p>
            <a:pPr marL="571500" indent="-571500">
              <a:buAutoNum type="romanUcPeriod"/>
            </a:pPr>
            <a:endParaRPr lang="fr-FR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971600" y="2420888"/>
          <a:ext cx="7632848" cy="325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/>
                <a:gridCol w="3816424"/>
              </a:tblGrid>
              <a:tr h="353535">
                <a:tc>
                  <a:txBody>
                    <a:bodyPr/>
                    <a:lstStyle/>
                    <a:p>
                      <a:r>
                        <a:rPr lang="fr-FR" dirty="0" smtClean="0"/>
                        <a:t>Notions</a:t>
                      </a:r>
                      <a:r>
                        <a:rPr lang="fr-FR" baseline="0" dirty="0" smtClean="0"/>
                        <a:t> et contenus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Capacités exigibles</a:t>
                      </a:r>
                      <a:endParaRPr lang="fr-FR" dirty="0"/>
                    </a:p>
                  </a:txBody>
                  <a:tcPr/>
                </a:tc>
              </a:tr>
              <a:tr h="412078">
                <a:tc gridSpan="2">
                  <a:txBody>
                    <a:bodyPr/>
                    <a:lstStyle/>
                    <a:p>
                      <a:r>
                        <a:rPr lang="fr-FR" dirty="0" smtClean="0"/>
                        <a:t>Etats physiques et transformations de la matière</a:t>
                      </a:r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2474746">
                <a:tc>
                  <a:txBody>
                    <a:bodyPr/>
                    <a:lstStyle/>
                    <a:p>
                      <a:r>
                        <a:rPr lang="fr-FR" dirty="0" smtClean="0"/>
                        <a:t>États de la matière: gaz,</a:t>
                      </a:r>
                      <a:r>
                        <a:rPr lang="fr-FR" baseline="0" dirty="0" smtClean="0"/>
                        <a:t> liquide, solide cristallin, solide amorphe et solide semi-cristallin, </a:t>
                      </a:r>
                      <a:r>
                        <a:rPr lang="fr-FR" baseline="0" dirty="0" smtClean="0">
                          <a:solidFill>
                            <a:srgbClr val="FF0000"/>
                          </a:solidFill>
                        </a:rPr>
                        <a:t>variétés allotropiques</a:t>
                      </a:r>
                      <a:r>
                        <a:rPr lang="fr-FR" baseline="0" dirty="0" smtClean="0"/>
                        <a:t>.</a:t>
                      </a:r>
                    </a:p>
                    <a:p>
                      <a:r>
                        <a:rPr lang="fr-FR" baseline="0" dirty="0" smtClean="0"/>
                        <a:t>Notion de phase.</a:t>
                      </a:r>
                    </a:p>
                    <a:p>
                      <a:r>
                        <a:rPr lang="fr-FR" baseline="0" dirty="0" smtClean="0"/>
                        <a:t>Transformations physique, chimique, nucléaire.</a:t>
                      </a:r>
                    </a:p>
                    <a:p>
                      <a:r>
                        <a:rPr lang="fr-FR" baseline="0" dirty="0" smtClean="0"/>
                        <a:t>Les transformations physiques: </a:t>
                      </a:r>
                      <a:r>
                        <a:rPr lang="fr-FR" baseline="0" dirty="0" smtClean="0">
                          <a:solidFill>
                            <a:srgbClr val="FF0000"/>
                          </a:solidFill>
                        </a:rPr>
                        <a:t>diagramme d’état(P,T).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Reconnaître la nature d’une transformation.</a:t>
                      </a:r>
                    </a:p>
                    <a:p>
                      <a:r>
                        <a:rPr lang="fr-FR" dirty="0" smtClean="0"/>
                        <a:t>Déterminer l’état physique d’une espèce chimique pour des </a:t>
                      </a:r>
                      <a:r>
                        <a:rPr lang="fr-FR" dirty="0" smtClean="0">
                          <a:solidFill>
                            <a:srgbClr val="FF0000"/>
                          </a:solidFill>
                        </a:rPr>
                        <a:t>conditions expérimentales données de P et T</a:t>
                      </a:r>
                      <a:r>
                        <a:rPr lang="fr-FR" dirty="0" smtClean="0"/>
                        <a:t>.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sz="1800" dirty="0" smtClean="0"/>
              <a:t>2-Evolution temporelle d’un système chimique et mécanismes réactionnels.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611560" y="2276872"/>
          <a:ext cx="8064896" cy="1617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4032448"/>
              </a:tblGrid>
              <a:tr h="384673">
                <a:tc>
                  <a:txBody>
                    <a:bodyPr/>
                    <a:lstStyle/>
                    <a:p>
                      <a:r>
                        <a:rPr lang="fr-FR" dirty="0" smtClean="0"/>
                        <a:t>Notions et contenus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Capacités</a:t>
                      </a:r>
                      <a:r>
                        <a:rPr lang="fr-FR" baseline="0" dirty="0" smtClean="0"/>
                        <a:t> exigibles</a:t>
                      </a:r>
                      <a:endParaRPr lang="fr-FR" dirty="0"/>
                    </a:p>
                  </a:txBody>
                  <a:tcPr/>
                </a:tc>
              </a:tr>
              <a:tr h="1233062">
                <a:tc>
                  <a:txBody>
                    <a:bodyPr/>
                    <a:lstStyle/>
                    <a:p>
                      <a:r>
                        <a:rPr lang="fr-FR" dirty="0" smtClean="0"/>
                        <a:t>Vitesses</a:t>
                      </a:r>
                      <a:r>
                        <a:rPr lang="fr-FR" baseline="0" dirty="0" smtClean="0"/>
                        <a:t> de disparition d’un réactif.</a:t>
                      </a:r>
                    </a:p>
                    <a:p>
                      <a:r>
                        <a:rPr lang="fr-FR" baseline="0" dirty="0" smtClean="0"/>
                        <a:t>Vitesse de réaction </a:t>
                      </a:r>
                    </a:p>
                    <a:p>
                      <a:r>
                        <a:rPr lang="fr-FR" baseline="0" dirty="0" smtClean="0"/>
                        <a:t>Loi empirique d’</a:t>
                      </a:r>
                      <a:r>
                        <a:rPr lang="fr-FR" baseline="0" dirty="0" err="1" smtClean="0"/>
                        <a:t>Arrhénius</a:t>
                      </a:r>
                      <a:r>
                        <a:rPr lang="fr-FR" baseline="0" dirty="0" smtClean="0"/>
                        <a:t>; </a:t>
                      </a:r>
                      <a:r>
                        <a:rPr lang="fr-FR" baseline="0" dirty="0" smtClean="0">
                          <a:solidFill>
                            <a:srgbClr val="FF0000"/>
                          </a:solidFill>
                        </a:rPr>
                        <a:t>énergie d’activation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 smtClean="0"/>
                    </a:p>
                    <a:p>
                      <a:endParaRPr lang="fr-FR" dirty="0" smtClean="0"/>
                    </a:p>
                    <a:p>
                      <a:r>
                        <a:rPr lang="fr-FR" dirty="0" smtClean="0"/>
                        <a:t>Déterminer expérimentalement l’</a:t>
                      </a:r>
                      <a:r>
                        <a:rPr lang="fr-FR" dirty="0" err="1" smtClean="0"/>
                        <a:t>Ea</a:t>
                      </a:r>
                      <a:r>
                        <a:rPr lang="fr-FR" baseline="0" dirty="0" smtClean="0"/>
                        <a:t> d’une réaction chimique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sz="2400" dirty="0" smtClean="0"/>
              <a:t>IV. Architecture de la matière condensée: solides cristallins</a:t>
            </a:r>
          </a:p>
          <a:p>
            <a:pPr>
              <a:buNone/>
            </a:pP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683568" y="2276873"/>
          <a:ext cx="7920880" cy="423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0"/>
                <a:gridCol w="3960440"/>
              </a:tblGrid>
              <a:tr h="346959">
                <a:tc>
                  <a:txBody>
                    <a:bodyPr/>
                    <a:lstStyle/>
                    <a:p>
                      <a:r>
                        <a:rPr lang="fr-FR" dirty="0" smtClean="0"/>
                        <a:t>Notions et contenus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Capacités exigibles</a:t>
                      </a:r>
                      <a:endParaRPr lang="fr-FR" dirty="0"/>
                    </a:p>
                  </a:txBody>
                  <a:tcPr/>
                </a:tc>
              </a:tr>
              <a:tr h="346959">
                <a:tc>
                  <a:txBody>
                    <a:bodyPr/>
                    <a:lstStyle/>
                    <a:p>
                      <a:r>
                        <a:rPr lang="fr-FR" dirty="0" smtClean="0"/>
                        <a:t>Modèle du cristal parfait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834473"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Solides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macrocovalents</a:t>
                      </a:r>
                      <a:r>
                        <a:rPr lang="fr-FR" sz="1600" baseline="0" dirty="0" smtClean="0"/>
                        <a:t> et moléculaires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Identifier les liaisons covalentes</a:t>
                      </a:r>
                      <a:r>
                        <a:rPr lang="fr-FR" sz="1600" baseline="0" dirty="0" smtClean="0"/>
                        <a:t>, les interactions de </a:t>
                      </a:r>
                      <a:r>
                        <a:rPr lang="fr-FR" sz="1600" baseline="0" dirty="0" err="1" smtClean="0"/>
                        <a:t>vdW</a:t>
                      </a:r>
                      <a:r>
                        <a:rPr lang="fr-FR" sz="1600" baseline="0" dirty="0" smtClean="0"/>
                        <a:t>… dans un cristal de structure donnée.</a:t>
                      </a:r>
                    </a:p>
                    <a:p>
                      <a:r>
                        <a:rPr lang="fr-FR" sz="1600" baseline="0" dirty="0" smtClean="0"/>
                        <a:t>Relier les caractéristiques des liaisons covalentes, des interactions de </a:t>
                      </a:r>
                      <a:r>
                        <a:rPr lang="fr-FR" sz="1600" baseline="0" dirty="0" err="1" smtClean="0"/>
                        <a:t>vdW</a:t>
                      </a:r>
                      <a:r>
                        <a:rPr lang="fr-FR" sz="1600" baseline="0" dirty="0" smtClean="0"/>
                        <a:t> et des liaisons H (</a:t>
                      </a:r>
                      <a:r>
                        <a:rPr lang="fr-FR" sz="1600" baseline="0" dirty="0" err="1" smtClean="0"/>
                        <a:t>directionnalité</a:t>
                      </a:r>
                      <a:r>
                        <a:rPr lang="fr-FR" sz="1600" baseline="0" dirty="0" smtClean="0"/>
                        <a:t> ou non, ordre de grandeur des énergies mises en jeu) et les propriétés macroscopiques des solides correspondants.</a:t>
                      </a:r>
                    </a:p>
                    <a:p>
                      <a:r>
                        <a:rPr lang="fr-FR" sz="1600" baseline="0" dirty="0" smtClean="0">
                          <a:solidFill>
                            <a:srgbClr val="FF0000"/>
                          </a:solidFill>
                        </a:rPr>
                        <a:t>Comparer les propriétés macroscopiques du diamant et du graphite et interpréter les différences en relation avec les structures microscopiques (structures cristallines fournies)</a:t>
                      </a:r>
                      <a:endParaRPr lang="fr-FR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Résolution du problème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 smtClean="0">
                <a:hlinkClick r:id="rId3" action="ppaction://hlinkfile"/>
              </a:rPr>
              <a:t>Exemple de résolution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Construction du problème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Sélection de documents autour de la question</a:t>
            </a:r>
          </a:p>
          <a:p>
            <a:r>
              <a:rPr lang="fr-FR" dirty="0" smtClean="0"/>
              <a:t>Réécriture  ou suppression de certaines parties</a:t>
            </a:r>
          </a:p>
          <a:p>
            <a:r>
              <a:rPr lang="fr-FR" dirty="0" smtClean="0"/>
              <a:t> Vérifier que les éléments nécessaires pour résoudre le problèmes sont présents.</a:t>
            </a:r>
          </a:p>
          <a:p>
            <a:r>
              <a:rPr lang="fr-FR" dirty="0" smtClean="0"/>
              <a:t>Vérifier l’inscription du problème dans le programme.</a:t>
            </a:r>
            <a:endParaRPr lang="fr-F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Evaluation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40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COMPETENCES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CAPACITES ASSOCIEES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S’APPROPRIER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-prendre</a:t>
                      </a:r>
                      <a:r>
                        <a:rPr lang="fr-FR" baseline="0" dirty="0" smtClean="0"/>
                        <a:t> connaissance des documents  pour extraire les informations utiles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ANALYSER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-mettre en œuvre des étapes pour</a:t>
                      </a:r>
                      <a:r>
                        <a:rPr lang="fr-FR" baseline="0" dirty="0" smtClean="0"/>
                        <a:t> résoudre le problème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REALISER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-Organiser les différents</a:t>
                      </a:r>
                      <a:r>
                        <a:rPr lang="fr-FR" baseline="0" dirty="0" smtClean="0"/>
                        <a:t> éléments extraits pour construire une argumentation 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VALIDER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-Vérifier</a:t>
                      </a:r>
                      <a:r>
                        <a:rPr lang="fr-FR" baseline="0" dirty="0" smtClean="0"/>
                        <a:t> que l’on répondu à la question 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COMMUNIQUER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-Rédiger</a:t>
                      </a:r>
                      <a:r>
                        <a:rPr lang="fr-FR" baseline="0" dirty="0" smtClean="0"/>
                        <a:t> </a:t>
                      </a:r>
                      <a:r>
                        <a:rPr lang="fr-FR" baseline="0" smtClean="0"/>
                        <a:t>la solution </a:t>
                      </a:r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338</Words>
  <Application>Microsoft Office PowerPoint</Application>
  <PresentationFormat>Affichage à l'écran (4:3)</PresentationFormat>
  <Paragraphs>61</Paragraphs>
  <Slides>9</Slides>
  <Notes>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Thème Office</vt:lpstr>
      <vt:lpstr>Résolution de problème scientifique </vt:lpstr>
      <vt:lpstr>Pourquoi dit-on que les diamants sont éternels?</vt:lpstr>
      <vt:lpstr>Présentation PowerPoint</vt:lpstr>
      <vt:lpstr>Situation de l’activité dans le programme</vt:lpstr>
      <vt:lpstr>Présentation PowerPoint</vt:lpstr>
      <vt:lpstr>Présentation PowerPoint</vt:lpstr>
      <vt:lpstr>Résolution du problème</vt:lpstr>
      <vt:lpstr>Construction du problème</vt:lpstr>
      <vt:lpstr>Evaluation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Résolution de problème scientifique</dc:title>
  <dc:creator>user</dc:creator>
  <cp:lastModifiedBy>Heisenberg</cp:lastModifiedBy>
  <cp:revision>4</cp:revision>
  <dcterms:created xsi:type="dcterms:W3CDTF">2014-01-19T03:54:24Z</dcterms:created>
  <dcterms:modified xsi:type="dcterms:W3CDTF">2014-02-20T19:48:39Z</dcterms:modified>
</cp:coreProperties>
</file>