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1" r:id="rId4"/>
    <p:sldId id="259" r:id="rId5"/>
    <p:sldId id="260" r:id="rId6"/>
    <p:sldId id="265" r:id="rId7"/>
    <p:sldId id="264" r:id="rId8"/>
    <p:sldId id="263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924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4DFD3-67FF-4F9B-AD90-04F9F42C0BD3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6F0A6-EAE0-45CB-B0BB-0FACEDCFDE7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7525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16F0A6-EAE0-45CB-B0BB-0FACEDCFDE71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16F0A6-EAE0-45CB-B0BB-0FACEDCFDE71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16F0A6-EAE0-45CB-B0BB-0FACEDCFDE71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16F0A6-EAE0-45CB-B0BB-0FACEDCFDE71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16F0A6-EAE0-45CB-B0BB-0FACEDCFDE71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BBDE-E93A-49C5-AD90-9F7F1A88CE3E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9380-0E21-4EF7-A545-1E46B6B31D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BBDE-E93A-49C5-AD90-9F7F1A88CE3E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9380-0E21-4EF7-A545-1E46B6B31D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BBDE-E93A-49C5-AD90-9F7F1A88CE3E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9380-0E21-4EF7-A545-1E46B6B31D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BBDE-E93A-49C5-AD90-9F7F1A88CE3E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9380-0E21-4EF7-A545-1E46B6B31D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BBDE-E93A-49C5-AD90-9F7F1A88CE3E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9380-0E21-4EF7-A545-1E46B6B31D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BBDE-E93A-49C5-AD90-9F7F1A88CE3E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9380-0E21-4EF7-A545-1E46B6B31D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BBDE-E93A-49C5-AD90-9F7F1A88CE3E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9380-0E21-4EF7-A545-1E46B6B31D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BBDE-E93A-49C5-AD90-9F7F1A88CE3E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9380-0E21-4EF7-A545-1E46B6B31D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BBDE-E93A-49C5-AD90-9F7F1A88CE3E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9380-0E21-4EF7-A545-1E46B6B31D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BBDE-E93A-49C5-AD90-9F7F1A88CE3E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9380-0E21-4EF7-A545-1E46B6B31D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BBDE-E93A-49C5-AD90-9F7F1A88CE3E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9380-0E21-4EF7-A545-1E46B6B31D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BBDE-E93A-49C5-AD90-9F7F1A88CE3E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99380-0E21-4EF7-A545-1E46B6B31D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Exemple%20de%20r&#233;solutio%20PO3.doc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C00000"/>
                </a:solidFill>
              </a:rPr>
              <a:t>Problème ouvert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Exemple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 smtClean="0">
                <a:latin typeface="Comic Sans MS" pitchFamily="66" charset="0"/>
              </a:rPr>
              <a:t>« L’eau dans une centrale vapeur»</a:t>
            </a:r>
            <a:endParaRPr lang="fr-FR" sz="3200" dirty="0"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fr-FR" sz="2000" dirty="0" smtClean="0">
                <a:latin typeface="Comic Sans MS" pitchFamily="66" charset="0"/>
              </a:rPr>
              <a:t>On introduit 500g d’eau liquide dans une centrale vapeur de volume 10L,</a:t>
            </a:r>
          </a:p>
          <a:p>
            <a:pPr>
              <a:buNone/>
            </a:pPr>
            <a:r>
              <a:rPr lang="fr-FR" sz="2000" dirty="0" smtClean="0">
                <a:latin typeface="Comic Sans MS" pitchFamily="66" charset="0"/>
              </a:rPr>
              <a:t>initialement vide d’air.  La pression dans la centrale est de 5bar et la</a:t>
            </a:r>
          </a:p>
          <a:p>
            <a:pPr>
              <a:buNone/>
            </a:pPr>
            <a:r>
              <a:rPr lang="fr-FR" sz="2000" dirty="0" smtClean="0">
                <a:latin typeface="Comic Sans MS" pitchFamily="66" charset="0"/>
              </a:rPr>
              <a:t>température T=50°C.</a:t>
            </a:r>
          </a:p>
          <a:p>
            <a:pPr>
              <a:buNone/>
            </a:pPr>
            <a:endParaRPr lang="fr-FR" sz="2000" dirty="0" smtClean="0"/>
          </a:p>
          <a:p>
            <a:pPr algn="ctr"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r>
              <a:rPr lang="fr-FR" sz="2000" dirty="0" smtClean="0">
                <a:latin typeface="Comic Sans MS" pitchFamily="66" charset="0"/>
              </a:rPr>
              <a:t>Quelle est le pourcentage massique d’eau vapeur dans la centrale?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  <p:pic>
        <p:nvPicPr>
          <p:cNvPr id="1026" name="Picture 2" descr="C:\Users\user\Desktop\fer à repasser avec centrale vapeur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068960"/>
            <a:ext cx="3029198" cy="2347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Comic Sans MS" pitchFamily="66" charset="0"/>
              </a:rPr>
              <a:t>Données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400" dirty="0" smtClean="0">
                <a:latin typeface="Comic Sans MS" pitchFamily="66" charset="0"/>
              </a:rPr>
              <a:t>La masse volumique de l’eau liquide à 50°C est</a:t>
            </a:r>
          </a:p>
          <a:p>
            <a:pPr>
              <a:buNone/>
            </a:pPr>
            <a:r>
              <a:rPr lang="el-GR" sz="2400" dirty="0" smtClean="0">
                <a:latin typeface="Comic Sans MS" pitchFamily="66" charset="0"/>
              </a:rPr>
              <a:t>ρ</a:t>
            </a:r>
            <a:r>
              <a:rPr lang="fr-FR" sz="2400" dirty="0" smtClean="0">
                <a:latin typeface="Comic Sans MS" pitchFamily="66" charset="0"/>
              </a:rPr>
              <a:t>=988kg.m</a:t>
            </a:r>
            <a:r>
              <a:rPr lang="fr-FR" sz="2400" baseline="30000" dirty="0" smtClean="0">
                <a:latin typeface="Comic Sans MS" pitchFamily="66" charset="0"/>
              </a:rPr>
              <a:t>-3</a:t>
            </a:r>
          </a:p>
          <a:p>
            <a:pPr>
              <a:buNone/>
            </a:pPr>
            <a:r>
              <a:rPr lang="fr-FR" sz="2400" dirty="0" smtClean="0">
                <a:latin typeface="Comic Sans MS" pitchFamily="66" charset="0"/>
              </a:rPr>
              <a:t>Vous pouvez utiliser d’autres données que vous</a:t>
            </a:r>
          </a:p>
          <a:p>
            <a:pPr>
              <a:buNone/>
            </a:pPr>
            <a:r>
              <a:rPr lang="fr-FR" sz="2400" dirty="0" smtClean="0">
                <a:latin typeface="Comic Sans MS" pitchFamily="66" charset="0"/>
              </a:rPr>
              <a:t>jugerez nécessaires pour résoudre le problème.</a:t>
            </a:r>
          </a:p>
          <a:p>
            <a:pPr>
              <a:buNone/>
            </a:pP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fr-FR" sz="2800" dirty="0" smtClean="0"/>
              <a:t>Situation de l’activité dans le programme</a:t>
            </a:r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908720"/>
            <a:ext cx="8373616" cy="5544616"/>
          </a:xfrm>
        </p:spPr>
        <p:txBody>
          <a:bodyPr/>
          <a:lstStyle/>
          <a:p>
            <a:pPr>
              <a:buNone/>
            </a:pPr>
            <a:r>
              <a:rPr lang="fr-FR" sz="2400" dirty="0" smtClean="0"/>
              <a:t>1-Description d’un système et évolution vers un état final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467544" y="1463040"/>
          <a:ext cx="7992888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361260">
                <a:tc>
                  <a:txBody>
                    <a:bodyPr/>
                    <a:lstStyle/>
                    <a:p>
                      <a:r>
                        <a:rPr lang="fr-FR" dirty="0" smtClean="0"/>
                        <a:t>Notion s et contenus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Capacité s exigibles</a:t>
                      </a:r>
                      <a:endParaRPr lang="fr-FR" dirty="0"/>
                    </a:p>
                  </a:txBody>
                  <a:tcPr/>
                </a:tc>
              </a:tr>
              <a:tr h="361260">
                <a:tc gridSpan="2">
                  <a:txBody>
                    <a:bodyPr/>
                    <a:lstStyle/>
                    <a:p>
                      <a:r>
                        <a:rPr lang="fr-FR" b="1" dirty="0" smtClean="0"/>
                        <a:t>Etats physiques et transformations de la matière</a:t>
                      </a:r>
                      <a:endParaRPr lang="fr-FR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231456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C00000"/>
                          </a:solidFill>
                        </a:rPr>
                        <a:t>Etats</a:t>
                      </a:r>
                      <a:r>
                        <a:rPr lang="fr-FR" baseline="0" dirty="0" smtClean="0">
                          <a:solidFill>
                            <a:srgbClr val="C00000"/>
                          </a:solidFill>
                        </a:rPr>
                        <a:t> de la matière: gaz, liquide, solide </a:t>
                      </a:r>
                      <a:r>
                        <a:rPr lang="fr-FR" baseline="0" dirty="0" smtClean="0"/>
                        <a:t>cristallin, solide amorphe et solide semi-cristallin, variétés allotropiques.</a:t>
                      </a:r>
                    </a:p>
                    <a:p>
                      <a:r>
                        <a:rPr lang="fr-FR" baseline="0" dirty="0" smtClean="0"/>
                        <a:t>Notion de phase.</a:t>
                      </a:r>
                    </a:p>
                    <a:p>
                      <a:r>
                        <a:rPr lang="fr-FR" baseline="0" dirty="0" smtClean="0"/>
                        <a:t>Transformations physique, chimique, nucléaire.</a:t>
                      </a:r>
                    </a:p>
                    <a:p>
                      <a:r>
                        <a:rPr lang="fr-FR" baseline="0" dirty="0" smtClean="0">
                          <a:solidFill>
                            <a:srgbClr val="C00000"/>
                          </a:solidFill>
                        </a:rPr>
                        <a:t>Les transformations physiques: diagramme d’état (P,T)</a:t>
                      </a:r>
                    </a:p>
                    <a:p>
                      <a:endParaRPr lang="fr-FR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Reconnaître</a:t>
                      </a:r>
                      <a:r>
                        <a:rPr lang="fr-FR" baseline="0" dirty="0" smtClean="0"/>
                        <a:t> la nature d’une transformation . </a:t>
                      </a:r>
                    </a:p>
                    <a:p>
                      <a:r>
                        <a:rPr lang="fr-FR" baseline="0" dirty="0" smtClean="0">
                          <a:solidFill>
                            <a:srgbClr val="C00000"/>
                          </a:solidFill>
                        </a:rPr>
                        <a:t>Déterminer l’état physique d’une espèce chimique pour des conditions expérimentales données de P et T</a:t>
                      </a:r>
                      <a:endParaRPr lang="fr-FR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61260">
                <a:tc gridSpan="2">
                  <a:txBody>
                    <a:bodyPr/>
                    <a:lstStyle/>
                    <a:p>
                      <a:r>
                        <a:rPr lang="fr-FR" b="1" dirty="0" smtClean="0">
                          <a:solidFill>
                            <a:schemeClr val="tx1"/>
                          </a:solidFill>
                        </a:rPr>
                        <a:t>Système</a:t>
                      </a:r>
                      <a:r>
                        <a:rPr lang="fr-FR" b="1" baseline="0" dirty="0" smtClean="0">
                          <a:solidFill>
                            <a:schemeClr val="tx1"/>
                          </a:solidFill>
                        </a:rPr>
                        <a:t> physico-chimique</a:t>
                      </a:r>
                      <a:endParaRPr lang="fr-F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1715987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Constituants physico-chimiques.</a:t>
                      </a:r>
                    </a:p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Corps purs et mélanges:</a:t>
                      </a:r>
                      <a:r>
                        <a:rPr lang="fr-FR" baseline="0" dirty="0" smtClean="0">
                          <a:solidFill>
                            <a:schemeClr val="tx1"/>
                          </a:solidFill>
                        </a:rPr>
                        <a:t> concentration molaire, fraction molaire, pression partielle.</a:t>
                      </a:r>
                    </a:p>
                    <a:p>
                      <a:r>
                        <a:rPr lang="fr-FR" baseline="0" dirty="0" smtClean="0">
                          <a:solidFill>
                            <a:srgbClr val="C00000"/>
                          </a:solidFill>
                        </a:rPr>
                        <a:t>Composition d’un système physico-chimique.</a:t>
                      </a:r>
                      <a:endParaRPr lang="fr-FR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C00000"/>
                          </a:solidFill>
                        </a:rPr>
                        <a:t>Recenser</a:t>
                      </a:r>
                      <a:r>
                        <a:rPr lang="fr-FR" baseline="0" dirty="0" smtClean="0">
                          <a:solidFill>
                            <a:srgbClr val="C00000"/>
                          </a:solidFill>
                        </a:rPr>
                        <a:t> les constituants physico-chimiques présents dans un système.</a:t>
                      </a:r>
                    </a:p>
                    <a:p>
                      <a:r>
                        <a:rPr lang="fr-FR" baseline="0" dirty="0" smtClean="0">
                          <a:solidFill>
                            <a:srgbClr val="C00000"/>
                          </a:solidFill>
                        </a:rPr>
                        <a:t>Décrire la composition d’un système à l’aide des grandeurs physiques pertinentes.</a:t>
                      </a:r>
                      <a:endParaRPr lang="fr-FR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 de </a:t>
            </a:r>
            <a:r>
              <a:rPr lang="fr-FR" dirty="0" smtClean="0">
                <a:hlinkClick r:id="rId3" action="ppaction://hlinkfile"/>
              </a:rPr>
              <a:t>résolution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631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COMPETENCES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CAPACITES ASSOCIEES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S’APPROPRIER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-Evaluer quantitativement les grandeurs inconnues. </a:t>
                      </a:r>
                    </a:p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ANALYSER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-Etablir une stratégie de résolution  en décomposant le problème en des problèmes plus simples. </a:t>
                      </a:r>
                    </a:p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REALISER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-savoir faire efficacement les calculs pour mettre en œuvre la stratégie de résolution. 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-Savoir utiliser l’analyse dimensionnelle.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VALIDER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-savoir exploiter les calculs pour expliquer le fait exposé.</a:t>
                      </a:r>
                    </a:p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COMMUNIQUER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-Savoir rédiger : la rédaction montre les étapes suivies de manière synthétique, organisée, cohérente et compréhensible.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-le vocabulaire scientifique est adapté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-il y a phrase qui conclue  qui la démarche de résolution.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Comic Sans MS" pitchFamily="66" charset="0"/>
              </a:rPr>
              <a:t>Réactions des élèves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 smtClean="0">
                <a:latin typeface="Comic Sans MS" pitchFamily="66" charset="0"/>
              </a:rPr>
              <a:t>« Le problème  est captivant »</a:t>
            </a:r>
          </a:p>
          <a:p>
            <a:r>
              <a:rPr lang="fr-FR" dirty="0" smtClean="0">
                <a:latin typeface="Comic Sans MS" pitchFamily="66" charset="0"/>
              </a:rPr>
              <a:t>« Volonté de trouver la solution » </a:t>
            </a:r>
          </a:p>
          <a:p>
            <a:r>
              <a:rPr lang="fr-FR" dirty="0" smtClean="0">
                <a:latin typeface="Comic Sans MS" pitchFamily="66" charset="0"/>
              </a:rPr>
              <a:t>« Intéressant car pas de balisage pour résoudre. »</a:t>
            </a:r>
          </a:p>
          <a:p>
            <a:r>
              <a:rPr lang="fr-FR" dirty="0" smtClean="0">
                <a:latin typeface="Comic Sans MS" pitchFamily="66" charset="0"/>
              </a:rPr>
              <a:t>« Énigmatique »</a:t>
            </a:r>
          </a:p>
          <a:p>
            <a:r>
              <a:rPr lang="fr-FR" dirty="0" smtClean="0">
                <a:latin typeface="Comic Sans MS" pitchFamily="66" charset="0"/>
              </a:rPr>
              <a:t>« Difficulté de savoir comment amorcer la résolution »</a:t>
            </a:r>
          </a:p>
          <a:p>
            <a:r>
              <a:rPr lang="fr-FR" dirty="0" smtClean="0">
                <a:latin typeface="Comic Sans MS" pitchFamily="66" charset="0"/>
              </a:rPr>
              <a:t>« Le </a:t>
            </a:r>
            <a:r>
              <a:rPr lang="fr-FR" dirty="0" err="1" smtClean="0">
                <a:latin typeface="Comic Sans MS" pitchFamily="66" charset="0"/>
              </a:rPr>
              <a:t>pb</a:t>
            </a:r>
            <a:r>
              <a:rPr lang="fr-FR" dirty="0" smtClean="0">
                <a:latin typeface="Comic Sans MS" pitchFamily="66" charset="0"/>
              </a:rPr>
              <a:t> paraissait simple au début mais demande de mener un raisonnement pour répondre. »</a:t>
            </a:r>
          </a:p>
          <a:p>
            <a:r>
              <a:rPr lang="fr-FR" dirty="0" smtClean="0">
                <a:latin typeface="Comic Sans MS" pitchFamily="66" charset="0"/>
              </a:rPr>
              <a:t>« intéressant car le Pb s’appuie sur un appareil utilisé quotidiennement »</a:t>
            </a: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 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Observations du professeur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>
                <a:latin typeface="Comic Sans MS" pitchFamily="66" charset="0"/>
              </a:rPr>
              <a:t>Bonne dynamique de travail en classe</a:t>
            </a:r>
          </a:p>
          <a:p>
            <a:r>
              <a:rPr lang="fr-FR" dirty="0" smtClean="0">
                <a:latin typeface="Comic Sans MS" pitchFamily="66" charset="0"/>
              </a:rPr>
              <a:t>Échange spontanée entre les élèves</a:t>
            </a:r>
          </a:p>
          <a:p>
            <a:r>
              <a:rPr lang="fr-FR" dirty="0" smtClean="0">
                <a:latin typeface="Comic Sans MS" pitchFamily="66" charset="0"/>
              </a:rPr>
              <a:t>Participation plus homogène de la classe</a:t>
            </a:r>
          </a:p>
          <a:p>
            <a:r>
              <a:rPr lang="fr-FR" dirty="0" smtClean="0">
                <a:latin typeface="Comic Sans MS" pitchFamily="66" charset="0"/>
              </a:rPr>
              <a:t>Facilité de prise de parole pour les élèves réservés (entre élèves ou avec le professeur)</a:t>
            </a:r>
          </a:p>
          <a:p>
            <a:r>
              <a:rPr lang="fr-FR" dirty="0" smtClean="0">
                <a:latin typeface="Comic Sans MS" pitchFamily="66" charset="0"/>
              </a:rPr>
              <a:t>Difficulté d’établir au préalable la durée de la résolution car chaque parcours est personnel.</a:t>
            </a:r>
          </a:p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340</Words>
  <Application>Microsoft Office PowerPoint</Application>
  <PresentationFormat>Affichage à l'écran (4:3)</PresentationFormat>
  <Paragraphs>76</Paragraphs>
  <Slides>8</Slides>
  <Notes>8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Thème Office</vt:lpstr>
      <vt:lpstr>Problème ouvert</vt:lpstr>
      <vt:lpstr>« L’eau dans une centrale vapeur»</vt:lpstr>
      <vt:lpstr>Données</vt:lpstr>
      <vt:lpstr>Situation de l’activité dans le programme</vt:lpstr>
      <vt:lpstr>Exemple de résolution</vt:lpstr>
      <vt:lpstr>Présentation PowerPoint</vt:lpstr>
      <vt:lpstr>Réactions des élèves</vt:lpstr>
      <vt:lpstr>Observations du professeur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 ouvert</dc:title>
  <dc:creator>user</dc:creator>
  <cp:lastModifiedBy>Heisenberg</cp:lastModifiedBy>
  <cp:revision>8</cp:revision>
  <dcterms:created xsi:type="dcterms:W3CDTF">2013-11-21T11:48:38Z</dcterms:created>
  <dcterms:modified xsi:type="dcterms:W3CDTF">2014-02-20T19:47:43Z</dcterms:modified>
</cp:coreProperties>
</file>