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4" r:id="rId7"/>
    <p:sldId id="261" r:id="rId8"/>
    <p:sldId id="267" r:id="rId9"/>
    <p:sldId id="263" r:id="rId10"/>
    <p:sldId id="266" r:id="rId11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0" d="100"/>
          <a:sy n="110" d="100"/>
        </p:scale>
        <p:origin x="-92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1A3509-BF56-403C-95D3-E3546A6399CE}" type="datetimeFigureOut">
              <a:rPr lang="fr-FR" smtClean="0"/>
              <a:pPr/>
              <a:t>20/02/2014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640AA8-703F-4384-ACFA-FD52964E2AA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79382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40AA8-703F-4384-ACFA-FD52964E2AA7}" type="slidenum">
              <a:rPr lang="fr-FR" smtClean="0"/>
              <a:pPr/>
              <a:t>1</a:t>
            </a:fld>
            <a:endParaRPr lang="fr-F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529E3E-1501-448E-9AC1-B3C647773BF2}" type="slidenum">
              <a:rPr lang="fr-FR" smtClean="0"/>
              <a:pPr/>
              <a:t>10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40AA8-703F-4384-ACFA-FD52964E2AA7}" type="slidenum">
              <a:rPr lang="fr-FR" smtClean="0"/>
              <a:pPr/>
              <a:t>2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40AA8-703F-4384-ACFA-FD52964E2AA7}" type="slidenum">
              <a:rPr lang="fr-FR" smtClean="0"/>
              <a:pPr/>
              <a:t>3</a:t>
            </a:fld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40AA8-703F-4384-ACFA-FD52964E2AA7}" type="slidenum">
              <a:rPr lang="fr-FR" smtClean="0"/>
              <a:pPr/>
              <a:t>4</a:t>
            </a:fld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40AA8-703F-4384-ACFA-FD52964E2AA7}" type="slidenum">
              <a:rPr lang="fr-FR" smtClean="0"/>
              <a:pPr/>
              <a:t>5</a:t>
            </a:fld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40AA8-703F-4384-ACFA-FD52964E2AA7}" type="slidenum">
              <a:rPr lang="fr-FR" smtClean="0"/>
              <a:pPr/>
              <a:t>6</a:t>
            </a:fld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40AA8-703F-4384-ACFA-FD52964E2AA7}" type="slidenum">
              <a:rPr lang="fr-FR" smtClean="0"/>
              <a:pPr/>
              <a:t>7</a:t>
            </a:fld>
            <a:endParaRPr 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40AA8-703F-4384-ACFA-FD52964E2AA7}" type="slidenum">
              <a:rPr lang="fr-FR" smtClean="0"/>
              <a:pPr/>
              <a:t>8</a:t>
            </a:fld>
            <a:endParaRPr lang="fr-F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529E3E-1501-448E-9AC1-B3C647773BF2}" type="slidenum">
              <a:rPr lang="fr-FR" smtClean="0"/>
              <a:pPr/>
              <a:t>9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27D0B-9C8D-4DF5-A89D-8CC398EB1225}" type="datetimeFigureOut">
              <a:rPr lang="fr-FR" smtClean="0"/>
              <a:pPr/>
              <a:t>20/02/2014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A1B86-9212-485D-8B32-0F7E0EF27F3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27D0B-9C8D-4DF5-A89D-8CC398EB1225}" type="datetimeFigureOut">
              <a:rPr lang="fr-FR" smtClean="0"/>
              <a:pPr/>
              <a:t>20/02/2014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A1B86-9212-485D-8B32-0F7E0EF27F3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27D0B-9C8D-4DF5-A89D-8CC398EB1225}" type="datetimeFigureOut">
              <a:rPr lang="fr-FR" smtClean="0"/>
              <a:pPr/>
              <a:t>20/02/2014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A1B86-9212-485D-8B32-0F7E0EF27F3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27D0B-9C8D-4DF5-A89D-8CC398EB1225}" type="datetimeFigureOut">
              <a:rPr lang="fr-FR" smtClean="0"/>
              <a:pPr/>
              <a:t>20/02/2014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A1B86-9212-485D-8B32-0F7E0EF27F3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27D0B-9C8D-4DF5-A89D-8CC398EB1225}" type="datetimeFigureOut">
              <a:rPr lang="fr-FR" smtClean="0"/>
              <a:pPr/>
              <a:t>20/02/2014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A1B86-9212-485D-8B32-0F7E0EF27F3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27D0B-9C8D-4DF5-A89D-8CC398EB1225}" type="datetimeFigureOut">
              <a:rPr lang="fr-FR" smtClean="0"/>
              <a:pPr/>
              <a:t>20/02/2014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A1B86-9212-485D-8B32-0F7E0EF27F3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27D0B-9C8D-4DF5-A89D-8CC398EB1225}" type="datetimeFigureOut">
              <a:rPr lang="fr-FR" smtClean="0"/>
              <a:pPr/>
              <a:t>20/02/2014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A1B86-9212-485D-8B32-0F7E0EF27F3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27D0B-9C8D-4DF5-A89D-8CC398EB1225}" type="datetimeFigureOut">
              <a:rPr lang="fr-FR" smtClean="0"/>
              <a:pPr/>
              <a:t>20/02/2014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A1B86-9212-485D-8B32-0F7E0EF27F3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27D0B-9C8D-4DF5-A89D-8CC398EB1225}" type="datetimeFigureOut">
              <a:rPr lang="fr-FR" smtClean="0"/>
              <a:pPr/>
              <a:t>20/02/2014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A1B86-9212-485D-8B32-0F7E0EF27F3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27D0B-9C8D-4DF5-A89D-8CC398EB1225}" type="datetimeFigureOut">
              <a:rPr lang="fr-FR" smtClean="0"/>
              <a:pPr/>
              <a:t>20/02/2014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A1B86-9212-485D-8B32-0F7E0EF27F3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27D0B-9C8D-4DF5-A89D-8CC398EB1225}" type="datetimeFigureOut">
              <a:rPr lang="fr-FR" smtClean="0"/>
              <a:pPr/>
              <a:t>20/02/2014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A1B86-9212-485D-8B32-0F7E0EF27F3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E27D0B-9C8D-4DF5-A89D-8CC398EB1225}" type="datetimeFigureOut">
              <a:rPr lang="fr-FR" smtClean="0"/>
              <a:pPr/>
              <a:t>20/02/2014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CA1B86-9212-485D-8B32-0F7E0EF27F3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M&#233;thode%20de%20r&#233;solution%20PO2.docx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>
                <a:solidFill>
                  <a:srgbClr val="C00000"/>
                </a:solidFill>
              </a:rPr>
              <a:t>Problème ouvert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Exemple</a:t>
            </a:r>
            <a:endParaRPr lang="fr-FR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Observations du professeur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Bonne dynamique de travail en classe</a:t>
            </a:r>
          </a:p>
          <a:p>
            <a:r>
              <a:rPr lang="fr-FR" dirty="0" smtClean="0"/>
              <a:t>Échange spontané entre les élèves</a:t>
            </a:r>
          </a:p>
          <a:p>
            <a:r>
              <a:rPr lang="fr-FR" dirty="0" smtClean="0"/>
              <a:t>Participation plus homogène de la classe</a:t>
            </a:r>
          </a:p>
          <a:p>
            <a:r>
              <a:rPr lang="fr-FR" dirty="0" smtClean="0"/>
              <a:t>Facilité de prise de parole pour les élèves réservés (entre élèves ou avec le professeur)</a:t>
            </a:r>
          </a:p>
          <a:p>
            <a:r>
              <a:rPr lang="fr-FR" dirty="0" smtClean="0"/>
              <a:t>Difficulté d’établir au préalable la durée de la résolution car chaque parcours est personnel.</a:t>
            </a:r>
          </a:p>
          <a:p>
            <a:endParaRPr lang="fr-FR" dirty="0" smtClean="0"/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2000" dirty="0" smtClean="0">
                <a:latin typeface="Comic Sans MS" pitchFamily="66" charset="0"/>
              </a:rPr>
              <a:t/>
            </a:r>
            <a:br>
              <a:rPr lang="fr-FR" sz="2000" dirty="0" smtClean="0">
                <a:latin typeface="Comic Sans MS" pitchFamily="66" charset="0"/>
              </a:rPr>
            </a:br>
            <a:r>
              <a:rPr lang="fr-FR" sz="2000" dirty="0" smtClean="0">
                <a:latin typeface="Comic Sans MS" pitchFamily="66" charset="0"/>
              </a:rPr>
              <a:t/>
            </a:r>
            <a:br>
              <a:rPr lang="fr-FR" sz="2000" dirty="0" smtClean="0">
                <a:latin typeface="Comic Sans MS" pitchFamily="66" charset="0"/>
              </a:rPr>
            </a:br>
            <a:r>
              <a:rPr lang="fr-FR" sz="2000" dirty="0" smtClean="0">
                <a:latin typeface="Comic Sans MS" pitchFamily="66" charset="0"/>
              </a:rPr>
              <a:t>Le pourcentage massique d’électrons est il plus grand dans 1 kilogramme de fer que dans 1 kilogramme d’hydrogène? </a:t>
            </a:r>
            <a:r>
              <a:rPr lang="fr-FR" sz="2800" dirty="0" smtClean="0">
                <a:latin typeface="Comic Sans MS" pitchFamily="66" charset="0"/>
              </a:rPr>
              <a:t/>
            </a:r>
            <a:br>
              <a:rPr lang="fr-FR" sz="2800" dirty="0" smtClean="0">
                <a:latin typeface="Comic Sans MS" pitchFamily="66" charset="0"/>
              </a:rPr>
            </a:br>
            <a:endParaRPr lang="fr-FR" sz="2800" dirty="0"/>
          </a:p>
        </p:txBody>
      </p:sp>
      <p:pic>
        <p:nvPicPr>
          <p:cNvPr id="1027" name="Picture 3" descr="C:\Users\user\Desktop\images[5]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2564904"/>
            <a:ext cx="3602271" cy="25922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6" name="Picture 2" descr="C:\Users\user\Desktop\hydrogène(s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2558272"/>
            <a:ext cx="3744416" cy="25989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ZoneTexte 5"/>
          <p:cNvSpPr txBox="1"/>
          <p:nvPr/>
        </p:nvSpPr>
        <p:spPr>
          <a:xfrm>
            <a:off x="1475656" y="551723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HYDROGENE SOLIDE </a:t>
            </a:r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6156176" y="5517232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FER</a:t>
            </a:r>
            <a:endParaRPr lang="fr-F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fr-FR" u="sng" dirty="0" smtClean="0"/>
              <a:t>Remarque</a:t>
            </a:r>
            <a:r>
              <a:rPr lang="fr-FR" dirty="0" smtClean="0"/>
              <a:t>: </a:t>
            </a:r>
          </a:p>
          <a:p>
            <a:pPr algn="just">
              <a:buNone/>
            </a:pPr>
            <a:r>
              <a:rPr lang="fr-FR" sz="2800" dirty="0" smtClean="0">
                <a:latin typeface="+mj-lt"/>
              </a:rPr>
              <a:t>Vous pouvez utiliser toutes données que vous jugez</a:t>
            </a:r>
          </a:p>
          <a:p>
            <a:pPr algn="just">
              <a:buNone/>
            </a:pPr>
            <a:r>
              <a:rPr lang="fr-FR" sz="2800" dirty="0" smtClean="0">
                <a:latin typeface="+mj-lt"/>
              </a:rPr>
              <a:t>utiles pour votre résolution autres que celles indiquées</a:t>
            </a:r>
          </a:p>
          <a:p>
            <a:pPr algn="just">
              <a:buNone/>
            </a:pPr>
            <a:r>
              <a:rPr lang="fr-FR" sz="2800" dirty="0" smtClean="0">
                <a:latin typeface="+mj-lt"/>
              </a:rPr>
              <a:t>ci-dessous.</a:t>
            </a:r>
          </a:p>
          <a:p>
            <a:pPr>
              <a:buNone/>
            </a:pPr>
            <a:endParaRPr lang="fr-FR" dirty="0" smtClean="0"/>
          </a:p>
          <a:p>
            <a:pPr>
              <a:buNone/>
            </a:pPr>
            <a:endParaRPr lang="fr-F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Quelques données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FR" sz="2400" dirty="0" smtClean="0"/>
              <a:t>Nombre d’Avogadro: Na= 6,02.10</a:t>
            </a:r>
            <a:r>
              <a:rPr lang="fr-FR" sz="2400" baseline="30000" dirty="0" smtClean="0"/>
              <a:t>23</a:t>
            </a:r>
            <a:r>
              <a:rPr lang="fr-FR" sz="2400" dirty="0" smtClean="0"/>
              <a:t> mol</a:t>
            </a:r>
            <a:r>
              <a:rPr lang="fr-FR" sz="2400" baseline="30000" dirty="0" smtClean="0"/>
              <a:t>-1</a:t>
            </a:r>
          </a:p>
          <a:p>
            <a:pPr>
              <a:buNone/>
            </a:pPr>
            <a:r>
              <a:rPr lang="fr-FR" sz="2400" dirty="0" smtClean="0"/>
              <a:t>Masse molaire: M(Fe) = 55,85 </a:t>
            </a:r>
            <a:r>
              <a:rPr lang="fr-FR" sz="2400" dirty="0" err="1" smtClean="0"/>
              <a:t>g.mol</a:t>
            </a:r>
            <a:r>
              <a:rPr lang="fr-FR" sz="2400" baseline="30000" dirty="0" smtClean="0"/>
              <a:t>-1</a:t>
            </a:r>
            <a:r>
              <a:rPr lang="fr-FR" sz="2400" dirty="0"/>
              <a:t> </a:t>
            </a:r>
            <a:r>
              <a:rPr lang="fr-FR" sz="2400" dirty="0" smtClean="0"/>
              <a:t>, M(H)= 1,00 </a:t>
            </a:r>
            <a:r>
              <a:rPr lang="fr-FR" sz="2400" dirty="0" err="1" smtClean="0"/>
              <a:t>g.mol</a:t>
            </a:r>
            <a:r>
              <a:rPr lang="fr-FR" sz="2400" baseline="30000" dirty="0" smtClean="0"/>
              <a:t>-1</a:t>
            </a:r>
          </a:p>
          <a:p>
            <a:pPr>
              <a:buNone/>
            </a:pPr>
            <a:r>
              <a:rPr lang="fr-FR" sz="2400" dirty="0" smtClean="0"/>
              <a:t>Numéro atomique:</a:t>
            </a:r>
            <a:r>
              <a:rPr lang="fr-FR" sz="2400" dirty="0"/>
              <a:t> </a:t>
            </a:r>
            <a:r>
              <a:rPr lang="fr-FR" sz="2400" dirty="0" smtClean="0"/>
              <a:t>Z </a:t>
            </a:r>
            <a:r>
              <a:rPr lang="fr-FR" sz="2400" baseline="-25000" dirty="0" smtClean="0"/>
              <a:t>Fe</a:t>
            </a:r>
            <a:r>
              <a:rPr lang="fr-FR" sz="2400" dirty="0" smtClean="0"/>
              <a:t>=26      Z</a:t>
            </a:r>
            <a:r>
              <a:rPr lang="fr-FR" sz="2400" baseline="-25000" dirty="0" smtClean="0"/>
              <a:t>H</a:t>
            </a:r>
            <a:r>
              <a:rPr lang="fr-FR" sz="2400" dirty="0" smtClean="0"/>
              <a:t> = 1</a:t>
            </a:r>
          </a:p>
          <a:p>
            <a:pPr>
              <a:buNone/>
            </a:pPr>
            <a:r>
              <a:rPr lang="fr-FR" sz="2400" dirty="0" smtClean="0"/>
              <a:t>Rayon atomique:</a:t>
            </a:r>
            <a:r>
              <a:rPr lang="fr-FR" sz="2400" dirty="0"/>
              <a:t> </a:t>
            </a:r>
            <a:r>
              <a:rPr lang="fr-FR" sz="2400" dirty="0" smtClean="0"/>
              <a:t>Ra</a:t>
            </a:r>
            <a:r>
              <a:rPr lang="fr-FR" sz="2400" baseline="-25000" dirty="0" smtClean="0"/>
              <a:t>(Fe) </a:t>
            </a:r>
            <a:r>
              <a:rPr lang="fr-FR" sz="2400" dirty="0" smtClean="0"/>
              <a:t>= 125pm    </a:t>
            </a:r>
          </a:p>
          <a:p>
            <a:pPr>
              <a:buNone/>
            </a:pPr>
            <a:r>
              <a:rPr lang="fr-FR" sz="2400" dirty="0" smtClean="0"/>
              <a:t>Masse volumique: </a:t>
            </a:r>
            <a:r>
              <a:rPr lang="el-GR" sz="2400" dirty="0" smtClean="0"/>
              <a:t>ρ</a:t>
            </a:r>
            <a:r>
              <a:rPr lang="fr-FR" sz="2400" dirty="0" smtClean="0"/>
              <a:t>(Fe) = 7,87.10</a:t>
            </a:r>
            <a:r>
              <a:rPr lang="fr-FR" sz="2400" baseline="30000" dirty="0" smtClean="0"/>
              <a:t>3</a:t>
            </a:r>
            <a:r>
              <a:rPr lang="fr-FR" sz="2400" dirty="0" smtClean="0"/>
              <a:t> </a:t>
            </a:r>
            <a:r>
              <a:rPr lang="fr-FR" sz="2400" dirty="0" err="1" smtClean="0"/>
              <a:t>kg.m</a:t>
            </a:r>
            <a:r>
              <a:rPr lang="fr-FR" sz="2400" baseline="30000" dirty="0" smtClean="0"/>
              <a:t>-3</a:t>
            </a:r>
          </a:p>
          <a:p>
            <a:pPr>
              <a:buNone/>
            </a:pPr>
            <a:r>
              <a:rPr lang="fr-FR" sz="2400" dirty="0" smtClean="0"/>
              <a:t>Masse de l’électron:9,109.10</a:t>
            </a:r>
            <a:r>
              <a:rPr lang="fr-FR" sz="2400" baseline="30000" dirty="0" smtClean="0"/>
              <a:t>-31</a:t>
            </a:r>
            <a:r>
              <a:rPr lang="fr-FR" sz="2400" dirty="0" smtClean="0"/>
              <a:t>kg</a:t>
            </a:r>
          </a:p>
          <a:p>
            <a:pPr>
              <a:buNone/>
            </a:pPr>
            <a:r>
              <a:rPr lang="fr-FR" sz="2400" dirty="0" smtClean="0"/>
              <a:t>Compacité du fer (</a:t>
            </a:r>
            <a:r>
              <a:rPr lang="el-GR" sz="2400" dirty="0" smtClean="0"/>
              <a:t>α</a:t>
            </a:r>
            <a:r>
              <a:rPr lang="fr-FR" sz="2400" dirty="0" smtClean="0"/>
              <a:t> )= 0,68 (Hexagonal)</a:t>
            </a:r>
          </a:p>
          <a:p>
            <a:pPr>
              <a:buNone/>
            </a:pPr>
            <a:endParaRPr lang="fr-F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 smtClean="0"/>
              <a:t>Situation de l’activité dans le programme</a:t>
            </a:r>
            <a:endParaRPr lang="fr-FR" sz="24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fr-FR" sz="2400" dirty="0" smtClean="0"/>
              <a:t>II. Architecture de la matière</a:t>
            </a:r>
          </a:p>
          <a:p>
            <a:pPr>
              <a:buNone/>
            </a:pPr>
            <a:r>
              <a:rPr lang="fr-FR" sz="2000" dirty="0" smtClean="0"/>
              <a:t>1-Classification périodique des éléments et électronégativité</a:t>
            </a:r>
          </a:p>
          <a:p>
            <a:pPr>
              <a:buNone/>
            </a:pPr>
            <a:endParaRPr lang="fr-FR" sz="2400" dirty="0"/>
          </a:p>
        </p:txBody>
      </p:sp>
      <p:graphicFrame>
        <p:nvGraphicFramePr>
          <p:cNvPr id="5" name="Tableau 4"/>
          <p:cNvGraphicFramePr>
            <a:graphicFrameLocks noGrp="1"/>
          </p:cNvGraphicFramePr>
          <p:nvPr/>
        </p:nvGraphicFramePr>
        <p:xfrm>
          <a:off x="467544" y="2276872"/>
          <a:ext cx="7920880" cy="28894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0440"/>
                <a:gridCol w="3960440"/>
              </a:tblGrid>
              <a:tr h="576065">
                <a:tc>
                  <a:txBody>
                    <a:bodyPr/>
                    <a:lstStyle/>
                    <a:p>
                      <a:r>
                        <a:rPr lang="fr-FR" dirty="0" smtClean="0"/>
                        <a:t>Notions</a:t>
                      </a:r>
                      <a:r>
                        <a:rPr lang="fr-FR" baseline="0" dirty="0" smtClean="0"/>
                        <a:t> et contenus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Capacités exigibles</a:t>
                      </a:r>
                      <a:endParaRPr lang="fr-FR" dirty="0"/>
                    </a:p>
                  </a:txBody>
                  <a:tcPr/>
                </a:tc>
              </a:tr>
              <a:tr h="576064">
                <a:tc gridSpan="2">
                  <a:txBody>
                    <a:bodyPr/>
                    <a:lstStyle/>
                    <a:p>
                      <a:r>
                        <a:rPr lang="fr-FR" b="1" dirty="0" smtClean="0"/>
                        <a:t>Etats physiques et transformations de la matière</a:t>
                      </a:r>
                      <a:endParaRPr lang="fr-FR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</a:tr>
              <a:tr h="1512167">
                <a:tc>
                  <a:txBody>
                    <a:bodyPr/>
                    <a:lstStyle/>
                    <a:p>
                      <a:r>
                        <a:rPr lang="fr-FR" dirty="0" smtClean="0"/>
                        <a:t>Isotopes,</a:t>
                      </a:r>
                      <a:r>
                        <a:rPr lang="fr-FR" baseline="0" dirty="0" smtClean="0"/>
                        <a:t> abondance isotopique, stabilité.</a:t>
                      </a:r>
                    </a:p>
                    <a:p>
                      <a:r>
                        <a:rPr lang="fr-FR" baseline="0" dirty="0" smtClean="0">
                          <a:solidFill>
                            <a:srgbClr val="FF0000"/>
                          </a:solidFill>
                        </a:rPr>
                        <a:t>Ordres de grandeur de la taille d’un atome, des masses et des charges de l’électron et du noyau.</a:t>
                      </a:r>
                    </a:p>
                    <a:p>
                      <a:endParaRPr lang="fr-F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Utiliser un vocabulaire précis: élément, atome, corps simple,</a:t>
                      </a:r>
                      <a:r>
                        <a:rPr lang="fr-FR" baseline="0" dirty="0" smtClean="0"/>
                        <a:t> espèce chimique, entité chimique.</a:t>
                      </a:r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t">
              <a:buNone/>
            </a:pPr>
            <a:r>
              <a:rPr lang="fr-FR" sz="2400" dirty="0" smtClean="0"/>
              <a:t>Second semestre</a:t>
            </a:r>
          </a:p>
          <a:p>
            <a:pPr fontAlgn="t">
              <a:buNone/>
            </a:pPr>
            <a:r>
              <a:rPr lang="fr-FR" sz="2400" dirty="0" smtClean="0"/>
              <a:t>IV. Architecture de la matière condensée : solides cristallins</a:t>
            </a:r>
          </a:p>
          <a:p>
            <a:pPr fontAlgn="t">
              <a:buNone/>
            </a:pPr>
            <a:r>
              <a:rPr lang="fr-FR" sz="2000" dirty="0" smtClean="0"/>
              <a:t>Modèle du cristal parfait</a:t>
            </a:r>
          </a:p>
          <a:p>
            <a:pPr>
              <a:buNone/>
            </a:pPr>
            <a:endParaRPr lang="fr-FR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/>
        </p:nvGraphicFramePr>
        <p:xfrm>
          <a:off x="683568" y="2996953"/>
          <a:ext cx="7776864" cy="37821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8432"/>
                <a:gridCol w="3888432"/>
              </a:tblGrid>
              <a:tr h="387916">
                <a:tc>
                  <a:txBody>
                    <a:bodyPr/>
                    <a:lstStyle/>
                    <a:p>
                      <a:r>
                        <a:rPr lang="fr-FR" dirty="0" smtClean="0"/>
                        <a:t>Notions et contenus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Capacités exigibles</a:t>
                      </a:r>
                      <a:endParaRPr lang="fr-FR" dirty="0"/>
                    </a:p>
                  </a:txBody>
                  <a:tcPr/>
                </a:tc>
              </a:tr>
              <a:tr h="3006351">
                <a:tc>
                  <a:txBody>
                    <a:bodyPr/>
                    <a:lstStyle/>
                    <a:p>
                      <a:r>
                        <a:rPr lang="fr-FR" dirty="0" smtClean="0">
                          <a:solidFill>
                            <a:srgbClr val="C00000"/>
                          </a:solidFill>
                        </a:rPr>
                        <a:t>Description du cristal parfait; population, coordinence,</a:t>
                      </a:r>
                      <a:r>
                        <a:rPr lang="fr-FR" baseline="0" dirty="0" smtClean="0">
                          <a:solidFill>
                            <a:srgbClr val="C00000"/>
                          </a:solidFill>
                        </a:rPr>
                        <a:t> compacité, masse volumique.</a:t>
                      </a:r>
                      <a:endParaRPr lang="fr-FR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Décrire</a:t>
                      </a:r>
                      <a:r>
                        <a:rPr lang="fr-FR" baseline="0" dirty="0" smtClean="0"/>
                        <a:t> un cristal parfait comme un assemblage de mailles parallélépipédiques.</a:t>
                      </a:r>
                    </a:p>
                    <a:p>
                      <a:r>
                        <a:rPr lang="fr-FR" baseline="0" dirty="0" smtClean="0"/>
                        <a:t>Déterminer la population, la coordinence et la compacité pour une structure fournie. Déterminer la valeur de la masse volumique d’un matériau  cristallisé selon une structure cristalline.</a:t>
                      </a:r>
                      <a:endParaRPr lang="fr-FR" dirty="0"/>
                    </a:p>
                  </a:txBody>
                  <a:tcPr/>
                </a:tc>
              </a:tr>
              <a:tr h="387916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Résolution du problème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FR" dirty="0" smtClean="0">
                <a:hlinkClick r:id="rId3" action="ppaction://hlinkfile"/>
              </a:rPr>
              <a:t>Exemples</a:t>
            </a:r>
            <a:r>
              <a:rPr lang="fr-FR" dirty="0" smtClean="0"/>
              <a:t> 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Evaluation</a:t>
            </a:r>
            <a:endParaRPr lang="fr-FR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6314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fr-FR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COMPETENCES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CAPACITES ASSOCIEES</a:t>
                      </a:r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S’APPROPRIER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-Evaluer quantitativement les grandeurs inconnues. </a:t>
                      </a:r>
                    </a:p>
                    <a:p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ANALYSER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-Etablir une stratégie de résolution  en décomposant le problème en des problèmes plus simples. </a:t>
                      </a:r>
                    </a:p>
                    <a:p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REALISER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-savoir faire efficacement les calculs pour mettre en œuvre la stratégie de résolution. </a:t>
                      </a:r>
                    </a:p>
                    <a:p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-Savoir utiliser l’analyse dimensionnelle.</a:t>
                      </a:r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VALIDER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-savoir exploiter les calculs pour répondre</a:t>
                      </a:r>
                      <a:r>
                        <a:rPr lang="fr-F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à </a:t>
                      </a:r>
                      <a:r>
                        <a:rPr lang="fr-FR" sz="1800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la question.</a:t>
                      </a: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COMMUNIQUER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-Savoir rédiger : la rédaction montre les étapes suivies de manière synthétique, organisée, cohérente et compréhensible.</a:t>
                      </a:r>
                    </a:p>
                    <a:p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-le vocabulaire scientifique est adapté</a:t>
                      </a:r>
                    </a:p>
                    <a:p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-il y a phrase qui conclue  qui la démarche de résolution.</a:t>
                      </a:r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Réactions des élèves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r-FR" dirty="0" smtClean="0"/>
              <a:t>« Le problème  est captivant »</a:t>
            </a:r>
          </a:p>
          <a:p>
            <a:r>
              <a:rPr lang="fr-FR" dirty="0" smtClean="0"/>
              <a:t>« Volonté de trouver la solution » </a:t>
            </a:r>
          </a:p>
          <a:p>
            <a:r>
              <a:rPr lang="fr-FR" dirty="0" smtClean="0"/>
              <a:t>« Intéressant car pas de balisage pour résoudre. »</a:t>
            </a:r>
          </a:p>
          <a:p>
            <a:r>
              <a:rPr lang="fr-FR" dirty="0" smtClean="0"/>
              <a:t>« Énigmatique »</a:t>
            </a:r>
          </a:p>
          <a:p>
            <a:r>
              <a:rPr lang="fr-FR" dirty="0" smtClean="0"/>
              <a:t>« Difficulté de savoir comment amorcer la résolution »</a:t>
            </a:r>
          </a:p>
          <a:p>
            <a:r>
              <a:rPr lang="fr-FR" dirty="0" smtClean="0"/>
              <a:t>« Le problème paraissait simple au début mais demande de mener un raisonnement pour répondre. »</a:t>
            </a:r>
          </a:p>
          <a:p>
            <a:pPr>
              <a:buNone/>
            </a:pPr>
            <a:r>
              <a:rPr lang="fr-FR" dirty="0" smtClean="0"/>
              <a:t> </a:t>
            </a:r>
          </a:p>
          <a:p>
            <a:pPr>
              <a:buNone/>
            </a:pP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</TotalTime>
  <Words>373</Words>
  <Application>Microsoft Office PowerPoint</Application>
  <PresentationFormat>Affichage à l'écran (4:3)</PresentationFormat>
  <Paragraphs>77</Paragraphs>
  <Slides>10</Slides>
  <Notes>10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1" baseType="lpstr">
      <vt:lpstr>Thème Office</vt:lpstr>
      <vt:lpstr>Problème ouvert</vt:lpstr>
      <vt:lpstr>  Le pourcentage massique d’électrons est il plus grand dans 1 kilogramme de fer que dans 1 kilogramme d’hydrogène?  </vt:lpstr>
      <vt:lpstr> </vt:lpstr>
      <vt:lpstr>Quelques données</vt:lpstr>
      <vt:lpstr>Situation de l’activité dans le programme</vt:lpstr>
      <vt:lpstr>Présentation PowerPoint</vt:lpstr>
      <vt:lpstr>Résolution du problème</vt:lpstr>
      <vt:lpstr>Evaluation</vt:lpstr>
      <vt:lpstr>Réactions des élèves</vt:lpstr>
      <vt:lpstr>Observations du professeur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Problème ouvert</dc:title>
  <dc:creator>user</dc:creator>
  <cp:lastModifiedBy>Heisenberg</cp:lastModifiedBy>
  <cp:revision>10</cp:revision>
  <dcterms:created xsi:type="dcterms:W3CDTF">2013-11-19T18:33:46Z</dcterms:created>
  <dcterms:modified xsi:type="dcterms:W3CDTF">2014-02-20T19:46:48Z</dcterms:modified>
</cp:coreProperties>
</file>