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68" r:id="rId15"/>
    <p:sldId id="272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92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C96D2-05FB-4AD1-AFE6-8B49800C52D1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29E3E-1501-448E-9AC1-B3C647773BF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07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29E3E-1501-448E-9AC1-B3C647773BF2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4FE03-102A-4746-A8D0-DA22733AD0CB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9BEF1-7A79-4DF4-9E3E-9F589283A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C00000"/>
                </a:solidFill>
              </a:rPr>
              <a:t>Problème ouvert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Exemple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sz="2400" dirty="0" smtClean="0">
                <a:solidFill>
                  <a:srgbClr val="FF0000"/>
                </a:solidFill>
              </a:rPr>
              <a:t>(Ana)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-l’eau de la patinoire à -5°C et à la pression atmosphérique est sous forme solide.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-l’eau sous la lame du patin est à l’état liquide.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-l’eau sous la semelle de la chaussure est sous forme solide.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r>
              <a:rPr lang="fr-FR" sz="2400" dirty="0" smtClean="0">
                <a:solidFill>
                  <a:srgbClr val="FF0000"/>
                </a:solidFill>
              </a:rPr>
              <a:t>(Val-Com)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Avec la lame de patin, le patineur glisse sur une petite couche d’eau liquide.</a:t>
            </a:r>
          </a:p>
          <a:p>
            <a:r>
              <a:rPr lang="fr-FR" dirty="0" smtClean="0"/>
              <a:t>Avec des chaussures, la surface S de contact avec le sol gelé est beaucoup plus grande. La pression exercée n’est pas suffisante pour liquéfier l’eau sous la semelle de la chaussure. Ainsi le patineur glisse beaucoup moins.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Réactions des élèves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problème  est captivant </a:t>
            </a:r>
          </a:p>
          <a:p>
            <a:r>
              <a:rPr lang="fr-FR" dirty="0" smtClean="0"/>
              <a:t>Volonté de trouver la solution </a:t>
            </a:r>
          </a:p>
          <a:p>
            <a:r>
              <a:rPr lang="fr-FR" dirty="0" smtClean="0"/>
              <a:t>Intéressant car explique une situation</a:t>
            </a:r>
          </a:p>
          <a:p>
            <a:r>
              <a:rPr lang="fr-FR" dirty="0" smtClean="0"/>
              <a:t>Énigmatique</a:t>
            </a:r>
          </a:p>
          <a:p>
            <a:pPr>
              <a:buNone/>
            </a:pPr>
            <a:r>
              <a:rPr lang="fr-FR" dirty="0" smtClean="0"/>
              <a:t>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Observations du professeur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Bonne dynamique de travail en classe</a:t>
            </a:r>
          </a:p>
          <a:p>
            <a:r>
              <a:rPr lang="fr-FR" dirty="0" smtClean="0"/>
              <a:t>Échange spontanée entre les élèves</a:t>
            </a:r>
          </a:p>
          <a:p>
            <a:r>
              <a:rPr lang="fr-FR" dirty="0" smtClean="0"/>
              <a:t>Participation plus homogène de la classe</a:t>
            </a:r>
          </a:p>
          <a:p>
            <a:r>
              <a:rPr lang="fr-FR" dirty="0" smtClean="0"/>
              <a:t>Facilité de prise de parole pour les élèves réservés (entre élèves ou avec le professeur)</a:t>
            </a:r>
          </a:p>
          <a:p>
            <a:r>
              <a:rPr lang="fr-FR" dirty="0" smtClean="0"/>
              <a:t>Difficulté d’établir au préalable la durée de la résolution car chaque parcours est personnel.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Construction du problème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Exercice de départ </a:t>
            </a:r>
          </a:p>
          <a:p>
            <a:pPr>
              <a:buNone/>
            </a:pPr>
            <a:r>
              <a:rPr lang="fr-FR" sz="2400" dirty="0" smtClean="0"/>
              <a:t>(Chimie PCSI éd- </a:t>
            </a:r>
            <a:r>
              <a:rPr lang="fr-FR" sz="2400" dirty="0" err="1" smtClean="0"/>
              <a:t>Vuibert,p.</a:t>
            </a:r>
            <a:r>
              <a:rPr lang="fr-FR" sz="2400" dirty="0" smtClean="0"/>
              <a:t>22</a:t>
            </a:r>
            <a:r>
              <a:rPr lang="fr-FR" dirty="0" smtClean="0"/>
              <a:t>)</a:t>
            </a:r>
          </a:p>
          <a:p>
            <a:pPr algn="ctr">
              <a:buNone/>
            </a:pPr>
            <a:endParaRPr lang="fr-FR" dirty="0"/>
          </a:p>
        </p:txBody>
      </p:sp>
      <p:pic>
        <p:nvPicPr>
          <p:cNvPr id="2050" name="Picture 2" descr="C:\Users\user\Desktop\pouv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4945" y="2896911"/>
            <a:ext cx="6161351" cy="3628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Grille pour évaluation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6381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COMPETENCES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CAPACITES ASSOCIEES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S’APPROPRIER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-extraire l’information utile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-utiliser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le diagramme d’état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fr-FR" sz="1400" b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Etablir une stratégie de résolution  en décomposant le problème en des problèmes plus simples.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-savoir déterminer l’état physique d’une espèce chimique pour des conditions données de P et T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faire efficacement les calculs pour mettre en œuvre la stratégie de résolution. 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utiliser l’analyse dimensionnelle.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exploiter le diagramme d’état 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VALIDER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exploiter les calculs pour expliquer le fait exposé.</a:t>
                      </a:r>
                    </a:p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COMMUNIQUER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-Savoir rédiger : la rédaction montre les étapes suivies de manière synthétique, organisée, cohérente et compréhensible.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-le vocabulaire scientifique est adapté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-le diagramme d’état est complété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-Une phrase conclue la démarche de résolution 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1608" cy="1431032"/>
          </a:xfrm>
        </p:spPr>
        <p:txBody>
          <a:bodyPr>
            <a:normAutofit fontScale="90000"/>
          </a:bodyPr>
          <a:lstStyle/>
          <a:p>
            <a:r>
              <a:rPr lang="fr-FR" b="1" dirty="0">
                <a:latin typeface="Blackadder ITC" pitchFamily="82" charset="0"/>
              </a:rPr>
              <a:t>« Il faut des patins pour mieux glisser ! Pourquoi ? »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:\Users\user\Desktop\12405854-jeune-femme-de-glace-a-l-39-exterieur-de-patinage-sur-un-etang-sur-une-journee-d-39-hiver-de-congela[2]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58181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  <a:p>
            <a:pPr algn="ctr">
              <a:buNone/>
            </a:pPr>
            <a:r>
              <a:rPr lang="fr-FR" sz="2400" dirty="0" smtClean="0">
                <a:latin typeface="Comic Sans MS" pitchFamily="66" charset="0"/>
              </a:rPr>
              <a:t>En </a:t>
            </a:r>
            <a:r>
              <a:rPr lang="fr-FR" sz="2400" dirty="0">
                <a:latin typeface="Comic Sans MS" pitchFamily="66" charset="0"/>
              </a:rPr>
              <a:t>utilisant les données suivantes, sauriez vous  expliquer </a:t>
            </a:r>
            <a:r>
              <a:rPr lang="fr-FR" sz="2400" dirty="0" smtClean="0">
                <a:latin typeface="Comic Sans MS" pitchFamily="66" charset="0"/>
              </a:rPr>
              <a:t>pourquoi les </a:t>
            </a:r>
            <a:r>
              <a:rPr lang="fr-FR" sz="2400" dirty="0">
                <a:latin typeface="Comic Sans MS" pitchFamily="66" charset="0"/>
              </a:rPr>
              <a:t>patins </a:t>
            </a:r>
            <a:r>
              <a:rPr lang="fr-FR" sz="2400" dirty="0" smtClean="0">
                <a:latin typeface="Comic Sans MS" pitchFamily="66" charset="0"/>
              </a:rPr>
              <a:t>sont nécessaires pour </a:t>
            </a:r>
            <a:r>
              <a:rPr lang="fr-FR" sz="2400" dirty="0">
                <a:latin typeface="Comic Sans MS" pitchFamily="66" charset="0"/>
              </a:rPr>
              <a:t>mieux glisser </a:t>
            </a:r>
            <a:r>
              <a:rPr lang="fr-FR" sz="2400" dirty="0" smtClean="0">
                <a:latin typeface="Comic Sans MS" pitchFamily="66" charset="0"/>
              </a:rPr>
              <a:t>?</a:t>
            </a:r>
            <a:endParaRPr lang="fr-FR" sz="2400" dirty="0">
              <a:latin typeface="Comic Sans MS" pitchFamily="66" charset="0"/>
            </a:endParaRP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Un patineur de 70kg </a:t>
            </a:r>
            <a:r>
              <a:rPr lang="fr-FR" dirty="0" smtClean="0"/>
              <a:t>glisse beaucoup moins avec des chaussures. </a:t>
            </a:r>
            <a:endParaRPr lang="fr-FR" dirty="0"/>
          </a:p>
          <a:p>
            <a:r>
              <a:rPr lang="fr-FR" dirty="0"/>
              <a:t>S</a:t>
            </a:r>
            <a:r>
              <a:rPr lang="fr-FR" dirty="0" smtClean="0"/>
              <a:t>urface </a:t>
            </a:r>
            <a:r>
              <a:rPr lang="fr-FR" dirty="0"/>
              <a:t>de </a:t>
            </a:r>
            <a:r>
              <a:rPr lang="fr-FR" dirty="0" smtClean="0"/>
              <a:t>patinage: eau </a:t>
            </a:r>
            <a:r>
              <a:rPr lang="fr-FR" dirty="0"/>
              <a:t>gelée à T= -</a:t>
            </a:r>
            <a:r>
              <a:rPr lang="fr-FR" dirty="0" smtClean="0"/>
              <a:t>5°C et </a:t>
            </a:r>
          </a:p>
          <a:p>
            <a:pPr>
              <a:buNone/>
            </a:pPr>
            <a:r>
              <a:rPr lang="fr-FR" dirty="0" smtClean="0"/>
              <a:t>     P </a:t>
            </a:r>
            <a:r>
              <a:rPr lang="fr-FR" dirty="0"/>
              <a:t>= 1atm= 1,0.10</a:t>
            </a:r>
            <a:r>
              <a:rPr lang="fr-FR" baseline="30000" dirty="0"/>
              <a:t>5</a:t>
            </a:r>
            <a:r>
              <a:rPr lang="fr-FR" dirty="0"/>
              <a:t>Pa.  </a:t>
            </a:r>
            <a:r>
              <a:rPr lang="fr-FR" dirty="0" smtClean="0"/>
              <a:t>(1 Pa=1N.m</a:t>
            </a:r>
            <a:r>
              <a:rPr lang="fr-FR" baseline="30000" dirty="0" smtClean="0"/>
              <a:t>-2</a:t>
            </a:r>
            <a:r>
              <a:rPr lang="fr-FR" dirty="0" smtClean="0"/>
              <a:t>).</a:t>
            </a:r>
          </a:p>
          <a:p>
            <a:pPr>
              <a:buNone/>
            </a:pPr>
            <a:r>
              <a:rPr lang="fr-FR" dirty="0" smtClean="0"/>
              <a:t>	On prendra g= 10 N.kg</a:t>
            </a:r>
            <a:r>
              <a:rPr lang="fr-FR" baseline="30000" dirty="0" smtClean="0"/>
              <a:t>-1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Caractéristiques des patins et des chaussures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Patin à glace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chaussure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Pointure : 42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Dimensions de la surface de contact d’une lame de patin avec la surface gelée :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Largeur :3,5 mm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Longueur :22 cm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Pointure : 42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Dimensions de la Surface  approximative de la semelle :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Largeur : 9cm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Longueur :25 cm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D</a:t>
            </a:r>
            <a:r>
              <a:rPr lang="fr-FR" dirty="0" smtClean="0"/>
              <a:t>iagramme d’état (P,T) </a:t>
            </a:r>
            <a:r>
              <a:rPr lang="fr-FR" dirty="0"/>
              <a:t>de l’eau 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:\Users\user\Desktop\Num000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72816"/>
            <a:ext cx="5184576" cy="375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Situation de l’activité dans le programme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sz="2400" dirty="0" smtClean="0"/>
              <a:t>I. </a:t>
            </a:r>
            <a:r>
              <a:rPr lang="fr-FR" sz="2400" smtClean="0"/>
              <a:t>Transformation </a:t>
            </a:r>
            <a:r>
              <a:rPr lang="fr-FR" sz="2400" dirty="0" smtClean="0"/>
              <a:t>de la matière</a:t>
            </a:r>
          </a:p>
          <a:p>
            <a:pPr>
              <a:buNone/>
            </a:pPr>
            <a:r>
              <a:rPr lang="fr-FR" sz="2400" dirty="0" smtClean="0"/>
              <a:t>1-Description d’un système et évolution vers un état final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83568" y="2564904"/>
          <a:ext cx="7848872" cy="3720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385774">
                <a:tc>
                  <a:txBody>
                    <a:bodyPr/>
                    <a:lstStyle/>
                    <a:p>
                      <a:r>
                        <a:rPr lang="fr-FR" dirty="0" smtClean="0"/>
                        <a:t>Notion s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 s exigibles</a:t>
                      </a:r>
                      <a:endParaRPr lang="fr-FR" dirty="0"/>
                    </a:p>
                  </a:txBody>
                  <a:tcPr/>
                </a:tc>
              </a:tr>
              <a:tr h="385774">
                <a:tc gridSpan="2">
                  <a:txBody>
                    <a:bodyPr/>
                    <a:lstStyle/>
                    <a:p>
                      <a:r>
                        <a:rPr lang="fr-FR" b="1" dirty="0" smtClean="0"/>
                        <a:t>Etats physiques et transformations de la matière</a:t>
                      </a:r>
                      <a:endParaRPr lang="fr-F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948789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Etats</a:t>
                      </a:r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 de la matière: gaz, liquide, solide </a:t>
                      </a:r>
                      <a:r>
                        <a:rPr lang="fr-FR" baseline="0" dirty="0" smtClean="0"/>
                        <a:t>cristallin, solide amorphe et solide semi-cristallin, variétés allotropiques.</a:t>
                      </a:r>
                    </a:p>
                    <a:p>
                      <a:r>
                        <a:rPr lang="fr-FR" baseline="0" dirty="0" smtClean="0"/>
                        <a:t>Notion de phase.</a:t>
                      </a:r>
                    </a:p>
                    <a:p>
                      <a:r>
                        <a:rPr lang="fr-FR" baseline="0" dirty="0" smtClean="0"/>
                        <a:t>Transformations physique, chimique, nucléaire.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Les transformations physiques: diagramme d’état (P,T)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Reconnaître</a:t>
                      </a:r>
                      <a:r>
                        <a:rPr lang="fr-FR" baseline="0" dirty="0" smtClean="0"/>
                        <a:t> la nature d’une transformation . </a:t>
                      </a:r>
                    </a:p>
                    <a:p>
                      <a:r>
                        <a:rPr lang="fr-FR" baseline="0" dirty="0" smtClean="0">
                          <a:solidFill>
                            <a:srgbClr val="C00000"/>
                          </a:solidFill>
                        </a:rPr>
                        <a:t>Déterminer l’état physique d’une espèce chimique pour des conditions expérimentales données de P et T</a:t>
                      </a:r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Résolution du problème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Force exercée par le patineur sur le sol </a:t>
            </a:r>
            <a:r>
              <a:rPr lang="fr-FR" dirty="0" smtClean="0">
                <a:solidFill>
                  <a:srgbClr val="FF0000"/>
                </a:solidFill>
              </a:rPr>
              <a:t>(Ana-Réa)</a:t>
            </a:r>
            <a:endParaRPr lang="fr-FR" dirty="0" smtClean="0"/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F=P =mg= 70 x 10 =700N</a:t>
            </a:r>
          </a:p>
          <a:p>
            <a:r>
              <a:rPr lang="fr-FR" dirty="0" smtClean="0"/>
              <a:t>Pression exercée avec un patin sur le sol: </a:t>
            </a:r>
          </a:p>
          <a:p>
            <a:pPr>
              <a:buNone/>
            </a:pPr>
            <a:r>
              <a:rPr lang="fr-FR" sz="2200" dirty="0" smtClean="0"/>
              <a:t>	-</a:t>
            </a:r>
            <a:r>
              <a:rPr lang="fr-FR" sz="2200" dirty="0" smtClean="0">
                <a:solidFill>
                  <a:schemeClr val="tx2"/>
                </a:solidFill>
              </a:rPr>
              <a:t>Surface de contact de la lame de patin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S= L x l =3,5.10</a:t>
            </a:r>
            <a:r>
              <a:rPr lang="fr-FR" sz="2200" baseline="30000" dirty="0" smtClean="0">
                <a:solidFill>
                  <a:schemeClr val="tx2"/>
                </a:solidFill>
              </a:rPr>
              <a:t>-3 </a:t>
            </a:r>
            <a:r>
              <a:rPr lang="fr-FR" sz="2200" dirty="0" smtClean="0">
                <a:solidFill>
                  <a:schemeClr val="tx2"/>
                </a:solidFill>
              </a:rPr>
              <a:t>x 22.0.10</a:t>
            </a:r>
            <a:r>
              <a:rPr lang="fr-FR" sz="2200" baseline="30000" dirty="0" smtClean="0">
                <a:solidFill>
                  <a:schemeClr val="tx2"/>
                </a:solidFill>
              </a:rPr>
              <a:t>-2</a:t>
            </a:r>
            <a:r>
              <a:rPr lang="fr-FR" sz="2200" dirty="0" smtClean="0">
                <a:solidFill>
                  <a:schemeClr val="tx2"/>
                </a:solidFill>
              </a:rPr>
              <a:t> =  0,0077=7,7.10</a:t>
            </a:r>
            <a:r>
              <a:rPr lang="fr-FR" sz="2200" baseline="30000" dirty="0" smtClean="0">
                <a:solidFill>
                  <a:schemeClr val="tx2"/>
                </a:solidFill>
              </a:rPr>
              <a:t>-3</a:t>
            </a:r>
            <a:r>
              <a:rPr lang="fr-FR" sz="2200" dirty="0" smtClean="0">
                <a:solidFill>
                  <a:schemeClr val="tx2"/>
                </a:solidFill>
              </a:rPr>
              <a:t>m</a:t>
            </a:r>
            <a:r>
              <a:rPr lang="fr-FR" sz="2200" baseline="30000" dirty="0" smtClean="0">
                <a:solidFill>
                  <a:schemeClr val="tx2"/>
                </a:solidFill>
              </a:rPr>
              <a:t>2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-Calcul de la pression de la lame sur la glace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P= F/S = 700/ 7,7.10</a:t>
            </a:r>
            <a:r>
              <a:rPr lang="fr-FR" sz="2200" baseline="30000" dirty="0" smtClean="0">
                <a:solidFill>
                  <a:schemeClr val="tx2"/>
                </a:solidFill>
              </a:rPr>
              <a:t>-3</a:t>
            </a:r>
            <a:r>
              <a:rPr lang="fr-FR" sz="2200" dirty="0" smtClean="0">
                <a:solidFill>
                  <a:schemeClr val="tx2"/>
                </a:solidFill>
              </a:rPr>
              <a:t> = 9,1.10</a:t>
            </a:r>
            <a:r>
              <a:rPr lang="fr-FR" sz="2200" baseline="30000" dirty="0" smtClean="0">
                <a:solidFill>
                  <a:schemeClr val="tx2"/>
                </a:solidFill>
              </a:rPr>
              <a:t>5</a:t>
            </a:r>
            <a:r>
              <a:rPr lang="fr-FR" sz="2200" dirty="0" smtClean="0">
                <a:solidFill>
                  <a:schemeClr val="tx2"/>
                </a:solidFill>
              </a:rPr>
              <a:t> Pa</a:t>
            </a:r>
            <a:endParaRPr lang="fr-FR" sz="2200" dirty="0">
              <a:solidFill>
                <a:schemeClr val="tx2"/>
              </a:solidFill>
            </a:endParaRPr>
          </a:p>
          <a:p>
            <a:r>
              <a:rPr lang="fr-FR" sz="2800" dirty="0" smtClean="0"/>
              <a:t>Pression exercée avec la chaussure  sur le sol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-Surface de la semelle de chaussure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S=L x l=25.10</a:t>
            </a:r>
            <a:r>
              <a:rPr lang="fr-FR" sz="2200" baseline="30000" dirty="0" smtClean="0">
                <a:solidFill>
                  <a:schemeClr val="tx2"/>
                </a:solidFill>
              </a:rPr>
              <a:t>-2</a:t>
            </a:r>
            <a:r>
              <a:rPr lang="fr-FR" sz="2200" dirty="0" smtClean="0">
                <a:solidFill>
                  <a:schemeClr val="tx2"/>
                </a:solidFill>
              </a:rPr>
              <a:t> x 9,0.10</a:t>
            </a:r>
            <a:r>
              <a:rPr lang="fr-FR" sz="2200" baseline="30000" dirty="0" smtClean="0">
                <a:solidFill>
                  <a:schemeClr val="tx2"/>
                </a:solidFill>
              </a:rPr>
              <a:t>-2</a:t>
            </a:r>
            <a:r>
              <a:rPr lang="fr-FR" sz="2200" dirty="0" smtClean="0">
                <a:solidFill>
                  <a:schemeClr val="tx2"/>
                </a:solidFill>
              </a:rPr>
              <a:t> = 0,0225m</a:t>
            </a:r>
            <a:r>
              <a:rPr lang="fr-FR" sz="2200" baseline="30000" dirty="0" smtClean="0">
                <a:solidFill>
                  <a:schemeClr val="tx2"/>
                </a:solidFill>
              </a:rPr>
              <a:t>2</a:t>
            </a:r>
            <a:r>
              <a:rPr lang="fr-FR" sz="2200" dirty="0" smtClean="0">
                <a:solidFill>
                  <a:schemeClr val="tx2"/>
                </a:solidFill>
              </a:rPr>
              <a:t> =2,3.10</a:t>
            </a:r>
            <a:r>
              <a:rPr lang="fr-FR" sz="2200" baseline="30000" dirty="0" smtClean="0">
                <a:solidFill>
                  <a:schemeClr val="tx2"/>
                </a:solidFill>
              </a:rPr>
              <a:t>-2</a:t>
            </a:r>
            <a:r>
              <a:rPr lang="fr-FR" sz="2200" dirty="0" smtClean="0">
                <a:solidFill>
                  <a:schemeClr val="tx2"/>
                </a:solidFill>
              </a:rPr>
              <a:t>m</a:t>
            </a:r>
            <a:r>
              <a:rPr lang="fr-FR" sz="2200" baseline="30000" dirty="0" smtClean="0">
                <a:solidFill>
                  <a:schemeClr val="tx2"/>
                </a:solidFill>
              </a:rPr>
              <a:t>2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-Calcul de la pression avec la chaussure sur la glace</a:t>
            </a:r>
          </a:p>
          <a:p>
            <a:pPr>
              <a:buNone/>
            </a:pPr>
            <a:r>
              <a:rPr lang="fr-FR" sz="2200" dirty="0" smtClean="0">
                <a:solidFill>
                  <a:schemeClr val="tx2"/>
                </a:solidFill>
              </a:rPr>
              <a:t>	P= F/P = 700/2,3.10</a:t>
            </a:r>
            <a:r>
              <a:rPr lang="fr-FR" sz="2200" baseline="30000" dirty="0" smtClean="0">
                <a:solidFill>
                  <a:schemeClr val="tx2"/>
                </a:solidFill>
              </a:rPr>
              <a:t>-2</a:t>
            </a:r>
            <a:r>
              <a:rPr lang="fr-FR" sz="2200" dirty="0" smtClean="0">
                <a:solidFill>
                  <a:schemeClr val="tx2"/>
                </a:solidFill>
              </a:rPr>
              <a:t> = 3,0. 10</a:t>
            </a:r>
            <a:r>
              <a:rPr lang="fr-FR" sz="2200" baseline="30000" dirty="0">
                <a:solidFill>
                  <a:schemeClr val="tx2"/>
                </a:solidFill>
              </a:rPr>
              <a:t>4</a:t>
            </a:r>
            <a:r>
              <a:rPr lang="fr-FR" sz="2200" dirty="0" smtClean="0">
                <a:solidFill>
                  <a:schemeClr val="tx2"/>
                </a:solidFill>
              </a:rPr>
              <a:t>Pa</a:t>
            </a:r>
          </a:p>
          <a:p>
            <a:pPr>
              <a:buNone/>
            </a:pPr>
            <a:endParaRPr lang="fr-FR" sz="2800" dirty="0" smtClean="0"/>
          </a:p>
          <a:p>
            <a:pPr>
              <a:buNone/>
            </a:pPr>
            <a:endParaRPr lang="fr-F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Exploitation du diagramme d’état de l’eau </a:t>
            </a:r>
            <a:r>
              <a:rPr lang="fr-FR" sz="2400" dirty="0" smtClean="0">
                <a:solidFill>
                  <a:srgbClr val="FF0000"/>
                </a:solidFill>
              </a:rPr>
              <a:t>(</a:t>
            </a:r>
            <a:r>
              <a:rPr lang="fr-FR" sz="2400" dirty="0" err="1" smtClean="0">
                <a:solidFill>
                  <a:srgbClr val="FF0000"/>
                </a:solidFill>
              </a:rPr>
              <a:t>App</a:t>
            </a:r>
            <a:r>
              <a:rPr lang="fr-FR" sz="2400" dirty="0" smtClean="0">
                <a:solidFill>
                  <a:srgbClr val="FF0000"/>
                </a:solidFill>
              </a:rPr>
              <a:t>-Réa-Val)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D</a:t>
            </a:r>
            <a:r>
              <a:rPr lang="fr-FR" dirty="0" smtClean="0"/>
              <a:t>iagramme d’état de l’eau complété et projection des pressions calculées pour T=-5°C</a:t>
            </a:r>
          </a:p>
          <a:p>
            <a:pPr algn="ctr">
              <a:buNone/>
            </a:pPr>
            <a:endParaRPr lang="fr-FR" dirty="0" smtClean="0"/>
          </a:p>
        </p:txBody>
      </p:sp>
      <p:pic>
        <p:nvPicPr>
          <p:cNvPr id="1026" name="Picture 2" descr="C:\Users\user\Desktop\pouv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5313" y="2667824"/>
            <a:ext cx="4384919" cy="3713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506</Words>
  <Application>Microsoft Office PowerPoint</Application>
  <PresentationFormat>Affichage à l'écran (4:3)</PresentationFormat>
  <Paragraphs>108</Paragraphs>
  <Slides>15</Slides>
  <Notes>15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Problème ouvert</vt:lpstr>
      <vt:lpstr>« Il faut des patins pour mieux glisser ! Pourquoi ? » </vt:lpstr>
      <vt:lpstr>Présentation PowerPoint</vt:lpstr>
      <vt:lpstr>Présentation PowerPoint</vt:lpstr>
      <vt:lpstr>Caractéristiques des patins et des chaussures</vt:lpstr>
      <vt:lpstr>Diagramme d’état (P,T) de l’eau  </vt:lpstr>
      <vt:lpstr>Situation de l’activité dans le programme</vt:lpstr>
      <vt:lpstr>Résolution du problème</vt:lpstr>
      <vt:lpstr>Exploitation du diagramme d’état de l’eau (App-Réa-Val)</vt:lpstr>
      <vt:lpstr>Résultats (Ana)</vt:lpstr>
      <vt:lpstr>Conclusion(Val-Com)</vt:lpstr>
      <vt:lpstr>Réactions des élèves</vt:lpstr>
      <vt:lpstr>Observations du professeur</vt:lpstr>
      <vt:lpstr>Construction du problème </vt:lpstr>
      <vt:lpstr>Grille pour évaluation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 ouvert</dc:title>
  <dc:creator>user</dc:creator>
  <cp:lastModifiedBy>Heisenberg</cp:lastModifiedBy>
  <cp:revision>11</cp:revision>
  <dcterms:created xsi:type="dcterms:W3CDTF">2013-11-19T10:56:59Z</dcterms:created>
  <dcterms:modified xsi:type="dcterms:W3CDTF">2014-02-20T19:44:43Z</dcterms:modified>
</cp:coreProperties>
</file>