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9" r:id="rId4"/>
    <p:sldId id="258" r:id="rId5"/>
    <p:sldId id="296" r:id="rId6"/>
    <p:sldId id="281" r:id="rId7"/>
    <p:sldId id="298" r:id="rId8"/>
    <p:sldId id="280" r:id="rId9"/>
    <p:sldId id="305" r:id="rId10"/>
    <p:sldId id="289" r:id="rId11"/>
    <p:sldId id="290" r:id="rId12"/>
    <p:sldId id="291" r:id="rId13"/>
    <p:sldId id="292" r:id="rId14"/>
    <p:sldId id="293" r:id="rId15"/>
    <p:sldId id="294" r:id="rId16"/>
    <p:sldId id="286" r:id="rId17"/>
    <p:sldId id="306" r:id="rId18"/>
    <p:sldId id="284" r:id="rId19"/>
    <p:sldId id="283" r:id="rId20"/>
    <p:sldId id="287" r:id="rId21"/>
    <p:sldId id="295" r:id="rId22"/>
    <p:sldId id="282" r:id="rId23"/>
    <p:sldId id="300" r:id="rId24"/>
    <p:sldId id="299" r:id="rId25"/>
    <p:sldId id="301" r:id="rId26"/>
    <p:sldId id="307" r:id="rId27"/>
    <p:sldId id="303" r:id="rId28"/>
    <p:sldId id="308" r:id="rId29"/>
    <p:sldId id="304" r:id="rId30"/>
  </p:sldIdLst>
  <p:sldSz cx="9144000" cy="6858000" type="screen4x3"/>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BC3D8"/>
    <a:srgbClr val="E2BCDD"/>
    <a:srgbClr val="D5C9C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9983" autoAdjust="0"/>
  </p:normalViewPr>
  <p:slideViewPr>
    <p:cSldViewPr>
      <p:cViewPr varScale="1">
        <p:scale>
          <a:sx n="97" d="100"/>
          <a:sy n="97" d="100"/>
        </p:scale>
        <p:origin x="1320" y="90"/>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bg>
      <p:bgRef idx="1002">
        <a:schemeClr val="bg2"/>
      </p:bgRef>
    </p:bg>
    <p:spTree>
      <p:nvGrpSpPr>
        <p:cNvPr id="1" name=""/>
        <p:cNvGrpSpPr/>
        <p:nvPr/>
      </p:nvGrpSpPr>
      <p:grpSpPr>
        <a:xfrm>
          <a:off x="0" y="0"/>
          <a:ext cx="0" cy="0"/>
          <a:chOff x="0" y="0"/>
          <a:chExt cx="0" cy="0"/>
        </a:xfrm>
      </p:grpSpPr>
      <p:sp>
        <p:nvSpPr>
          <p:cNvPr id="9" name="Titr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fr-FR" smtClean="0"/>
              <a:t>Cliquez pour modifier le style du titre</a:t>
            </a:r>
            <a:endParaRPr kumimoji="0" lang="en-US"/>
          </a:p>
        </p:txBody>
      </p:sp>
      <p:sp>
        <p:nvSpPr>
          <p:cNvPr id="17" name="Sous-titr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fr-FR" smtClean="0"/>
              <a:t>Cliquez pour modifier le style des sous-titres du masque</a:t>
            </a:r>
            <a:endParaRPr kumimoji="0" lang="en-US"/>
          </a:p>
        </p:txBody>
      </p:sp>
      <p:sp>
        <p:nvSpPr>
          <p:cNvPr id="30" name="Espace réservé de la date 29"/>
          <p:cNvSpPr>
            <a:spLocks noGrp="1"/>
          </p:cNvSpPr>
          <p:nvPr>
            <p:ph type="dt" sz="half" idx="10"/>
          </p:nvPr>
        </p:nvSpPr>
        <p:spPr/>
        <p:txBody>
          <a:bodyPr/>
          <a:lstStyle/>
          <a:p>
            <a:fld id="{C3ABC36D-E35B-433C-8144-2CD24740E019}" type="datetimeFigureOut">
              <a:rPr lang="fr-FR" smtClean="0"/>
              <a:pPr/>
              <a:t>20/09/2014</a:t>
            </a:fld>
            <a:endParaRPr lang="fr-FR"/>
          </a:p>
        </p:txBody>
      </p:sp>
      <p:sp>
        <p:nvSpPr>
          <p:cNvPr id="19" name="Espace réservé du pied de page 18"/>
          <p:cNvSpPr>
            <a:spLocks noGrp="1"/>
          </p:cNvSpPr>
          <p:nvPr>
            <p:ph type="ftr" sz="quarter" idx="11"/>
          </p:nvPr>
        </p:nvSpPr>
        <p:spPr/>
        <p:txBody>
          <a:bodyPr/>
          <a:lstStyle/>
          <a:p>
            <a:endParaRPr lang="fr-FR"/>
          </a:p>
        </p:txBody>
      </p:sp>
      <p:sp>
        <p:nvSpPr>
          <p:cNvPr id="27" name="Espace réservé du numéro de diapositive 26"/>
          <p:cNvSpPr>
            <a:spLocks noGrp="1"/>
          </p:cNvSpPr>
          <p:nvPr>
            <p:ph type="sldNum" sz="quarter" idx="12"/>
          </p:nvPr>
        </p:nvSpPr>
        <p:spPr/>
        <p:txBody>
          <a:bodyPr/>
          <a:lstStyle/>
          <a:p>
            <a:fld id="{FB892FF4-2383-466F-97D6-07F34A750ECD}" type="slidenum">
              <a:rPr lang="fr-FR" smtClean="0"/>
              <a:pPr/>
              <a:t>‹N°›</a:t>
            </a:fld>
            <a:endParaRPr lang="fr-FR"/>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kumimoji="0" lang="fr-FR" smtClean="0"/>
              <a:t>Cliquez pour modifier le style du titre</a:t>
            </a:r>
            <a:endParaRPr kumimoji="0" lang="en-US"/>
          </a:p>
        </p:txBody>
      </p:sp>
      <p:sp>
        <p:nvSpPr>
          <p:cNvPr id="3" name="Espace réservé du contenu 2"/>
          <p:cNvSpPr>
            <a:spLocks noGrp="1"/>
          </p:cNvSpPr>
          <p:nvPr>
            <p:ph idx="1"/>
          </p:nvPr>
        </p:nvSpPr>
        <p:spPr/>
        <p:txBody>
          <a:body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e la date 3"/>
          <p:cNvSpPr>
            <a:spLocks noGrp="1"/>
          </p:cNvSpPr>
          <p:nvPr>
            <p:ph type="dt" sz="half" idx="10"/>
          </p:nvPr>
        </p:nvSpPr>
        <p:spPr/>
        <p:txBody>
          <a:bodyPr/>
          <a:lstStyle/>
          <a:p>
            <a:fld id="{C3ABC36D-E35B-433C-8144-2CD24740E019}" type="datetimeFigureOut">
              <a:rPr lang="fr-FR" smtClean="0"/>
              <a:pPr/>
              <a:t>20/09/2014</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FB892FF4-2383-466F-97D6-07F34A750ECD}" type="slidenum">
              <a:rPr lang="fr-FR" smtClean="0"/>
              <a:pPr/>
              <a:t>‹N°›</a:t>
            </a:fld>
            <a:endParaRPr lang="fr-F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bg>
      <p:bgRef idx="1002">
        <a:schemeClr val="bg2"/>
      </p:bgRef>
    </p:bg>
    <p:spTree>
      <p:nvGrpSpPr>
        <p:cNvPr id="1" name=""/>
        <p:cNvGrpSpPr/>
        <p:nvPr/>
      </p:nvGrpSpPr>
      <p:grpSpPr>
        <a:xfrm>
          <a:off x="0" y="0"/>
          <a:ext cx="0" cy="0"/>
          <a:chOff x="0" y="0"/>
          <a:chExt cx="0" cy="0"/>
        </a:xfrm>
      </p:grpSpPr>
      <p:sp>
        <p:nvSpPr>
          <p:cNvPr id="2" name="Titr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fr-FR" smtClean="0"/>
              <a:t>Cliquez pour modifier le style du titre</a:t>
            </a:r>
            <a:endParaRPr kumimoji="0" lang="en-US"/>
          </a:p>
        </p:txBody>
      </p:sp>
      <p:sp>
        <p:nvSpPr>
          <p:cNvPr id="3" name="Espace réservé du texte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fr-FR" smtClean="0"/>
              <a:t>Cliquez pour modifier les styles du texte du masque</a:t>
            </a:r>
          </a:p>
        </p:txBody>
      </p:sp>
      <p:sp>
        <p:nvSpPr>
          <p:cNvPr id="4" name="Espace réservé de la date 3"/>
          <p:cNvSpPr>
            <a:spLocks noGrp="1"/>
          </p:cNvSpPr>
          <p:nvPr>
            <p:ph type="dt" sz="half" idx="10"/>
          </p:nvPr>
        </p:nvSpPr>
        <p:spPr/>
        <p:txBody>
          <a:bodyPr/>
          <a:lstStyle/>
          <a:p>
            <a:fld id="{C3ABC36D-E35B-433C-8144-2CD24740E019}" type="datetimeFigureOut">
              <a:rPr lang="fr-FR" smtClean="0"/>
              <a:pPr/>
              <a:t>20/09/2014</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FB892FF4-2383-466F-97D6-07F34A750ECD}" type="slidenum">
              <a:rPr lang="fr-FR" smtClean="0"/>
              <a:pPr/>
              <a:t>‹N°›</a:t>
            </a:fld>
            <a:endParaRPr lang="fr-FR"/>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a:xfrm>
            <a:off x="457200" y="704088"/>
            <a:ext cx="8229600" cy="1143000"/>
          </a:xfrm>
        </p:spPr>
        <p:txBody>
          <a:bodyPr/>
          <a:lstStyle/>
          <a:p>
            <a:r>
              <a:rPr kumimoji="0" lang="fr-FR" smtClean="0"/>
              <a:t>Cliquez pour modifier le style du titre</a:t>
            </a:r>
            <a:endParaRPr kumimoji="0" lang="en-US"/>
          </a:p>
        </p:txBody>
      </p:sp>
      <p:sp>
        <p:nvSpPr>
          <p:cNvPr id="3" name="Espace réservé du contenu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u contenu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5" name="Espace réservé de la date 4"/>
          <p:cNvSpPr>
            <a:spLocks noGrp="1"/>
          </p:cNvSpPr>
          <p:nvPr>
            <p:ph type="dt" sz="half" idx="10"/>
          </p:nvPr>
        </p:nvSpPr>
        <p:spPr/>
        <p:txBody>
          <a:bodyPr/>
          <a:lstStyle/>
          <a:p>
            <a:fld id="{C3ABC36D-E35B-433C-8144-2CD24740E019}" type="datetimeFigureOut">
              <a:rPr lang="fr-FR" smtClean="0"/>
              <a:pPr/>
              <a:t>20/09/2014</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FB892FF4-2383-466F-97D6-07F34A750ECD}" type="slidenum">
              <a:rPr lang="fr-FR" smtClean="0"/>
              <a:pPr/>
              <a:t>‹N°›</a:t>
            </a:fld>
            <a:endParaRPr lang="fr-F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457200" y="704088"/>
            <a:ext cx="8229600" cy="1143000"/>
          </a:xfrm>
        </p:spPr>
        <p:txBody>
          <a:bodyPr tIns="45720" anchor="b"/>
          <a:lstStyle>
            <a:lvl1pPr>
              <a:defRPr/>
            </a:lvl1pPr>
          </a:lstStyle>
          <a:p>
            <a:r>
              <a:rPr kumimoji="0" lang="fr-FR" smtClean="0"/>
              <a:t>Cliquez pour modifier le style du titre</a:t>
            </a:r>
            <a:endParaRPr kumimoji="0" lang="en-US"/>
          </a:p>
        </p:txBody>
      </p:sp>
      <p:sp>
        <p:nvSpPr>
          <p:cNvPr id="3" name="Espace réservé du texte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fr-FR" smtClean="0"/>
              <a:t>Cliquez pour modifier les styles du texte du masque</a:t>
            </a:r>
          </a:p>
        </p:txBody>
      </p:sp>
      <p:sp>
        <p:nvSpPr>
          <p:cNvPr id="4" name="Espace réservé du texte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fr-FR" smtClean="0"/>
              <a:t>Cliquez pour modifier les styles du texte du masque</a:t>
            </a:r>
          </a:p>
        </p:txBody>
      </p:sp>
      <p:sp>
        <p:nvSpPr>
          <p:cNvPr id="5" name="Espace réservé du contenu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6" name="Espace réservé du contenu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7" name="Espace réservé de la date 6"/>
          <p:cNvSpPr>
            <a:spLocks noGrp="1"/>
          </p:cNvSpPr>
          <p:nvPr>
            <p:ph type="dt" sz="half" idx="10"/>
          </p:nvPr>
        </p:nvSpPr>
        <p:spPr/>
        <p:txBody>
          <a:bodyPr/>
          <a:lstStyle/>
          <a:p>
            <a:fld id="{C3ABC36D-E35B-433C-8144-2CD24740E019}" type="datetimeFigureOut">
              <a:rPr lang="fr-FR" smtClean="0"/>
              <a:pPr/>
              <a:t>20/09/2014</a:t>
            </a:fld>
            <a:endParaRPr lang="fr-FR"/>
          </a:p>
        </p:txBody>
      </p:sp>
      <p:sp>
        <p:nvSpPr>
          <p:cNvPr id="8" name="Espace réservé du pied de page 7"/>
          <p:cNvSpPr>
            <a:spLocks noGrp="1"/>
          </p:cNvSpPr>
          <p:nvPr>
            <p:ph type="ftr" sz="quarter" idx="11"/>
          </p:nvPr>
        </p:nvSpPr>
        <p:spPr/>
        <p:txBody>
          <a:bodyPr/>
          <a:lstStyle/>
          <a:p>
            <a:endParaRPr lang="fr-FR"/>
          </a:p>
        </p:txBody>
      </p:sp>
      <p:sp>
        <p:nvSpPr>
          <p:cNvPr id="9" name="Espace réservé du numéro de diapositive 8"/>
          <p:cNvSpPr>
            <a:spLocks noGrp="1"/>
          </p:cNvSpPr>
          <p:nvPr>
            <p:ph type="sldNum" sz="quarter" idx="12"/>
          </p:nvPr>
        </p:nvSpPr>
        <p:spPr/>
        <p:txBody>
          <a:bodyPr/>
          <a:lstStyle/>
          <a:p>
            <a:fld id="{FB892FF4-2383-466F-97D6-07F34A750ECD}" type="slidenum">
              <a:rPr lang="fr-FR" smtClean="0"/>
              <a:pPr/>
              <a:t>‹N°›</a:t>
            </a:fld>
            <a:endParaRPr lang="fr-F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fr-FR" smtClean="0"/>
              <a:t>Cliquez pour modifier le style du titre</a:t>
            </a:r>
            <a:endParaRPr kumimoji="0" lang="en-US"/>
          </a:p>
        </p:txBody>
      </p:sp>
      <p:sp>
        <p:nvSpPr>
          <p:cNvPr id="3" name="Espace réservé de la date 2"/>
          <p:cNvSpPr>
            <a:spLocks noGrp="1"/>
          </p:cNvSpPr>
          <p:nvPr>
            <p:ph type="dt" sz="half" idx="10"/>
          </p:nvPr>
        </p:nvSpPr>
        <p:spPr/>
        <p:txBody>
          <a:bodyPr/>
          <a:lstStyle/>
          <a:p>
            <a:fld id="{C3ABC36D-E35B-433C-8144-2CD24740E019}" type="datetimeFigureOut">
              <a:rPr lang="fr-FR" smtClean="0"/>
              <a:pPr/>
              <a:t>20/09/2014</a:t>
            </a:fld>
            <a:endParaRPr lang="fr-FR"/>
          </a:p>
        </p:txBody>
      </p:sp>
      <p:sp>
        <p:nvSpPr>
          <p:cNvPr id="4" name="Espace réservé du pied de page 3"/>
          <p:cNvSpPr>
            <a:spLocks noGrp="1"/>
          </p:cNvSpPr>
          <p:nvPr>
            <p:ph type="ftr" sz="quarter" idx="11"/>
          </p:nvPr>
        </p:nvSpPr>
        <p:spPr/>
        <p:txBody>
          <a:bodyPr/>
          <a:lstStyle/>
          <a:p>
            <a:endParaRPr lang="fr-FR"/>
          </a:p>
        </p:txBody>
      </p:sp>
      <p:sp>
        <p:nvSpPr>
          <p:cNvPr id="5" name="Espace réservé du numéro de diapositive 4"/>
          <p:cNvSpPr>
            <a:spLocks noGrp="1"/>
          </p:cNvSpPr>
          <p:nvPr>
            <p:ph type="sldNum" sz="quarter" idx="12"/>
          </p:nvPr>
        </p:nvSpPr>
        <p:spPr/>
        <p:txBody>
          <a:bodyPr/>
          <a:lstStyle/>
          <a:p>
            <a:fld id="{FB892FF4-2383-466F-97D6-07F34A750ECD}" type="slidenum">
              <a:rPr lang="fr-FR" smtClean="0"/>
              <a:pPr/>
              <a:t>‹N°›</a:t>
            </a:fld>
            <a:endParaRPr lang="fr-F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C3ABC36D-E35B-433C-8144-2CD24740E019}" type="datetimeFigureOut">
              <a:rPr lang="fr-FR" smtClean="0"/>
              <a:pPr/>
              <a:t>20/09/2014</a:t>
            </a:fld>
            <a:endParaRPr lang="fr-FR"/>
          </a:p>
        </p:txBody>
      </p:sp>
      <p:sp>
        <p:nvSpPr>
          <p:cNvPr id="3" name="Espace réservé du pied de page 2"/>
          <p:cNvSpPr>
            <a:spLocks noGrp="1"/>
          </p:cNvSpPr>
          <p:nvPr>
            <p:ph type="ftr" sz="quarter" idx="11"/>
          </p:nvPr>
        </p:nvSpPr>
        <p:spPr/>
        <p:txBody>
          <a:bodyPr/>
          <a:lstStyle/>
          <a:p>
            <a:endParaRPr lang="fr-FR"/>
          </a:p>
        </p:txBody>
      </p:sp>
      <p:sp>
        <p:nvSpPr>
          <p:cNvPr id="4" name="Espace réservé du numéro de diapositive 3"/>
          <p:cNvSpPr>
            <a:spLocks noGrp="1"/>
          </p:cNvSpPr>
          <p:nvPr>
            <p:ph type="sldNum" sz="quarter" idx="12"/>
          </p:nvPr>
        </p:nvSpPr>
        <p:spPr/>
        <p:txBody>
          <a:bodyPr/>
          <a:lstStyle/>
          <a:p>
            <a:fld id="{FB892FF4-2383-466F-97D6-07F34A750ECD}" type="slidenum">
              <a:rPr lang="fr-FR" smtClean="0"/>
              <a:pPr/>
              <a:t>‹N°›</a:t>
            </a:fld>
            <a:endParaRPr lang="fr-F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fr-FR" smtClean="0"/>
              <a:t>Cliquez pour modifier le style du titre</a:t>
            </a:r>
            <a:endParaRPr kumimoji="0" lang="en-US"/>
          </a:p>
        </p:txBody>
      </p:sp>
      <p:sp>
        <p:nvSpPr>
          <p:cNvPr id="3" name="Espace réservé du texte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fr-FR" smtClean="0"/>
              <a:t>Cliquez pour modifier les styles du texte du masque</a:t>
            </a:r>
          </a:p>
        </p:txBody>
      </p:sp>
      <p:sp>
        <p:nvSpPr>
          <p:cNvPr id="4" name="Espace réservé du contenu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5" name="Espace réservé de la date 4"/>
          <p:cNvSpPr>
            <a:spLocks noGrp="1"/>
          </p:cNvSpPr>
          <p:nvPr>
            <p:ph type="dt" sz="half" idx="10"/>
          </p:nvPr>
        </p:nvSpPr>
        <p:spPr/>
        <p:txBody>
          <a:bodyPr/>
          <a:lstStyle/>
          <a:p>
            <a:fld id="{C3ABC36D-E35B-433C-8144-2CD24740E019}" type="datetimeFigureOut">
              <a:rPr lang="fr-FR" smtClean="0"/>
              <a:pPr/>
              <a:t>20/09/2014</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FB892FF4-2383-466F-97D6-07F34A750ECD}" type="slidenum">
              <a:rPr lang="fr-FR" smtClean="0"/>
              <a:pPr/>
              <a:t>‹N°›</a:t>
            </a:fld>
            <a:endParaRPr lang="fr-F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 avec légende">
    <p:spTree>
      <p:nvGrpSpPr>
        <p:cNvPr id="1" name=""/>
        <p:cNvGrpSpPr/>
        <p:nvPr/>
      </p:nvGrpSpPr>
      <p:grpSpPr>
        <a:xfrm>
          <a:off x="0" y="0"/>
          <a:ext cx="0" cy="0"/>
          <a:chOff x="0" y="0"/>
          <a:chExt cx="0" cy="0"/>
        </a:xfrm>
      </p:grpSpPr>
      <p:sp>
        <p:nvSpPr>
          <p:cNvPr id="9" name="Rogner et arrondir un rectangle à un seul coin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Triangle rect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r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fr-FR" smtClean="0"/>
              <a:t>Cliquez pour modifier le style du titre</a:t>
            </a:r>
            <a:endParaRPr kumimoji="0" lang="en-US"/>
          </a:p>
        </p:txBody>
      </p:sp>
      <p:sp>
        <p:nvSpPr>
          <p:cNvPr id="4" name="Espace réservé du texte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fr-FR" smtClean="0"/>
              <a:t>Cliquez pour modifier les styles du texte du masque</a:t>
            </a:r>
          </a:p>
        </p:txBody>
      </p:sp>
      <p:sp>
        <p:nvSpPr>
          <p:cNvPr id="5" name="Espace réservé de la date 4"/>
          <p:cNvSpPr>
            <a:spLocks noGrp="1"/>
          </p:cNvSpPr>
          <p:nvPr>
            <p:ph type="dt" sz="half" idx="10"/>
          </p:nvPr>
        </p:nvSpPr>
        <p:spPr/>
        <p:txBody>
          <a:bodyPr/>
          <a:lstStyle/>
          <a:p>
            <a:fld id="{C3ABC36D-E35B-433C-8144-2CD24740E019}" type="datetimeFigureOut">
              <a:rPr lang="fr-FR" smtClean="0"/>
              <a:pPr/>
              <a:t>20/09/2014</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a:xfrm>
            <a:off x="8077200" y="6356350"/>
            <a:ext cx="609600" cy="365125"/>
          </a:xfrm>
        </p:spPr>
        <p:txBody>
          <a:bodyPr/>
          <a:lstStyle/>
          <a:p>
            <a:fld id="{FB892FF4-2383-466F-97D6-07F34A750ECD}" type="slidenum">
              <a:rPr lang="fr-FR" smtClean="0"/>
              <a:pPr/>
              <a:t>‹N°›</a:t>
            </a:fld>
            <a:endParaRPr lang="fr-FR"/>
          </a:p>
        </p:txBody>
      </p:sp>
      <p:sp>
        <p:nvSpPr>
          <p:cNvPr id="3" name="Espace réservé pour une image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fr-FR" smtClean="0"/>
              <a:t>Cliquez sur l'icône pour ajouter une image</a:t>
            </a:r>
            <a:endParaRPr kumimoji="0" lang="en-US" dirty="0"/>
          </a:p>
        </p:txBody>
      </p:sp>
      <p:sp>
        <p:nvSpPr>
          <p:cNvPr id="10" name="Forme libre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orme libre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kumimoji="0" lang="fr-FR" smtClean="0"/>
              <a:t>Cliquez pour modifier le style du titre</a:t>
            </a:r>
            <a:endParaRPr kumimoji="0" lang="en-US"/>
          </a:p>
        </p:txBody>
      </p:sp>
      <p:sp>
        <p:nvSpPr>
          <p:cNvPr id="3" name="Espace réservé du texte vertical 2"/>
          <p:cNvSpPr>
            <a:spLocks noGrp="1"/>
          </p:cNvSpPr>
          <p:nvPr>
            <p:ph type="body" orient="vert" idx="1"/>
          </p:nvPr>
        </p:nvSpPr>
        <p:spPr/>
        <p:txBody>
          <a:bodyPr vert="eaVert"/>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e la date 3"/>
          <p:cNvSpPr>
            <a:spLocks noGrp="1"/>
          </p:cNvSpPr>
          <p:nvPr>
            <p:ph type="dt" sz="half" idx="10"/>
          </p:nvPr>
        </p:nvSpPr>
        <p:spPr/>
        <p:txBody>
          <a:bodyPr/>
          <a:lstStyle/>
          <a:p>
            <a:fld id="{C3ABC36D-E35B-433C-8144-2CD24740E019}" type="datetimeFigureOut">
              <a:rPr lang="fr-FR" smtClean="0"/>
              <a:pPr/>
              <a:t>20/09/2014</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FB892FF4-2383-466F-97D6-07F34A750ECD}" type="slidenum">
              <a:rPr lang="fr-FR" smtClean="0"/>
              <a:pPr/>
              <a:t>‹N°›</a:t>
            </a:fld>
            <a:endParaRPr lang="fr-F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914401"/>
            <a:ext cx="2057400" cy="5211763"/>
          </a:xfrm>
        </p:spPr>
        <p:txBody>
          <a:bodyPr vert="eaVert"/>
          <a:lstStyle/>
          <a:p>
            <a:r>
              <a:rPr kumimoji="0" lang="fr-FR" smtClean="0"/>
              <a:t>Cliquez pour modifier le style du titre</a:t>
            </a:r>
            <a:endParaRPr kumimoji="0" lang="en-US"/>
          </a:p>
        </p:txBody>
      </p:sp>
      <p:sp>
        <p:nvSpPr>
          <p:cNvPr id="3" name="Espace réservé du texte vertical 2"/>
          <p:cNvSpPr>
            <a:spLocks noGrp="1"/>
          </p:cNvSpPr>
          <p:nvPr>
            <p:ph type="body" orient="vert" idx="1"/>
          </p:nvPr>
        </p:nvSpPr>
        <p:spPr>
          <a:xfrm>
            <a:off x="457200" y="914401"/>
            <a:ext cx="6019800" cy="5211763"/>
          </a:xfrm>
        </p:spPr>
        <p:txBody>
          <a:bodyPr vert="eaVert"/>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e la date 3"/>
          <p:cNvSpPr>
            <a:spLocks noGrp="1"/>
          </p:cNvSpPr>
          <p:nvPr>
            <p:ph type="dt" sz="half" idx="10"/>
          </p:nvPr>
        </p:nvSpPr>
        <p:spPr/>
        <p:txBody>
          <a:bodyPr/>
          <a:lstStyle/>
          <a:p>
            <a:fld id="{C3ABC36D-E35B-433C-8144-2CD24740E019}" type="datetimeFigureOut">
              <a:rPr lang="fr-FR" smtClean="0"/>
              <a:pPr/>
              <a:t>20/09/2014</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FB892FF4-2383-466F-97D6-07F34A750ECD}" type="slidenum">
              <a:rPr lang="fr-FR" smtClean="0"/>
              <a:pPr/>
              <a:t>‹N°›</a:t>
            </a:fld>
            <a:endParaRPr lang="fr-F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orme libre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orme libre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Espace réservé du titre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fr-FR" smtClean="0"/>
              <a:t>Cliquez pour modifier le style du titre</a:t>
            </a:r>
            <a:endParaRPr kumimoji="0" lang="en-US"/>
          </a:p>
        </p:txBody>
      </p:sp>
      <p:sp>
        <p:nvSpPr>
          <p:cNvPr id="30" name="Espace réservé du texte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fr-FR" smtClean="0"/>
              <a:t>Cliquez pour modifier les styles du texte du masque</a:t>
            </a:r>
          </a:p>
          <a:p>
            <a:pPr lvl="1" eaLnBrk="1" latinLnBrk="0" hangingPunct="1"/>
            <a:r>
              <a:rPr kumimoji="0" lang="fr-FR" smtClean="0"/>
              <a:t>Deuxième niveau</a:t>
            </a:r>
          </a:p>
          <a:p>
            <a:pPr lvl="2" eaLnBrk="1" latinLnBrk="0" hangingPunct="1"/>
            <a:r>
              <a:rPr kumimoji="0" lang="fr-FR" smtClean="0"/>
              <a:t>Troisième niveau</a:t>
            </a:r>
          </a:p>
          <a:p>
            <a:pPr lvl="3" eaLnBrk="1" latinLnBrk="0" hangingPunct="1"/>
            <a:r>
              <a:rPr kumimoji="0" lang="fr-FR" smtClean="0"/>
              <a:t>Quatrième niveau</a:t>
            </a:r>
          </a:p>
          <a:p>
            <a:pPr lvl="4" eaLnBrk="1" latinLnBrk="0" hangingPunct="1"/>
            <a:r>
              <a:rPr kumimoji="0" lang="fr-FR" smtClean="0"/>
              <a:t>Cinquième niveau</a:t>
            </a:r>
            <a:endParaRPr kumimoji="0" lang="en-US"/>
          </a:p>
        </p:txBody>
      </p:sp>
      <p:sp>
        <p:nvSpPr>
          <p:cNvPr id="10" name="Espace réservé de la date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C3ABC36D-E35B-433C-8144-2CD24740E019}" type="datetimeFigureOut">
              <a:rPr lang="fr-FR" smtClean="0"/>
              <a:pPr/>
              <a:t>20/09/2014</a:t>
            </a:fld>
            <a:endParaRPr lang="fr-FR"/>
          </a:p>
        </p:txBody>
      </p:sp>
      <p:sp>
        <p:nvSpPr>
          <p:cNvPr id="22" name="Espace réservé du pied de page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fr-FR"/>
          </a:p>
        </p:txBody>
      </p:sp>
      <p:sp>
        <p:nvSpPr>
          <p:cNvPr id="18" name="Espace réservé du numéro de diapositive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FB892FF4-2383-466F-97D6-07F34A750ECD}" type="slidenum">
              <a:rPr lang="fr-FR" smtClean="0"/>
              <a:pPr/>
              <a:t>‹N°›</a:t>
            </a:fld>
            <a:endParaRPr lang="fr-FR"/>
          </a:p>
        </p:txBody>
      </p:sp>
      <p:grpSp>
        <p:nvGrpSpPr>
          <p:cNvPr id="2" name="Groupe 1"/>
          <p:cNvGrpSpPr/>
          <p:nvPr/>
        </p:nvGrpSpPr>
        <p:grpSpPr>
          <a:xfrm>
            <a:off x="-19017" y="202408"/>
            <a:ext cx="9180548" cy="649224"/>
            <a:chOff x="-19045" y="216550"/>
            <a:chExt cx="9180548" cy="649224"/>
          </a:xfrm>
        </p:grpSpPr>
        <p:sp>
          <p:nvSpPr>
            <p:cNvPr id="12" name="Forme libre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orme libre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hyperlink" Target="Bo%20programme%20TS%20enseignement%20specifique%20et%20specialite.pdf"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wmf"/><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hyperlink" Target="IGEN%20former%20et%20evaluer%20par%20competences%20les%20activites%20experimentales.pdf" TargetMode="Externa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hyperlink" Target="2013-Pondich&#233;ry-Ex%20protons%20avec%20comp&#233;tences.docx" TargetMode="Externa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p:txBody>
          <a:bodyPr/>
          <a:lstStyle/>
          <a:p>
            <a:pPr algn="ctr"/>
            <a:r>
              <a:rPr lang="fr-FR" dirty="0" smtClean="0">
                <a:solidFill>
                  <a:srgbClr val="FF0000"/>
                </a:solidFill>
              </a:rPr>
              <a:t>LES COMPÉTENCES 	</a:t>
            </a:r>
            <a:br>
              <a:rPr lang="fr-FR" dirty="0" smtClean="0">
                <a:solidFill>
                  <a:srgbClr val="FF0000"/>
                </a:solidFill>
              </a:rPr>
            </a:br>
            <a:r>
              <a:rPr lang="fr-FR" dirty="0" smtClean="0">
                <a:solidFill>
                  <a:srgbClr val="FF0000"/>
                </a:solidFill>
              </a:rPr>
              <a:t>AU LYCÉE EN SPC</a:t>
            </a:r>
            <a:endParaRPr lang="fr-FR" dirty="0">
              <a:solidFill>
                <a:srgbClr val="FF0000"/>
              </a:solidFill>
            </a:endParaRPr>
          </a:p>
        </p:txBody>
      </p:sp>
      <p:sp>
        <p:nvSpPr>
          <p:cNvPr id="3" name="Sous-titre 2"/>
          <p:cNvSpPr>
            <a:spLocks noGrp="1"/>
          </p:cNvSpPr>
          <p:nvPr>
            <p:ph type="subTitle" idx="1"/>
          </p:nvPr>
        </p:nvSpPr>
        <p:spPr/>
        <p:txBody>
          <a:bodyPr/>
          <a:lstStyle/>
          <a:p>
            <a:endParaRPr lang="fr-FR"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8229600" cy="6011882"/>
          </a:xfrm>
        </p:spPr>
        <p:txBody>
          <a:bodyPr/>
          <a:lstStyle/>
          <a:p>
            <a:endParaRPr lang="fr-FR" dirty="0"/>
          </a:p>
        </p:txBody>
      </p:sp>
      <p:pic>
        <p:nvPicPr>
          <p:cNvPr id="3" name="Image 2" descr="http://webtice.ac-guyane.fr/raymond_tarcy/IMG/scenari/livretc/res/les_competences.png"/>
          <p:cNvPicPr/>
          <p:nvPr/>
        </p:nvPicPr>
        <p:blipFill>
          <a:blip r:embed="rId2"/>
          <a:srcRect/>
          <a:stretch>
            <a:fillRect/>
          </a:stretch>
        </p:blipFill>
        <p:spPr bwMode="auto">
          <a:xfrm>
            <a:off x="1285852" y="857232"/>
            <a:ext cx="6786610" cy="507209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500042"/>
            <a:ext cx="8229600" cy="857256"/>
          </a:xfrm>
        </p:spPr>
        <p:txBody>
          <a:bodyPr>
            <a:normAutofit fontScale="90000"/>
          </a:bodyPr>
          <a:lstStyle/>
          <a:p>
            <a:r>
              <a:rPr lang="fr-FR" dirty="0" smtClean="0"/>
              <a:t>Exemples de savoirs et savoir-faire</a:t>
            </a:r>
            <a:endParaRPr lang="fr-FR" dirty="0"/>
          </a:p>
        </p:txBody>
      </p:sp>
      <p:sp>
        <p:nvSpPr>
          <p:cNvPr id="3" name="Espace réservé du contenu 2"/>
          <p:cNvSpPr>
            <a:spLocks noGrp="1"/>
          </p:cNvSpPr>
          <p:nvPr>
            <p:ph idx="1"/>
          </p:nvPr>
        </p:nvSpPr>
        <p:spPr>
          <a:xfrm>
            <a:off x="457200" y="1500174"/>
            <a:ext cx="8229600" cy="5000660"/>
          </a:xfrm>
        </p:spPr>
        <p:txBody>
          <a:bodyPr>
            <a:normAutofit fontScale="85000" lnSpcReduction="10000"/>
          </a:bodyPr>
          <a:lstStyle/>
          <a:p>
            <a:pPr algn="just"/>
            <a:r>
              <a:rPr lang="fr-FR" b="1" dirty="0" smtClean="0"/>
              <a:t>Savoirs</a:t>
            </a:r>
          </a:p>
          <a:p>
            <a:pPr algn="just">
              <a:buNone/>
            </a:pPr>
            <a:r>
              <a:rPr lang="fr-FR" dirty="0" smtClean="0"/>
              <a:t>- Associer un groupe caractéristique à une fonction dans le cas des alcool, aldéhyde, cétone, acide carboxylique, ester, amine, amide. 	</a:t>
            </a:r>
          </a:p>
          <a:p>
            <a:pPr algn="just">
              <a:buFontTx/>
              <a:buChar char="-"/>
            </a:pPr>
            <a:r>
              <a:rPr lang="fr-FR" dirty="0" smtClean="0"/>
              <a:t>Définir et reconnaître des mouvements (rectiligne uniforme, rectiligne uniformément varié, circulaire uniforme, circulaire non uniforme) 	</a:t>
            </a:r>
          </a:p>
          <a:p>
            <a:pPr algn="just"/>
            <a:r>
              <a:rPr lang="fr-FR" b="1" dirty="0" smtClean="0"/>
              <a:t>Savoir-faire</a:t>
            </a:r>
          </a:p>
          <a:p>
            <a:pPr algn="just">
              <a:buNone/>
            </a:pPr>
            <a:r>
              <a:rPr lang="fr-FR" dirty="0" smtClean="0"/>
              <a:t>-Exploiter des spectres UV-visible. 	</a:t>
            </a:r>
          </a:p>
          <a:p>
            <a:pPr algn="just">
              <a:buNone/>
            </a:pPr>
            <a:r>
              <a:rPr lang="fr-FR" dirty="0" smtClean="0"/>
              <a:t>-Démontrer que, dans l’approximation des trajectoires circulaires, le mouvement d’un satellite, d’une planète, est uniforme. 	</a:t>
            </a:r>
          </a:p>
          <a:p>
            <a:pPr algn="just">
              <a:buNone/>
            </a:pPr>
            <a:r>
              <a:rPr lang="fr-FR" b="1" dirty="0" smtClean="0"/>
              <a:t>Tous les savoirs et savoir-faire sont parfaitement identifiés dans la colonne de droite des programmes. </a:t>
            </a:r>
          </a:p>
          <a:p>
            <a:pPr algn="just">
              <a:buNone/>
            </a:pPr>
            <a:r>
              <a:rPr lang="fr-FR" b="1" dirty="0" smtClean="0">
                <a:solidFill>
                  <a:srgbClr val="FF0000"/>
                </a:solidFill>
                <a:hlinkClick r:id="rId2" action="ppaction://hlinkfile"/>
              </a:rPr>
              <a:t>Bo programme TS enseignement </a:t>
            </a:r>
            <a:r>
              <a:rPr lang="fr-FR" b="1" dirty="0" err="1" smtClean="0">
                <a:solidFill>
                  <a:srgbClr val="FF0000"/>
                </a:solidFill>
                <a:hlinkClick r:id="rId2" action="ppaction://hlinkfile"/>
              </a:rPr>
              <a:t>specifique</a:t>
            </a:r>
            <a:r>
              <a:rPr lang="fr-FR" b="1" dirty="0" smtClean="0">
                <a:solidFill>
                  <a:srgbClr val="FF0000"/>
                </a:solidFill>
                <a:hlinkClick r:id="rId2" action="ppaction://hlinkfile"/>
              </a:rPr>
              <a:t> et specialite.pdf</a:t>
            </a:r>
            <a:endParaRPr lang="fr-FR" b="1" dirty="0" smtClean="0">
              <a:solidFill>
                <a:srgbClr val="FF0000"/>
              </a:solidFill>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14282" y="428604"/>
            <a:ext cx="8472518" cy="857256"/>
          </a:xfrm>
        </p:spPr>
        <p:txBody>
          <a:bodyPr>
            <a:normAutofit fontScale="90000"/>
          </a:bodyPr>
          <a:lstStyle/>
          <a:p>
            <a:r>
              <a:rPr lang="fr-FR" dirty="0" smtClean="0"/>
              <a:t>Exemples de savoir-être en sciences</a:t>
            </a:r>
            <a:endParaRPr lang="fr-FR" dirty="0"/>
          </a:p>
        </p:txBody>
      </p:sp>
      <p:sp>
        <p:nvSpPr>
          <p:cNvPr id="3" name="Espace réservé du contenu 2"/>
          <p:cNvSpPr>
            <a:spLocks noGrp="1"/>
          </p:cNvSpPr>
          <p:nvPr>
            <p:ph idx="1"/>
          </p:nvPr>
        </p:nvSpPr>
        <p:spPr>
          <a:xfrm>
            <a:off x="457200" y="1357298"/>
            <a:ext cx="8229600" cy="5214974"/>
          </a:xfrm>
        </p:spPr>
        <p:txBody>
          <a:bodyPr>
            <a:normAutofit fontScale="77500" lnSpcReduction="20000"/>
          </a:bodyPr>
          <a:lstStyle/>
          <a:p>
            <a:pPr algn="just"/>
            <a:r>
              <a:rPr lang="fr-FR" sz="4400" dirty="0" smtClean="0">
                <a:latin typeface="Arial" charset="0"/>
                <a:cs typeface="Arial" charset="0"/>
              </a:rPr>
              <a:t>être rigoureux, </a:t>
            </a:r>
          </a:p>
          <a:p>
            <a:pPr algn="just"/>
            <a:r>
              <a:rPr lang="fr-FR" sz="4400" dirty="0" smtClean="0">
                <a:latin typeface="Arial" charset="0"/>
                <a:cs typeface="Arial" charset="0"/>
              </a:rPr>
              <a:t>être curieux, </a:t>
            </a:r>
          </a:p>
          <a:p>
            <a:pPr algn="just"/>
            <a:r>
              <a:rPr lang="fr-FR" sz="4400" dirty="0" smtClean="0">
                <a:latin typeface="Arial" charset="0"/>
                <a:cs typeface="Arial" charset="0"/>
              </a:rPr>
              <a:t>être observateur, </a:t>
            </a:r>
          </a:p>
          <a:p>
            <a:pPr algn="just"/>
            <a:r>
              <a:rPr lang="fr-FR" sz="4400" dirty="0" smtClean="0">
                <a:latin typeface="Arial" charset="0"/>
                <a:cs typeface="Arial" charset="0"/>
              </a:rPr>
              <a:t>être autonome, </a:t>
            </a:r>
          </a:p>
          <a:p>
            <a:pPr algn="just"/>
            <a:r>
              <a:rPr lang="fr-FR" sz="4400" dirty="0" smtClean="0">
                <a:latin typeface="Arial" charset="0"/>
                <a:cs typeface="Arial" charset="0"/>
              </a:rPr>
              <a:t>être créatif, </a:t>
            </a:r>
          </a:p>
          <a:p>
            <a:pPr algn="just"/>
            <a:r>
              <a:rPr lang="fr-FR" sz="4400" dirty="0" smtClean="0">
                <a:latin typeface="Arial" charset="0"/>
                <a:cs typeface="Arial" charset="0"/>
              </a:rPr>
              <a:t>être organisé, </a:t>
            </a:r>
          </a:p>
          <a:p>
            <a:pPr algn="just"/>
            <a:r>
              <a:rPr lang="fr-FR" sz="4400" dirty="0" smtClean="0">
                <a:latin typeface="Arial" charset="0"/>
                <a:cs typeface="Arial" charset="0"/>
              </a:rPr>
              <a:t>être attentif, </a:t>
            </a:r>
          </a:p>
          <a:p>
            <a:pPr algn="just"/>
            <a:r>
              <a:rPr lang="fr-FR" sz="4400" dirty="0" smtClean="0">
                <a:latin typeface="Arial" charset="0"/>
                <a:cs typeface="Arial" charset="0"/>
              </a:rPr>
              <a:t>être soigneux, </a:t>
            </a:r>
          </a:p>
          <a:p>
            <a:pPr algn="just"/>
            <a:r>
              <a:rPr lang="fr-FR" sz="4400" dirty="0" smtClean="0">
                <a:latin typeface="Arial" charset="0"/>
                <a:cs typeface="Arial" charset="0"/>
              </a:rPr>
              <a:t>être méthodique, </a:t>
            </a:r>
          </a:p>
          <a:p>
            <a:pPr algn="just"/>
            <a:r>
              <a:rPr lang="fr-FR" sz="4400" dirty="0" smtClean="0">
                <a:latin typeface="Arial" charset="0"/>
                <a:cs typeface="Arial" charset="0"/>
              </a:rPr>
              <a:t>être sérieux…</a:t>
            </a:r>
            <a:endParaRPr lang="fr-FR" sz="4400"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0" name="Text Box 3"/>
          <p:cNvSpPr txBox="1">
            <a:spLocks noChangeArrowheads="1"/>
          </p:cNvSpPr>
          <p:nvPr/>
        </p:nvSpPr>
        <p:spPr bwMode="auto">
          <a:xfrm>
            <a:off x="2051050" y="6237288"/>
            <a:ext cx="261938" cy="366712"/>
          </a:xfrm>
          <a:prstGeom prst="rect">
            <a:avLst/>
          </a:prstGeom>
          <a:noFill/>
          <a:ln w="9525">
            <a:noFill/>
            <a:miter lim="800000"/>
            <a:headEnd/>
            <a:tailEnd/>
          </a:ln>
        </p:spPr>
        <p:txBody>
          <a:bodyPr wrap="none">
            <a:spAutoFit/>
          </a:bodyPr>
          <a:lstStyle/>
          <a:p>
            <a:r>
              <a:rPr lang="fr-FR" b="1">
                <a:solidFill>
                  <a:schemeClr val="hlink"/>
                </a:solidFill>
                <a:latin typeface="Verdana" pitchFamily="34" charset="0"/>
                <a:ea typeface="ＭＳ Ｐゴシック" pitchFamily="-107" charset="-128"/>
              </a:rPr>
              <a:t> </a:t>
            </a:r>
          </a:p>
        </p:txBody>
      </p:sp>
      <p:sp>
        <p:nvSpPr>
          <p:cNvPr id="15371" name="Rectangle 7"/>
          <p:cNvSpPr>
            <a:spLocks noChangeArrowheads="1"/>
          </p:cNvSpPr>
          <p:nvPr/>
        </p:nvSpPr>
        <p:spPr bwMode="auto">
          <a:xfrm>
            <a:off x="714348" y="285728"/>
            <a:ext cx="8429652" cy="857256"/>
          </a:xfrm>
          <a:prstGeom prst="rect">
            <a:avLst/>
          </a:prstGeom>
          <a:noFill/>
          <a:ln w="9525">
            <a:noFill/>
            <a:miter lim="800000"/>
            <a:headEnd/>
            <a:tailEnd/>
          </a:ln>
        </p:spPr>
        <p:txBody>
          <a:bodyPr anchor="b"/>
          <a:lstStyle/>
          <a:p>
            <a:r>
              <a:rPr lang="fr-FR" sz="3200">
                <a:latin typeface="Arial Black" pitchFamily="34" charset="0"/>
                <a:ea typeface="ＭＳ Ｐゴシック" pitchFamily="-107" charset="-128"/>
              </a:rPr>
              <a:t/>
            </a:r>
            <a:br>
              <a:rPr lang="fr-FR" sz="3200">
                <a:latin typeface="Arial Black" pitchFamily="34" charset="0"/>
                <a:ea typeface="ＭＳ Ｐゴシック" pitchFamily="-107" charset="-128"/>
              </a:rPr>
            </a:br>
            <a:r>
              <a:rPr lang="fr-FR" sz="3200">
                <a:latin typeface="Arial Black" pitchFamily="34" charset="0"/>
                <a:ea typeface="ＭＳ Ｐゴシック" pitchFamily="-107" charset="-128"/>
              </a:rPr>
              <a:t/>
            </a:r>
            <a:br>
              <a:rPr lang="fr-FR" sz="3200">
                <a:latin typeface="Arial Black" pitchFamily="34" charset="0"/>
                <a:ea typeface="ＭＳ Ｐゴシック" pitchFamily="-107" charset="-128"/>
              </a:rPr>
            </a:br>
            <a:r>
              <a:rPr lang="fr-FR" sz="3200">
                <a:latin typeface="Arial Black" pitchFamily="34" charset="0"/>
                <a:ea typeface="ＭＳ Ｐゴシック" pitchFamily="-107" charset="-128"/>
              </a:rPr>
              <a:t/>
            </a:r>
            <a:br>
              <a:rPr lang="fr-FR" sz="3200">
                <a:latin typeface="Arial Black" pitchFamily="34" charset="0"/>
                <a:ea typeface="ＭＳ Ｐゴシック" pitchFamily="-107" charset="-128"/>
              </a:rPr>
            </a:br>
            <a:r>
              <a:rPr lang="fr-FR" sz="3200">
                <a:latin typeface="Arial Black" pitchFamily="34" charset="0"/>
                <a:ea typeface="ＭＳ Ｐゴシック" pitchFamily="-107" charset="-128"/>
              </a:rPr>
              <a:t/>
            </a:r>
            <a:br>
              <a:rPr lang="fr-FR" sz="3200">
                <a:latin typeface="Arial Black" pitchFamily="34" charset="0"/>
                <a:ea typeface="ＭＳ Ｐゴシック" pitchFamily="-107" charset="-128"/>
              </a:rPr>
            </a:br>
            <a:endParaRPr lang="fr-FR" sz="3200">
              <a:latin typeface="Arial Black" pitchFamily="34" charset="0"/>
              <a:ea typeface="ＭＳ Ｐゴシック" pitchFamily="-107" charset="-128"/>
            </a:endParaRPr>
          </a:p>
        </p:txBody>
      </p:sp>
      <p:sp>
        <p:nvSpPr>
          <p:cNvPr id="15372" name="AutoShape 8"/>
          <p:cNvSpPr>
            <a:spLocks noChangeArrowheads="1"/>
          </p:cNvSpPr>
          <p:nvPr/>
        </p:nvSpPr>
        <p:spPr bwMode="auto">
          <a:xfrm>
            <a:off x="1008062" y="1255713"/>
            <a:ext cx="7127875" cy="1368425"/>
          </a:xfrm>
          <a:prstGeom prst="downArrowCallout">
            <a:avLst>
              <a:gd name="adj1" fmla="val 28793"/>
              <a:gd name="adj2" fmla="val 30626"/>
              <a:gd name="adj3" fmla="val 17519"/>
              <a:gd name="adj4" fmla="val 49537"/>
            </a:avLst>
          </a:prstGeom>
          <a:solidFill>
            <a:srgbClr val="FFE5FF">
              <a:alpha val="80000"/>
            </a:srgbClr>
          </a:solidFill>
          <a:ln w="25400">
            <a:solidFill>
              <a:srgbClr val="993366"/>
            </a:solidFill>
            <a:miter lim="800000"/>
            <a:headEnd/>
            <a:tailEnd/>
          </a:ln>
        </p:spPr>
        <p:txBody>
          <a:bodyPr/>
          <a:lstStyle/>
          <a:p>
            <a:pPr algn="ctr">
              <a:lnSpc>
                <a:spcPct val="80000"/>
              </a:lnSpc>
              <a:spcBef>
                <a:spcPct val="50000"/>
              </a:spcBef>
            </a:pPr>
            <a:r>
              <a:rPr lang="fr-FR" b="1" dirty="0">
                <a:latin typeface="+mn-lt"/>
                <a:ea typeface="ＭＳ Ｐゴシック" pitchFamily="-107" charset="-128"/>
              </a:rPr>
              <a:t>Une compétence est un ensemble cohérent et indissociable </a:t>
            </a:r>
          </a:p>
          <a:p>
            <a:pPr algn="ctr">
              <a:lnSpc>
                <a:spcPct val="80000"/>
              </a:lnSpc>
              <a:spcBef>
                <a:spcPct val="20000"/>
              </a:spcBef>
            </a:pPr>
            <a:r>
              <a:rPr lang="fr-FR" b="1" dirty="0">
                <a:latin typeface="+mn-lt"/>
                <a:ea typeface="ＭＳ Ｐゴシック" pitchFamily="-107" charset="-128"/>
              </a:rPr>
              <a:t>de connaissances, capacités et attitudes </a:t>
            </a:r>
          </a:p>
          <a:p>
            <a:pPr algn="ctr">
              <a:lnSpc>
                <a:spcPct val="80000"/>
              </a:lnSpc>
            </a:pPr>
            <a:endParaRPr lang="fr-FR" sz="2000" dirty="0">
              <a:ea typeface="ＭＳ Ｐゴシック" pitchFamily="-107" charset="-128"/>
            </a:endParaRPr>
          </a:p>
        </p:txBody>
      </p:sp>
      <p:sp>
        <p:nvSpPr>
          <p:cNvPr id="47114" name="Text Box 10"/>
          <p:cNvSpPr txBox="1">
            <a:spLocks noChangeArrowheads="1"/>
          </p:cNvSpPr>
          <p:nvPr/>
        </p:nvSpPr>
        <p:spPr bwMode="auto">
          <a:xfrm>
            <a:off x="5435673" y="2060575"/>
            <a:ext cx="2952750" cy="1247775"/>
          </a:xfrm>
          <a:prstGeom prst="rect">
            <a:avLst/>
          </a:prstGeom>
          <a:solidFill>
            <a:srgbClr val="F4FFE5"/>
          </a:solidFill>
          <a:ln w="25400">
            <a:solidFill>
              <a:schemeClr val="bg2"/>
            </a:solidFill>
            <a:miter lim="800000"/>
            <a:headEnd/>
            <a:tailEnd/>
          </a:ln>
        </p:spPr>
        <p:txBody>
          <a:bodyPr>
            <a:spAutoFit/>
          </a:bodyPr>
          <a:lstStyle/>
          <a:p>
            <a:pPr algn="ctr">
              <a:spcBef>
                <a:spcPct val="50000"/>
              </a:spcBef>
            </a:pPr>
            <a:r>
              <a:rPr lang="fr-FR" b="1" dirty="0">
                <a:solidFill>
                  <a:srgbClr val="660033"/>
                </a:solidFill>
                <a:latin typeface="+mn-lt"/>
                <a:ea typeface="ＭＳ Ｐゴシック" pitchFamily="-107" charset="-128"/>
              </a:rPr>
              <a:t>Capacités</a:t>
            </a:r>
          </a:p>
          <a:p>
            <a:pPr>
              <a:spcBef>
                <a:spcPct val="50000"/>
              </a:spcBef>
            </a:pPr>
            <a:r>
              <a:rPr lang="fr-FR" sz="1600" dirty="0">
                <a:latin typeface="+mn-lt"/>
                <a:ea typeface="ＭＳ Ｐゴシック" pitchFamily="-107" charset="-128"/>
              </a:rPr>
              <a:t>aptitudes  à </a:t>
            </a:r>
            <a:r>
              <a:rPr lang="fr-FR" sz="1600" b="1" dirty="0">
                <a:latin typeface="+mn-lt"/>
                <a:ea typeface="ＭＳ Ｐゴシック" pitchFamily="-107" charset="-128"/>
              </a:rPr>
              <a:t>mettre </a:t>
            </a:r>
            <a:r>
              <a:rPr lang="fr-FR" sz="1600" dirty="0">
                <a:latin typeface="+mn-lt"/>
                <a:ea typeface="ＭＳ Ｐゴシック" pitchFamily="-107" charset="-128"/>
              </a:rPr>
              <a:t> </a:t>
            </a:r>
            <a:r>
              <a:rPr lang="fr-FR" sz="1600" b="1" dirty="0">
                <a:latin typeface="+mn-lt"/>
                <a:ea typeface="ＭＳ Ｐゴシック" pitchFamily="-107" charset="-128"/>
              </a:rPr>
              <a:t>en œuvre</a:t>
            </a:r>
            <a:r>
              <a:rPr lang="fr-FR" sz="1600" dirty="0">
                <a:latin typeface="+mn-lt"/>
                <a:ea typeface="ＭＳ Ｐゴシック" pitchFamily="-107" charset="-128"/>
              </a:rPr>
              <a:t> les connaissances dans des situations variées</a:t>
            </a:r>
          </a:p>
        </p:txBody>
      </p:sp>
      <p:sp>
        <p:nvSpPr>
          <p:cNvPr id="47115" name="Text Box 11"/>
          <p:cNvSpPr txBox="1">
            <a:spLocks noChangeArrowheads="1"/>
          </p:cNvSpPr>
          <p:nvPr/>
        </p:nvSpPr>
        <p:spPr bwMode="auto">
          <a:xfrm>
            <a:off x="5435673" y="3449638"/>
            <a:ext cx="2952750" cy="1492250"/>
          </a:xfrm>
          <a:prstGeom prst="rect">
            <a:avLst/>
          </a:prstGeom>
          <a:solidFill>
            <a:srgbClr val="F4FFE5"/>
          </a:solidFill>
          <a:ln w="25400">
            <a:solidFill>
              <a:schemeClr val="bg2"/>
            </a:solidFill>
            <a:miter lim="800000"/>
            <a:headEnd/>
            <a:tailEnd/>
          </a:ln>
        </p:spPr>
        <p:txBody>
          <a:bodyPr>
            <a:spAutoFit/>
          </a:bodyPr>
          <a:lstStyle/>
          <a:p>
            <a:pPr algn="ctr">
              <a:spcBef>
                <a:spcPct val="50000"/>
              </a:spcBef>
            </a:pPr>
            <a:r>
              <a:rPr lang="fr-FR" b="1" dirty="0">
                <a:solidFill>
                  <a:srgbClr val="660033"/>
                </a:solidFill>
                <a:latin typeface="+mn-lt"/>
                <a:ea typeface="ＭＳ Ｐゴシック" pitchFamily="-107" charset="-128"/>
              </a:rPr>
              <a:t>Attitudes </a:t>
            </a:r>
            <a:r>
              <a:rPr lang="fr-FR" b="1" dirty="0" smtClean="0">
                <a:solidFill>
                  <a:srgbClr val="660033"/>
                </a:solidFill>
                <a:latin typeface="+mn-lt"/>
                <a:ea typeface="ＭＳ Ｐゴシック" pitchFamily="-107" charset="-128"/>
              </a:rPr>
              <a:t> </a:t>
            </a:r>
            <a:endParaRPr lang="fr-FR" b="1" dirty="0">
              <a:solidFill>
                <a:srgbClr val="660033"/>
              </a:solidFill>
              <a:latin typeface="+mn-lt"/>
              <a:ea typeface="ＭＳ Ｐゴシック" pitchFamily="-107" charset="-128"/>
            </a:endParaRPr>
          </a:p>
          <a:p>
            <a:pPr>
              <a:spcBef>
                <a:spcPct val="50000"/>
              </a:spcBef>
            </a:pPr>
            <a:r>
              <a:rPr lang="fr-FR" sz="1600" dirty="0">
                <a:latin typeface="+mn-lt"/>
                <a:ea typeface="ＭＳ Ｐゴシック" pitchFamily="-107" charset="-128"/>
              </a:rPr>
              <a:t>ouverture aux autres, goût de la recherche de la vérité, respect de soi et d’autrui, curiosité, </a:t>
            </a:r>
            <a:r>
              <a:rPr lang="fr-FR" sz="1600" dirty="0" smtClean="0">
                <a:latin typeface="+mn-lt"/>
                <a:ea typeface="ＭＳ Ｐゴシック" pitchFamily="-107" charset="-128"/>
              </a:rPr>
              <a:t>créativité, …</a:t>
            </a:r>
            <a:endParaRPr lang="fr-FR" sz="1600" dirty="0">
              <a:latin typeface="+mn-lt"/>
              <a:ea typeface="ＭＳ Ｐゴシック" pitchFamily="-107" charset="-128"/>
            </a:endParaRPr>
          </a:p>
        </p:txBody>
      </p:sp>
      <p:sp>
        <p:nvSpPr>
          <p:cNvPr id="47116" name="Text Box 12"/>
          <p:cNvSpPr txBox="1">
            <a:spLocks noChangeArrowheads="1"/>
          </p:cNvSpPr>
          <p:nvPr/>
        </p:nvSpPr>
        <p:spPr bwMode="auto">
          <a:xfrm>
            <a:off x="827584" y="2624137"/>
            <a:ext cx="3023419" cy="1231106"/>
          </a:xfrm>
          <a:prstGeom prst="rect">
            <a:avLst/>
          </a:prstGeom>
          <a:solidFill>
            <a:srgbClr val="F4FFE5"/>
          </a:solidFill>
          <a:ln w="25400">
            <a:solidFill>
              <a:schemeClr val="bg2"/>
            </a:solidFill>
            <a:miter lim="800000"/>
            <a:headEnd/>
            <a:tailEnd/>
          </a:ln>
        </p:spPr>
        <p:txBody>
          <a:bodyPr wrap="square">
            <a:spAutoFit/>
          </a:bodyPr>
          <a:lstStyle/>
          <a:p>
            <a:pPr algn="ctr">
              <a:spcBef>
                <a:spcPct val="50000"/>
              </a:spcBef>
            </a:pPr>
            <a:r>
              <a:rPr lang="fr-FR" b="1" dirty="0" smtClean="0">
                <a:solidFill>
                  <a:srgbClr val="660033"/>
                </a:solidFill>
                <a:latin typeface="+mn-lt"/>
                <a:ea typeface="ＭＳ Ｐゴシック" pitchFamily="-107" charset="-128"/>
              </a:rPr>
              <a:t>Connaissances</a:t>
            </a:r>
          </a:p>
          <a:p>
            <a:pPr>
              <a:spcBef>
                <a:spcPct val="50000"/>
              </a:spcBef>
            </a:pPr>
            <a:r>
              <a:rPr lang="fr-FR" sz="1600" dirty="0" smtClean="0">
                <a:latin typeface="+mn-lt"/>
                <a:ea typeface="ＭＳ Ｐゴシック" pitchFamily="-107" charset="-128"/>
              </a:rPr>
              <a:t>à construire, à acquérir </a:t>
            </a:r>
            <a:r>
              <a:rPr lang="fr-FR" sz="1600" dirty="0">
                <a:latin typeface="+mn-lt"/>
                <a:ea typeface="ＭＳ Ｐゴシック" pitchFamily="-107" charset="-128"/>
              </a:rPr>
              <a:t>et à mobiliser dans le cadre des </a:t>
            </a:r>
            <a:r>
              <a:rPr lang="fr-FR" sz="1600" b="1" dirty="0" smtClean="0">
                <a:latin typeface="+mn-lt"/>
                <a:ea typeface="ＭＳ Ｐゴシック" pitchFamily="-107" charset="-128"/>
              </a:rPr>
              <a:t>enseignements disciplinaires</a:t>
            </a:r>
            <a:endParaRPr lang="fr-FR" sz="1600" b="1" dirty="0">
              <a:latin typeface="+mn-lt"/>
              <a:ea typeface="ＭＳ Ｐゴシック" pitchFamily="-107" charset="-128"/>
            </a:endParaRPr>
          </a:p>
        </p:txBody>
      </p:sp>
      <p:sp>
        <p:nvSpPr>
          <p:cNvPr id="47117" name="AutoShape 13"/>
          <p:cNvSpPr>
            <a:spLocks noChangeArrowheads="1"/>
          </p:cNvSpPr>
          <p:nvPr/>
        </p:nvSpPr>
        <p:spPr bwMode="auto">
          <a:xfrm>
            <a:off x="827584" y="5157788"/>
            <a:ext cx="7560839" cy="1343046"/>
          </a:xfrm>
          <a:prstGeom prst="wedgeRectCallout">
            <a:avLst>
              <a:gd name="adj1" fmla="val -15435"/>
              <a:gd name="adj2" fmla="val -48676"/>
            </a:avLst>
          </a:prstGeom>
          <a:solidFill>
            <a:srgbClr val="FFE5FF"/>
          </a:solidFill>
          <a:ln w="25400">
            <a:solidFill>
              <a:srgbClr val="660033"/>
            </a:solidFill>
            <a:miter lim="800000"/>
            <a:headEnd/>
            <a:tailEnd/>
          </a:ln>
        </p:spPr>
        <p:txBody>
          <a:bodyPr/>
          <a:lstStyle/>
          <a:p>
            <a:pPr algn="ctr"/>
            <a:r>
              <a:rPr lang="fr-FR" b="1" dirty="0">
                <a:latin typeface="+mn-lt"/>
                <a:ea typeface="ＭＳ Ｐゴシック" pitchFamily="-107" charset="-128"/>
              </a:rPr>
              <a:t>Maîtriser une compétence, c’est pouvoir mobiliser et réinvestir des connaissances, des capacités et des attitudes </a:t>
            </a:r>
          </a:p>
          <a:p>
            <a:pPr algn="ctr"/>
            <a:r>
              <a:rPr lang="fr-FR" b="1" dirty="0" smtClean="0"/>
              <a:t>dans le but d’agir : résoudre un problème, réaliser un projet, etc., ceci dans des situations variées, si possible nouvelles</a:t>
            </a:r>
            <a:endParaRPr lang="fr-FR" b="1" dirty="0">
              <a:latin typeface="+mn-lt"/>
              <a:ea typeface="ＭＳ Ｐゴシック" pitchFamily="-107" charset="-128"/>
            </a:endParaRPr>
          </a:p>
        </p:txBody>
      </p:sp>
      <p:sp>
        <p:nvSpPr>
          <p:cNvPr id="15382" name="Rectangle 3"/>
          <p:cNvSpPr>
            <a:spLocks noChangeArrowheads="1"/>
          </p:cNvSpPr>
          <p:nvPr/>
        </p:nvSpPr>
        <p:spPr bwMode="auto">
          <a:xfrm>
            <a:off x="1000100" y="333376"/>
            <a:ext cx="7388323" cy="720725"/>
          </a:xfrm>
          <a:prstGeom prst="rect">
            <a:avLst/>
          </a:prstGeom>
          <a:noFill/>
          <a:ln w="9525">
            <a:noFill/>
            <a:miter lim="800000"/>
            <a:headEnd/>
            <a:tailEnd/>
          </a:ln>
          <a:effectLst/>
        </p:spPr>
        <p:txBody>
          <a:bodyPr anchor="ctr"/>
          <a:lstStyle/>
          <a:p>
            <a:pPr algn="ctr"/>
            <a:r>
              <a:rPr lang="fr-FR" sz="2800" b="1" dirty="0" smtClean="0"/>
              <a:t>Que veut dire maîtriser une compétence ?</a:t>
            </a:r>
          </a:p>
        </p:txBody>
      </p:sp>
      <p:pic>
        <p:nvPicPr>
          <p:cNvPr id="15389" name="Picture 29" descr="MC900411254[1]"/>
          <p:cNvPicPr>
            <a:picLocks noChangeAspect="1" noChangeArrowheads="1"/>
          </p:cNvPicPr>
          <p:nvPr/>
        </p:nvPicPr>
        <p:blipFill>
          <a:blip r:embed="rId2"/>
          <a:srcRect/>
          <a:stretch>
            <a:fillRect/>
          </a:stretch>
        </p:blipFill>
        <p:spPr bwMode="auto">
          <a:xfrm>
            <a:off x="4067944" y="2909094"/>
            <a:ext cx="1130300" cy="1081087"/>
          </a:xfrm>
          <a:prstGeom prst="rect">
            <a:avLst/>
          </a:prstGeom>
          <a:noFill/>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571472" y="714356"/>
            <a:ext cx="8229600" cy="1143000"/>
          </a:xfrm>
        </p:spPr>
        <p:txBody>
          <a:bodyPr/>
          <a:lstStyle/>
          <a:p>
            <a:r>
              <a:rPr lang="fr-FR" dirty="0" smtClean="0"/>
              <a:t>Les compétences et les niveaux</a:t>
            </a:r>
            <a:endParaRPr lang="fr-FR" dirty="0"/>
          </a:p>
        </p:txBody>
      </p:sp>
      <p:sp>
        <p:nvSpPr>
          <p:cNvPr id="3" name="Espace réservé du contenu 2"/>
          <p:cNvSpPr>
            <a:spLocks noGrp="1"/>
          </p:cNvSpPr>
          <p:nvPr>
            <p:ph idx="1"/>
          </p:nvPr>
        </p:nvSpPr>
        <p:spPr/>
        <p:txBody>
          <a:bodyPr/>
          <a:lstStyle/>
          <a:p>
            <a:pPr algn="just"/>
            <a:r>
              <a:rPr lang="fr-FR" dirty="0" smtClean="0"/>
              <a:t>L’école élémentaire, les lycées professionnels et les BTS travaillent par compétences depuis longtemps.</a:t>
            </a:r>
          </a:p>
          <a:p>
            <a:pPr algn="just"/>
            <a:r>
              <a:rPr lang="fr-FR" dirty="0" smtClean="0"/>
              <a:t>Les collèges travaillent par compétences depuis quelques années</a:t>
            </a:r>
          </a:p>
          <a:p>
            <a:pPr algn="just"/>
            <a:r>
              <a:rPr lang="fr-FR" dirty="0" smtClean="0"/>
              <a:t>C’est maintenant au tour des lycées (CPGE compris)</a:t>
            </a:r>
          </a:p>
          <a:p>
            <a:pPr algn="just"/>
            <a:endParaRPr lang="fr-FR" dirty="0" smtClean="0"/>
          </a:p>
          <a:p>
            <a:pPr algn="just"/>
            <a:endParaRPr lang="fr-FR" dirty="0" smtClean="0"/>
          </a:p>
          <a:p>
            <a:pPr algn="just"/>
            <a:r>
              <a:rPr lang="fr-FR" dirty="0" smtClean="0"/>
              <a:t>De nombreux pays étrangers travaillent par compétences.</a:t>
            </a:r>
            <a:endParaRPr lang="fr-FR"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428604"/>
            <a:ext cx="8229600" cy="1071570"/>
          </a:xfrm>
        </p:spPr>
        <p:txBody>
          <a:bodyPr>
            <a:normAutofit fontScale="90000"/>
          </a:bodyPr>
          <a:lstStyle/>
          <a:p>
            <a:pPr algn="ctr"/>
            <a:r>
              <a:rPr lang="fr-FR" dirty="0" smtClean="0"/>
              <a:t>Les compétences et la démarche scientifique</a:t>
            </a:r>
            <a:endParaRPr lang="fr-FR" dirty="0"/>
          </a:p>
        </p:txBody>
      </p:sp>
      <p:sp>
        <p:nvSpPr>
          <p:cNvPr id="3" name="Espace réservé du contenu 2"/>
          <p:cNvSpPr>
            <a:spLocks noGrp="1"/>
          </p:cNvSpPr>
          <p:nvPr>
            <p:ph idx="1"/>
          </p:nvPr>
        </p:nvSpPr>
        <p:spPr>
          <a:xfrm>
            <a:off x="285720" y="1500174"/>
            <a:ext cx="8572560" cy="5000660"/>
          </a:xfrm>
        </p:spPr>
        <p:txBody>
          <a:bodyPr>
            <a:normAutofit fontScale="92500" lnSpcReduction="20000"/>
          </a:bodyPr>
          <a:lstStyle/>
          <a:p>
            <a:pPr algn="just"/>
            <a:r>
              <a:rPr lang="fr-FR" b="1" dirty="0" smtClean="0"/>
              <a:t>L’objectif principal du lycée en SPC est que les élèves maitrisent la démarche scientifique. </a:t>
            </a:r>
          </a:p>
          <a:p>
            <a:pPr algn="just">
              <a:buNone/>
            </a:pPr>
            <a:endParaRPr lang="fr-FR" b="1" dirty="0" smtClean="0"/>
          </a:p>
          <a:p>
            <a:pPr algn="just"/>
            <a:r>
              <a:rPr lang="fr-FR" dirty="0" smtClean="0"/>
              <a:t>Le programme n’est qu’un support pour  réaliser cet objectif. </a:t>
            </a:r>
            <a:r>
              <a:rPr lang="fr-FR" b="1" dirty="0" smtClean="0"/>
              <a:t>Le programme est au service de la démarche scientifique.</a:t>
            </a:r>
          </a:p>
          <a:p>
            <a:pPr algn="just">
              <a:buNone/>
            </a:pPr>
            <a:endParaRPr lang="fr-FR" b="1" dirty="0" smtClean="0"/>
          </a:p>
          <a:p>
            <a:pPr algn="just"/>
            <a:r>
              <a:rPr lang="fr-FR" dirty="0" smtClean="0"/>
              <a:t>Parmi les nombreuses compétences qui existent, les SPC en ont choisies 5 qui sont particulièrement utiles dans la démarche scientifique. </a:t>
            </a:r>
          </a:p>
          <a:p>
            <a:pPr algn="just">
              <a:buNone/>
            </a:pPr>
            <a:endParaRPr lang="fr-FR" dirty="0" smtClean="0"/>
          </a:p>
          <a:p>
            <a:pPr algn="just"/>
            <a:r>
              <a:rPr lang="fr-FR" b="1" dirty="0" smtClean="0"/>
              <a:t>Ces 5 compétences s’appliquent à toutes les situations (exercices, TP, étude de documents, résolution </a:t>
            </a:r>
            <a:r>
              <a:rPr lang="fr-FR" b="1" smtClean="0"/>
              <a:t>de problèmes…)</a:t>
            </a:r>
            <a:endParaRPr lang="fr-FR" b="1" dirty="0" smtClean="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428604"/>
            <a:ext cx="8229600" cy="928694"/>
          </a:xfrm>
        </p:spPr>
        <p:txBody>
          <a:bodyPr>
            <a:normAutofit/>
          </a:bodyPr>
          <a:lstStyle/>
          <a:p>
            <a:r>
              <a:rPr lang="fr-FR" dirty="0" smtClean="0"/>
              <a:t>Compétences choisies en SPC</a:t>
            </a:r>
            <a:endParaRPr lang="fr-FR" dirty="0"/>
          </a:p>
        </p:txBody>
      </p:sp>
      <p:sp>
        <p:nvSpPr>
          <p:cNvPr id="3" name="Espace réservé du contenu 2"/>
          <p:cNvSpPr>
            <a:spLocks noGrp="1"/>
          </p:cNvSpPr>
          <p:nvPr>
            <p:ph idx="1"/>
          </p:nvPr>
        </p:nvSpPr>
        <p:spPr>
          <a:xfrm>
            <a:off x="457200" y="1357298"/>
            <a:ext cx="8229600" cy="4967302"/>
          </a:xfrm>
        </p:spPr>
        <p:txBody>
          <a:bodyPr>
            <a:normAutofit lnSpcReduction="10000"/>
          </a:bodyPr>
          <a:lstStyle/>
          <a:p>
            <a:pPr algn="just"/>
            <a:r>
              <a:rPr lang="fr-FR" b="1" dirty="0" smtClean="0"/>
              <a:t>S’approprier APP</a:t>
            </a:r>
          </a:p>
          <a:p>
            <a:pPr algn="just"/>
            <a:r>
              <a:rPr lang="fr-FR" b="1" dirty="0" smtClean="0"/>
              <a:t>Analyser ANA </a:t>
            </a:r>
          </a:p>
          <a:p>
            <a:pPr algn="just"/>
            <a:r>
              <a:rPr lang="fr-FR" b="1" dirty="0" smtClean="0"/>
              <a:t>Réaliser REA</a:t>
            </a:r>
          </a:p>
          <a:p>
            <a:pPr algn="just"/>
            <a:r>
              <a:rPr lang="fr-FR" b="1" dirty="0" smtClean="0"/>
              <a:t>Valider VAL</a:t>
            </a:r>
          </a:p>
          <a:p>
            <a:pPr algn="just"/>
            <a:r>
              <a:rPr lang="fr-FR" b="1" dirty="0" smtClean="0"/>
              <a:t>Communiquer COM</a:t>
            </a:r>
          </a:p>
          <a:p>
            <a:pPr algn="just">
              <a:buNone/>
            </a:pPr>
            <a:endParaRPr lang="fr-FR" b="1" dirty="0" smtClean="0"/>
          </a:p>
          <a:p>
            <a:pPr algn="just">
              <a:buNone/>
            </a:pPr>
            <a:r>
              <a:rPr lang="fr-FR" dirty="0" smtClean="0"/>
              <a:t>Auxquelles s’ajoutent:</a:t>
            </a:r>
          </a:p>
          <a:p>
            <a:pPr algn="just"/>
            <a:r>
              <a:rPr lang="fr-FR" b="1" dirty="0" smtClean="0"/>
              <a:t>Restitution de connaissances RCO (savoir) pour les évaluations</a:t>
            </a:r>
          </a:p>
          <a:p>
            <a:pPr algn="just"/>
            <a:r>
              <a:rPr lang="fr-FR" b="1" dirty="0" smtClean="0"/>
              <a:t>Etre autonome, faire preuve d’initiative AUTO (savoir-être) pour les TP.	</a:t>
            </a:r>
          </a:p>
          <a:p>
            <a:endParaRPr lang="fr-FR"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704088"/>
            <a:ext cx="8229600" cy="4010796"/>
          </a:xfrm>
        </p:spPr>
        <p:txBody>
          <a:bodyPr>
            <a:normAutofit/>
          </a:bodyPr>
          <a:lstStyle/>
          <a:p>
            <a:pPr algn="ctr"/>
            <a:r>
              <a:rPr lang="fr-FR" dirty="0" smtClean="0"/>
              <a:t>Explication des 5 compétences dans le cas d’une évaluation sommative (type BAC enseignement spécifique)</a:t>
            </a:r>
            <a:endParaRPr lang="fr-FR"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214290"/>
            <a:ext cx="8229600" cy="928694"/>
          </a:xfrm>
        </p:spPr>
        <p:txBody>
          <a:bodyPr>
            <a:normAutofit/>
          </a:bodyPr>
          <a:lstStyle/>
          <a:p>
            <a:pPr algn="ctr"/>
            <a:r>
              <a:rPr lang="fr-FR" dirty="0" smtClean="0"/>
              <a:t>S’approprier APP</a:t>
            </a:r>
            <a:endParaRPr lang="fr-FR" dirty="0"/>
          </a:p>
        </p:txBody>
      </p:sp>
      <p:sp>
        <p:nvSpPr>
          <p:cNvPr id="3" name="Espace réservé du contenu 2"/>
          <p:cNvSpPr>
            <a:spLocks noGrp="1"/>
          </p:cNvSpPr>
          <p:nvPr>
            <p:ph idx="1"/>
          </p:nvPr>
        </p:nvSpPr>
        <p:spPr>
          <a:xfrm>
            <a:off x="457200" y="1428736"/>
            <a:ext cx="8229600" cy="4895864"/>
          </a:xfrm>
        </p:spPr>
        <p:txBody>
          <a:bodyPr>
            <a:normAutofit fontScale="47500" lnSpcReduction="20000"/>
          </a:bodyPr>
          <a:lstStyle/>
          <a:p>
            <a:pPr algn="just"/>
            <a:r>
              <a:rPr lang="fr-FR" sz="5900" b="1" dirty="0" smtClean="0"/>
              <a:t>La réponse à la question est dans les documents, il faut juste la trouver par une simple lecture.</a:t>
            </a:r>
          </a:p>
          <a:p>
            <a:pPr>
              <a:buNone/>
            </a:pPr>
            <a:endParaRPr lang="fr-FR" b="1" i="1" dirty="0" smtClean="0"/>
          </a:p>
          <a:p>
            <a:pPr>
              <a:buNone/>
            </a:pPr>
            <a:r>
              <a:rPr lang="fr-FR" sz="3300" b="1" i="1" dirty="0" smtClean="0"/>
              <a:t>Exemple (Extrait bac S Pondichéry 2013)</a:t>
            </a:r>
          </a:p>
          <a:p>
            <a:pPr>
              <a:buNone/>
            </a:pPr>
            <a:r>
              <a:rPr lang="fr-FR" sz="3300" b="1" i="1" dirty="0" smtClean="0"/>
              <a:t>La détection des muons au niveau du sol terrestre</a:t>
            </a:r>
            <a:endParaRPr lang="fr-FR" sz="3300" dirty="0" smtClean="0"/>
          </a:p>
          <a:p>
            <a:pPr>
              <a:buNone/>
            </a:pPr>
            <a:r>
              <a:rPr lang="fr-FR" sz="3300" i="1" dirty="0" smtClean="0"/>
              <a:t>Les muons sont des particules élémentaires voisines de l’électron mais beaucoup plus massives. Ceux qui sont observés au niveau du sol sont créés dans la haute atmosphère à 20 km d’altitude, lors de la collision de protons (appartenant au rayonnement cosmique) avec les noyaux des atomes de l’atmosphère (voir </a:t>
            </a:r>
            <a:r>
              <a:rPr lang="fr-FR" sz="3300" b="1" i="1" dirty="0" smtClean="0"/>
              <a:t>figure 1</a:t>
            </a:r>
            <a:r>
              <a:rPr lang="fr-FR" sz="3300" i="1" dirty="0" smtClean="0"/>
              <a:t>).</a:t>
            </a:r>
            <a:endParaRPr lang="fr-FR" sz="3300" dirty="0" smtClean="0"/>
          </a:p>
          <a:p>
            <a:pPr>
              <a:buNone/>
            </a:pPr>
            <a:r>
              <a:rPr lang="fr-FR" sz="3300" i="1" dirty="0" smtClean="0">
                <a:solidFill>
                  <a:srgbClr val="FF0000"/>
                </a:solidFill>
              </a:rPr>
              <a:t>Ils voyagent à une vitesse de valeur très élevée (v = 0,9997c). </a:t>
            </a:r>
            <a:r>
              <a:rPr lang="fr-FR" sz="3300" i="1" dirty="0" smtClean="0"/>
              <a:t>Pour un observateur terrestre, </a:t>
            </a:r>
            <a:br>
              <a:rPr lang="fr-FR" sz="3300" i="1" dirty="0" smtClean="0"/>
            </a:br>
            <a:r>
              <a:rPr lang="fr-FR" sz="3300" i="1" dirty="0" smtClean="0"/>
              <a:t>67 µs sont nécessaires aux muons pour traverser l’atmosphère et atteindre le sol. Or, les muons sont très instables et diverses expériences ont montré que leur durée de vie propre n’est que </a:t>
            </a:r>
            <a:r>
              <a:rPr lang="fr-FR" sz="3300" dirty="0" smtClean="0"/>
              <a:t>Δt</a:t>
            </a:r>
            <a:r>
              <a:rPr lang="fr-FR" sz="3300" baseline="-25000" dirty="0" smtClean="0"/>
              <a:t>0</a:t>
            </a:r>
            <a:r>
              <a:rPr lang="fr-FR" sz="3300" i="1" dirty="0" smtClean="0"/>
              <a:t> = 2,2 µs. Cette durée de vie est donc a priori insuffisante pour leur permettre d’atteindre la surface de la Terre.</a:t>
            </a:r>
          </a:p>
          <a:p>
            <a:pPr>
              <a:buNone/>
            </a:pPr>
            <a:endParaRPr lang="fr-FR" sz="2900" i="1" dirty="0" smtClean="0"/>
          </a:p>
          <a:p>
            <a:pPr>
              <a:buNone/>
            </a:pPr>
            <a:endParaRPr lang="fr-FR" sz="2300" dirty="0" smtClean="0"/>
          </a:p>
          <a:p>
            <a:r>
              <a:rPr lang="fr-FR" sz="4200" b="1" dirty="0" smtClean="0"/>
              <a:t>Question : Expliquer pourquoi les muons sont des particules relativistes.</a:t>
            </a:r>
          </a:p>
          <a:p>
            <a:pPr>
              <a:buNone/>
            </a:pPr>
            <a:endParaRPr lang="fr-FR"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357166"/>
            <a:ext cx="8229600" cy="1000132"/>
          </a:xfrm>
        </p:spPr>
        <p:txBody>
          <a:bodyPr/>
          <a:lstStyle/>
          <a:p>
            <a:pPr algn="ctr"/>
            <a:r>
              <a:rPr lang="fr-FR" dirty="0" smtClean="0"/>
              <a:t>Analyser ANA</a:t>
            </a:r>
            <a:endParaRPr lang="fr-FR" dirty="0"/>
          </a:p>
        </p:txBody>
      </p:sp>
      <p:sp>
        <p:nvSpPr>
          <p:cNvPr id="3" name="Espace réservé du contenu 2"/>
          <p:cNvSpPr>
            <a:spLocks noGrp="1"/>
          </p:cNvSpPr>
          <p:nvPr>
            <p:ph idx="1"/>
          </p:nvPr>
        </p:nvSpPr>
        <p:spPr>
          <a:xfrm>
            <a:off x="457200" y="1500174"/>
            <a:ext cx="8229600" cy="4824426"/>
          </a:xfrm>
        </p:spPr>
        <p:txBody>
          <a:bodyPr>
            <a:normAutofit fontScale="77500" lnSpcReduction="20000"/>
          </a:bodyPr>
          <a:lstStyle/>
          <a:p>
            <a:pPr algn="just"/>
            <a:r>
              <a:rPr lang="fr-FR" sz="4100" b="1" dirty="0" smtClean="0"/>
              <a:t>Les documents permettent de répondre à la question mais la réponse n’est pas immédiate et nécessite une réflexion. </a:t>
            </a:r>
          </a:p>
          <a:p>
            <a:pPr algn="just">
              <a:buNone/>
            </a:pPr>
            <a:endParaRPr lang="fr-FR" sz="4100" dirty="0" smtClean="0"/>
          </a:p>
          <a:p>
            <a:pPr algn="just"/>
            <a:r>
              <a:rPr lang="fr-FR" sz="2300" b="1" i="1" dirty="0" smtClean="0"/>
              <a:t>Exemple (Extrait bac S Pondichéry 2013)</a:t>
            </a:r>
          </a:p>
          <a:p>
            <a:pPr algn="just">
              <a:buNone/>
            </a:pPr>
            <a:r>
              <a:rPr lang="fr-FR" sz="2300" b="1" i="1" dirty="0" smtClean="0"/>
              <a:t>Les interactions dans le noyau</a:t>
            </a:r>
            <a:endParaRPr lang="fr-FR" sz="2300" dirty="0" smtClean="0"/>
          </a:p>
          <a:p>
            <a:pPr algn="just">
              <a:buNone/>
            </a:pPr>
            <a:r>
              <a:rPr lang="fr-FR" sz="2300" i="1" dirty="0" smtClean="0"/>
              <a:t>Dans un noyau atomique, trois interactions fondamentales sont mises en jeu entre les nucléons (protons et neutrons) : l’interaction gravitationnelle, l’interaction électrique et l’interaction nucléaire forte.</a:t>
            </a:r>
            <a:endParaRPr lang="fr-FR" sz="2300" dirty="0" smtClean="0"/>
          </a:p>
          <a:p>
            <a:pPr algn="just">
              <a:buNone/>
            </a:pPr>
            <a:r>
              <a:rPr lang="fr-FR" sz="2300" i="1" dirty="0" smtClean="0">
                <a:solidFill>
                  <a:srgbClr val="FF0000"/>
                </a:solidFill>
              </a:rPr>
              <a:t>L’interaction gravitationnelle est attractive ; dans un noyau, elle est nettement plus faible que l’interaction électrique répulsive entre protons. C’est l’interaction nucléaire forte qui assure la cohésion du noyau atomique.</a:t>
            </a:r>
          </a:p>
          <a:p>
            <a:pPr algn="just">
              <a:buNone/>
            </a:pPr>
            <a:endParaRPr lang="fr-FR" sz="2100" i="1" dirty="0" smtClean="0"/>
          </a:p>
          <a:p>
            <a:pPr algn="just"/>
            <a:r>
              <a:rPr lang="fr-FR" b="1" dirty="0" smtClean="0"/>
              <a:t>Question: L’interaction forte est-elle attractive ou répulsive ? Est-elle plus ou moins intense que l’interaction électrique ? </a:t>
            </a:r>
            <a:endParaRPr lang="fr-FR" b="1"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428604"/>
            <a:ext cx="8229600" cy="1000132"/>
          </a:xfrm>
        </p:spPr>
        <p:txBody>
          <a:bodyPr/>
          <a:lstStyle/>
          <a:p>
            <a:pPr algn="ctr"/>
            <a:r>
              <a:rPr lang="fr-FR" dirty="0" smtClean="0"/>
              <a:t>Réaliser REA</a:t>
            </a:r>
            <a:endParaRPr lang="fr-FR" dirty="0"/>
          </a:p>
        </p:txBody>
      </p:sp>
      <p:sp>
        <p:nvSpPr>
          <p:cNvPr id="3" name="Espace réservé du contenu 2"/>
          <p:cNvSpPr>
            <a:spLocks noGrp="1"/>
          </p:cNvSpPr>
          <p:nvPr>
            <p:ph idx="1"/>
          </p:nvPr>
        </p:nvSpPr>
        <p:spPr>
          <a:xfrm>
            <a:off x="457200" y="1500174"/>
            <a:ext cx="8229600" cy="4824426"/>
          </a:xfrm>
        </p:spPr>
        <p:txBody>
          <a:bodyPr>
            <a:normAutofit fontScale="92500" lnSpcReduction="20000"/>
          </a:bodyPr>
          <a:lstStyle/>
          <a:p>
            <a:pPr algn="just"/>
            <a:r>
              <a:rPr lang="fr-FR" sz="3900" b="1" dirty="0" smtClean="0"/>
              <a:t>Il s’agit le plus souvent de réaliser un calcul, quelquefois un schéma.</a:t>
            </a:r>
          </a:p>
          <a:p>
            <a:pPr algn="just">
              <a:buNone/>
            </a:pPr>
            <a:endParaRPr lang="fr-FR" dirty="0" smtClean="0"/>
          </a:p>
          <a:p>
            <a:pPr algn="just"/>
            <a:r>
              <a:rPr lang="fr-FR" sz="2800" b="1" i="1" u="sng" dirty="0" smtClean="0"/>
              <a:t>Exemple</a:t>
            </a:r>
            <a:r>
              <a:rPr lang="fr-FR" sz="2800" b="1" i="1" dirty="0" smtClean="0"/>
              <a:t> (Extrait bac S Pondichéry 2013)</a:t>
            </a:r>
          </a:p>
          <a:p>
            <a:pPr algn="just">
              <a:buNone/>
            </a:pPr>
            <a:r>
              <a:rPr lang="fr-FR" sz="1800" b="1" dirty="0" smtClean="0"/>
              <a:t>Données :</a:t>
            </a:r>
            <a:endParaRPr lang="fr-FR" sz="1800" dirty="0" smtClean="0"/>
          </a:p>
          <a:p>
            <a:pPr algn="just">
              <a:buNone/>
            </a:pPr>
            <a:r>
              <a:rPr lang="fr-FR" sz="1800" dirty="0" smtClean="0"/>
              <a:t>Charge électrique du proton :		e = 1,602×10</a:t>
            </a:r>
            <a:r>
              <a:rPr lang="fr-FR" sz="1800" baseline="30000" dirty="0" smtClean="0"/>
              <a:t>–19</a:t>
            </a:r>
            <a:r>
              <a:rPr lang="fr-FR" sz="1800" dirty="0" smtClean="0"/>
              <a:t> C.</a:t>
            </a:r>
          </a:p>
          <a:p>
            <a:pPr algn="just">
              <a:buNone/>
            </a:pPr>
            <a:r>
              <a:rPr lang="fr-FR" sz="1800" dirty="0" smtClean="0"/>
              <a:t>Masse du proton :			</a:t>
            </a:r>
            <a:r>
              <a:rPr lang="fr-FR" sz="1800" dirty="0" err="1" smtClean="0"/>
              <a:t>m</a:t>
            </a:r>
            <a:r>
              <a:rPr lang="fr-FR" sz="1800" baseline="-25000" dirty="0" err="1" smtClean="0"/>
              <a:t>p</a:t>
            </a:r>
            <a:r>
              <a:rPr lang="fr-FR" sz="1800" dirty="0" smtClean="0"/>
              <a:t> = 1,673×10</a:t>
            </a:r>
            <a:r>
              <a:rPr lang="fr-FR" sz="1800" baseline="30000" dirty="0" smtClean="0"/>
              <a:t>–27</a:t>
            </a:r>
            <a:r>
              <a:rPr lang="fr-FR" sz="1800" dirty="0" smtClean="0"/>
              <a:t> kg.</a:t>
            </a:r>
          </a:p>
          <a:p>
            <a:pPr algn="just">
              <a:buNone/>
            </a:pPr>
            <a:r>
              <a:rPr lang="fr-FR" sz="1800" dirty="0" err="1" smtClean="0"/>
              <a:t>Mégaélectron-volt</a:t>
            </a:r>
            <a:r>
              <a:rPr lang="fr-FR" sz="1800" dirty="0" smtClean="0"/>
              <a:t> :		             1 MeV = 1,602×10</a:t>
            </a:r>
            <a:r>
              <a:rPr lang="fr-FR" sz="1800" baseline="30000" dirty="0" smtClean="0"/>
              <a:t>–13</a:t>
            </a:r>
            <a:r>
              <a:rPr lang="fr-FR" sz="1800" dirty="0" smtClean="0"/>
              <a:t> J.</a:t>
            </a:r>
          </a:p>
          <a:p>
            <a:pPr algn="just">
              <a:buNone/>
            </a:pPr>
            <a:r>
              <a:rPr lang="fr-FR" sz="1800" dirty="0" smtClean="0"/>
              <a:t>Vitesse de la lumière dans le vide :	c = 3,00×10</a:t>
            </a:r>
            <a:r>
              <a:rPr lang="fr-FR" sz="1800" baseline="30000" dirty="0" smtClean="0"/>
              <a:t>8</a:t>
            </a:r>
            <a:r>
              <a:rPr lang="fr-FR" sz="1800" dirty="0" smtClean="0"/>
              <a:t> </a:t>
            </a:r>
            <a:r>
              <a:rPr lang="fr-FR" sz="1800" dirty="0" err="1" smtClean="0"/>
              <a:t>m.s</a:t>
            </a:r>
            <a:r>
              <a:rPr lang="fr-FR" sz="1800" baseline="30000" dirty="0" smtClean="0"/>
              <a:t>-1</a:t>
            </a:r>
            <a:r>
              <a:rPr lang="fr-FR" sz="1800" dirty="0" smtClean="0"/>
              <a:t>.</a:t>
            </a:r>
          </a:p>
          <a:p>
            <a:pPr algn="just">
              <a:buNone/>
            </a:pPr>
            <a:r>
              <a:rPr lang="fr-FR" sz="1800" dirty="0" smtClean="0"/>
              <a:t>Constante de Planck :		h = 6,62×10</a:t>
            </a:r>
            <a:r>
              <a:rPr lang="fr-FR" sz="1800" baseline="30000" dirty="0" smtClean="0"/>
              <a:t>–34</a:t>
            </a:r>
            <a:r>
              <a:rPr lang="fr-FR" sz="1800" dirty="0" smtClean="0"/>
              <a:t> </a:t>
            </a:r>
            <a:r>
              <a:rPr lang="fr-FR" sz="1800" dirty="0" err="1" smtClean="0"/>
              <a:t>J.s</a:t>
            </a:r>
            <a:r>
              <a:rPr lang="fr-FR" sz="1800" dirty="0" smtClean="0"/>
              <a:t>.</a:t>
            </a:r>
          </a:p>
          <a:p>
            <a:pPr algn="just">
              <a:buNone/>
            </a:pPr>
            <a:endParaRPr lang="fr-FR" sz="1800" dirty="0" smtClean="0"/>
          </a:p>
          <a:p>
            <a:pPr algn="just">
              <a:buNone/>
            </a:pPr>
            <a:r>
              <a:rPr lang="fr-FR" b="1" u="sng" dirty="0" smtClean="0"/>
              <a:t>Question:</a:t>
            </a:r>
            <a:r>
              <a:rPr lang="fr-FR" b="1" dirty="0" smtClean="0"/>
              <a:t> Calculer, en joule puis en </a:t>
            </a:r>
            <a:r>
              <a:rPr lang="fr-FR" b="1" dirty="0" err="1" smtClean="0"/>
              <a:t>mégaélectron-volt</a:t>
            </a:r>
            <a:r>
              <a:rPr lang="fr-FR" b="1" dirty="0" smtClean="0"/>
              <a:t>, l’énergie cinétique d’un proton animé d’une vitesse égale à 10% de la célérité c de la lumière dans le vide.</a:t>
            </a:r>
          </a:p>
          <a:p>
            <a:endParaRPr lang="fr-FR" dirty="0" smtClean="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ctr"/>
            <a:r>
              <a:rPr lang="fr-FR" dirty="0" smtClean="0"/>
              <a:t>Valider VAL</a:t>
            </a:r>
            <a:endParaRPr lang="fr-FR" dirty="0"/>
          </a:p>
        </p:txBody>
      </p:sp>
      <p:sp>
        <p:nvSpPr>
          <p:cNvPr id="3" name="Espace réservé du contenu 2"/>
          <p:cNvSpPr>
            <a:spLocks noGrp="1"/>
          </p:cNvSpPr>
          <p:nvPr>
            <p:ph idx="1"/>
          </p:nvPr>
        </p:nvSpPr>
        <p:spPr/>
        <p:txBody>
          <a:bodyPr/>
          <a:lstStyle/>
          <a:p>
            <a:pPr algn="just"/>
            <a:r>
              <a:rPr lang="fr-FR" dirty="0" smtClean="0"/>
              <a:t>Il s’agit de voir si le résultat obtenu est cohérent. (ordre de grandeur pour le nombre, analyse dimensionnelle pour l’unité,…)</a:t>
            </a:r>
          </a:p>
          <a:p>
            <a:pPr algn="just"/>
            <a:r>
              <a:rPr lang="fr-FR" dirty="0" smtClean="0"/>
              <a:t>Cette compétence est souvent couplée avec REA au sein d’une même question.</a:t>
            </a:r>
          </a:p>
          <a:p>
            <a:pPr algn="just"/>
            <a:r>
              <a:rPr lang="fr-FR" dirty="0" smtClean="0"/>
              <a:t>En TP, on pourra comparer avec la valeur trouvée expérimentalement avec celle inscrite sur une étiquette ou dans un livre.</a:t>
            </a:r>
            <a:endParaRPr lang="fr-FR"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ctr"/>
            <a:r>
              <a:rPr lang="fr-FR" dirty="0" smtClean="0"/>
              <a:t>Communiquer COM</a:t>
            </a:r>
            <a:endParaRPr lang="fr-FR" dirty="0"/>
          </a:p>
        </p:txBody>
      </p:sp>
      <p:sp>
        <p:nvSpPr>
          <p:cNvPr id="3" name="Espace réservé du contenu 2"/>
          <p:cNvSpPr>
            <a:spLocks noGrp="1"/>
          </p:cNvSpPr>
          <p:nvPr>
            <p:ph idx="1"/>
          </p:nvPr>
        </p:nvSpPr>
        <p:spPr/>
        <p:txBody>
          <a:bodyPr/>
          <a:lstStyle/>
          <a:p>
            <a:pPr algn="just"/>
            <a:r>
              <a:rPr lang="fr-FR" dirty="0" smtClean="0"/>
              <a:t>On est capable d’expliquer clairement ce que l’on fait par une phrase avec des connecteurs logiques à l’oral ou à l’écrit.</a:t>
            </a:r>
          </a:p>
          <a:p>
            <a:pPr algn="just"/>
            <a:r>
              <a:rPr lang="fr-FR" dirty="0" smtClean="0"/>
              <a:t>Cette compétence se trouve souvent avec l’une des quatre autres au sein d’une même question.</a:t>
            </a:r>
            <a:endParaRPr lang="fr-FR"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dirty="0" smtClean="0"/>
              <a:t>Restitution de connaissances RCO</a:t>
            </a:r>
            <a:endParaRPr lang="fr-FR" dirty="0"/>
          </a:p>
        </p:txBody>
      </p:sp>
      <p:sp>
        <p:nvSpPr>
          <p:cNvPr id="3" name="Espace réservé du contenu 2"/>
          <p:cNvSpPr>
            <a:spLocks noGrp="1"/>
          </p:cNvSpPr>
          <p:nvPr>
            <p:ph idx="1"/>
          </p:nvPr>
        </p:nvSpPr>
        <p:spPr/>
        <p:txBody>
          <a:bodyPr/>
          <a:lstStyle/>
          <a:p>
            <a:r>
              <a:rPr lang="fr-FR" b="1" dirty="0" smtClean="0"/>
              <a:t>Il s’agit de répondre à une question sans l’aide d’aucun document (question de cours).</a:t>
            </a:r>
          </a:p>
          <a:p>
            <a:endParaRPr lang="fr-FR" b="1" dirty="0" smtClean="0"/>
          </a:p>
          <a:p>
            <a:r>
              <a:rPr lang="fr-FR" sz="2400" b="1" i="1" dirty="0" smtClean="0"/>
              <a:t>Exemple (Extrait bac S sujets 0)</a:t>
            </a:r>
          </a:p>
          <a:p>
            <a:pPr>
              <a:buNone/>
            </a:pPr>
            <a:r>
              <a:rPr lang="fr-FR" b="1" dirty="0" smtClean="0"/>
              <a:t>-À quoi est dû le phénomène d’interférences ? </a:t>
            </a:r>
          </a:p>
          <a:p>
            <a:pPr marL="274320" lvl="2" indent="-274320">
              <a:buClr>
                <a:schemeClr val="accent3"/>
              </a:buClr>
              <a:buSzPct val="95000"/>
              <a:buNone/>
            </a:pPr>
            <a:r>
              <a:rPr lang="fr-FR" sz="2400" b="1" dirty="0" smtClean="0"/>
              <a:t>-Citer un domaine de recherche dans lequel s’est illustré Galilée.</a:t>
            </a:r>
          </a:p>
          <a:p>
            <a:pPr marL="274320" lvl="2" indent="-274320">
              <a:buClr>
                <a:schemeClr val="accent3"/>
              </a:buClr>
              <a:buSzPct val="95000"/>
              <a:buNone/>
            </a:pPr>
            <a:r>
              <a:rPr lang="fr-FR" sz="2400" b="1" dirty="0" smtClean="0"/>
              <a:t>-D’après vos connaissances, donner une estimation de la valeur de </a:t>
            </a:r>
            <a:r>
              <a:rPr lang="fr-FR" sz="2400" b="1" i="1" dirty="0" smtClean="0"/>
              <a:t>g</a:t>
            </a:r>
            <a:r>
              <a:rPr lang="fr-FR" sz="2400" b="1" dirty="0" smtClean="0"/>
              <a:t> en </a:t>
            </a:r>
            <a:r>
              <a:rPr lang="fr-FR" sz="2400" b="1" dirty="0" err="1" smtClean="0"/>
              <a:t>m.s</a:t>
            </a:r>
            <a:r>
              <a:rPr lang="fr-FR" sz="2400" b="1" baseline="30000" dirty="0" smtClean="0"/>
              <a:t>-2</a:t>
            </a:r>
            <a:r>
              <a:rPr lang="fr-FR" sz="2400" b="1" dirty="0" smtClean="0"/>
              <a:t>.</a:t>
            </a:r>
          </a:p>
          <a:p>
            <a:endParaRPr lang="fr-FR"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Espace réservé du contenu 3"/>
          <p:cNvGraphicFramePr>
            <a:graphicFrameLocks noGrp="1"/>
          </p:cNvGraphicFramePr>
          <p:nvPr>
            <p:ph idx="1"/>
          </p:nvPr>
        </p:nvGraphicFramePr>
        <p:xfrm>
          <a:off x="357158" y="1857363"/>
          <a:ext cx="8301038" cy="4958523"/>
        </p:xfrm>
        <a:graphic>
          <a:graphicData uri="http://schemas.openxmlformats.org/drawingml/2006/table">
            <a:tbl>
              <a:tblPr firstRow="1" bandRow="1">
                <a:tableStyleId>{5C22544A-7EE6-4342-B048-85BDC9FD1C3A}</a:tableStyleId>
              </a:tblPr>
              <a:tblGrid>
                <a:gridCol w="642942"/>
                <a:gridCol w="7658096"/>
              </a:tblGrid>
              <a:tr h="731083">
                <a:tc>
                  <a:txBody>
                    <a:bodyPr/>
                    <a:lstStyle/>
                    <a:p>
                      <a:pPr>
                        <a:lnSpc>
                          <a:spcPct val="115000"/>
                        </a:lnSpc>
                        <a:spcAft>
                          <a:spcPts val="0"/>
                        </a:spcAft>
                      </a:pPr>
                      <a:r>
                        <a:rPr lang="fr-FR" sz="1100" b="0" dirty="0">
                          <a:solidFill>
                            <a:schemeClr val="tx1"/>
                          </a:solidFill>
                          <a:latin typeface="Arial"/>
                          <a:ea typeface="Calibri"/>
                          <a:cs typeface="Times New Roman"/>
                        </a:rPr>
                        <a:t>APP</a:t>
                      </a:r>
                      <a:endParaRPr lang="fr-FR" sz="1100" b="0" dirty="0">
                        <a:solidFill>
                          <a:schemeClr val="tx1"/>
                        </a:solidFill>
                        <a:latin typeface="Calibri"/>
                        <a:ea typeface="Calibri"/>
                        <a:cs typeface="Times New Roman"/>
                      </a:endParaRPr>
                    </a:p>
                  </a:txBody>
                  <a:tcPr marL="68580" marR="68580" marT="0" marB="0">
                    <a:solidFill>
                      <a:schemeClr val="bg1">
                        <a:lumMod val="95000"/>
                      </a:schemeClr>
                    </a:solidFill>
                  </a:tcPr>
                </a:tc>
                <a:tc>
                  <a:txBody>
                    <a:bodyPr/>
                    <a:lstStyle/>
                    <a:p>
                      <a:pPr>
                        <a:lnSpc>
                          <a:spcPct val="115000"/>
                        </a:lnSpc>
                        <a:spcAft>
                          <a:spcPts val="0"/>
                        </a:spcAft>
                      </a:pPr>
                      <a:r>
                        <a:rPr lang="fr-FR" sz="1100" b="1" dirty="0">
                          <a:solidFill>
                            <a:schemeClr val="tx1"/>
                          </a:solidFill>
                          <a:latin typeface="Arial"/>
                          <a:ea typeface="Calibri"/>
                          <a:cs typeface="Times New Roman"/>
                        </a:rPr>
                        <a:t>Extraire l'information utile sur des supports variés</a:t>
                      </a:r>
                      <a:endParaRPr lang="fr-FR" sz="1100" b="1" dirty="0">
                        <a:solidFill>
                          <a:schemeClr val="tx1"/>
                        </a:solidFill>
                        <a:latin typeface="Calibri"/>
                        <a:ea typeface="Calibri"/>
                        <a:cs typeface="Times New Roman"/>
                      </a:endParaRPr>
                    </a:p>
                    <a:p>
                      <a:pPr>
                        <a:lnSpc>
                          <a:spcPct val="115000"/>
                        </a:lnSpc>
                        <a:spcAft>
                          <a:spcPts val="0"/>
                        </a:spcAft>
                      </a:pPr>
                      <a:r>
                        <a:rPr lang="fr-FR" sz="1100" b="0" dirty="0" smtClean="0">
                          <a:solidFill>
                            <a:schemeClr val="tx1"/>
                          </a:solidFill>
                          <a:latin typeface="Arial"/>
                          <a:ea typeface="Calibri"/>
                          <a:cs typeface="Times New Roman"/>
                        </a:rPr>
                        <a:t>Identifier </a:t>
                      </a:r>
                      <a:r>
                        <a:rPr lang="fr-FR" sz="1100" b="0" dirty="0">
                          <a:solidFill>
                            <a:schemeClr val="tx1"/>
                          </a:solidFill>
                          <a:latin typeface="Arial"/>
                          <a:ea typeface="Calibri"/>
                          <a:cs typeface="Times New Roman"/>
                        </a:rPr>
                        <a:t>un problème, le formuler.</a:t>
                      </a:r>
                      <a:endParaRPr lang="fr-FR" sz="1100" b="0" dirty="0">
                        <a:solidFill>
                          <a:schemeClr val="tx1"/>
                        </a:solidFill>
                        <a:latin typeface="Calibri"/>
                        <a:ea typeface="Calibri"/>
                        <a:cs typeface="Times New Roman"/>
                      </a:endParaRPr>
                    </a:p>
                  </a:txBody>
                  <a:tcPr marL="68580" marR="68580" marT="0" marB="0">
                    <a:solidFill>
                      <a:schemeClr val="bg1">
                        <a:lumMod val="95000"/>
                      </a:schemeClr>
                    </a:solidFill>
                  </a:tcPr>
                </a:tc>
              </a:tr>
              <a:tr h="1462027">
                <a:tc>
                  <a:txBody>
                    <a:bodyPr/>
                    <a:lstStyle/>
                    <a:p>
                      <a:pPr>
                        <a:lnSpc>
                          <a:spcPct val="115000"/>
                        </a:lnSpc>
                        <a:spcAft>
                          <a:spcPts val="0"/>
                        </a:spcAft>
                      </a:pPr>
                      <a:r>
                        <a:rPr lang="fr-FR" sz="1100">
                          <a:latin typeface="Arial"/>
                          <a:ea typeface="Calibri"/>
                          <a:cs typeface="Times New Roman"/>
                        </a:rPr>
                        <a:t>ANA</a:t>
                      </a:r>
                      <a:endParaRPr lang="fr-FR" sz="1100">
                        <a:latin typeface="Calibri"/>
                        <a:ea typeface="Calibri"/>
                        <a:cs typeface="Times New Roman"/>
                      </a:endParaRPr>
                    </a:p>
                  </a:txBody>
                  <a:tcPr marL="68580" marR="68580" marT="0" marB="0"/>
                </a:tc>
                <a:tc>
                  <a:txBody>
                    <a:bodyPr/>
                    <a:lstStyle/>
                    <a:p>
                      <a:pPr>
                        <a:lnSpc>
                          <a:spcPct val="115000"/>
                        </a:lnSpc>
                        <a:spcAft>
                          <a:spcPts val="0"/>
                        </a:spcAft>
                      </a:pPr>
                      <a:r>
                        <a:rPr lang="fr-FR" sz="1100" b="1" dirty="0">
                          <a:latin typeface="Arial"/>
                          <a:ea typeface="Calibri"/>
                          <a:cs typeface="Times New Roman"/>
                        </a:rPr>
                        <a:t>Organiser et exploiter </a:t>
                      </a:r>
                      <a:r>
                        <a:rPr lang="fr-FR" sz="1100" b="1" dirty="0" smtClean="0">
                          <a:latin typeface="Arial"/>
                          <a:ea typeface="Calibri"/>
                          <a:cs typeface="Times New Roman"/>
                        </a:rPr>
                        <a:t>les </a:t>
                      </a:r>
                      <a:r>
                        <a:rPr lang="fr-FR" sz="1100" b="1" dirty="0">
                          <a:latin typeface="Arial"/>
                          <a:ea typeface="Calibri"/>
                          <a:cs typeface="Times New Roman"/>
                        </a:rPr>
                        <a:t>informations extraites</a:t>
                      </a:r>
                      <a:endParaRPr lang="fr-FR" sz="1100" b="1" dirty="0">
                        <a:latin typeface="Calibri"/>
                        <a:ea typeface="Calibri"/>
                        <a:cs typeface="Times New Roman"/>
                      </a:endParaRPr>
                    </a:p>
                    <a:p>
                      <a:pPr>
                        <a:lnSpc>
                          <a:spcPct val="115000"/>
                        </a:lnSpc>
                        <a:spcAft>
                          <a:spcPts val="0"/>
                        </a:spcAft>
                      </a:pPr>
                      <a:r>
                        <a:rPr lang="fr-FR" sz="1100" dirty="0">
                          <a:latin typeface="Arial"/>
                          <a:ea typeface="Calibri"/>
                          <a:cs typeface="Times New Roman"/>
                        </a:rPr>
                        <a:t>Formuler une hypothèse</a:t>
                      </a:r>
                      <a:endParaRPr lang="fr-FR" sz="1100" dirty="0">
                        <a:latin typeface="Calibri"/>
                        <a:ea typeface="Calibri"/>
                        <a:cs typeface="Times New Roman"/>
                      </a:endParaRPr>
                    </a:p>
                    <a:p>
                      <a:pPr>
                        <a:lnSpc>
                          <a:spcPct val="115000"/>
                        </a:lnSpc>
                        <a:spcAft>
                          <a:spcPts val="0"/>
                        </a:spcAft>
                      </a:pPr>
                      <a:r>
                        <a:rPr lang="fr-FR" sz="1100" dirty="0">
                          <a:latin typeface="Arial"/>
                          <a:ea typeface="Calibri"/>
                          <a:cs typeface="Times New Roman"/>
                        </a:rPr>
                        <a:t>Construire les étapes d'une résolution d'un problème</a:t>
                      </a:r>
                      <a:endParaRPr lang="fr-FR" sz="1100" dirty="0">
                        <a:latin typeface="Calibri"/>
                        <a:ea typeface="Calibri"/>
                        <a:cs typeface="Times New Roman"/>
                      </a:endParaRPr>
                    </a:p>
                    <a:p>
                      <a:pPr>
                        <a:lnSpc>
                          <a:spcPct val="115000"/>
                        </a:lnSpc>
                        <a:spcAft>
                          <a:spcPts val="0"/>
                        </a:spcAft>
                      </a:pPr>
                      <a:r>
                        <a:rPr lang="fr-FR" sz="1100" dirty="0">
                          <a:latin typeface="Arial"/>
                          <a:ea typeface="Calibri"/>
                          <a:cs typeface="Times New Roman"/>
                        </a:rPr>
                        <a:t>Justifier ou proposer un protocole</a:t>
                      </a:r>
                      <a:endParaRPr lang="fr-FR" sz="1100" dirty="0">
                        <a:latin typeface="Calibri"/>
                        <a:ea typeface="Calibri"/>
                        <a:cs typeface="Times New Roman"/>
                      </a:endParaRPr>
                    </a:p>
                    <a:p>
                      <a:pPr>
                        <a:lnSpc>
                          <a:spcPct val="115000"/>
                        </a:lnSpc>
                        <a:spcAft>
                          <a:spcPts val="0"/>
                        </a:spcAft>
                      </a:pPr>
                      <a:r>
                        <a:rPr lang="fr-FR" sz="1100" dirty="0">
                          <a:latin typeface="Arial"/>
                          <a:ea typeface="Calibri"/>
                          <a:cs typeface="Times New Roman"/>
                        </a:rPr>
                        <a:t>Identifier les paramètres qui influencent un phénomène</a:t>
                      </a:r>
                      <a:endParaRPr lang="fr-FR" sz="1100" dirty="0">
                        <a:latin typeface="Calibri"/>
                        <a:ea typeface="Calibri"/>
                        <a:cs typeface="Times New Roman"/>
                      </a:endParaRPr>
                    </a:p>
                    <a:p>
                      <a:pPr>
                        <a:lnSpc>
                          <a:spcPct val="115000"/>
                        </a:lnSpc>
                        <a:spcAft>
                          <a:spcPts val="0"/>
                        </a:spcAft>
                      </a:pPr>
                      <a:r>
                        <a:rPr lang="fr-FR" sz="1100" dirty="0">
                          <a:latin typeface="Arial"/>
                          <a:ea typeface="Calibri"/>
                          <a:cs typeface="Times New Roman"/>
                        </a:rPr>
                        <a:t>Utiliser une analyse dimensionnelle pour prédire ou vérifier une hypothèse</a:t>
                      </a:r>
                      <a:endParaRPr lang="fr-FR" sz="1100" dirty="0">
                        <a:latin typeface="Calibri"/>
                        <a:ea typeface="Calibri"/>
                        <a:cs typeface="Times New Roman"/>
                      </a:endParaRPr>
                    </a:p>
                    <a:p>
                      <a:pPr>
                        <a:lnSpc>
                          <a:spcPct val="115000"/>
                        </a:lnSpc>
                        <a:spcAft>
                          <a:spcPts val="0"/>
                        </a:spcAft>
                      </a:pPr>
                      <a:r>
                        <a:rPr lang="fr-FR" sz="1100" dirty="0">
                          <a:latin typeface="Arial"/>
                          <a:ea typeface="Calibri"/>
                          <a:cs typeface="Times New Roman"/>
                        </a:rPr>
                        <a:t>Proposer un modèle</a:t>
                      </a:r>
                      <a:endParaRPr lang="fr-FR" sz="1100" dirty="0">
                        <a:latin typeface="Calibri"/>
                        <a:ea typeface="Calibri"/>
                        <a:cs typeface="Times New Roman"/>
                      </a:endParaRPr>
                    </a:p>
                    <a:p>
                      <a:pPr>
                        <a:lnSpc>
                          <a:spcPct val="115000"/>
                        </a:lnSpc>
                        <a:spcAft>
                          <a:spcPts val="0"/>
                        </a:spcAft>
                      </a:pPr>
                      <a:r>
                        <a:rPr lang="fr-FR" sz="1100" dirty="0">
                          <a:latin typeface="Arial"/>
                          <a:ea typeface="Calibri"/>
                          <a:cs typeface="Times New Roman"/>
                        </a:rPr>
                        <a:t>Évaluer des ordres de grandeurs</a:t>
                      </a:r>
                      <a:endParaRPr lang="fr-FR" sz="1100" dirty="0">
                        <a:latin typeface="Calibri"/>
                        <a:ea typeface="Calibri"/>
                        <a:cs typeface="Times New Roman"/>
                      </a:endParaRPr>
                    </a:p>
                  </a:txBody>
                  <a:tcPr marL="68580" marR="68580" marT="0" marB="0"/>
                </a:tc>
              </a:tr>
              <a:tr h="725097">
                <a:tc>
                  <a:txBody>
                    <a:bodyPr/>
                    <a:lstStyle/>
                    <a:p>
                      <a:pPr>
                        <a:lnSpc>
                          <a:spcPct val="115000"/>
                        </a:lnSpc>
                        <a:spcAft>
                          <a:spcPts val="0"/>
                        </a:spcAft>
                      </a:pPr>
                      <a:r>
                        <a:rPr lang="fr-FR" sz="1100" dirty="0">
                          <a:latin typeface="Arial"/>
                          <a:ea typeface="Calibri"/>
                          <a:cs typeface="Times New Roman"/>
                        </a:rPr>
                        <a:t>REA</a:t>
                      </a:r>
                      <a:endParaRPr lang="fr-FR" sz="1100" dirty="0">
                        <a:latin typeface="Calibri"/>
                        <a:ea typeface="Calibri"/>
                        <a:cs typeface="Times New Roman"/>
                      </a:endParaRPr>
                    </a:p>
                  </a:txBody>
                  <a:tcPr marL="68580" marR="68580" marT="0" marB="0">
                    <a:solidFill>
                      <a:schemeClr val="bg1">
                        <a:lumMod val="95000"/>
                      </a:schemeClr>
                    </a:solidFill>
                  </a:tcPr>
                </a:tc>
                <a:tc>
                  <a:txBody>
                    <a:bodyPr/>
                    <a:lstStyle/>
                    <a:p>
                      <a:pPr>
                        <a:lnSpc>
                          <a:spcPct val="115000"/>
                        </a:lnSpc>
                        <a:spcAft>
                          <a:spcPts val="0"/>
                        </a:spcAft>
                      </a:pPr>
                      <a:r>
                        <a:rPr lang="fr-FR" sz="1100" dirty="0">
                          <a:latin typeface="Arial"/>
                          <a:ea typeface="Calibri"/>
                          <a:cs typeface="Times New Roman"/>
                        </a:rPr>
                        <a:t>Écrire un résultat de façon adaptée</a:t>
                      </a:r>
                      <a:endParaRPr lang="fr-FR" sz="1100" dirty="0">
                        <a:latin typeface="Calibri"/>
                        <a:ea typeface="Calibri"/>
                        <a:cs typeface="Times New Roman"/>
                      </a:endParaRPr>
                    </a:p>
                    <a:p>
                      <a:pPr>
                        <a:lnSpc>
                          <a:spcPct val="115000"/>
                        </a:lnSpc>
                        <a:spcAft>
                          <a:spcPts val="0"/>
                        </a:spcAft>
                      </a:pPr>
                      <a:r>
                        <a:rPr lang="fr-FR" sz="1100" b="1" dirty="0">
                          <a:latin typeface="Arial"/>
                          <a:ea typeface="Calibri"/>
                          <a:cs typeface="Times New Roman"/>
                        </a:rPr>
                        <a:t>Effectuer des procédures courantes: calculs littéraux ou numériques, tracer un graphique, faire un schéma</a:t>
                      </a:r>
                      <a:r>
                        <a:rPr lang="fr-FR" sz="1100" dirty="0">
                          <a:latin typeface="Arial"/>
                          <a:ea typeface="Calibri"/>
                          <a:cs typeface="Times New Roman"/>
                        </a:rPr>
                        <a:t>, placer une tangente sur un graphe, faire une analyse dimensionnelle…</a:t>
                      </a:r>
                      <a:endParaRPr lang="fr-FR" sz="1100" dirty="0">
                        <a:latin typeface="Calibri"/>
                        <a:ea typeface="Calibri"/>
                        <a:cs typeface="Times New Roman"/>
                      </a:endParaRPr>
                    </a:p>
                    <a:p>
                      <a:pPr>
                        <a:lnSpc>
                          <a:spcPct val="115000"/>
                        </a:lnSpc>
                        <a:spcAft>
                          <a:spcPts val="0"/>
                        </a:spcAft>
                      </a:pPr>
                      <a:r>
                        <a:rPr lang="fr-FR" sz="1100" dirty="0">
                          <a:latin typeface="Arial"/>
                          <a:ea typeface="Calibri"/>
                          <a:cs typeface="Times New Roman"/>
                        </a:rPr>
                        <a:t>Utiliser un modèle théorique</a:t>
                      </a:r>
                      <a:endParaRPr lang="fr-FR" sz="1100" dirty="0">
                        <a:latin typeface="Calibri"/>
                        <a:ea typeface="Calibri"/>
                        <a:cs typeface="Times New Roman"/>
                      </a:endParaRPr>
                    </a:p>
                  </a:txBody>
                  <a:tcPr marL="68580" marR="68580" marT="0" marB="0">
                    <a:solidFill>
                      <a:schemeClr val="bg1">
                        <a:lumMod val="95000"/>
                      </a:schemeClr>
                    </a:solidFill>
                  </a:tcPr>
                </a:tc>
              </a:tr>
              <a:tr h="564506">
                <a:tc>
                  <a:txBody>
                    <a:bodyPr/>
                    <a:lstStyle/>
                    <a:p>
                      <a:pPr>
                        <a:lnSpc>
                          <a:spcPct val="115000"/>
                        </a:lnSpc>
                        <a:spcAft>
                          <a:spcPts val="0"/>
                        </a:spcAft>
                      </a:pPr>
                      <a:r>
                        <a:rPr lang="fr-FR" sz="1100">
                          <a:latin typeface="Arial"/>
                          <a:ea typeface="Calibri"/>
                          <a:cs typeface="Times New Roman"/>
                        </a:rPr>
                        <a:t>VAL</a:t>
                      </a:r>
                      <a:endParaRPr lang="fr-FR" sz="1100">
                        <a:latin typeface="Calibri"/>
                        <a:ea typeface="Calibri"/>
                        <a:cs typeface="Times New Roman"/>
                      </a:endParaRPr>
                    </a:p>
                  </a:txBody>
                  <a:tcPr marL="68580" marR="68580" marT="0" marB="0"/>
                </a:tc>
                <a:tc>
                  <a:txBody>
                    <a:bodyPr/>
                    <a:lstStyle/>
                    <a:p>
                      <a:pPr>
                        <a:lnSpc>
                          <a:spcPct val="115000"/>
                        </a:lnSpc>
                        <a:spcAft>
                          <a:spcPts val="0"/>
                        </a:spcAft>
                      </a:pPr>
                      <a:r>
                        <a:rPr lang="fr-FR" sz="1100" dirty="0">
                          <a:latin typeface="Arial"/>
                          <a:ea typeface="Calibri"/>
                          <a:cs typeface="Times New Roman"/>
                        </a:rPr>
                        <a:t>Faire preuve d'esprit critique</a:t>
                      </a:r>
                      <a:endParaRPr lang="fr-FR" sz="1100" dirty="0">
                        <a:latin typeface="Calibri"/>
                        <a:ea typeface="Calibri"/>
                        <a:cs typeface="Times New Roman"/>
                      </a:endParaRPr>
                    </a:p>
                    <a:p>
                      <a:pPr>
                        <a:lnSpc>
                          <a:spcPct val="115000"/>
                        </a:lnSpc>
                        <a:spcAft>
                          <a:spcPts val="0"/>
                        </a:spcAft>
                      </a:pPr>
                      <a:r>
                        <a:rPr lang="fr-FR" sz="1100" b="1" dirty="0">
                          <a:latin typeface="Arial"/>
                          <a:ea typeface="Calibri"/>
                          <a:cs typeface="Times New Roman"/>
                        </a:rPr>
                        <a:t>Discuter de la validité d'un résultat, d'une information, d'une hypothèse, d'une propriété, d'une loi, d'un modèle…</a:t>
                      </a:r>
                      <a:endParaRPr lang="fr-FR" sz="1100" b="1" dirty="0">
                        <a:latin typeface="Calibri"/>
                        <a:ea typeface="Calibri"/>
                        <a:cs typeface="Times New Roman"/>
                      </a:endParaRPr>
                    </a:p>
                    <a:p>
                      <a:pPr>
                        <a:lnSpc>
                          <a:spcPct val="115000"/>
                        </a:lnSpc>
                        <a:spcAft>
                          <a:spcPts val="0"/>
                        </a:spcAft>
                      </a:pPr>
                      <a:r>
                        <a:rPr lang="fr-FR" sz="1100" dirty="0">
                          <a:latin typeface="Arial"/>
                          <a:ea typeface="Calibri"/>
                          <a:cs typeface="Times New Roman"/>
                        </a:rPr>
                        <a:t>Interpréter les résultats, les mesures, rechercher les sources d'erreur</a:t>
                      </a:r>
                      <a:endParaRPr lang="fr-FR" sz="1100" dirty="0">
                        <a:latin typeface="Calibri"/>
                        <a:ea typeface="Calibri"/>
                        <a:cs typeface="Times New Roman"/>
                      </a:endParaRPr>
                    </a:p>
                  </a:txBody>
                  <a:tcPr marL="68580" marR="68580" marT="0" marB="0"/>
                </a:tc>
              </a:tr>
              <a:tr h="725097">
                <a:tc>
                  <a:txBody>
                    <a:bodyPr/>
                    <a:lstStyle/>
                    <a:p>
                      <a:pPr>
                        <a:lnSpc>
                          <a:spcPct val="115000"/>
                        </a:lnSpc>
                        <a:spcAft>
                          <a:spcPts val="0"/>
                        </a:spcAft>
                      </a:pPr>
                      <a:r>
                        <a:rPr lang="fr-FR" sz="1100" dirty="0">
                          <a:latin typeface="Arial"/>
                          <a:ea typeface="Calibri"/>
                          <a:cs typeface="Times New Roman"/>
                        </a:rPr>
                        <a:t>COM</a:t>
                      </a:r>
                      <a:endParaRPr lang="fr-FR" sz="1100" dirty="0">
                        <a:latin typeface="Calibri"/>
                        <a:ea typeface="Calibri"/>
                        <a:cs typeface="Times New Roman"/>
                      </a:endParaRPr>
                    </a:p>
                  </a:txBody>
                  <a:tcPr marL="68580" marR="68580" marT="0" marB="0">
                    <a:solidFill>
                      <a:schemeClr val="bg1">
                        <a:lumMod val="95000"/>
                      </a:schemeClr>
                    </a:solidFill>
                  </a:tcPr>
                </a:tc>
                <a:tc>
                  <a:txBody>
                    <a:bodyPr/>
                    <a:lstStyle/>
                    <a:p>
                      <a:pPr>
                        <a:lnSpc>
                          <a:spcPct val="115000"/>
                        </a:lnSpc>
                        <a:spcAft>
                          <a:spcPts val="0"/>
                        </a:spcAft>
                      </a:pPr>
                      <a:r>
                        <a:rPr lang="fr-FR" sz="1100" b="1" dirty="0">
                          <a:latin typeface="Arial"/>
                          <a:ea typeface="Calibri"/>
                          <a:cs typeface="Times New Roman"/>
                        </a:rPr>
                        <a:t>Rédiger une explication, une réponse, une argumentation ou une synthèse.</a:t>
                      </a:r>
                      <a:endParaRPr lang="fr-FR" sz="1100" b="1" dirty="0">
                        <a:latin typeface="Calibri"/>
                        <a:ea typeface="Calibri"/>
                        <a:cs typeface="Times New Roman"/>
                      </a:endParaRPr>
                    </a:p>
                    <a:p>
                      <a:pPr>
                        <a:lnSpc>
                          <a:spcPct val="115000"/>
                        </a:lnSpc>
                        <a:spcAft>
                          <a:spcPts val="0"/>
                        </a:spcAft>
                      </a:pPr>
                      <a:r>
                        <a:rPr lang="fr-FR" sz="1100" dirty="0">
                          <a:latin typeface="Arial"/>
                          <a:ea typeface="Calibri"/>
                          <a:cs typeface="Times New Roman"/>
                        </a:rPr>
                        <a:t>Décrire une observation, la démarche suivie …</a:t>
                      </a:r>
                      <a:endParaRPr lang="fr-FR" sz="1100" dirty="0">
                        <a:latin typeface="Calibri"/>
                        <a:ea typeface="Calibri"/>
                        <a:cs typeface="Times New Roman"/>
                      </a:endParaRPr>
                    </a:p>
                    <a:p>
                      <a:pPr>
                        <a:lnSpc>
                          <a:spcPct val="115000"/>
                        </a:lnSpc>
                        <a:spcAft>
                          <a:spcPts val="0"/>
                        </a:spcAft>
                      </a:pPr>
                      <a:r>
                        <a:rPr lang="fr-FR" sz="1100" dirty="0">
                          <a:latin typeface="Arial"/>
                          <a:ea typeface="Calibri"/>
                          <a:cs typeface="Times New Roman"/>
                        </a:rPr>
                        <a:t>Utiliser un vocabulaire scientifique adapté et rigoureux (vocabulaire de la discipline, de la métrologie…).</a:t>
                      </a:r>
                      <a:endParaRPr lang="fr-FR" sz="1100" dirty="0">
                        <a:latin typeface="Calibri"/>
                        <a:ea typeface="Calibri"/>
                        <a:cs typeface="Times New Roman"/>
                      </a:endParaRPr>
                    </a:p>
                    <a:p>
                      <a:pPr>
                        <a:lnSpc>
                          <a:spcPct val="115000"/>
                        </a:lnSpc>
                        <a:spcAft>
                          <a:spcPts val="0"/>
                        </a:spcAft>
                      </a:pPr>
                      <a:r>
                        <a:rPr lang="fr-FR" sz="1100" dirty="0">
                          <a:latin typeface="Arial"/>
                          <a:ea typeface="Calibri"/>
                          <a:cs typeface="Times New Roman"/>
                        </a:rPr>
                        <a:t>Présenter les résultats de manière adaptée (unités, chiffres significatifs, incertitudes …)</a:t>
                      </a:r>
                      <a:endParaRPr lang="fr-FR" sz="1100" dirty="0">
                        <a:latin typeface="Calibri"/>
                        <a:ea typeface="Calibri"/>
                        <a:cs typeface="Times New Roman"/>
                      </a:endParaRPr>
                    </a:p>
                  </a:txBody>
                  <a:tcPr marL="68580" marR="68580" marT="0" marB="0">
                    <a:solidFill>
                      <a:schemeClr val="bg1">
                        <a:lumMod val="95000"/>
                      </a:schemeClr>
                    </a:solidFill>
                  </a:tcPr>
                </a:tc>
              </a:tr>
              <a:tr h="564506">
                <a:tc>
                  <a:txBody>
                    <a:bodyPr/>
                    <a:lstStyle/>
                    <a:p>
                      <a:pPr>
                        <a:lnSpc>
                          <a:spcPct val="115000"/>
                        </a:lnSpc>
                        <a:spcAft>
                          <a:spcPts val="0"/>
                        </a:spcAft>
                      </a:pPr>
                      <a:r>
                        <a:rPr lang="fr-FR" sz="1100" dirty="0">
                          <a:latin typeface="Arial"/>
                          <a:ea typeface="Calibri"/>
                          <a:cs typeface="Times New Roman"/>
                        </a:rPr>
                        <a:t>RCO</a:t>
                      </a:r>
                      <a:endParaRPr lang="fr-FR" sz="1100" dirty="0">
                        <a:latin typeface="Calibri"/>
                        <a:ea typeface="Calibri"/>
                        <a:cs typeface="Times New Roman"/>
                      </a:endParaRPr>
                    </a:p>
                  </a:txBody>
                  <a:tcPr marL="68580" marR="68580" marT="0" marB="0"/>
                </a:tc>
                <a:tc>
                  <a:txBody>
                    <a:bodyPr/>
                    <a:lstStyle/>
                    <a:p>
                      <a:pPr>
                        <a:lnSpc>
                          <a:spcPct val="115000"/>
                        </a:lnSpc>
                        <a:spcAft>
                          <a:spcPts val="0"/>
                        </a:spcAft>
                      </a:pPr>
                      <a:r>
                        <a:rPr lang="fr-FR" sz="1100" b="1" dirty="0">
                          <a:latin typeface="Arial"/>
                          <a:ea typeface="Calibri"/>
                          <a:cs typeface="Times New Roman"/>
                        </a:rPr>
                        <a:t>Restituer une connaissance</a:t>
                      </a:r>
                      <a:endParaRPr lang="fr-FR" sz="1100" b="1" dirty="0">
                        <a:latin typeface="Calibri"/>
                        <a:ea typeface="Calibri"/>
                        <a:cs typeface="Times New Roman"/>
                      </a:endParaRPr>
                    </a:p>
                  </a:txBody>
                  <a:tcPr marL="68580" marR="68580" marT="0" marB="0"/>
                </a:tc>
              </a:tr>
            </a:tbl>
          </a:graphicData>
        </a:graphic>
      </p:graphicFrame>
      <p:sp>
        <p:nvSpPr>
          <p:cNvPr id="5" name="Titre 4"/>
          <p:cNvSpPr>
            <a:spLocks noGrp="1"/>
          </p:cNvSpPr>
          <p:nvPr>
            <p:ph type="title"/>
          </p:nvPr>
        </p:nvSpPr>
        <p:spPr/>
        <p:txBody>
          <a:bodyPr>
            <a:noAutofit/>
          </a:bodyPr>
          <a:lstStyle/>
          <a:p>
            <a:pPr algn="ctr"/>
            <a:r>
              <a:rPr lang="fr-FR" sz="3600" b="1" u="sng" dirty="0" smtClean="0"/>
              <a:t>Repérage des compétences mobilisées dans les sujets d’écrit</a:t>
            </a:r>
            <a:endParaRPr lang="fr-FR" sz="3600"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ctr"/>
            <a:r>
              <a:rPr lang="fr-FR" dirty="0" smtClean="0"/>
              <a:t>Cas particulier du BAC L-ES</a:t>
            </a:r>
            <a:endParaRPr lang="fr-FR" dirty="0"/>
          </a:p>
        </p:txBody>
      </p:sp>
      <p:sp>
        <p:nvSpPr>
          <p:cNvPr id="3" name="Espace réservé du contenu 2"/>
          <p:cNvSpPr>
            <a:spLocks noGrp="1"/>
          </p:cNvSpPr>
          <p:nvPr>
            <p:ph idx="1"/>
          </p:nvPr>
        </p:nvSpPr>
        <p:spPr/>
        <p:txBody>
          <a:bodyPr>
            <a:normAutofit lnSpcReduction="10000"/>
          </a:bodyPr>
          <a:lstStyle/>
          <a:p>
            <a:pPr algn="just"/>
            <a:r>
              <a:rPr lang="fr-FR" dirty="0" smtClean="0"/>
              <a:t>Avec le commentaire argumenté, ce sont plusieurs compétences en même temps que l’élève doit mettre en œuvre: il doit pour répondre à la question, trouver des informations dans les documents APP, les analyser ANA pour découvrir les informations qui ne sont pas directement évidentes, enrichir tout cela de ces connaissances personnelles RCO et écrire un texte dans lequel il va répondre à la question en argumentant COM.</a:t>
            </a:r>
          </a:p>
          <a:p>
            <a:pPr algn="just"/>
            <a:r>
              <a:rPr lang="fr-FR" dirty="0" smtClean="0"/>
              <a:t>Les compétences REA et VAL sont peu présentes car il y a toujours peu de calculs dans les sujets du BAC L-ES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214290"/>
            <a:ext cx="8229600" cy="1632798"/>
          </a:xfrm>
        </p:spPr>
        <p:txBody>
          <a:bodyPr>
            <a:normAutofit fontScale="90000"/>
          </a:bodyPr>
          <a:lstStyle/>
          <a:p>
            <a:r>
              <a:rPr lang="fr-FR" b="1" dirty="0" smtClean="0"/>
              <a:t>Les compétences mises en œuvre lors de la démarche expérimentale</a:t>
            </a:r>
            <a:br>
              <a:rPr lang="fr-FR" b="1" dirty="0" smtClean="0"/>
            </a:br>
            <a:r>
              <a:rPr lang="fr-FR" sz="2200" b="1" dirty="0" smtClean="0">
                <a:hlinkClick r:id="rId2" action="ppaction://hlinkfile"/>
              </a:rPr>
              <a:t>IGEN former et </a:t>
            </a:r>
            <a:r>
              <a:rPr lang="fr-FR" sz="2200" b="1" dirty="0" err="1" smtClean="0">
                <a:hlinkClick r:id="rId2" action="ppaction://hlinkfile"/>
              </a:rPr>
              <a:t>evaluer</a:t>
            </a:r>
            <a:r>
              <a:rPr lang="fr-FR" sz="2200" b="1" dirty="0" smtClean="0">
                <a:hlinkClick r:id="rId2" action="ppaction://hlinkfile"/>
              </a:rPr>
              <a:t> par </a:t>
            </a:r>
            <a:r>
              <a:rPr lang="fr-FR" sz="2200" b="1" dirty="0" err="1" smtClean="0">
                <a:hlinkClick r:id="rId2" action="ppaction://hlinkfile"/>
              </a:rPr>
              <a:t>competences</a:t>
            </a:r>
            <a:r>
              <a:rPr lang="fr-FR" sz="2200" b="1" dirty="0" smtClean="0">
                <a:hlinkClick r:id="rId2" action="ppaction://hlinkfile"/>
              </a:rPr>
              <a:t> les </a:t>
            </a:r>
            <a:r>
              <a:rPr lang="fr-FR" sz="2200" b="1" dirty="0" err="1" smtClean="0">
                <a:hlinkClick r:id="rId2" action="ppaction://hlinkfile"/>
              </a:rPr>
              <a:t>activites</a:t>
            </a:r>
            <a:r>
              <a:rPr lang="fr-FR" sz="2200" b="1" dirty="0" smtClean="0">
                <a:hlinkClick r:id="rId2" action="ppaction://hlinkfile"/>
              </a:rPr>
              <a:t> experimentales.pdf</a:t>
            </a:r>
            <a:endParaRPr lang="fr-FR" sz="2200" dirty="0"/>
          </a:p>
        </p:txBody>
      </p:sp>
      <p:graphicFrame>
        <p:nvGraphicFramePr>
          <p:cNvPr id="6" name="Espace réservé du contenu 5"/>
          <p:cNvGraphicFramePr>
            <a:graphicFrameLocks noGrp="1"/>
          </p:cNvGraphicFramePr>
          <p:nvPr>
            <p:ph sz="quarter" idx="1"/>
          </p:nvPr>
        </p:nvGraphicFramePr>
        <p:xfrm>
          <a:off x="457200" y="1858986"/>
          <a:ext cx="7643192" cy="4810076"/>
        </p:xfrm>
        <a:graphic>
          <a:graphicData uri="http://schemas.openxmlformats.org/drawingml/2006/table">
            <a:tbl>
              <a:tblPr firstRow="1" bandRow="1">
                <a:tableStyleId>{5C22544A-7EE6-4342-B048-85BDC9FD1C3A}</a:tableStyleId>
              </a:tblPr>
              <a:tblGrid>
                <a:gridCol w="2855078"/>
                <a:gridCol w="4788114"/>
              </a:tblGrid>
              <a:tr h="603836">
                <a:tc>
                  <a:txBody>
                    <a:bodyPr/>
                    <a:lstStyle/>
                    <a:p>
                      <a:pPr algn="ctr">
                        <a:spcAft>
                          <a:spcPts val="0"/>
                        </a:spcAft>
                      </a:pPr>
                      <a:r>
                        <a:rPr lang="fr-FR" sz="1800" b="1" dirty="0">
                          <a:solidFill>
                            <a:schemeClr val="tx1"/>
                          </a:solidFill>
                          <a:latin typeface="Arial"/>
                          <a:ea typeface="Times New Roman"/>
                        </a:rPr>
                        <a:t>S’approprier</a:t>
                      </a:r>
                      <a:endParaRPr lang="fr-FR" sz="1800" dirty="0">
                        <a:solidFill>
                          <a:schemeClr val="tx1"/>
                        </a:solidFill>
                        <a:latin typeface="Times New Roman"/>
                        <a:ea typeface="Times New Roman"/>
                      </a:endParaRPr>
                    </a:p>
                  </a:txBody>
                  <a:tcPr marL="68580" marR="68580" marT="0" marB="0">
                    <a:solidFill>
                      <a:srgbClr val="FFEBE8"/>
                    </a:solidFill>
                  </a:tcPr>
                </a:tc>
                <a:tc>
                  <a:txBody>
                    <a:bodyPr/>
                    <a:lstStyle/>
                    <a:p>
                      <a:pPr marL="342900" lvl="0" indent="-342900" algn="just">
                        <a:spcAft>
                          <a:spcPts val="0"/>
                        </a:spcAft>
                        <a:buFont typeface="Times New Roman"/>
                        <a:buChar char="-"/>
                        <a:tabLst>
                          <a:tab pos="228600" algn="l"/>
                        </a:tabLst>
                      </a:pPr>
                      <a:r>
                        <a:rPr lang="fr-FR" sz="1000" b="0" dirty="0">
                          <a:solidFill>
                            <a:schemeClr val="tx1"/>
                          </a:solidFill>
                          <a:latin typeface="Arial"/>
                          <a:ea typeface="Times New Roman"/>
                        </a:rPr>
                        <a:t>rechercher, extraire et organiser l’information en lien avec une situation</a:t>
                      </a:r>
                      <a:endParaRPr lang="fr-FR" sz="1200" b="0" dirty="0">
                        <a:solidFill>
                          <a:schemeClr val="tx1"/>
                        </a:solidFill>
                        <a:latin typeface="Times New Roman"/>
                        <a:ea typeface="Times New Roman"/>
                      </a:endParaRPr>
                    </a:p>
                    <a:p>
                      <a:pPr marL="342900" lvl="0" indent="-342900" algn="just">
                        <a:spcAft>
                          <a:spcPts val="0"/>
                        </a:spcAft>
                        <a:buFont typeface="Times New Roman"/>
                        <a:buChar char="-"/>
                        <a:tabLst>
                          <a:tab pos="228600" algn="l"/>
                        </a:tabLst>
                      </a:pPr>
                      <a:r>
                        <a:rPr lang="fr-FR" sz="1000" b="1" dirty="0">
                          <a:solidFill>
                            <a:schemeClr val="tx1"/>
                          </a:solidFill>
                          <a:latin typeface="Arial"/>
                          <a:ea typeface="Times New Roman"/>
                        </a:rPr>
                        <a:t>énoncer une </a:t>
                      </a:r>
                      <a:r>
                        <a:rPr lang="fr-FR" sz="1000" b="1" dirty="0" smtClean="0">
                          <a:solidFill>
                            <a:schemeClr val="tx1"/>
                          </a:solidFill>
                          <a:latin typeface="Arial"/>
                          <a:ea typeface="Times New Roman"/>
                        </a:rPr>
                        <a:t>problématique (trouver la question-problème)</a:t>
                      </a:r>
                      <a:endParaRPr lang="fr-FR" sz="1200" b="1" dirty="0">
                        <a:solidFill>
                          <a:schemeClr val="tx1"/>
                        </a:solidFill>
                        <a:latin typeface="Times New Roman"/>
                        <a:ea typeface="Times New Roman"/>
                      </a:endParaRPr>
                    </a:p>
                    <a:p>
                      <a:pPr marL="342900" lvl="0" indent="-342900" algn="just">
                        <a:spcAft>
                          <a:spcPts val="0"/>
                        </a:spcAft>
                        <a:buFont typeface="Times New Roman"/>
                        <a:buChar char="-"/>
                        <a:tabLst>
                          <a:tab pos="228600" algn="l"/>
                        </a:tabLst>
                      </a:pPr>
                      <a:r>
                        <a:rPr lang="fr-FR" sz="1000" b="0" dirty="0">
                          <a:solidFill>
                            <a:schemeClr val="tx1"/>
                          </a:solidFill>
                          <a:latin typeface="Arial"/>
                          <a:ea typeface="Times New Roman"/>
                        </a:rPr>
                        <a:t>définir des objectifs</a:t>
                      </a:r>
                      <a:endParaRPr lang="fr-FR" sz="1200" b="0" dirty="0">
                        <a:solidFill>
                          <a:schemeClr val="tx1"/>
                        </a:solidFill>
                        <a:latin typeface="Times New Roman"/>
                        <a:ea typeface="Times New Roman"/>
                      </a:endParaRPr>
                    </a:p>
                  </a:txBody>
                  <a:tcPr marL="68580" marR="68580" marT="0" marB="0">
                    <a:solidFill>
                      <a:srgbClr val="FFEBE8"/>
                    </a:solidFill>
                  </a:tcPr>
                </a:tc>
              </a:tr>
              <a:tr h="754794">
                <a:tc>
                  <a:txBody>
                    <a:bodyPr/>
                    <a:lstStyle/>
                    <a:p>
                      <a:pPr algn="ctr">
                        <a:spcAft>
                          <a:spcPts val="0"/>
                        </a:spcAft>
                      </a:pPr>
                      <a:r>
                        <a:rPr lang="fr-FR" sz="1800" b="1" dirty="0">
                          <a:latin typeface="Arial"/>
                          <a:ea typeface="Times New Roman"/>
                        </a:rPr>
                        <a:t>Analyser</a:t>
                      </a:r>
                      <a:endParaRPr lang="fr-FR" sz="1800" dirty="0">
                        <a:latin typeface="Times New Roman"/>
                        <a:ea typeface="Times New Roman"/>
                      </a:endParaRPr>
                    </a:p>
                  </a:txBody>
                  <a:tcPr marL="68580" marR="68580" marT="0" marB="0"/>
                </a:tc>
                <a:tc>
                  <a:txBody>
                    <a:bodyPr/>
                    <a:lstStyle/>
                    <a:p>
                      <a:pPr marL="342900" lvl="0" indent="-342900" algn="just">
                        <a:spcAft>
                          <a:spcPts val="0"/>
                        </a:spcAft>
                        <a:buFont typeface="Times New Roman"/>
                        <a:buChar char="-"/>
                        <a:tabLst>
                          <a:tab pos="228600" algn="l"/>
                        </a:tabLst>
                      </a:pPr>
                      <a:r>
                        <a:rPr lang="fr-FR" sz="1000" b="1" dirty="0">
                          <a:latin typeface="Arial"/>
                          <a:ea typeface="Times New Roman"/>
                        </a:rPr>
                        <a:t>formuler une </a:t>
                      </a:r>
                      <a:r>
                        <a:rPr lang="fr-FR" sz="1000" b="1" dirty="0" smtClean="0">
                          <a:latin typeface="Arial"/>
                          <a:ea typeface="Times New Roman"/>
                        </a:rPr>
                        <a:t>hypothèse qui</a:t>
                      </a:r>
                      <a:r>
                        <a:rPr lang="fr-FR" sz="1000" b="1" baseline="0" dirty="0" smtClean="0">
                          <a:latin typeface="Arial"/>
                          <a:ea typeface="Times New Roman"/>
                        </a:rPr>
                        <a:t> réponde à la question-problème</a:t>
                      </a:r>
                      <a:endParaRPr lang="fr-FR" sz="1200" b="1" dirty="0">
                        <a:latin typeface="Times New Roman"/>
                        <a:ea typeface="Times New Roman"/>
                      </a:endParaRPr>
                    </a:p>
                    <a:p>
                      <a:pPr marL="342900" lvl="0" indent="-342900" algn="just">
                        <a:spcAft>
                          <a:spcPts val="0"/>
                        </a:spcAft>
                        <a:buFont typeface="Times New Roman"/>
                        <a:buChar char="-"/>
                        <a:tabLst>
                          <a:tab pos="228600" algn="l"/>
                        </a:tabLst>
                      </a:pPr>
                      <a:r>
                        <a:rPr lang="fr-FR" sz="1000" b="0" dirty="0">
                          <a:latin typeface="Arial"/>
                          <a:ea typeface="Times New Roman"/>
                        </a:rPr>
                        <a:t>proposer une stratégie pour répondre à une problématique</a:t>
                      </a:r>
                      <a:endParaRPr lang="fr-FR" sz="1200" b="0" dirty="0">
                        <a:latin typeface="Times New Roman"/>
                        <a:ea typeface="Times New Roman"/>
                      </a:endParaRPr>
                    </a:p>
                    <a:p>
                      <a:pPr marL="342900" lvl="0" indent="-342900" algn="just">
                        <a:spcAft>
                          <a:spcPts val="0"/>
                        </a:spcAft>
                        <a:buFont typeface="Times New Roman"/>
                        <a:buChar char="-"/>
                        <a:tabLst>
                          <a:tab pos="228600" algn="l"/>
                        </a:tabLst>
                      </a:pPr>
                      <a:r>
                        <a:rPr lang="fr-FR" sz="1000" dirty="0">
                          <a:latin typeface="Arial"/>
                          <a:ea typeface="Times New Roman"/>
                        </a:rPr>
                        <a:t>proposer un modèle</a:t>
                      </a:r>
                      <a:endParaRPr lang="fr-FR" sz="1200" dirty="0">
                        <a:latin typeface="Times New Roman"/>
                        <a:ea typeface="Times New Roman"/>
                      </a:endParaRPr>
                    </a:p>
                    <a:p>
                      <a:pPr marL="342900" lvl="0" indent="-342900" algn="just">
                        <a:spcAft>
                          <a:spcPts val="0"/>
                        </a:spcAft>
                        <a:buFont typeface="Times New Roman"/>
                        <a:buChar char="-"/>
                        <a:tabLst>
                          <a:tab pos="228600" algn="l"/>
                        </a:tabLst>
                      </a:pPr>
                      <a:r>
                        <a:rPr lang="fr-FR" sz="1000" b="1" dirty="0">
                          <a:latin typeface="Arial"/>
                          <a:ea typeface="Times New Roman"/>
                        </a:rPr>
                        <a:t>choisir, concevoir ou justifier un protocole ou un dispositif  </a:t>
                      </a:r>
                      <a:r>
                        <a:rPr lang="fr-FR" sz="1000" b="1" dirty="0" smtClean="0">
                          <a:latin typeface="Arial"/>
                          <a:ea typeface="Times New Roman"/>
                        </a:rPr>
                        <a:t>expérimental, établir</a:t>
                      </a:r>
                      <a:r>
                        <a:rPr lang="fr-FR" sz="1000" b="1" baseline="0" dirty="0" smtClean="0">
                          <a:latin typeface="Arial"/>
                          <a:ea typeface="Times New Roman"/>
                        </a:rPr>
                        <a:t> une liste de matériel</a:t>
                      </a:r>
                      <a:endParaRPr lang="fr-FR" sz="1200" b="1" dirty="0">
                        <a:latin typeface="Times New Roman"/>
                        <a:ea typeface="Times New Roman"/>
                      </a:endParaRPr>
                    </a:p>
                    <a:p>
                      <a:pPr marL="342900" lvl="0" indent="-342900" algn="just">
                        <a:spcAft>
                          <a:spcPts val="0"/>
                        </a:spcAft>
                        <a:buFont typeface="Times New Roman"/>
                        <a:buChar char="-"/>
                        <a:tabLst>
                          <a:tab pos="228600" algn="l"/>
                        </a:tabLst>
                      </a:pPr>
                      <a:r>
                        <a:rPr lang="fr-FR" sz="1000" dirty="0">
                          <a:latin typeface="Arial"/>
                          <a:ea typeface="Times New Roman"/>
                        </a:rPr>
                        <a:t>évaluer l’ordre de grandeur d’un phénomène et de ses variations</a:t>
                      </a:r>
                      <a:endParaRPr lang="fr-FR" sz="1200" dirty="0">
                        <a:latin typeface="Times New Roman"/>
                        <a:ea typeface="Times New Roman"/>
                      </a:endParaRPr>
                    </a:p>
                  </a:txBody>
                  <a:tcPr marL="68580" marR="68580" marT="0" marB="0"/>
                </a:tc>
              </a:tr>
              <a:tr h="905753">
                <a:tc>
                  <a:txBody>
                    <a:bodyPr/>
                    <a:lstStyle/>
                    <a:p>
                      <a:pPr algn="ctr">
                        <a:spcAft>
                          <a:spcPts val="0"/>
                        </a:spcAft>
                      </a:pPr>
                      <a:r>
                        <a:rPr lang="fr-FR" sz="1800" b="1" dirty="0">
                          <a:latin typeface="Arial"/>
                          <a:ea typeface="Times New Roman"/>
                        </a:rPr>
                        <a:t>Réaliser</a:t>
                      </a:r>
                      <a:endParaRPr lang="fr-FR" sz="1800" dirty="0">
                        <a:latin typeface="Times New Roman"/>
                        <a:ea typeface="Times New Roman"/>
                      </a:endParaRPr>
                    </a:p>
                  </a:txBody>
                  <a:tcPr marL="68580" marR="68580" marT="0" marB="0">
                    <a:solidFill>
                      <a:srgbClr val="FFEBE8"/>
                    </a:solidFill>
                  </a:tcPr>
                </a:tc>
                <a:tc>
                  <a:txBody>
                    <a:bodyPr/>
                    <a:lstStyle/>
                    <a:p>
                      <a:pPr marL="342900" lvl="0" indent="-342900" algn="just">
                        <a:spcAft>
                          <a:spcPts val="0"/>
                        </a:spcAft>
                        <a:buFont typeface="Times New Roman"/>
                        <a:buChar char="-"/>
                        <a:tabLst>
                          <a:tab pos="228600" algn="l"/>
                        </a:tabLst>
                      </a:pPr>
                      <a:r>
                        <a:rPr lang="fr-FR" sz="1000" b="1" dirty="0">
                          <a:latin typeface="Arial"/>
                          <a:ea typeface="Times New Roman"/>
                        </a:rPr>
                        <a:t>mettre en œuvre un protocole</a:t>
                      </a:r>
                      <a:endParaRPr lang="fr-FR" sz="1200" b="1" dirty="0">
                        <a:latin typeface="Times New Roman"/>
                        <a:ea typeface="Times New Roman"/>
                      </a:endParaRPr>
                    </a:p>
                    <a:p>
                      <a:pPr marL="342900" lvl="0" indent="-342900" algn="just">
                        <a:spcAft>
                          <a:spcPts val="0"/>
                        </a:spcAft>
                        <a:buFont typeface="Times New Roman"/>
                        <a:buChar char="-"/>
                        <a:tabLst>
                          <a:tab pos="228600" algn="l"/>
                        </a:tabLst>
                      </a:pPr>
                      <a:r>
                        <a:rPr lang="fr-FR" sz="1000" dirty="0">
                          <a:latin typeface="Arial"/>
                          <a:ea typeface="Times New Roman"/>
                        </a:rPr>
                        <a:t>utiliser (avec la notice) le matériel de manière adaptée, en autonomie pour celui de la liste « Grandeurs et instruments », avec aide pour tout autre matériel</a:t>
                      </a:r>
                      <a:endParaRPr lang="fr-FR" sz="1200" dirty="0">
                        <a:latin typeface="Times New Roman"/>
                        <a:ea typeface="Times New Roman"/>
                      </a:endParaRPr>
                    </a:p>
                    <a:p>
                      <a:pPr marL="342900" lvl="0" indent="-342900" algn="just">
                        <a:spcAft>
                          <a:spcPts val="0"/>
                        </a:spcAft>
                        <a:buFont typeface="Times New Roman"/>
                        <a:buChar char="-"/>
                        <a:tabLst>
                          <a:tab pos="228600" algn="l"/>
                        </a:tabLst>
                      </a:pPr>
                      <a:r>
                        <a:rPr lang="fr-FR" sz="1000" dirty="0">
                          <a:latin typeface="Arial"/>
                          <a:ea typeface="Times New Roman"/>
                        </a:rPr>
                        <a:t>mettre en œuvre des règles de sécurité adéquates</a:t>
                      </a:r>
                      <a:endParaRPr lang="fr-FR" sz="1200" dirty="0">
                        <a:latin typeface="Times New Roman"/>
                        <a:ea typeface="Times New Roman"/>
                      </a:endParaRPr>
                    </a:p>
                    <a:p>
                      <a:pPr marL="342900" lvl="0" indent="-342900" algn="just">
                        <a:spcAft>
                          <a:spcPts val="0"/>
                        </a:spcAft>
                        <a:buFont typeface="Times New Roman"/>
                        <a:buChar char="-"/>
                        <a:tabLst>
                          <a:tab pos="228600" algn="l"/>
                        </a:tabLst>
                      </a:pPr>
                      <a:r>
                        <a:rPr lang="fr-FR" sz="1000" dirty="0">
                          <a:latin typeface="Arial"/>
                          <a:ea typeface="Times New Roman"/>
                        </a:rPr>
                        <a:t>effectuer des représentations graphiques à partir de données expérimentales</a:t>
                      </a:r>
                      <a:endParaRPr lang="fr-FR" sz="1200" dirty="0">
                        <a:latin typeface="Times New Roman"/>
                        <a:ea typeface="Times New Roman"/>
                      </a:endParaRPr>
                    </a:p>
                  </a:txBody>
                  <a:tcPr marL="68580" marR="68580" marT="0" marB="0">
                    <a:solidFill>
                      <a:srgbClr val="FFEBE8"/>
                    </a:solidFill>
                  </a:tcPr>
                </a:tc>
              </a:tr>
              <a:tr h="905753">
                <a:tc>
                  <a:txBody>
                    <a:bodyPr/>
                    <a:lstStyle/>
                    <a:p>
                      <a:pPr algn="ctr">
                        <a:spcAft>
                          <a:spcPts val="0"/>
                        </a:spcAft>
                      </a:pPr>
                      <a:r>
                        <a:rPr lang="fr-FR" sz="1800" b="1" dirty="0">
                          <a:latin typeface="Arial"/>
                          <a:ea typeface="Times New Roman"/>
                        </a:rPr>
                        <a:t>Valider</a:t>
                      </a:r>
                      <a:endParaRPr lang="fr-FR" sz="1800" dirty="0">
                        <a:latin typeface="Times New Roman"/>
                        <a:ea typeface="Times New Roman"/>
                      </a:endParaRPr>
                    </a:p>
                  </a:txBody>
                  <a:tcPr marL="68580" marR="68580" marT="0" marB="0"/>
                </a:tc>
                <a:tc>
                  <a:txBody>
                    <a:bodyPr/>
                    <a:lstStyle/>
                    <a:p>
                      <a:pPr marL="342900" lvl="0" indent="-342900" algn="just">
                        <a:spcAft>
                          <a:spcPts val="0"/>
                        </a:spcAft>
                        <a:buFont typeface="Times New Roman"/>
                        <a:buChar char="-"/>
                        <a:tabLst>
                          <a:tab pos="228600" algn="l"/>
                        </a:tabLst>
                      </a:pPr>
                      <a:r>
                        <a:rPr lang="fr-FR" sz="1000" dirty="0">
                          <a:latin typeface="Arial"/>
                          <a:ea typeface="Times New Roman"/>
                        </a:rPr>
                        <a:t>exploiter des observations, des mesures en identifiant les sources d’erreurs et en estimant les incertitudes</a:t>
                      </a:r>
                      <a:endParaRPr lang="fr-FR" sz="1200" dirty="0">
                        <a:latin typeface="Times New Roman"/>
                        <a:ea typeface="Times New Roman"/>
                      </a:endParaRPr>
                    </a:p>
                    <a:p>
                      <a:pPr marL="342900" lvl="0" indent="-342900" algn="just">
                        <a:spcAft>
                          <a:spcPts val="0"/>
                        </a:spcAft>
                        <a:buFont typeface="Times New Roman"/>
                        <a:buChar char="-"/>
                        <a:tabLst>
                          <a:tab pos="228600" algn="l"/>
                        </a:tabLst>
                      </a:pPr>
                      <a:r>
                        <a:rPr lang="fr-FR" sz="1000" dirty="0">
                          <a:latin typeface="Arial"/>
                          <a:ea typeface="Times New Roman"/>
                        </a:rPr>
                        <a:t>confronter un modèle à des résultats expérimentaux</a:t>
                      </a:r>
                      <a:endParaRPr lang="fr-FR" sz="1200" dirty="0">
                        <a:latin typeface="Times New Roman"/>
                        <a:ea typeface="Times New Roman"/>
                      </a:endParaRPr>
                    </a:p>
                    <a:p>
                      <a:pPr marL="342900" lvl="0" indent="-342900" algn="just">
                        <a:spcAft>
                          <a:spcPts val="0"/>
                        </a:spcAft>
                        <a:buFont typeface="Times New Roman"/>
                        <a:buChar char="-"/>
                        <a:tabLst>
                          <a:tab pos="228600" algn="l"/>
                        </a:tabLst>
                      </a:pPr>
                      <a:r>
                        <a:rPr lang="fr-FR" sz="1000" b="1" dirty="0">
                          <a:latin typeface="Arial"/>
                          <a:ea typeface="Times New Roman"/>
                        </a:rPr>
                        <a:t>confirmer ou infirmer </a:t>
                      </a:r>
                      <a:r>
                        <a:rPr lang="fr-FR" sz="1000" b="1" dirty="0" smtClean="0">
                          <a:latin typeface="Arial"/>
                          <a:ea typeface="Times New Roman"/>
                        </a:rPr>
                        <a:t>son hypothèse</a:t>
                      </a:r>
                      <a:endParaRPr lang="fr-FR" sz="1200" b="1" dirty="0">
                        <a:latin typeface="Times New Roman"/>
                        <a:ea typeface="Times New Roman"/>
                      </a:endParaRPr>
                    </a:p>
                    <a:p>
                      <a:pPr marL="342900" lvl="0" indent="-342900" algn="just">
                        <a:spcAft>
                          <a:spcPts val="0"/>
                        </a:spcAft>
                        <a:buFont typeface="Times New Roman"/>
                        <a:buChar char="-"/>
                        <a:tabLst>
                          <a:tab pos="228600" algn="l"/>
                        </a:tabLst>
                      </a:pPr>
                      <a:r>
                        <a:rPr lang="fr-FR" sz="1000" dirty="0">
                          <a:latin typeface="Arial"/>
                          <a:ea typeface="Times New Roman"/>
                        </a:rPr>
                        <a:t>analyser les résultats de manière critique</a:t>
                      </a:r>
                      <a:endParaRPr lang="fr-FR" sz="1200" dirty="0">
                        <a:latin typeface="Times New Roman"/>
                        <a:ea typeface="Times New Roman"/>
                      </a:endParaRPr>
                    </a:p>
                    <a:p>
                      <a:pPr marL="342900" lvl="0" indent="-342900" algn="just">
                        <a:spcAft>
                          <a:spcPts val="0"/>
                        </a:spcAft>
                        <a:buFont typeface="Times New Roman"/>
                        <a:buChar char="-"/>
                        <a:tabLst>
                          <a:tab pos="228600" algn="l"/>
                        </a:tabLst>
                      </a:pPr>
                      <a:r>
                        <a:rPr lang="fr-FR" sz="1000" dirty="0">
                          <a:latin typeface="Arial"/>
                          <a:ea typeface="Times New Roman"/>
                        </a:rPr>
                        <a:t>proposer des améliorations de la démarche ou du modèle</a:t>
                      </a:r>
                      <a:endParaRPr lang="fr-FR" sz="1200" dirty="0">
                        <a:latin typeface="Times New Roman"/>
                        <a:ea typeface="Times New Roman"/>
                      </a:endParaRPr>
                    </a:p>
                  </a:txBody>
                  <a:tcPr marL="68580" marR="68580" marT="0" marB="0"/>
                </a:tc>
              </a:tr>
              <a:tr h="905753">
                <a:tc>
                  <a:txBody>
                    <a:bodyPr/>
                    <a:lstStyle/>
                    <a:p>
                      <a:pPr algn="ctr">
                        <a:spcAft>
                          <a:spcPts val="0"/>
                        </a:spcAft>
                      </a:pPr>
                      <a:r>
                        <a:rPr lang="fr-FR" sz="1800" b="1" dirty="0">
                          <a:latin typeface="Arial"/>
                          <a:ea typeface="Times New Roman"/>
                        </a:rPr>
                        <a:t>Communiquer</a:t>
                      </a:r>
                      <a:endParaRPr lang="fr-FR" sz="1800" dirty="0">
                        <a:latin typeface="Times New Roman"/>
                        <a:ea typeface="Times New Roman"/>
                      </a:endParaRPr>
                    </a:p>
                  </a:txBody>
                  <a:tcPr marL="68580" marR="68580" marT="0" marB="0">
                    <a:solidFill>
                      <a:srgbClr val="FFEBE8"/>
                    </a:solidFill>
                  </a:tcPr>
                </a:tc>
                <a:tc>
                  <a:txBody>
                    <a:bodyPr/>
                    <a:lstStyle/>
                    <a:p>
                      <a:pPr marL="342900" lvl="0" indent="-342900" algn="just">
                        <a:spcAft>
                          <a:spcPts val="0"/>
                        </a:spcAft>
                        <a:buFont typeface="Times New Roman"/>
                        <a:buChar char="-"/>
                        <a:tabLst>
                          <a:tab pos="228600" algn="l"/>
                        </a:tabLst>
                      </a:pPr>
                      <a:r>
                        <a:rPr lang="fr-FR" sz="1000" dirty="0">
                          <a:latin typeface="Arial"/>
                          <a:ea typeface="Times New Roman"/>
                        </a:rPr>
                        <a:t>à l’écrit comme à l’oral :</a:t>
                      </a:r>
                      <a:endParaRPr lang="fr-FR" sz="1200" dirty="0">
                        <a:latin typeface="Times New Roman"/>
                        <a:ea typeface="Times New Roman"/>
                      </a:endParaRPr>
                    </a:p>
                    <a:p>
                      <a:pPr marL="742950" lvl="1" indent="-285750" algn="just">
                        <a:spcAft>
                          <a:spcPts val="0"/>
                        </a:spcAft>
                        <a:buFont typeface="Courier New"/>
                        <a:buChar char="o"/>
                        <a:tabLst>
                          <a:tab pos="685800" algn="l"/>
                        </a:tabLst>
                      </a:pPr>
                      <a:r>
                        <a:rPr lang="fr-FR" sz="1000" b="1" dirty="0">
                          <a:latin typeface="Arial"/>
                          <a:ea typeface="Times New Roman"/>
                        </a:rPr>
                        <a:t>présenter les étapes de son travail de manière synthétique, organisée, cohérente et compréhensible</a:t>
                      </a:r>
                      <a:endParaRPr lang="fr-FR" sz="1200" b="1" dirty="0">
                        <a:latin typeface="Times New Roman"/>
                        <a:ea typeface="Times New Roman"/>
                      </a:endParaRPr>
                    </a:p>
                    <a:p>
                      <a:pPr marL="742950" lvl="1" indent="-285750" algn="just">
                        <a:spcAft>
                          <a:spcPts val="0"/>
                        </a:spcAft>
                        <a:buFont typeface="Courier New"/>
                        <a:buChar char="o"/>
                        <a:tabLst>
                          <a:tab pos="685800" algn="l"/>
                        </a:tabLst>
                      </a:pPr>
                      <a:r>
                        <a:rPr lang="fr-FR" sz="1000" dirty="0">
                          <a:latin typeface="Arial"/>
                          <a:ea typeface="Times New Roman"/>
                        </a:rPr>
                        <a:t>utiliser un vocabulaire scientifique adapté</a:t>
                      </a:r>
                      <a:endParaRPr lang="fr-FR" sz="1200" dirty="0">
                        <a:latin typeface="Times New Roman"/>
                        <a:ea typeface="Times New Roman"/>
                      </a:endParaRPr>
                    </a:p>
                    <a:p>
                      <a:pPr marL="742950" lvl="1" indent="-285750" algn="just">
                        <a:spcAft>
                          <a:spcPts val="0"/>
                        </a:spcAft>
                        <a:buFont typeface="Courier New"/>
                        <a:buChar char="o"/>
                        <a:tabLst>
                          <a:tab pos="685800" algn="l"/>
                        </a:tabLst>
                      </a:pPr>
                      <a:r>
                        <a:rPr lang="fr-FR" sz="1000" dirty="0">
                          <a:latin typeface="Arial"/>
                          <a:ea typeface="Times New Roman"/>
                        </a:rPr>
                        <a:t>s’appuyer sur des schémas, des graphes</a:t>
                      </a:r>
                      <a:endParaRPr lang="fr-FR" sz="1200" dirty="0">
                        <a:latin typeface="Times New Roman"/>
                        <a:ea typeface="Times New Roman"/>
                      </a:endParaRPr>
                    </a:p>
                    <a:p>
                      <a:pPr marL="342900" lvl="0" indent="-342900" algn="just">
                        <a:spcAft>
                          <a:spcPts val="0"/>
                        </a:spcAft>
                        <a:buFont typeface="Times New Roman"/>
                        <a:buChar char="-"/>
                        <a:tabLst>
                          <a:tab pos="228600" algn="l"/>
                        </a:tabLst>
                      </a:pPr>
                      <a:r>
                        <a:rPr lang="fr-FR" sz="1000" dirty="0">
                          <a:latin typeface="Arial"/>
                          <a:ea typeface="Times New Roman"/>
                        </a:rPr>
                        <a:t>faire preuve d’écoute, confronter son point de vue</a:t>
                      </a:r>
                      <a:endParaRPr lang="fr-FR" sz="1200" dirty="0">
                        <a:latin typeface="Times New Roman"/>
                        <a:ea typeface="Times New Roman"/>
                      </a:endParaRPr>
                    </a:p>
                  </a:txBody>
                  <a:tcPr marL="68580" marR="68580" marT="0" marB="0">
                    <a:solidFill>
                      <a:srgbClr val="FFEBE8"/>
                    </a:solidFill>
                  </a:tcPr>
                </a:tc>
              </a:tr>
              <a:tr h="511971">
                <a:tc>
                  <a:txBody>
                    <a:bodyPr/>
                    <a:lstStyle/>
                    <a:p>
                      <a:pPr algn="ctr">
                        <a:spcAft>
                          <a:spcPts val="0"/>
                        </a:spcAft>
                      </a:pPr>
                      <a:r>
                        <a:rPr lang="fr-FR" sz="1800" b="1" dirty="0">
                          <a:latin typeface="Arial"/>
                          <a:ea typeface="Times New Roman"/>
                        </a:rPr>
                        <a:t>Être autonome, faire preuve d’initiative</a:t>
                      </a:r>
                      <a:endParaRPr lang="fr-FR" sz="1800" dirty="0">
                        <a:latin typeface="Times New Roman"/>
                        <a:ea typeface="Times New Roman"/>
                      </a:endParaRPr>
                    </a:p>
                  </a:txBody>
                  <a:tcPr marL="68580" marR="68580" marT="0" marB="0"/>
                </a:tc>
                <a:tc>
                  <a:txBody>
                    <a:bodyPr/>
                    <a:lstStyle/>
                    <a:p>
                      <a:pPr marL="342900" lvl="0" indent="-342900" algn="just">
                        <a:spcAft>
                          <a:spcPts val="0"/>
                        </a:spcAft>
                        <a:buFont typeface="Times New Roman"/>
                        <a:buChar char="-"/>
                        <a:tabLst>
                          <a:tab pos="228600" algn="l"/>
                        </a:tabLst>
                      </a:pPr>
                      <a:r>
                        <a:rPr lang="fr-FR" sz="1000" dirty="0">
                          <a:latin typeface="Arial"/>
                          <a:ea typeface="Times New Roman"/>
                        </a:rPr>
                        <a:t>travailler seul ou en équipe</a:t>
                      </a:r>
                      <a:endParaRPr lang="fr-FR" sz="1200" dirty="0">
                        <a:latin typeface="Times New Roman"/>
                        <a:ea typeface="Times New Roman"/>
                      </a:endParaRPr>
                    </a:p>
                    <a:p>
                      <a:pPr marL="342900" lvl="0" indent="-342900" algn="just">
                        <a:spcAft>
                          <a:spcPts val="0"/>
                        </a:spcAft>
                        <a:buFont typeface="Times New Roman"/>
                        <a:buChar char="-"/>
                        <a:tabLst>
                          <a:tab pos="228600" algn="l"/>
                        </a:tabLst>
                      </a:pPr>
                      <a:r>
                        <a:rPr lang="fr-FR" sz="1000" dirty="0">
                          <a:latin typeface="Arial"/>
                          <a:ea typeface="Times New Roman"/>
                        </a:rPr>
                        <a:t>solliciter une aide de manière pertinente</a:t>
                      </a:r>
                      <a:endParaRPr lang="fr-FR" sz="1200" dirty="0">
                        <a:latin typeface="Times New Roman"/>
                        <a:ea typeface="Times New Roman"/>
                      </a:endParaRPr>
                    </a:p>
                    <a:p>
                      <a:pPr marL="342900" lvl="0" indent="-342900" algn="just">
                        <a:spcAft>
                          <a:spcPts val="0"/>
                        </a:spcAft>
                        <a:buFont typeface="Times New Roman"/>
                        <a:buChar char="-"/>
                        <a:tabLst>
                          <a:tab pos="228600" algn="l"/>
                        </a:tabLst>
                      </a:pPr>
                      <a:r>
                        <a:rPr lang="fr-FR" sz="1000" dirty="0">
                          <a:latin typeface="Arial"/>
                          <a:ea typeface="Times New Roman"/>
                        </a:rPr>
                        <a:t>s’impliquer, prendre des décisions, anticiper</a:t>
                      </a:r>
                      <a:endParaRPr lang="fr-FR" sz="1200" dirty="0">
                        <a:latin typeface="Times New Roman"/>
                        <a:ea typeface="Times New Roman"/>
                      </a:endParaRPr>
                    </a:p>
                  </a:txBody>
                  <a:tcPr marL="68580" marR="68580" marT="0" marB="0"/>
                </a:tc>
              </a:tr>
            </a:tbl>
          </a:graphicData>
        </a:graphic>
      </p:graphicFrame>
      <p:sp>
        <p:nvSpPr>
          <p:cNvPr id="4" name="Espace réservé du numéro de diapositive 3"/>
          <p:cNvSpPr>
            <a:spLocks noGrp="1"/>
          </p:cNvSpPr>
          <p:nvPr>
            <p:ph type="sldNum" sz="quarter" idx="11"/>
          </p:nvPr>
        </p:nvSpPr>
        <p:spPr/>
        <p:txBody>
          <a:bodyPr/>
          <a:lstStyle/>
          <a:p>
            <a:pPr>
              <a:defRPr/>
            </a:pPr>
            <a:fld id="{2052785C-2098-4652-A6F1-4E122CE16269}" type="slidenum">
              <a:rPr lang="fr-FR" smtClean="0"/>
              <a:pPr>
                <a:defRPr/>
              </a:pPr>
              <a:t>18</a:t>
            </a:fld>
            <a:endParaRPr lang="fr-F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85720" y="357166"/>
            <a:ext cx="8572560" cy="1143008"/>
          </a:xfrm>
        </p:spPr>
        <p:txBody>
          <a:bodyPr>
            <a:noAutofit/>
          </a:bodyPr>
          <a:lstStyle/>
          <a:p>
            <a:pPr algn="ctr"/>
            <a:r>
              <a:rPr lang="fr-FR" sz="3200" b="1" dirty="0" smtClean="0"/>
              <a:t>Les compétences mises en œuvre lors d’une résolution de problème </a:t>
            </a:r>
            <a:br>
              <a:rPr lang="fr-FR" sz="3200" b="1" dirty="0" smtClean="0"/>
            </a:br>
            <a:r>
              <a:rPr lang="fr-FR" sz="3200" b="1" dirty="0" smtClean="0"/>
              <a:t>(enseignement de spécialité)</a:t>
            </a:r>
            <a:endParaRPr lang="fr-FR" sz="3200" b="1" dirty="0"/>
          </a:p>
        </p:txBody>
      </p:sp>
      <p:graphicFrame>
        <p:nvGraphicFramePr>
          <p:cNvPr id="6" name="Espace réservé du contenu 5"/>
          <p:cNvGraphicFramePr>
            <a:graphicFrameLocks noGrp="1"/>
          </p:cNvGraphicFramePr>
          <p:nvPr>
            <p:ph sz="quarter" idx="1"/>
          </p:nvPr>
        </p:nvGraphicFramePr>
        <p:xfrm>
          <a:off x="428596" y="1500173"/>
          <a:ext cx="8429684" cy="5258259"/>
        </p:xfrm>
        <a:graphic>
          <a:graphicData uri="http://schemas.openxmlformats.org/drawingml/2006/table">
            <a:tbl>
              <a:tblPr firstRow="1" bandRow="1">
                <a:tableStyleId>{5C22544A-7EE6-4342-B048-85BDC9FD1C3A}</a:tableStyleId>
              </a:tblPr>
              <a:tblGrid>
                <a:gridCol w="4214842"/>
                <a:gridCol w="4214842"/>
              </a:tblGrid>
              <a:tr h="998215">
                <a:tc>
                  <a:txBody>
                    <a:bodyPr/>
                    <a:lstStyle/>
                    <a:p>
                      <a:pPr marL="0" algn="l" rtl="0" eaLnBrk="1" latinLnBrk="0" hangingPunct="1">
                        <a:spcAft>
                          <a:spcPts val="0"/>
                        </a:spcAft>
                      </a:pPr>
                      <a:r>
                        <a:rPr kumimoji="0" lang="fr-FR" sz="1800" b="1" kern="1200" dirty="0">
                          <a:solidFill>
                            <a:schemeClr val="dk1"/>
                          </a:solidFill>
                          <a:latin typeface="Arial"/>
                          <a:ea typeface="Calibri"/>
                          <a:cs typeface="Times New Roman"/>
                        </a:rPr>
                        <a:t>S’approprier</a:t>
                      </a:r>
                      <a:r>
                        <a:rPr kumimoji="0" lang="fr-FR" sz="1800" b="0" kern="1200" dirty="0">
                          <a:solidFill>
                            <a:schemeClr val="dk1"/>
                          </a:solidFill>
                          <a:latin typeface="Arial"/>
                          <a:ea typeface="Calibri"/>
                          <a:cs typeface="Times New Roman"/>
                        </a:rPr>
                        <a:t> le problème.</a:t>
                      </a:r>
                    </a:p>
                  </a:txBody>
                  <a:tcPr marL="68580" marR="68580" marT="0" marB="0">
                    <a:solidFill>
                      <a:srgbClr val="DBC3D8"/>
                    </a:solidFill>
                  </a:tcPr>
                </a:tc>
                <a:tc>
                  <a:txBody>
                    <a:bodyPr/>
                    <a:lstStyle/>
                    <a:p>
                      <a:pPr marL="0" algn="l" rtl="0" eaLnBrk="1" latinLnBrk="0" hangingPunct="1">
                        <a:spcAft>
                          <a:spcPts val="0"/>
                        </a:spcAft>
                      </a:pPr>
                      <a:r>
                        <a:rPr kumimoji="0" lang="fr-FR" sz="1000" kern="1200" dirty="0">
                          <a:solidFill>
                            <a:schemeClr val="dk1"/>
                          </a:solidFill>
                          <a:latin typeface="Arial"/>
                          <a:ea typeface="Calibri"/>
                          <a:cs typeface="Times New Roman"/>
                        </a:rPr>
                        <a:t>Faire un schéma modèle.</a:t>
                      </a:r>
                    </a:p>
                    <a:p>
                      <a:pPr marL="0" algn="l" rtl="0" eaLnBrk="1" latinLnBrk="0" hangingPunct="1">
                        <a:spcAft>
                          <a:spcPts val="0"/>
                        </a:spcAft>
                      </a:pPr>
                      <a:r>
                        <a:rPr kumimoji="0" lang="fr-FR" sz="1000" kern="1200" dirty="0">
                          <a:solidFill>
                            <a:schemeClr val="dk1"/>
                          </a:solidFill>
                          <a:latin typeface="Arial"/>
                          <a:ea typeface="Calibri"/>
                          <a:cs typeface="Times New Roman"/>
                        </a:rPr>
                        <a:t>Identifier les grandeurs physiques pertinentes, leur attribuer un symbole.</a:t>
                      </a:r>
                    </a:p>
                    <a:p>
                      <a:pPr marL="0" algn="l" rtl="0" eaLnBrk="1" latinLnBrk="0" hangingPunct="1">
                        <a:spcAft>
                          <a:spcPts val="0"/>
                        </a:spcAft>
                      </a:pPr>
                      <a:r>
                        <a:rPr kumimoji="0" lang="fr-FR" sz="1000" kern="1200" dirty="0">
                          <a:solidFill>
                            <a:schemeClr val="dk1"/>
                          </a:solidFill>
                          <a:latin typeface="Arial"/>
                          <a:ea typeface="Calibri"/>
                          <a:cs typeface="Times New Roman"/>
                        </a:rPr>
                        <a:t>Évaluer quantitativement les grandeurs physiques inconnues et non précisées.</a:t>
                      </a:r>
                    </a:p>
                    <a:p>
                      <a:pPr marL="0" algn="l" rtl="0" eaLnBrk="1" latinLnBrk="0" hangingPunct="1">
                        <a:spcAft>
                          <a:spcPts val="0"/>
                        </a:spcAft>
                      </a:pPr>
                      <a:r>
                        <a:rPr kumimoji="0" lang="fr-FR" sz="1000" kern="1200" dirty="0">
                          <a:solidFill>
                            <a:schemeClr val="dk1"/>
                          </a:solidFill>
                          <a:latin typeface="Arial"/>
                          <a:ea typeface="Calibri"/>
                          <a:cs typeface="Times New Roman"/>
                        </a:rPr>
                        <a:t>Relier le problème à une situation modèle connue.</a:t>
                      </a:r>
                    </a:p>
                    <a:p>
                      <a:pPr marL="0" algn="l" rtl="0" eaLnBrk="1" latinLnBrk="0" hangingPunct="1">
                        <a:spcAft>
                          <a:spcPts val="0"/>
                        </a:spcAft>
                      </a:pPr>
                      <a:r>
                        <a:rPr kumimoji="0" lang="fr-FR" sz="1000" kern="1200" dirty="0">
                          <a:solidFill>
                            <a:schemeClr val="dk1"/>
                          </a:solidFill>
                          <a:latin typeface="Arial"/>
                          <a:ea typeface="Calibri"/>
                          <a:cs typeface="Times New Roman"/>
                        </a:rPr>
                        <a:t>….</a:t>
                      </a:r>
                    </a:p>
                  </a:txBody>
                  <a:tcPr marL="68580" marR="68580" marT="0" marB="0">
                    <a:solidFill>
                      <a:srgbClr val="DBC3D8"/>
                    </a:solidFill>
                  </a:tcPr>
                </a:tc>
              </a:tr>
              <a:tr h="713011">
                <a:tc>
                  <a:txBody>
                    <a:bodyPr/>
                    <a:lstStyle/>
                    <a:p>
                      <a:pPr>
                        <a:spcAft>
                          <a:spcPts val="0"/>
                        </a:spcAft>
                      </a:pPr>
                      <a:r>
                        <a:rPr lang="fr-FR" sz="1800" b="1" dirty="0" smtClean="0">
                          <a:latin typeface="Arial"/>
                          <a:ea typeface="Calibri"/>
                          <a:cs typeface="Times New Roman"/>
                        </a:rPr>
                        <a:t>Analyser</a:t>
                      </a:r>
                    </a:p>
                    <a:p>
                      <a:pPr>
                        <a:spcAft>
                          <a:spcPts val="0"/>
                        </a:spcAft>
                      </a:pPr>
                      <a:r>
                        <a:rPr lang="fr-FR" sz="1800" cap="all" dirty="0" smtClean="0">
                          <a:latin typeface="Arial"/>
                          <a:ea typeface="Calibri"/>
                          <a:cs typeface="Times New Roman"/>
                        </a:rPr>
                        <a:t>(é</a:t>
                      </a:r>
                      <a:r>
                        <a:rPr lang="fr-FR" sz="1800" dirty="0" smtClean="0">
                          <a:latin typeface="Arial"/>
                          <a:ea typeface="Calibri"/>
                          <a:cs typeface="Times New Roman"/>
                        </a:rPr>
                        <a:t>tablir </a:t>
                      </a:r>
                      <a:r>
                        <a:rPr lang="fr-FR" sz="1800" dirty="0">
                          <a:latin typeface="Arial"/>
                          <a:ea typeface="Calibri"/>
                          <a:cs typeface="Times New Roman"/>
                        </a:rPr>
                        <a:t>une stratégie de </a:t>
                      </a:r>
                      <a:r>
                        <a:rPr lang="fr-FR" sz="1800" dirty="0" smtClean="0">
                          <a:latin typeface="Arial"/>
                          <a:ea typeface="Calibri"/>
                          <a:cs typeface="Times New Roman"/>
                        </a:rPr>
                        <a:t>résolution)</a:t>
                      </a:r>
                      <a:endParaRPr lang="fr-FR" sz="1800" dirty="0">
                        <a:latin typeface="Times New Roman"/>
                        <a:ea typeface="Times New Roman"/>
                        <a:cs typeface="Times New Roman"/>
                      </a:endParaRPr>
                    </a:p>
                  </a:txBody>
                  <a:tcPr marL="68580" marR="68580" marT="0" marB="0"/>
                </a:tc>
                <a:tc>
                  <a:txBody>
                    <a:bodyPr/>
                    <a:lstStyle/>
                    <a:p>
                      <a:pPr>
                        <a:spcAft>
                          <a:spcPts val="0"/>
                        </a:spcAft>
                      </a:pPr>
                      <a:r>
                        <a:rPr lang="fr-FR" sz="1000" dirty="0">
                          <a:latin typeface="Arial"/>
                          <a:ea typeface="Calibri"/>
                          <a:cs typeface="Times New Roman"/>
                        </a:rPr>
                        <a:t>Décomposer le problème en des problèmes plus simples.</a:t>
                      </a:r>
                      <a:endParaRPr lang="fr-FR" sz="1200" dirty="0">
                        <a:latin typeface="Times New Roman"/>
                        <a:ea typeface="Times New Roman"/>
                        <a:cs typeface="Times New Roman"/>
                      </a:endParaRPr>
                    </a:p>
                    <a:p>
                      <a:pPr>
                        <a:spcAft>
                          <a:spcPts val="0"/>
                        </a:spcAft>
                      </a:pPr>
                      <a:r>
                        <a:rPr lang="fr-FR" sz="1000" dirty="0">
                          <a:latin typeface="Arial"/>
                          <a:ea typeface="Calibri"/>
                          <a:cs typeface="Times New Roman"/>
                        </a:rPr>
                        <a:t>Commencer par une version simplifiée.</a:t>
                      </a:r>
                      <a:endParaRPr lang="fr-FR" sz="1200" dirty="0">
                        <a:latin typeface="Times New Roman"/>
                        <a:ea typeface="Times New Roman"/>
                        <a:cs typeface="Times New Roman"/>
                      </a:endParaRPr>
                    </a:p>
                    <a:p>
                      <a:pPr>
                        <a:spcAft>
                          <a:spcPts val="0"/>
                        </a:spcAft>
                      </a:pPr>
                      <a:r>
                        <a:rPr lang="fr-FR" sz="1000" dirty="0">
                          <a:latin typeface="Arial"/>
                          <a:ea typeface="Calibri"/>
                          <a:cs typeface="Times New Roman"/>
                        </a:rPr>
                        <a:t>Expliciter la modélisation choisie (définition du système, …).</a:t>
                      </a:r>
                      <a:endParaRPr lang="fr-FR" sz="1200" dirty="0">
                        <a:latin typeface="Times New Roman"/>
                        <a:ea typeface="Times New Roman"/>
                        <a:cs typeface="Times New Roman"/>
                      </a:endParaRPr>
                    </a:p>
                    <a:p>
                      <a:pPr>
                        <a:spcAft>
                          <a:spcPts val="0"/>
                        </a:spcAft>
                      </a:pPr>
                      <a:r>
                        <a:rPr lang="fr-FR" sz="1000" dirty="0">
                          <a:latin typeface="Arial"/>
                          <a:ea typeface="Calibri"/>
                          <a:cs typeface="Times New Roman"/>
                        </a:rPr>
                        <a:t>Déterminer et énoncer les lois physiques qui seront utilisées.</a:t>
                      </a:r>
                      <a:endParaRPr lang="fr-FR" sz="1200" dirty="0">
                        <a:latin typeface="Times New Roman"/>
                        <a:ea typeface="Times New Roman"/>
                        <a:cs typeface="Times New Roman"/>
                      </a:endParaRPr>
                    </a:p>
                    <a:p>
                      <a:pPr>
                        <a:spcAft>
                          <a:spcPts val="0"/>
                        </a:spcAft>
                      </a:pPr>
                      <a:r>
                        <a:rPr lang="fr-FR" sz="1000" dirty="0">
                          <a:latin typeface="Arial"/>
                          <a:ea typeface="Calibri"/>
                          <a:cs typeface="Times New Roman"/>
                        </a:rPr>
                        <a:t>…..</a:t>
                      </a:r>
                      <a:endParaRPr lang="fr-FR" sz="1200" dirty="0">
                        <a:latin typeface="Times New Roman"/>
                        <a:ea typeface="Times New Roman"/>
                        <a:cs typeface="Times New Roman"/>
                      </a:endParaRPr>
                    </a:p>
                  </a:txBody>
                  <a:tcPr marL="68580" marR="68580" marT="0" marB="0"/>
                </a:tc>
              </a:tr>
              <a:tr h="998215">
                <a:tc>
                  <a:txBody>
                    <a:bodyPr/>
                    <a:lstStyle/>
                    <a:p>
                      <a:pPr>
                        <a:spcAft>
                          <a:spcPts val="0"/>
                        </a:spcAft>
                      </a:pPr>
                      <a:r>
                        <a:rPr lang="fr-FR" sz="1800" b="1" dirty="0" smtClean="0">
                          <a:latin typeface="Arial"/>
                          <a:ea typeface="Calibri"/>
                          <a:cs typeface="Times New Roman"/>
                        </a:rPr>
                        <a:t>Réaliser</a:t>
                      </a:r>
                    </a:p>
                    <a:p>
                      <a:pPr>
                        <a:spcAft>
                          <a:spcPts val="0"/>
                        </a:spcAft>
                      </a:pPr>
                      <a:r>
                        <a:rPr lang="fr-FR" sz="1800" dirty="0" smtClean="0">
                          <a:latin typeface="Arial"/>
                          <a:ea typeface="Calibri"/>
                          <a:cs typeface="Times New Roman"/>
                        </a:rPr>
                        <a:t>(Mettre </a:t>
                      </a:r>
                      <a:r>
                        <a:rPr lang="fr-FR" sz="1800" dirty="0">
                          <a:latin typeface="Arial"/>
                          <a:ea typeface="Calibri"/>
                          <a:cs typeface="Times New Roman"/>
                        </a:rPr>
                        <a:t>en œuvre la </a:t>
                      </a:r>
                      <a:r>
                        <a:rPr lang="fr-FR" sz="1800" dirty="0" smtClean="0">
                          <a:latin typeface="Arial"/>
                          <a:ea typeface="Calibri"/>
                          <a:cs typeface="Times New Roman"/>
                        </a:rPr>
                        <a:t>stratégie).</a:t>
                      </a:r>
                      <a:endParaRPr lang="fr-FR" sz="1800" dirty="0">
                        <a:latin typeface="Times New Roman"/>
                        <a:ea typeface="Times New Roman"/>
                        <a:cs typeface="Times New Roman"/>
                      </a:endParaRPr>
                    </a:p>
                  </a:txBody>
                  <a:tcPr marL="68580" marR="68580" marT="0" marB="0">
                    <a:solidFill>
                      <a:srgbClr val="DBC3D8"/>
                    </a:solidFill>
                  </a:tcPr>
                </a:tc>
                <a:tc>
                  <a:txBody>
                    <a:bodyPr/>
                    <a:lstStyle/>
                    <a:p>
                      <a:pPr>
                        <a:spcAft>
                          <a:spcPts val="0"/>
                        </a:spcAft>
                      </a:pPr>
                      <a:r>
                        <a:rPr lang="fr-FR" sz="1000" dirty="0">
                          <a:latin typeface="Arial"/>
                          <a:ea typeface="Calibri"/>
                          <a:cs typeface="Times New Roman"/>
                        </a:rPr>
                        <a:t>Mener la démarche jusqu’au bout afin de répondre explicitement à la question posée. </a:t>
                      </a:r>
                      <a:endParaRPr lang="fr-FR" sz="1200" dirty="0">
                        <a:latin typeface="Times New Roman"/>
                        <a:ea typeface="Times New Roman"/>
                        <a:cs typeface="Times New Roman"/>
                      </a:endParaRPr>
                    </a:p>
                    <a:p>
                      <a:pPr>
                        <a:spcAft>
                          <a:spcPts val="0"/>
                        </a:spcAft>
                      </a:pPr>
                      <a:r>
                        <a:rPr lang="fr-FR" sz="1000" dirty="0">
                          <a:latin typeface="Arial"/>
                          <a:ea typeface="Calibri"/>
                          <a:cs typeface="Times New Roman"/>
                        </a:rPr>
                        <a:t>Savoir mener efficacement les calculs analytiques et la traduction numérique. </a:t>
                      </a:r>
                      <a:endParaRPr lang="fr-FR" sz="1200" dirty="0">
                        <a:latin typeface="Times New Roman"/>
                        <a:ea typeface="Times New Roman"/>
                        <a:cs typeface="Times New Roman"/>
                      </a:endParaRPr>
                    </a:p>
                    <a:p>
                      <a:pPr>
                        <a:spcAft>
                          <a:spcPts val="0"/>
                        </a:spcAft>
                      </a:pPr>
                      <a:r>
                        <a:rPr lang="fr-FR" sz="1000" dirty="0">
                          <a:latin typeface="Arial"/>
                          <a:ea typeface="Calibri"/>
                          <a:cs typeface="Times New Roman"/>
                        </a:rPr>
                        <a:t>Rédiger la solution trouvée afin d’expliquer le raisonnement et les résultats.</a:t>
                      </a:r>
                      <a:endParaRPr lang="fr-FR" sz="1200" dirty="0">
                        <a:latin typeface="Times New Roman"/>
                        <a:ea typeface="Times New Roman"/>
                        <a:cs typeface="Times New Roman"/>
                      </a:endParaRPr>
                    </a:p>
                    <a:p>
                      <a:pPr>
                        <a:spcAft>
                          <a:spcPts val="0"/>
                        </a:spcAft>
                      </a:pPr>
                      <a:r>
                        <a:rPr lang="fr-FR" sz="1000" dirty="0">
                          <a:latin typeface="Arial"/>
                          <a:ea typeface="Calibri"/>
                          <a:cs typeface="Times New Roman"/>
                        </a:rPr>
                        <a:t>… </a:t>
                      </a:r>
                      <a:endParaRPr lang="fr-FR" sz="1200" dirty="0">
                        <a:latin typeface="Times New Roman"/>
                        <a:ea typeface="Times New Roman"/>
                        <a:cs typeface="Times New Roman"/>
                      </a:endParaRPr>
                    </a:p>
                  </a:txBody>
                  <a:tcPr marL="68580" marR="68580" marT="0" marB="0">
                    <a:solidFill>
                      <a:srgbClr val="DBC3D8"/>
                    </a:solidFill>
                  </a:tcPr>
                </a:tc>
              </a:tr>
              <a:tr h="1283419">
                <a:tc>
                  <a:txBody>
                    <a:bodyPr/>
                    <a:lstStyle/>
                    <a:p>
                      <a:pPr>
                        <a:spcAft>
                          <a:spcPts val="0"/>
                        </a:spcAft>
                      </a:pPr>
                      <a:r>
                        <a:rPr lang="fr-FR" sz="1800" b="1" dirty="0" smtClean="0">
                          <a:latin typeface="Arial"/>
                          <a:ea typeface="Calibri"/>
                          <a:cs typeface="Times New Roman"/>
                        </a:rPr>
                        <a:t>Valider</a:t>
                      </a:r>
                    </a:p>
                    <a:p>
                      <a:pPr>
                        <a:spcAft>
                          <a:spcPts val="0"/>
                        </a:spcAft>
                      </a:pPr>
                      <a:r>
                        <a:rPr lang="fr-FR" sz="1800" dirty="0" smtClean="0">
                          <a:latin typeface="Arial"/>
                          <a:ea typeface="Calibri"/>
                          <a:cs typeface="Times New Roman"/>
                        </a:rPr>
                        <a:t>(Avoir </a:t>
                      </a:r>
                      <a:r>
                        <a:rPr lang="fr-FR" sz="1800" dirty="0">
                          <a:latin typeface="Arial"/>
                          <a:ea typeface="Calibri"/>
                          <a:cs typeface="Times New Roman"/>
                        </a:rPr>
                        <a:t>un regard critique sur les résultats </a:t>
                      </a:r>
                      <a:r>
                        <a:rPr lang="fr-FR" sz="1800" dirty="0" smtClean="0">
                          <a:latin typeface="Arial"/>
                          <a:ea typeface="Calibri"/>
                          <a:cs typeface="Times New Roman"/>
                        </a:rPr>
                        <a:t>obtenus)</a:t>
                      </a:r>
                      <a:endParaRPr lang="fr-FR" sz="1800" dirty="0">
                        <a:latin typeface="Times New Roman"/>
                        <a:ea typeface="Times New Roman"/>
                        <a:cs typeface="Times New Roman"/>
                      </a:endParaRPr>
                    </a:p>
                  </a:txBody>
                  <a:tcPr marL="68580" marR="68580" marT="0" marB="0"/>
                </a:tc>
                <a:tc>
                  <a:txBody>
                    <a:bodyPr/>
                    <a:lstStyle/>
                    <a:p>
                      <a:pPr>
                        <a:spcAft>
                          <a:spcPts val="0"/>
                        </a:spcAft>
                      </a:pPr>
                      <a:r>
                        <a:rPr lang="fr-FR" sz="1000" dirty="0">
                          <a:latin typeface="Arial"/>
                          <a:ea typeface="Calibri"/>
                          <a:cs typeface="Times New Roman"/>
                        </a:rPr>
                        <a:t>S’assurer que l’on a répondu à la question posée.</a:t>
                      </a:r>
                      <a:endParaRPr lang="fr-FR" sz="1200" dirty="0">
                        <a:latin typeface="Times New Roman"/>
                        <a:ea typeface="Times New Roman"/>
                        <a:cs typeface="Times New Roman"/>
                      </a:endParaRPr>
                    </a:p>
                    <a:p>
                      <a:pPr>
                        <a:spcAft>
                          <a:spcPts val="0"/>
                        </a:spcAft>
                      </a:pPr>
                      <a:r>
                        <a:rPr lang="fr-FR" sz="1000" dirty="0">
                          <a:latin typeface="Arial"/>
                          <a:ea typeface="Calibri"/>
                          <a:cs typeface="Times New Roman"/>
                        </a:rPr>
                        <a:t>Vérifier la pertinence du résultat trouvé, notamment en comparant avec des estimations ou ordres de grandeurs connus.</a:t>
                      </a:r>
                      <a:endParaRPr lang="fr-FR" sz="1200" dirty="0">
                        <a:latin typeface="Times New Roman"/>
                        <a:ea typeface="Times New Roman"/>
                        <a:cs typeface="Times New Roman"/>
                      </a:endParaRPr>
                    </a:p>
                    <a:p>
                      <a:pPr>
                        <a:spcAft>
                          <a:spcPts val="0"/>
                        </a:spcAft>
                      </a:pPr>
                      <a:r>
                        <a:rPr lang="fr-FR" sz="1000" dirty="0">
                          <a:latin typeface="Arial"/>
                          <a:ea typeface="Calibri"/>
                          <a:cs typeface="Times New Roman"/>
                        </a:rPr>
                        <a:t>Comparer le résultat obtenu avec le résultat d’une autre approche (mesure expérimentale donnée ou déduite d’un document joint, simulation numérique, …).</a:t>
                      </a:r>
                      <a:endParaRPr lang="fr-FR" sz="1200" dirty="0">
                        <a:latin typeface="Times New Roman"/>
                        <a:ea typeface="Times New Roman"/>
                        <a:cs typeface="Times New Roman"/>
                      </a:endParaRPr>
                    </a:p>
                    <a:p>
                      <a:pPr>
                        <a:spcAft>
                          <a:spcPts val="0"/>
                        </a:spcAft>
                      </a:pPr>
                      <a:r>
                        <a:rPr lang="fr-FR" sz="1000" dirty="0">
                          <a:latin typeface="Arial"/>
                          <a:ea typeface="Calibri"/>
                          <a:cs typeface="Times New Roman"/>
                        </a:rPr>
                        <a:t>Étudier des cas limites plus simples dont la solution est plus facilement vérifiable ou bien déjà connue.</a:t>
                      </a:r>
                      <a:endParaRPr lang="fr-FR" sz="1200" dirty="0">
                        <a:latin typeface="Times New Roman"/>
                        <a:ea typeface="Times New Roman"/>
                        <a:cs typeface="Times New Roman"/>
                      </a:endParaRPr>
                    </a:p>
                  </a:txBody>
                  <a:tcPr marL="68580" marR="68580" marT="0" marB="0"/>
                </a:tc>
              </a:tr>
              <a:tr h="1079240">
                <a:tc>
                  <a:txBody>
                    <a:bodyPr/>
                    <a:lstStyle/>
                    <a:p>
                      <a:pPr algn="l">
                        <a:spcAft>
                          <a:spcPts val="0"/>
                        </a:spcAft>
                      </a:pPr>
                      <a:r>
                        <a:rPr lang="fr-FR" sz="1800" b="1" dirty="0">
                          <a:latin typeface="Arial"/>
                          <a:ea typeface="Times New Roman"/>
                        </a:rPr>
                        <a:t>Communiquer</a:t>
                      </a:r>
                      <a:endParaRPr lang="fr-FR" sz="1800" dirty="0">
                        <a:latin typeface="Times New Roman"/>
                        <a:ea typeface="Times New Roman"/>
                      </a:endParaRPr>
                    </a:p>
                  </a:txBody>
                  <a:tcPr marL="68580" marR="68580" marT="0" marB="0">
                    <a:solidFill>
                      <a:srgbClr val="DBC3D8"/>
                    </a:solidFill>
                  </a:tcPr>
                </a:tc>
                <a:tc>
                  <a:txBody>
                    <a:bodyPr/>
                    <a:lstStyle/>
                    <a:p>
                      <a:pPr marL="342900" lvl="0" indent="-342900" algn="just">
                        <a:spcAft>
                          <a:spcPts val="0"/>
                        </a:spcAft>
                        <a:buFont typeface="Times New Roman"/>
                        <a:buNone/>
                        <a:tabLst>
                          <a:tab pos="228600" algn="l"/>
                        </a:tabLst>
                      </a:pPr>
                      <a:r>
                        <a:rPr lang="fr-FR" sz="1000" dirty="0" smtClean="0">
                          <a:latin typeface="Arial"/>
                          <a:ea typeface="Times New Roman"/>
                        </a:rPr>
                        <a:t>:</a:t>
                      </a:r>
                      <a:r>
                        <a:rPr lang="fr-FR" sz="1000" b="1" dirty="0" smtClean="0">
                          <a:latin typeface="Arial"/>
                          <a:ea typeface="Times New Roman"/>
                        </a:rPr>
                        <a:t>présenter </a:t>
                      </a:r>
                      <a:r>
                        <a:rPr lang="fr-FR" sz="1000" b="1" dirty="0">
                          <a:latin typeface="Arial"/>
                          <a:ea typeface="Times New Roman"/>
                        </a:rPr>
                        <a:t>les étapes de son travail de manière synthétique, organisée, cohérente et </a:t>
                      </a:r>
                      <a:r>
                        <a:rPr lang="fr-FR" sz="1000" b="1" dirty="0" smtClean="0">
                          <a:latin typeface="Arial"/>
                          <a:ea typeface="Times New Roman"/>
                        </a:rPr>
                        <a:t>compréhensible</a:t>
                      </a:r>
                    </a:p>
                    <a:p>
                      <a:pPr marL="342900" lvl="0" indent="-342900" algn="just">
                        <a:spcAft>
                          <a:spcPts val="0"/>
                        </a:spcAft>
                        <a:buFont typeface="Times New Roman"/>
                        <a:buNone/>
                        <a:tabLst>
                          <a:tab pos="228600" algn="l"/>
                        </a:tabLst>
                      </a:pPr>
                      <a:r>
                        <a:rPr lang="fr-FR" sz="1000" dirty="0" smtClean="0">
                          <a:latin typeface="Arial"/>
                          <a:ea typeface="Times New Roman"/>
                        </a:rPr>
                        <a:t>utiliser </a:t>
                      </a:r>
                      <a:r>
                        <a:rPr lang="fr-FR" sz="1000" dirty="0">
                          <a:latin typeface="Arial"/>
                          <a:ea typeface="Times New Roman"/>
                        </a:rPr>
                        <a:t>un vocabulaire scientifique </a:t>
                      </a:r>
                      <a:r>
                        <a:rPr lang="fr-FR" sz="1000" dirty="0" smtClean="0">
                          <a:latin typeface="Arial"/>
                          <a:ea typeface="Times New Roman"/>
                        </a:rPr>
                        <a:t>adapté</a:t>
                      </a:r>
                    </a:p>
                    <a:p>
                      <a:pPr marL="342900" lvl="0" indent="-342900" algn="just">
                        <a:spcAft>
                          <a:spcPts val="0"/>
                        </a:spcAft>
                        <a:buFont typeface="Times New Roman"/>
                        <a:buNone/>
                        <a:tabLst>
                          <a:tab pos="228600" algn="l"/>
                        </a:tabLst>
                      </a:pPr>
                      <a:r>
                        <a:rPr lang="fr-FR" sz="1000" dirty="0" smtClean="0">
                          <a:latin typeface="Arial"/>
                          <a:ea typeface="Times New Roman"/>
                        </a:rPr>
                        <a:t>s’appuyer </a:t>
                      </a:r>
                      <a:r>
                        <a:rPr lang="fr-FR" sz="1000" dirty="0">
                          <a:latin typeface="Arial"/>
                          <a:ea typeface="Times New Roman"/>
                        </a:rPr>
                        <a:t>sur des schémas, des </a:t>
                      </a:r>
                      <a:r>
                        <a:rPr lang="fr-FR" sz="1000" dirty="0" smtClean="0">
                          <a:latin typeface="Arial"/>
                          <a:ea typeface="Times New Roman"/>
                        </a:rPr>
                        <a:t>graphes</a:t>
                      </a:r>
                      <a:endParaRPr lang="fr-FR" sz="1200" dirty="0">
                        <a:latin typeface="Times New Roman"/>
                        <a:ea typeface="Times New Roman"/>
                      </a:endParaRPr>
                    </a:p>
                  </a:txBody>
                  <a:tcPr marL="68580" marR="68580" marT="0" marB="0">
                    <a:solidFill>
                      <a:srgbClr val="E2BCDD"/>
                    </a:solidFill>
                  </a:tcPr>
                </a:tc>
              </a:tr>
            </a:tbl>
          </a:graphicData>
        </a:graphic>
      </p:graphicFrame>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Espace réservé du contenu 3"/>
          <p:cNvGraphicFramePr>
            <a:graphicFrameLocks noGrp="1"/>
          </p:cNvGraphicFramePr>
          <p:nvPr>
            <p:ph idx="1"/>
          </p:nvPr>
        </p:nvGraphicFramePr>
        <p:xfrm>
          <a:off x="0" y="1316721"/>
          <a:ext cx="9001156" cy="5360875"/>
        </p:xfrm>
        <a:graphic>
          <a:graphicData uri="http://schemas.openxmlformats.org/drawingml/2006/table">
            <a:tbl>
              <a:tblPr firstRow="1" bandRow="1">
                <a:tableStyleId>{5C22544A-7EE6-4342-B048-85BDC9FD1C3A}</a:tableStyleId>
              </a:tblPr>
              <a:tblGrid>
                <a:gridCol w="1453291"/>
                <a:gridCol w="7547865"/>
              </a:tblGrid>
              <a:tr h="375401">
                <a:tc>
                  <a:txBody>
                    <a:bodyPr/>
                    <a:lstStyle/>
                    <a:p>
                      <a:pPr algn="ctr">
                        <a:lnSpc>
                          <a:spcPct val="115000"/>
                        </a:lnSpc>
                        <a:spcAft>
                          <a:spcPts val="1000"/>
                        </a:spcAft>
                      </a:pPr>
                      <a:r>
                        <a:rPr lang="fr-FR" sz="1100" b="1" dirty="0">
                          <a:latin typeface="Arial"/>
                          <a:ea typeface="Calibri"/>
                          <a:cs typeface="Times New Roman"/>
                        </a:rPr>
                        <a:t>Compétences</a:t>
                      </a:r>
                      <a:endParaRPr lang="fr-FR" sz="1100" dirty="0">
                        <a:latin typeface="Calibri"/>
                        <a:ea typeface="Calibri"/>
                        <a:cs typeface="Times New Roman"/>
                      </a:endParaRPr>
                    </a:p>
                  </a:txBody>
                  <a:tcPr marL="68580" marR="68580" marT="0" marB="0"/>
                </a:tc>
                <a:tc>
                  <a:txBody>
                    <a:bodyPr/>
                    <a:lstStyle/>
                    <a:p>
                      <a:pPr algn="ctr">
                        <a:lnSpc>
                          <a:spcPct val="115000"/>
                        </a:lnSpc>
                        <a:spcAft>
                          <a:spcPts val="1000"/>
                        </a:spcAft>
                      </a:pPr>
                      <a:r>
                        <a:rPr lang="fr-FR" sz="1100" b="1" dirty="0">
                          <a:latin typeface="Arial"/>
                          <a:ea typeface="Calibri"/>
                          <a:cs typeface="Times New Roman"/>
                        </a:rPr>
                        <a:t>Capacités  associées</a:t>
                      </a:r>
                      <a:endParaRPr lang="fr-FR" sz="1100" dirty="0">
                        <a:latin typeface="Calibri"/>
                        <a:ea typeface="Calibri"/>
                        <a:cs typeface="Times New Roman"/>
                      </a:endParaRPr>
                    </a:p>
                  </a:txBody>
                  <a:tcPr marL="68580" marR="68580" marT="0" marB="0"/>
                </a:tc>
              </a:tr>
              <a:tr h="768094">
                <a:tc>
                  <a:txBody>
                    <a:bodyPr/>
                    <a:lstStyle/>
                    <a:p>
                      <a:pPr algn="ctr">
                        <a:lnSpc>
                          <a:spcPct val="115000"/>
                        </a:lnSpc>
                        <a:spcAft>
                          <a:spcPts val="1000"/>
                        </a:spcAft>
                      </a:pPr>
                      <a:endParaRPr lang="fr-FR" sz="1100">
                        <a:latin typeface="Calibri"/>
                        <a:ea typeface="Calibri"/>
                        <a:cs typeface="Times New Roman"/>
                      </a:endParaRPr>
                    </a:p>
                    <a:p>
                      <a:pPr algn="ctr">
                        <a:lnSpc>
                          <a:spcPct val="115000"/>
                        </a:lnSpc>
                        <a:spcAft>
                          <a:spcPts val="1000"/>
                        </a:spcAft>
                      </a:pPr>
                      <a:r>
                        <a:rPr lang="fr-FR" sz="1100" b="1">
                          <a:latin typeface="Arial"/>
                          <a:ea typeface="Calibri"/>
                          <a:cs typeface="Times New Roman"/>
                        </a:rPr>
                        <a:t> S’approprier</a:t>
                      </a:r>
                      <a:endParaRPr lang="fr-FR" sz="1100">
                        <a:latin typeface="Calibri"/>
                        <a:ea typeface="Calibri"/>
                        <a:cs typeface="Times New Roman"/>
                      </a:endParaRPr>
                    </a:p>
                  </a:txBody>
                  <a:tcPr marL="68580" marR="68580" marT="0" marB="0"/>
                </a:tc>
                <a:tc>
                  <a:txBody>
                    <a:bodyPr/>
                    <a:lstStyle/>
                    <a:p>
                      <a:pPr marL="342900" lvl="0" indent="-342900" algn="just">
                        <a:lnSpc>
                          <a:spcPct val="115000"/>
                        </a:lnSpc>
                        <a:spcAft>
                          <a:spcPts val="0"/>
                        </a:spcAft>
                        <a:buFont typeface="Symbol"/>
                        <a:buChar char="-"/>
                        <a:tabLst>
                          <a:tab pos="228600" algn="l"/>
                        </a:tabLst>
                      </a:pPr>
                      <a:r>
                        <a:rPr lang="fr-FR" sz="1100" b="1" dirty="0">
                          <a:latin typeface="Arial"/>
                          <a:ea typeface="Calibri"/>
                          <a:cs typeface="Times New Roman"/>
                        </a:rPr>
                        <a:t>Dégager la problématique principale </a:t>
                      </a:r>
                      <a:endParaRPr lang="fr-FR" sz="1100" b="1" dirty="0">
                        <a:latin typeface="Calibri"/>
                        <a:ea typeface="Calibri"/>
                        <a:cs typeface="Times New Roman"/>
                      </a:endParaRPr>
                    </a:p>
                    <a:p>
                      <a:pPr marL="342900" lvl="0" indent="-342900" algn="just">
                        <a:lnSpc>
                          <a:spcPct val="115000"/>
                        </a:lnSpc>
                        <a:spcAft>
                          <a:spcPts val="0"/>
                        </a:spcAft>
                        <a:buFont typeface="Symbol"/>
                        <a:buChar char="-"/>
                        <a:tabLst>
                          <a:tab pos="228600" algn="l"/>
                        </a:tabLst>
                      </a:pPr>
                      <a:r>
                        <a:rPr lang="fr-FR" sz="1100" dirty="0">
                          <a:latin typeface="Arial"/>
                          <a:ea typeface="Calibri"/>
                          <a:cs typeface="Times New Roman"/>
                        </a:rPr>
                        <a:t>Acquérir de nouvelles connaissances en autonomie</a:t>
                      </a:r>
                      <a:endParaRPr lang="fr-FR" sz="1100" dirty="0">
                        <a:latin typeface="Calibri"/>
                        <a:ea typeface="Calibri"/>
                        <a:cs typeface="Times New Roman"/>
                      </a:endParaRPr>
                    </a:p>
                    <a:p>
                      <a:pPr marL="342900" lvl="0" indent="-342900" algn="just">
                        <a:lnSpc>
                          <a:spcPct val="115000"/>
                        </a:lnSpc>
                        <a:spcAft>
                          <a:spcPts val="0"/>
                        </a:spcAft>
                        <a:buFont typeface="Symbol"/>
                        <a:buChar char="-"/>
                        <a:tabLst>
                          <a:tab pos="228600" algn="l"/>
                        </a:tabLst>
                      </a:pPr>
                      <a:r>
                        <a:rPr lang="fr-FR" sz="1100" dirty="0">
                          <a:latin typeface="Arial"/>
                          <a:ea typeface="Calibri"/>
                          <a:cs typeface="Times New Roman"/>
                        </a:rPr>
                        <a:t>Identifier la complémentarité d’informations présentées sous des formes différentes (texte, graphe, tableau,…) </a:t>
                      </a:r>
                      <a:endParaRPr lang="fr-FR" sz="1100" dirty="0" smtClean="0">
                        <a:latin typeface="Arial"/>
                        <a:ea typeface="Calibri"/>
                        <a:cs typeface="Times New Roman"/>
                      </a:endParaRPr>
                    </a:p>
                    <a:p>
                      <a:pPr marL="342900" lvl="0" indent="-342900" algn="just">
                        <a:lnSpc>
                          <a:spcPct val="115000"/>
                        </a:lnSpc>
                        <a:spcAft>
                          <a:spcPts val="0"/>
                        </a:spcAft>
                        <a:buFont typeface="Symbol"/>
                        <a:buChar char="-"/>
                        <a:tabLst>
                          <a:tab pos="228600" algn="l"/>
                        </a:tabLst>
                      </a:pPr>
                      <a:r>
                        <a:rPr lang="fr-FR" sz="1100" b="1" dirty="0" smtClean="0">
                          <a:latin typeface="Arial"/>
                          <a:ea typeface="Calibri"/>
                          <a:cs typeface="Times New Roman"/>
                        </a:rPr>
                        <a:t>Extraire une information d’un texte</a:t>
                      </a:r>
                      <a:endParaRPr lang="fr-FR" sz="1100" b="1" dirty="0">
                        <a:latin typeface="Calibri"/>
                        <a:ea typeface="Calibri"/>
                        <a:cs typeface="Times New Roman"/>
                      </a:endParaRPr>
                    </a:p>
                  </a:txBody>
                  <a:tcPr marL="68580" marR="68580" marT="0" marB="0"/>
                </a:tc>
              </a:tr>
              <a:tr h="1158409">
                <a:tc>
                  <a:txBody>
                    <a:bodyPr/>
                    <a:lstStyle/>
                    <a:p>
                      <a:pPr algn="ctr">
                        <a:lnSpc>
                          <a:spcPct val="115000"/>
                        </a:lnSpc>
                        <a:spcAft>
                          <a:spcPts val="1000"/>
                        </a:spcAft>
                      </a:pPr>
                      <a:r>
                        <a:rPr lang="fr-FR" sz="1100" b="1">
                          <a:latin typeface="Arial"/>
                          <a:ea typeface="Calibri"/>
                          <a:cs typeface="Times New Roman"/>
                        </a:rPr>
                        <a:t>Analyser</a:t>
                      </a:r>
                      <a:endParaRPr lang="fr-FR" sz="1100">
                        <a:latin typeface="Calibri"/>
                        <a:ea typeface="Calibri"/>
                        <a:cs typeface="Times New Roman"/>
                      </a:endParaRPr>
                    </a:p>
                  </a:txBody>
                  <a:tcPr marL="68580" marR="68580" marT="0" marB="0"/>
                </a:tc>
                <a:tc>
                  <a:txBody>
                    <a:bodyPr/>
                    <a:lstStyle/>
                    <a:p>
                      <a:pPr marL="342900" lvl="0" indent="-342900" algn="just">
                        <a:lnSpc>
                          <a:spcPct val="115000"/>
                        </a:lnSpc>
                        <a:spcAft>
                          <a:spcPts val="0"/>
                        </a:spcAft>
                        <a:buFont typeface="Arial"/>
                        <a:buChar char="-"/>
                        <a:tabLst>
                          <a:tab pos="228600" algn="l"/>
                        </a:tabLst>
                      </a:pPr>
                      <a:r>
                        <a:rPr lang="fr-FR" sz="1100" dirty="0">
                          <a:latin typeface="Arial"/>
                          <a:ea typeface="Calibri"/>
                          <a:cs typeface="Times New Roman"/>
                        </a:rPr>
                        <a:t>Identifier les idées essentielles et leurs </a:t>
                      </a:r>
                      <a:r>
                        <a:rPr lang="fr-FR" sz="1100" dirty="0" smtClean="0">
                          <a:latin typeface="Arial"/>
                          <a:ea typeface="Calibri"/>
                          <a:cs typeface="Times New Roman"/>
                        </a:rPr>
                        <a:t>articulations</a:t>
                      </a:r>
                    </a:p>
                    <a:p>
                      <a:pPr marL="342900" marR="0" lvl="0" indent="-342900" algn="just" defTabSz="914400" rtl="0" eaLnBrk="1" fontAlgn="auto" latinLnBrk="0" hangingPunct="1">
                        <a:lnSpc>
                          <a:spcPct val="115000"/>
                        </a:lnSpc>
                        <a:spcBef>
                          <a:spcPts val="0"/>
                        </a:spcBef>
                        <a:spcAft>
                          <a:spcPts val="0"/>
                        </a:spcAft>
                        <a:buClrTx/>
                        <a:buSzTx/>
                        <a:buFont typeface="Arial"/>
                        <a:buChar char="-"/>
                        <a:tabLst>
                          <a:tab pos="228600" algn="l"/>
                        </a:tabLst>
                        <a:defRPr/>
                      </a:pPr>
                      <a:r>
                        <a:rPr lang="fr-FR" sz="1100" dirty="0" smtClean="0">
                          <a:latin typeface="Arial"/>
                          <a:ea typeface="Calibri"/>
                          <a:cs typeface="Times New Roman"/>
                        </a:rPr>
                        <a:t>Extraire une information</a:t>
                      </a:r>
                      <a:r>
                        <a:rPr lang="fr-FR" sz="1100" baseline="0" dirty="0" smtClean="0">
                          <a:latin typeface="Arial"/>
                          <a:ea typeface="Calibri"/>
                          <a:cs typeface="Times New Roman"/>
                        </a:rPr>
                        <a:t> </a:t>
                      </a:r>
                      <a:r>
                        <a:rPr lang="fr-FR" sz="1100" dirty="0" smtClean="0">
                          <a:latin typeface="Arial"/>
                          <a:ea typeface="Calibri"/>
                          <a:cs typeface="Times New Roman"/>
                        </a:rPr>
                        <a:t>d’un graphe, d’un tableau</a:t>
                      </a:r>
                      <a:endParaRPr lang="fr-FR" sz="1100" dirty="0">
                        <a:latin typeface="Calibri"/>
                        <a:ea typeface="Calibri"/>
                        <a:cs typeface="Times New Roman"/>
                      </a:endParaRPr>
                    </a:p>
                    <a:p>
                      <a:pPr marL="342900" lvl="0" indent="-342900" algn="just">
                        <a:lnSpc>
                          <a:spcPct val="115000"/>
                        </a:lnSpc>
                        <a:spcAft>
                          <a:spcPts val="0"/>
                        </a:spcAft>
                        <a:buFont typeface="Arial"/>
                        <a:buChar char="-"/>
                        <a:tabLst>
                          <a:tab pos="228600" algn="l"/>
                        </a:tabLst>
                      </a:pPr>
                      <a:r>
                        <a:rPr lang="fr-FR" sz="1100" dirty="0">
                          <a:latin typeface="Arial"/>
                          <a:ea typeface="Calibri"/>
                          <a:cs typeface="Times New Roman"/>
                        </a:rPr>
                        <a:t>Relier qualitativement ou quantitativement différents éléments du ou des documents</a:t>
                      </a:r>
                      <a:endParaRPr lang="fr-FR" sz="1100" dirty="0">
                        <a:latin typeface="Calibri"/>
                        <a:ea typeface="Calibri"/>
                        <a:cs typeface="Times New Roman"/>
                      </a:endParaRPr>
                    </a:p>
                    <a:p>
                      <a:pPr marL="342900" lvl="0" indent="-342900" algn="just">
                        <a:lnSpc>
                          <a:spcPct val="115000"/>
                        </a:lnSpc>
                        <a:spcAft>
                          <a:spcPts val="0"/>
                        </a:spcAft>
                        <a:buFont typeface="Symbol"/>
                        <a:buChar char="-"/>
                        <a:tabLst>
                          <a:tab pos="228600" algn="l"/>
                        </a:tabLst>
                      </a:pPr>
                      <a:r>
                        <a:rPr lang="fr-FR" sz="1100" dirty="0">
                          <a:latin typeface="Arial"/>
                          <a:ea typeface="Calibri"/>
                          <a:cs typeface="Times New Roman"/>
                        </a:rPr>
                        <a:t>Identifier une tendance, une corrélation, une grandeur d’influence</a:t>
                      </a:r>
                      <a:endParaRPr lang="fr-FR" sz="1100" dirty="0">
                        <a:latin typeface="Calibri"/>
                        <a:ea typeface="Calibri"/>
                        <a:cs typeface="Times New Roman"/>
                      </a:endParaRPr>
                    </a:p>
                    <a:p>
                      <a:pPr marL="342900" lvl="0" indent="-342900" algn="just">
                        <a:lnSpc>
                          <a:spcPct val="115000"/>
                        </a:lnSpc>
                        <a:spcAft>
                          <a:spcPts val="0"/>
                        </a:spcAft>
                        <a:buFont typeface="Symbol"/>
                        <a:buChar char="-"/>
                        <a:tabLst>
                          <a:tab pos="228600" algn="l"/>
                        </a:tabLst>
                      </a:pPr>
                      <a:r>
                        <a:rPr lang="fr-FR" sz="1100" dirty="0">
                          <a:latin typeface="Arial"/>
                          <a:ea typeface="Calibri"/>
                          <a:cs typeface="Times New Roman"/>
                        </a:rPr>
                        <a:t>Conduire un raisonnement scientifique qualitatif ou quantitatif.</a:t>
                      </a:r>
                      <a:endParaRPr lang="fr-FR" sz="1100" dirty="0">
                        <a:latin typeface="Calibri"/>
                        <a:ea typeface="Calibri"/>
                        <a:cs typeface="Times New Roman"/>
                      </a:endParaRPr>
                    </a:p>
                    <a:p>
                      <a:pPr marL="342900" lvl="0" indent="-342900" algn="just">
                        <a:lnSpc>
                          <a:spcPct val="115000"/>
                        </a:lnSpc>
                        <a:spcAft>
                          <a:spcPts val="0"/>
                        </a:spcAft>
                        <a:buFont typeface="Symbol"/>
                        <a:buChar char="-"/>
                        <a:tabLst>
                          <a:tab pos="228600" algn="l"/>
                        </a:tabLst>
                      </a:pPr>
                      <a:r>
                        <a:rPr lang="fr-FR" sz="1100" b="1" dirty="0" smtClean="0">
                          <a:latin typeface="Arial"/>
                          <a:ea typeface="Calibri"/>
                          <a:cs typeface="Times New Roman"/>
                        </a:rPr>
                        <a:t>Extraire des documents , des informations non immédiates pour répondre aux questions</a:t>
                      </a:r>
                      <a:endParaRPr lang="fr-FR" sz="1100" b="1" dirty="0">
                        <a:latin typeface="Calibri"/>
                        <a:ea typeface="Calibri"/>
                        <a:cs typeface="Times New Roman"/>
                      </a:endParaRPr>
                    </a:p>
                  </a:txBody>
                  <a:tcPr marL="68580" marR="68580" marT="0" marB="0"/>
                </a:tc>
              </a:tr>
              <a:tr h="1366101">
                <a:tc>
                  <a:txBody>
                    <a:bodyPr/>
                    <a:lstStyle/>
                    <a:p>
                      <a:pPr algn="ctr">
                        <a:lnSpc>
                          <a:spcPct val="115000"/>
                        </a:lnSpc>
                        <a:spcAft>
                          <a:spcPts val="1000"/>
                        </a:spcAft>
                      </a:pPr>
                      <a:r>
                        <a:rPr lang="fr-FR" sz="1100" b="1" dirty="0">
                          <a:latin typeface="Arial"/>
                          <a:ea typeface="Calibri"/>
                          <a:cs typeface="Times New Roman"/>
                        </a:rPr>
                        <a:t> Réaliser</a:t>
                      </a:r>
                      <a:endParaRPr lang="fr-FR" sz="1100" dirty="0">
                        <a:latin typeface="Calibri"/>
                        <a:ea typeface="Calibri"/>
                        <a:cs typeface="Times New Roman"/>
                      </a:endParaRPr>
                    </a:p>
                  </a:txBody>
                  <a:tcPr marL="68580" marR="68580" marT="0" marB="0"/>
                </a:tc>
                <a:tc>
                  <a:txBody>
                    <a:bodyPr/>
                    <a:lstStyle/>
                    <a:p>
                      <a:pPr marL="342900" lvl="0" indent="-342900" algn="just">
                        <a:lnSpc>
                          <a:spcPct val="115000"/>
                        </a:lnSpc>
                        <a:spcAft>
                          <a:spcPts val="0"/>
                        </a:spcAft>
                        <a:buFont typeface="Symbol"/>
                        <a:buChar char="-"/>
                        <a:tabLst>
                          <a:tab pos="228600" algn="l"/>
                        </a:tabLst>
                      </a:pPr>
                      <a:r>
                        <a:rPr lang="fr-FR" sz="1100" dirty="0" smtClean="0">
                          <a:latin typeface="Arial"/>
                          <a:ea typeface="Calibri"/>
                          <a:cs typeface="Times New Roman"/>
                        </a:rPr>
                        <a:t>Trier </a:t>
                      </a:r>
                      <a:r>
                        <a:rPr lang="fr-FR" sz="1100" dirty="0">
                          <a:latin typeface="Arial"/>
                          <a:ea typeface="Calibri"/>
                          <a:cs typeface="Times New Roman"/>
                        </a:rPr>
                        <a:t>et organiser des données, des informations</a:t>
                      </a:r>
                      <a:endParaRPr lang="fr-FR" sz="1100" dirty="0">
                        <a:latin typeface="Calibri"/>
                        <a:ea typeface="Calibri"/>
                        <a:cs typeface="Times New Roman"/>
                      </a:endParaRPr>
                    </a:p>
                    <a:p>
                      <a:pPr marL="342900" lvl="0" indent="-342900" algn="just">
                        <a:lnSpc>
                          <a:spcPct val="115000"/>
                        </a:lnSpc>
                        <a:spcAft>
                          <a:spcPts val="0"/>
                        </a:spcAft>
                        <a:buFont typeface="Symbol"/>
                        <a:buChar char="-"/>
                        <a:tabLst>
                          <a:tab pos="228600" algn="l"/>
                        </a:tabLst>
                      </a:pPr>
                      <a:r>
                        <a:rPr lang="fr-FR" sz="1100" b="1" dirty="0">
                          <a:latin typeface="Arial"/>
                          <a:ea typeface="Calibri"/>
                          <a:cs typeface="Times New Roman"/>
                        </a:rPr>
                        <a:t>Tracer un graphe à partir de données</a:t>
                      </a:r>
                      <a:endParaRPr lang="fr-FR" sz="1100" b="1" dirty="0">
                        <a:latin typeface="Calibri"/>
                        <a:ea typeface="Calibri"/>
                        <a:cs typeface="Times New Roman"/>
                      </a:endParaRPr>
                    </a:p>
                    <a:p>
                      <a:pPr marL="342900" lvl="0" indent="-342900" algn="just">
                        <a:lnSpc>
                          <a:spcPct val="115000"/>
                        </a:lnSpc>
                        <a:spcAft>
                          <a:spcPts val="0"/>
                        </a:spcAft>
                        <a:buFont typeface="Symbol"/>
                        <a:buChar char="-"/>
                        <a:tabLst>
                          <a:tab pos="228600" algn="l"/>
                        </a:tabLst>
                      </a:pPr>
                      <a:r>
                        <a:rPr lang="fr-FR" sz="1100" b="1" dirty="0">
                          <a:latin typeface="Arial"/>
                          <a:ea typeface="Calibri"/>
                          <a:cs typeface="Times New Roman"/>
                        </a:rPr>
                        <a:t>Schématiser un dispositif, une expérience, une méthode de mesure,…</a:t>
                      </a:r>
                      <a:endParaRPr lang="fr-FR" sz="1100" b="1" dirty="0">
                        <a:latin typeface="Calibri"/>
                        <a:ea typeface="Calibri"/>
                        <a:cs typeface="Times New Roman"/>
                      </a:endParaRPr>
                    </a:p>
                    <a:p>
                      <a:pPr marL="342900" lvl="0" indent="-342900" algn="just">
                        <a:lnSpc>
                          <a:spcPct val="115000"/>
                        </a:lnSpc>
                        <a:spcAft>
                          <a:spcPts val="0"/>
                        </a:spcAft>
                        <a:buFont typeface="Symbol"/>
                        <a:buChar char="-"/>
                        <a:tabLst>
                          <a:tab pos="228600" algn="l"/>
                        </a:tabLst>
                      </a:pPr>
                      <a:r>
                        <a:rPr lang="fr-FR" sz="1100" dirty="0">
                          <a:latin typeface="Arial"/>
                          <a:ea typeface="Calibri"/>
                          <a:cs typeface="Times New Roman"/>
                        </a:rPr>
                        <a:t>Décrire un phénomène à travers la lecture d’un graphe, d’un tableau,…</a:t>
                      </a:r>
                      <a:endParaRPr lang="fr-FR" sz="1100" dirty="0">
                        <a:latin typeface="Calibri"/>
                        <a:ea typeface="Calibri"/>
                        <a:cs typeface="Times New Roman"/>
                      </a:endParaRPr>
                    </a:p>
                    <a:p>
                      <a:pPr marL="342900" lvl="0" indent="-342900" algn="just">
                        <a:lnSpc>
                          <a:spcPct val="115000"/>
                        </a:lnSpc>
                        <a:spcAft>
                          <a:spcPts val="0"/>
                        </a:spcAft>
                        <a:buFont typeface="Symbol"/>
                        <a:buChar char="-"/>
                        <a:tabLst>
                          <a:tab pos="228600" algn="l"/>
                        </a:tabLst>
                      </a:pPr>
                      <a:r>
                        <a:rPr lang="fr-FR" sz="1100" dirty="0">
                          <a:latin typeface="Arial"/>
                          <a:ea typeface="Calibri"/>
                          <a:cs typeface="Times New Roman"/>
                        </a:rPr>
                        <a:t>Conduire une analyse dimensionnelle</a:t>
                      </a:r>
                      <a:endParaRPr lang="fr-FR" sz="1100" dirty="0">
                        <a:latin typeface="Calibri"/>
                        <a:ea typeface="Calibri"/>
                        <a:cs typeface="Times New Roman"/>
                      </a:endParaRPr>
                    </a:p>
                    <a:p>
                      <a:pPr marL="342900" lvl="0" indent="-342900" algn="just">
                        <a:lnSpc>
                          <a:spcPct val="115000"/>
                        </a:lnSpc>
                        <a:spcAft>
                          <a:spcPts val="0"/>
                        </a:spcAft>
                        <a:buFont typeface="Symbol"/>
                        <a:buChar char="-"/>
                        <a:tabLst>
                          <a:tab pos="228600" algn="l"/>
                        </a:tabLst>
                      </a:pPr>
                      <a:r>
                        <a:rPr lang="fr-FR" sz="1100" dirty="0">
                          <a:latin typeface="Arial"/>
                          <a:ea typeface="Calibri"/>
                          <a:cs typeface="Times New Roman"/>
                        </a:rPr>
                        <a:t>Utiliser un modèle </a:t>
                      </a:r>
                      <a:r>
                        <a:rPr lang="fr-FR" sz="1100" dirty="0" smtClean="0">
                          <a:latin typeface="Arial"/>
                          <a:ea typeface="Calibri"/>
                          <a:cs typeface="Times New Roman"/>
                        </a:rPr>
                        <a:t>décrit</a:t>
                      </a:r>
                    </a:p>
                    <a:p>
                      <a:pPr marL="342900" lvl="0" indent="-342900" algn="just">
                        <a:lnSpc>
                          <a:spcPct val="115000"/>
                        </a:lnSpc>
                        <a:spcAft>
                          <a:spcPts val="0"/>
                        </a:spcAft>
                        <a:buFont typeface="Symbol"/>
                        <a:buChar char="-"/>
                        <a:tabLst>
                          <a:tab pos="228600" algn="l"/>
                        </a:tabLst>
                      </a:pPr>
                      <a:r>
                        <a:rPr lang="fr-FR" sz="1100" b="1" dirty="0" smtClean="0">
                          <a:latin typeface="Arial"/>
                          <a:ea typeface="Calibri"/>
                          <a:cs typeface="Times New Roman"/>
                        </a:rPr>
                        <a:t>Faire un calcul à partir des données d’un texte</a:t>
                      </a:r>
                      <a:endParaRPr lang="fr-FR" sz="1100" b="1" dirty="0">
                        <a:latin typeface="Calibri"/>
                        <a:ea typeface="Calibri"/>
                        <a:cs typeface="Times New Roman"/>
                      </a:endParaRPr>
                    </a:p>
                  </a:txBody>
                  <a:tcPr marL="68580" marR="68580" marT="0" marB="0"/>
                </a:tc>
              </a:tr>
              <a:tr h="909191">
                <a:tc>
                  <a:txBody>
                    <a:bodyPr/>
                    <a:lstStyle/>
                    <a:p>
                      <a:pPr algn="ctr">
                        <a:lnSpc>
                          <a:spcPct val="115000"/>
                        </a:lnSpc>
                        <a:spcAft>
                          <a:spcPts val="1000"/>
                        </a:spcAft>
                      </a:pPr>
                      <a:r>
                        <a:rPr lang="fr-FR" sz="1100" b="1">
                          <a:latin typeface="Arial"/>
                          <a:ea typeface="Calibri"/>
                          <a:cs typeface="Times New Roman"/>
                        </a:rPr>
                        <a:t>Valider</a:t>
                      </a:r>
                      <a:endParaRPr lang="fr-FR" sz="1100">
                        <a:latin typeface="Calibri"/>
                        <a:ea typeface="Calibri"/>
                        <a:cs typeface="Times New Roman"/>
                      </a:endParaRPr>
                    </a:p>
                  </a:txBody>
                  <a:tcPr marL="68580" marR="68580" marT="0" marB="0"/>
                </a:tc>
                <a:tc>
                  <a:txBody>
                    <a:bodyPr/>
                    <a:lstStyle/>
                    <a:p>
                      <a:pPr algn="just">
                        <a:lnSpc>
                          <a:spcPct val="100000"/>
                        </a:lnSpc>
                        <a:spcAft>
                          <a:spcPts val="0"/>
                        </a:spcAft>
                      </a:pPr>
                      <a:r>
                        <a:rPr lang="fr-FR" sz="1100" dirty="0">
                          <a:latin typeface="Arial"/>
                          <a:ea typeface="Calibri"/>
                          <a:cs typeface="Times New Roman"/>
                        </a:rPr>
                        <a:t>-    </a:t>
                      </a:r>
                      <a:r>
                        <a:rPr lang="fr-FR" sz="1100" dirty="0" smtClean="0">
                          <a:latin typeface="Arial"/>
                          <a:ea typeface="Calibri"/>
                          <a:cs typeface="Times New Roman"/>
                        </a:rPr>
                        <a:t>    </a:t>
                      </a:r>
                      <a:r>
                        <a:rPr lang="fr-FR" sz="1100" dirty="0">
                          <a:latin typeface="Arial"/>
                          <a:ea typeface="Calibri"/>
                          <a:cs typeface="Times New Roman"/>
                        </a:rPr>
                        <a:t>Faire preuve d’esprit critique</a:t>
                      </a:r>
                      <a:endParaRPr lang="fr-FR" sz="1100" dirty="0">
                        <a:latin typeface="Calibri"/>
                        <a:ea typeface="Calibri"/>
                        <a:cs typeface="Times New Roman"/>
                      </a:endParaRPr>
                    </a:p>
                    <a:p>
                      <a:pPr marL="342900" lvl="0" indent="-342900" algn="just">
                        <a:lnSpc>
                          <a:spcPct val="100000"/>
                        </a:lnSpc>
                        <a:spcAft>
                          <a:spcPts val="0"/>
                        </a:spcAft>
                        <a:buFont typeface="Symbol"/>
                        <a:buChar char="-"/>
                        <a:tabLst>
                          <a:tab pos="228600" algn="l"/>
                        </a:tabLst>
                      </a:pPr>
                      <a:r>
                        <a:rPr lang="fr-FR" sz="1100" dirty="0">
                          <a:latin typeface="Arial"/>
                          <a:ea typeface="MS Mincho"/>
                          <a:cs typeface="Times New Roman"/>
                        </a:rPr>
                        <a:t>Confronter le contenu du document avec ses connaissances et savoir-faire</a:t>
                      </a:r>
                      <a:endParaRPr lang="fr-FR" sz="1100" dirty="0">
                        <a:latin typeface="Calibri"/>
                        <a:ea typeface="Calibri"/>
                        <a:cs typeface="Times New Roman"/>
                      </a:endParaRPr>
                    </a:p>
                    <a:p>
                      <a:pPr marL="342900" lvl="0" indent="-342900" algn="just">
                        <a:lnSpc>
                          <a:spcPct val="100000"/>
                        </a:lnSpc>
                        <a:spcAft>
                          <a:spcPts val="0"/>
                        </a:spcAft>
                        <a:buFont typeface="Symbol"/>
                        <a:buChar char="-"/>
                        <a:tabLst>
                          <a:tab pos="228600" algn="l"/>
                        </a:tabLst>
                      </a:pPr>
                      <a:r>
                        <a:rPr lang="fr-FR" sz="1100" dirty="0">
                          <a:latin typeface="Arial"/>
                          <a:ea typeface="Calibri"/>
                          <a:cs typeface="Times New Roman"/>
                        </a:rPr>
                        <a:t>Repérer les points faibles d’une argumentation (contradiction, partialité, incomplétude,…)</a:t>
                      </a:r>
                      <a:endParaRPr lang="fr-FR" sz="1100" dirty="0">
                        <a:latin typeface="Calibri"/>
                        <a:ea typeface="Calibri"/>
                        <a:cs typeface="Times New Roman"/>
                      </a:endParaRPr>
                    </a:p>
                    <a:p>
                      <a:pPr marL="342900" lvl="0" indent="-342900" algn="just">
                        <a:lnSpc>
                          <a:spcPct val="100000"/>
                        </a:lnSpc>
                        <a:spcAft>
                          <a:spcPts val="0"/>
                        </a:spcAft>
                        <a:buFont typeface="Symbol"/>
                        <a:buChar char="-"/>
                        <a:tabLst>
                          <a:tab pos="228600" algn="l"/>
                        </a:tabLst>
                      </a:pPr>
                      <a:r>
                        <a:rPr lang="fr-FR" sz="1100" b="1" dirty="0">
                          <a:latin typeface="Arial"/>
                          <a:ea typeface="Calibri"/>
                          <a:cs typeface="Times New Roman"/>
                        </a:rPr>
                        <a:t>Estimer des ordres de grandeur et procéder à des tests de vraisemblance</a:t>
                      </a:r>
                      <a:endParaRPr lang="fr-FR" sz="1100" b="1" dirty="0">
                        <a:latin typeface="Calibri"/>
                        <a:ea typeface="Calibri"/>
                        <a:cs typeface="Times New Roman"/>
                      </a:endParaRPr>
                    </a:p>
                  </a:txBody>
                  <a:tcPr marL="68580" marR="68580" marT="0" marB="0"/>
                </a:tc>
              </a:tr>
              <a:tr h="780629">
                <a:tc>
                  <a:txBody>
                    <a:bodyPr/>
                    <a:lstStyle/>
                    <a:p>
                      <a:pPr algn="ctr">
                        <a:lnSpc>
                          <a:spcPct val="115000"/>
                        </a:lnSpc>
                        <a:spcAft>
                          <a:spcPts val="1000"/>
                        </a:spcAft>
                      </a:pPr>
                      <a:r>
                        <a:rPr lang="fr-FR" sz="1100" b="1" dirty="0">
                          <a:latin typeface="Arial"/>
                          <a:ea typeface="Calibri"/>
                          <a:cs typeface="Times New Roman"/>
                        </a:rPr>
                        <a:t>Communiquer </a:t>
                      </a:r>
                      <a:endParaRPr lang="fr-FR" sz="1100" dirty="0">
                        <a:latin typeface="Calibri"/>
                        <a:ea typeface="Calibri"/>
                        <a:cs typeface="Times New Roman"/>
                      </a:endParaRPr>
                    </a:p>
                    <a:p>
                      <a:pPr algn="ctr">
                        <a:lnSpc>
                          <a:spcPct val="115000"/>
                        </a:lnSpc>
                        <a:spcAft>
                          <a:spcPts val="1000"/>
                        </a:spcAft>
                      </a:pPr>
                      <a:r>
                        <a:rPr lang="fr-FR" sz="1100" dirty="0">
                          <a:latin typeface="Arial"/>
                          <a:ea typeface="Calibri"/>
                          <a:cs typeface="Times New Roman"/>
                        </a:rPr>
                        <a:t>à l’écrit comme à l’oral</a:t>
                      </a:r>
                      <a:endParaRPr lang="fr-FR" sz="1100" dirty="0">
                        <a:latin typeface="Calibri"/>
                        <a:ea typeface="Calibri"/>
                        <a:cs typeface="Times New Roman"/>
                      </a:endParaRPr>
                    </a:p>
                  </a:txBody>
                  <a:tcPr marL="68580" marR="68580" marT="0" marB="0"/>
                </a:tc>
                <a:tc>
                  <a:txBody>
                    <a:bodyPr/>
                    <a:lstStyle/>
                    <a:p>
                      <a:pPr marL="342900" lvl="0" indent="-342900" algn="just">
                        <a:lnSpc>
                          <a:spcPct val="115000"/>
                        </a:lnSpc>
                        <a:spcAft>
                          <a:spcPts val="0"/>
                        </a:spcAft>
                        <a:buFont typeface="Arial"/>
                        <a:buChar char="-"/>
                        <a:tabLst>
                          <a:tab pos="228600" algn="l"/>
                        </a:tabLst>
                      </a:pPr>
                      <a:r>
                        <a:rPr lang="fr-FR" sz="1100" b="1" dirty="0">
                          <a:latin typeface="Arial"/>
                          <a:ea typeface="Calibri"/>
                          <a:cs typeface="Times New Roman"/>
                        </a:rPr>
                        <a:t>Rédiger/présenter une synthèse, une analyse, une argumentation,… (clarté, justesse, pertinence, exhaustivité, logique)</a:t>
                      </a:r>
                      <a:endParaRPr lang="fr-FR" sz="1100" b="1" dirty="0">
                        <a:latin typeface="Calibri"/>
                        <a:ea typeface="Calibri"/>
                        <a:cs typeface="Times New Roman"/>
                      </a:endParaRPr>
                    </a:p>
                    <a:p>
                      <a:pPr marL="342900" lvl="0" indent="-342900" algn="just">
                        <a:lnSpc>
                          <a:spcPct val="115000"/>
                        </a:lnSpc>
                        <a:spcAft>
                          <a:spcPts val="0"/>
                        </a:spcAft>
                        <a:buFont typeface="Symbol"/>
                        <a:buChar char="-"/>
                        <a:tabLst>
                          <a:tab pos="228600" algn="l"/>
                        </a:tabLst>
                      </a:pPr>
                      <a:r>
                        <a:rPr lang="fr-FR" sz="1100" dirty="0">
                          <a:latin typeface="Arial"/>
                          <a:ea typeface="Calibri"/>
                          <a:cs typeface="Times New Roman"/>
                        </a:rPr>
                        <a:t>Résumer un paragraphe sous la forme d’un texte, d’un schéma, d’une carte mentale</a:t>
                      </a:r>
                      <a:endParaRPr lang="fr-FR" sz="1100" dirty="0">
                        <a:latin typeface="Calibri"/>
                        <a:ea typeface="Calibri"/>
                        <a:cs typeface="Times New Roman"/>
                      </a:endParaRPr>
                    </a:p>
                    <a:p>
                      <a:pPr marL="342900" lvl="0" indent="-342900" algn="just">
                        <a:lnSpc>
                          <a:spcPct val="115000"/>
                        </a:lnSpc>
                        <a:spcAft>
                          <a:spcPts val="0"/>
                        </a:spcAft>
                        <a:buFont typeface="Symbol"/>
                        <a:buChar char="-"/>
                        <a:tabLst>
                          <a:tab pos="228600" algn="l"/>
                        </a:tabLst>
                      </a:pPr>
                      <a:r>
                        <a:rPr lang="fr-FR" sz="1100" dirty="0">
                          <a:latin typeface="Arial"/>
                          <a:ea typeface="Calibri"/>
                          <a:cs typeface="Times New Roman"/>
                        </a:rPr>
                        <a:t>Illustrer son propos par des schémas, des graphes, des développements mathématiques</a:t>
                      </a:r>
                      <a:endParaRPr lang="fr-FR" sz="1100" dirty="0">
                        <a:latin typeface="Calibri"/>
                        <a:ea typeface="Calibri"/>
                        <a:cs typeface="Times New Roman"/>
                      </a:endParaRPr>
                    </a:p>
                  </a:txBody>
                  <a:tcPr marL="68580" marR="68580" marT="0" marB="0"/>
                </a:tc>
              </a:tr>
            </a:tbl>
          </a:graphicData>
        </a:graphic>
      </p:graphicFrame>
      <p:sp>
        <p:nvSpPr>
          <p:cNvPr id="5" name="Titre 4"/>
          <p:cNvSpPr>
            <a:spLocks noGrp="1"/>
          </p:cNvSpPr>
          <p:nvPr>
            <p:ph type="title"/>
          </p:nvPr>
        </p:nvSpPr>
        <p:spPr>
          <a:xfrm>
            <a:off x="457200" y="428604"/>
            <a:ext cx="8229600" cy="1643074"/>
          </a:xfrm>
        </p:spPr>
        <p:txBody>
          <a:bodyPr>
            <a:normAutofit fontScale="90000"/>
          </a:bodyPr>
          <a:lstStyle/>
          <a:p>
            <a:pPr algn="ctr"/>
            <a:r>
              <a:rPr lang="fr-FR" sz="4000" b="1" dirty="0" smtClean="0"/>
              <a:t>Compétences mobilisées lors d’une étude de documents</a:t>
            </a:r>
            <a:r>
              <a:rPr lang="fr-FR" sz="4000" b="1" u="sng" dirty="0" smtClean="0"/>
              <a:t> </a:t>
            </a:r>
            <a:r>
              <a:rPr lang="fr-FR" dirty="0" smtClean="0"/>
              <a:t/>
            </a:r>
            <a:br>
              <a:rPr lang="fr-FR" dirty="0" smtClean="0"/>
            </a:br>
            <a:endParaRPr lang="fr-FR"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pPr algn="ctr"/>
            <a:r>
              <a:rPr lang="fr-FR" dirty="0" smtClean="0"/>
              <a:t>Qu’est ce qu’une bonne évaluation?</a:t>
            </a:r>
            <a:endParaRPr lang="fr-FR" dirty="0"/>
          </a:p>
        </p:txBody>
      </p:sp>
      <p:sp>
        <p:nvSpPr>
          <p:cNvPr id="3" name="Espace réservé du contenu 2"/>
          <p:cNvSpPr>
            <a:spLocks noGrp="1"/>
          </p:cNvSpPr>
          <p:nvPr>
            <p:ph idx="1"/>
          </p:nvPr>
        </p:nvSpPr>
        <p:spPr>
          <a:xfrm>
            <a:off x="457200" y="1935480"/>
            <a:ext cx="8229600" cy="4565354"/>
          </a:xfrm>
        </p:spPr>
        <p:txBody>
          <a:bodyPr>
            <a:noAutofit/>
          </a:bodyPr>
          <a:lstStyle/>
          <a:p>
            <a:pPr algn="just"/>
            <a:r>
              <a:rPr lang="fr-FR" sz="2800" dirty="0" smtClean="0"/>
              <a:t>Une évaluation sommative (de fin de chapitre ou de type BAC) doit comporter des questions sur l’ensemble des 5 compétences APP, ANA, REA, VAL, COM plus la restitution de connaissances RCO. </a:t>
            </a:r>
          </a:p>
          <a:p>
            <a:pPr algn="just">
              <a:buNone/>
            </a:pPr>
            <a:endParaRPr lang="fr-FR" sz="2800" dirty="0" smtClean="0"/>
          </a:p>
          <a:p>
            <a:pPr algn="just"/>
            <a:r>
              <a:rPr lang="fr-FR" sz="2800" dirty="0" smtClean="0"/>
              <a:t>Si l’évaluation est formative, on peut par exemple travailler une compétence précise dans des situations diverses afin de voir si les élèves la maitrisent.</a:t>
            </a:r>
            <a:endParaRPr lang="fr-FR" sz="2800"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pPr algn="ctr"/>
            <a:r>
              <a:rPr lang="fr-FR" dirty="0" smtClean="0"/>
              <a:t>Les taches simples et les taches complexes</a:t>
            </a:r>
            <a:endParaRPr lang="fr-FR" dirty="0"/>
          </a:p>
        </p:txBody>
      </p:sp>
      <p:sp>
        <p:nvSpPr>
          <p:cNvPr id="3" name="Espace réservé du contenu 2"/>
          <p:cNvSpPr>
            <a:spLocks noGrp="1"/>
          </p:cNvSpPr>
          <p:nvPr>
            <p:ph idx="1"/>
          </p:nvPr>
        </p:nvSpPr>
        <p:spPr/>
        <p:txBody>
          <a:bodyPr>
            <a:normAutofit fontScale="92500" lnSpcReduction="20000"/>
          </a:bodyPr>
          <a:lstStyle/>
          <a:p>
            <a:pPr algn="just"/>
            <a:r>
              <a:rPr lang="fr-FR" b="1" dirty="0" smtClean="0"/>
              <a:t>Une tache simple </a:t>
            </a:r>
            <a:r>
              <a:rPr lang="fr-FR" dirty="0" smtClean="0"/>
              <a:t>nécessite un raisonnement avec une seule étape.</a:t>
            </a:r>
          </a:p>
          <a:p>
            <a:pPr algn="just">
              <a:buNone/>
            </a:pPr>
            <a:r>
              <a:rPr lang="fr-FR" dirty="0" smtClean="0"/>
              <a:t>Ex: Application directe d’une formule.</a:t>
            </a:r>
          </a:p>
          <a:p>
            <a:pPr algn="just">
              <a:buNone/>
            </a:pPr>
            <a:endParaRPr lang="fr-FR" dirty="0" smtClean="0"/>
          </a:p>
          <a:p>
            <a:pPr algn="just"/>
            <a:r>
              <a:rPr lang="fr-FR" b="1" dirty="0" smtClean="0"/>
              <a:t>Une tache complexe </a:t>
            </a:r>
            <a:r>
              <a:rPr lang="fr-FR" dirty="0" smtClean="0"/>
              <a:t>(pas forcement compliquée) nécessite un raisonnement avec plusieurs étapes.</a:t>
            </a:r>
          </a:p>
          <a:p>
            <a:pPr algn="just">
              <a:buNone/>
            </a:pPr>
            <a:r>
              <a:rPr lang="fr-FR" dirty="0" smtClean="0"/>
              <a:t>Ex: Application successive de deux formules pour pouvoir répondre à la question.</a:t>
            </a:r>
          </a:p>
          <a:p>
            <a:pPr algn="just">
              <a:buNone/>
            </a:pPr>
            <a:endParaRPr lang="fr-FR" dirty="0" smtClean="0"/>
          </a:p>
          <a:p>
            <a:pPr algn="just">
              <a:buNone/>
            </a:pPr>
            <a:r>
              <a:rPr lang="fr-FR" b="1" dirty="0" smtClean="0"/>
              <a:t>Une bonne évaluation sommative doit avoir des questions avec des taches simples et des taches complexes </a:t>
            </a:r>
            <a:r>
              <a:rPr lang="fr-FR" dirty="0" smtClean="0"/>
              <a:t>afin que tous les élèves, quelque soit leur niveau, puissent répondent à des questions.</a:t>
            </a:r>
          </a:p>
          <a:p>
            <a:endParaRPr lang="fr-FR"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pPr algn="ctr"/>
            <a:r>
              <a:rPr lang="fr-FR" dirty="0" smtClean="0"/>
              <a:t>Identification des compétences dans les évaluations</a:t>
            </a:r>
            <a:endParaRPr lang="fr-FR" dirty="0"/>
          </a:p>
        </p:txBody>
      </p:sp>
      <p:sp>
        <p:nvSpPr>
          <p:cNvPr id="3" name="Espace réservé du contenu 2"/>
          <p:cNvSpPr>
            <a:spLocks noGrp="1"/>
          </p:cNvSpPr>
          <p:nvPr>
            <p:ph idx="1"/>
          </p:nvPr>
        </p:nvSpPr>
        <p:spPr/>
        <p:txBody>
          <a:bodyPr/>
          <a:lstStyle/>
          <a:p>
            <a:pPr algn="just"/>
            <a:r>
              <a:rPr lang="fr-FR" dirty="0" smtClean="0"/>
              <a:t>Dans les évaluations, on ne décomposera pas les 5 compétences en savoirs, savoir-faire et savoir-être. Ceux-ci resteront implicites car ils sont évidemment trop nombreux.</a:t>
            </a:r>
          </a:p>
          <a:p>
            <a:pPr algn="just"/>
            <a:endParaRPr lang="fr-FR" dirty="0" smtClean="0"/>
          </a:p>
          <a:p>
            <a:pPr algn="just">
              <a:buNone/>
            </a:pPr>
            <a:endParaRPr lang="fr-FR" dirty="0" smtClean="0"/>
          </a:p>
          <a:p>
            <a:pPr algn="just"/>
            <a:r>
              <a:rPr lang="fr-FR" dirty="0" smtClean="0"/>
              <a:t>Chaque évaluation devra faire apparaitre en face de chaque question le (ou les) compétences nécessaires pour y répondre .</a:t>
            </a:r>
          </a:p>
          <a:p>
            <a:endParaRPr lang="fr-FR"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500042"/>
            <a:ext cx="8229600" cy="1000132"/>
          </a:xfrm>
        </p:spPr>
        <p:txBody>
          <a:bodyPr/>
          <a:lstStyle/>
          <a:p>
            <a:pPr algn="ctr"/>
            <a:r>
              <a:rPr lang="fr-FR" dirty="0" smtClean="0"/>
              <a:t>Compétences et notation</a:t>
            </a:r>
            <a:endParaRPr lang="fr-FR" dirty="0"/>
          </a:p>
        </p:txBody>
      </p:sp>
      <p:sp>
        <p:nvSpPr>
          <p:cNvPr id="3" name="Espace réservé du contenu 2"/>
          <p:cNvSpPr>
            <a:spLocks noGrp="1"/>
          </p:cNvSpPr>
          <p:nvPr>
            <p:ph idx="1"/>
          </p:nvPr>
        </p:nvSpPr>
        <p:spPr/>
        <p:txBody>
          <a:bodyPr/>
          <a:lstStyle/>
          <a:p>
            <a:pPr algn="just"/>
            <a:r>
              <a:rPr lang="fr-FR" dirty="0" smtClean="0"/>
              <a:t>Pour le tronc commun (enseignement spécifique), la notation reste classique avec des points pour chaque question.</a:t>
            </a:r>
          </a:p>
          <a:p>
            <a:pPr algn="just"/>
            <a:r>
              <a:rPr lang="fr-FR" dirty="0" smtClean="0"/>
              <a:t>Pour l’enseignement de spécialité ou l’épreuve est une résolution de problème, on ne notera pas chaque question mais des points seront donnés globalement à chaque compétence (voir sujet de BAC)</a:t>
            </a:r>
          </a:p>
          <a:p>
            <a:pPr algn="just"/>
            <a:r>
              <a:rPr lang="fr-FR" dirty="0" smtClean="0"/>
              <a:t>Pour l’ECE, on ne notera pas chaque question mais des points seront donnés globalement à chaque compétence (voir sujet de BAC ECE)</a:t>
            </a:r>
          </a:p>
          <a:p>
            <a:pPr>
              <a:buNone/>
            </a:pPr>
            <a:endParaRPr lang="fr-FR"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pPr algn="ctr"/>
            <a:r>
              <a:rPr lang="fr-FR" dirty="0" smtClean="0"/>
              <a:t>Exemple d’évaluation enseignement spécifique</a:t>
            </a:r>
            <a:endParaRPr lang="fr-FR" dirty="0"/>
          </a:p>
        </p:txBody>
      </p:sp>
      <p:sp>
        <p:nvSpPr>
          <p:cNvPr id="3" name="Espace réservé du contenu 2"/>
          <p:cNvSpPr>
            <a:spLocks noGrp="1"/>
          </p:cNvSpPr>
          <p:nvPr>
            <p:ph idx="1"/>
          </p:nvPr>
        </p:nvSpPr>
        <p:spPr/>
        <p:txBody>
          <a:bodyPr/>
          <a:lstStyle/>
          <a:p>
            <a:endParaRPr lang="fr-FR" dirty="0" smtClean="0"/>
          </a:p>
          <a:p>
            <a:endParaRPr lang="fr-FR" dirty="0" smtClean="0"/>
          </a:p>
          <a:p>
            <a:endParaRPr lang="fr-FR" dirty="0" smtClean="0"/>
          </a:p>
          <a:p>
            <a:r>
              <a:rPr lang="fr-FR" dirty="0" smtClean="0">
                <a:hlinkClick r:id="rId2" action="ppaction://hlinkfile"/>
              </a:rPr>
              <a:t>2013-Pondichéry-Ex protons avec compétences.docx</a:t>
            </a:r>
            <a:endParaRPr lang="fr-FR" dirty="0" smtClean="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ctr"/>
            <a:r>
              <a:rPr lang="fr-FR" dirty="0" smtClean="0"/>
              <a:t>Fiche navette de suivi élève</a:t>
            </a:r>
            <a:endParaRPr lang="fr-FR" dirty="0"/>
          </a:p>
        </p:txBody>
      </p:sp>
      <p:sp>
        <p:nvSpPr>
          <p:cNvPr id="3" name="Espace réservé du contenu 2"/>
          <p:cNvSpPr>
            <a:spLocks noGrp="1"/>
          </p:cNvSpPr>
          <p:nvPr>
            <p:ph idx="1"/>
          </p:nvPr>
        </p:nvSpPr>
        <p:spPr/>
        <p:txBody>
          <a:bodyPr/>
          <a:lstStyle/>
          <a:p>
            <a:pPr algn="just"/>
            <a:r>
              <a:rPr lang="fr-FR" dirty="0" smtClean="0"/>
              <a:t>Chaque élève aura sa grille de suivi des compétences qu’il remplira lors de la correction des contrôles.</a:t>
            </a:r>
          </a:p>
          <a:p>
            <a:pPr algn="just"/>
            <a:endParaRPr lang="fr-FR" dirty="0"/>
          </a:p>
        </p:txBody>
      </p:sp>
      <p:graphicFrame>
        <p:nvGraphicFramePr>
          <p:cNvPr id="4" name="Tableau 3"/>
          <p:cNvGraphicFramePr>
            <a:graphicFrameLocks noGrp="1"/>
          </p:cNvGraphicFramePr>
          <p:nvPr/>
        </p:nvGraphicFramePr>
        <p:xfrm>
          <a:off x="500036" y="3357560"/>
          <a:ext cx="7929616" cy="3191439"/>
        </p:xfrm>
        <a:graphic>
          <a:graphicData uri="http://schemas.openxmlformats.org/drawingml/2006/table">
            <a:tbl>
              <a:tblPr firstRow="1" bandRow="1">
                <a:tableStyleId>{5C22544A-7EE6-4342-B048-85BDC9FD1C3A}</a:tableStyleId>
              </a:tblPr>
              <a:tblGrid>
                <a:gridCol w="1982404"/>
                <a:gridCol w="1982404"/>
                <a:gridCol w="1982404"/>
                <a:gridCol w="1982404"/>
              </a:tblGrid>
              <a:tr h="449039">
                <a:tc>
                  <a:txBody>
                    <a:bodyPr/>
                    <a:lstStyle/>
                    <a:p>
                      <a:pPr algn="l" fontAlgn="b"/>
                      <a:endParaRPr lang="fr-FR" sz="1600" b="0" i="0" u="none" strike="noStrike" dirty="0">
                        <a:solidFill>
                          <a:srgbClr val="000000"/>
                        </a:solidFill>
                        <a:latin typeface="Arial" pitchFamily="34" charset="0"/>
                        <a:cs typeface="Arial" pitchFamily="34" charset="0"/>
                      </a:endParaRPr>
                    </a:p>
                  </a:txBody>
                  <a:tcPr marL="9525" marR="9525" marT="9525" marB="0" anchor="b"/>
                </a:tc>
                <a:tc>
                  <a:txBody>
                    <a:bodyPr/>
                    <a:lstStyle/>
                    <a:p>
                      <a:pPr algn="l" fontAlgn="b"/>
                      <a:r>
                        <a:rPr lang="fr-FR" sz="1600" b="0" i="0" u="none" strike="noStrike">
                          <a:solidFill>
                            <a:srgbClr val="000000"/>
                          </a:solidFill>
                          <a:latin typeface="Arial" pitchFamily="34" charset="0"/>
                          <a:cs typeface="Arial" pitchFamily="34" charset="0"/>
                        </a:rPr>
                        <a:t>contrôle 1</a:t>
                      </a:r>
                    </a:p>
                  </a:txBody>
                  <a:tcPr marL="9525" marR="9525" marT="9525" marB="0" anchor="b"/>
                </a:tc>
                <a:tc>
                  <a:txBody>
                    <a:bodyPr/>
                    <a:lstStyle/>
                    <a:p>
                      <a:pPr algn="l" fontAlgn="b"/>
                      <a:r>
                        <a:rPr lang="fr-FR" sz="1600" b="0" i="0" u="none" strike="noStrike">
                          <a:solidFill>
                            <a:srgbClr val="000000"/>
                          </a:solidFill>
                          <a:latin typeface="Arial" pitchFamily="34" charset="0"/>
                          <a:cs typeface="Arial" pitchFamily="34" charset="0"/>
                        </a:rPr>
                        <a:t>contrôle 2</a:t>
                      </a:r>
                    </a:p>
                  </a:txBody>
                  <a:tcPr marL="9525" marR="9525" marT="9525" marB="0" anchor="b"/>
                </a:tc>
                <a:tc>
                  <a:txBody>
                    <a:bodyPr/>
                    <a:lstStyle/>
                    <a:p>
                      <a:pPr algn="l" fontAlgn="b"/>
                      <a:r>
                        <a:rPr lang="fr-FR" sz="1600" b="0" i="0" u="none" strike="noStrike">
                          <a:solidFill>
                            <a:srgbClr val="000000"/>
                          </a:solidFill>
                          <a:latin typeface="Arial" pitchFamily="34" charset="0"/>
                          <a:cs typeface="Arial" pitchFamily="34" charset="0"/>
                        </a:rPr>
                        <a:t>TP1</a:t>
                      </a:r>
                    </a:p>
                  </a:txBody>
                  <a:tcPr marL="9525" marR="9525" marT="9525" marB="0" anchor="b"/>
                </a:tc>
              </a:tr>
              <a:tr h="449039">
                <a:tc>
                  <a:txBody>
                    <a:bodyPr/>
                    <a:lstStyle/>
                    <a:p>
                      <a:pPr algn="l" fontAlgn="b"/>
                      <a:r>
                        <a:rPr lang="fr-FR" sz="1600" b="1" i="0" u="none" strike="noStrike" dirty="0">
                          <a:solidFill>
                            <a:srgbClr val="000000"/>
                          </a:solidFill>
                          <a:latin typeface="Arial" pitchFamily="34" charset="0"/>
                          <a:cs typeface="Arial" pitchFamily="34" charset="0"/>
                        </a:rPr>
                        <a:t>S'APPROPRIER</a:t>
                      </a:r>
                    </a:p>
                  </a:txBody>
                  <a:tcPr marL="9525" marR="9525" marT="9525" marB="0" anchor="b"/>
                </a:tc>
                <a:tc>
                  <a:txBody>
                    <a:bodyPr/>
                    <a:lstStyle/>
                    <a:p>
                      <a:pPr algn="l" fontAlgn="b"/>
                      <a:r>
                        <a:rPr lang="fr-FR" sz="1600" b="0" i="0" u="none" strike="noStrike">
                          <a:solidFill>
                            <a:srgbClr val="000000"/>
                          </a:solidFill>
                          <a:latin typeface="Arial" pitchFamily="34" charset="0"/>
                          <a:cs typeface="Arial" pitchFamily="34" charset="0"/>
                        </a:rPr>
                        <a:t>A</a:t>
                      </a:r>
                    </a:p>
                  </a:txBody>
                  <a:tcPr marL="9525" marR="9525" marT="9525" marB="0" anchor="b"/>
                </a:tc>
                <a:tc>
                  <a:txBody>
                    <a:bodyPr/>
                    <a:lstStyle/>
                    <a:p>
                      <a:pPr algn="l" fontAlgn="b"/>
                      <a:endParaRPr lang="fr-FR" sz="1600" b="0" i="0" u="none" strike="noStrike">
                        <a:solidFill>
                          <a:srgbClr val="000000"/>
                        </a:solidFill>
                        <a:latin typeface="Arial" pitchFamily="34" charset="0"/>
                        <a:cs typeface="Arial" pitchFamily="34" charset="0"/>
                      </a:endParaRPr>
                    </a:p>
                  </a:txBody>
                  <a:tcPr marL="9525" marR="9525" marT="9525" marB="0" anchor="b"/>
                </a:tc>
                <a:tc>
                  <a:txBody>
                    <a:bodyPr/>
                    <a:lstStyle/>
                    <a:p>
                      <a:pPr algn="l" fontAlgn="b"/>
                      <a:endParaRPr lang="fr-FR" sz="1600" b="0" i="0" u="none" strike="noStrike">
                        <a:solidFill>
                          <a:srgbClr val="000000"/>
                        </a:solidFill>
                        <a:latin typeface="Arial" pitchFamily="34" charset="0"/>
                        <a:cs typeface="Arial" pitchFamily="34" charset="0"/>
                      </a:endParaRPr>
                    </a:p>
                  </a:txBody>
                  <a:tcPr marL="9525" marR="9525" marT="9525" marB="0" anchor="b"/>
                </a:tc>
              </a:tr>
              <a:tr h="449039">
                <a:tc>
                  <a:txBody>
                    <a:bodyPr/>
                    <a:lstStyle/>
                    <a:p>
                      <a:pPr algn="l" fontAlgn="b"/>
                      <a:r>
                        <a:rPr lang="fr-FR" sz="1600" b="1" i="0" u="none" strike="noStrike" dirty="0">
                          <a:solidFill>
                            <a:srgbClr val="000000"/>
                          </a:solidFill>
                          <a:latin typeface="Arial" pitchFamily="34" charset="0"/>
                          <a:cs typeface="Arial" pitchFamily="34" charset="0"/>
                        </a:rPr>
                        <a:t>ANALYSER</a:t>
                      </a:r>
                    </a:p>
                  </a:txBody>
                  <a:tcPr marL="9525" marR="9525" marT="9525" marB="0" anchor="b"/>
                </a:tc>
                <a:tc>
                  <a:txBody>
                    <a:bodyPr/>
                    <a:lstStyle/>
                    <a:p>
                      <a:pPr algn="l" fontAlgn="b"/>
                      <a:r>
                        <a:rPr lang="fr-FR" sz="1600" b="0" i="0" u="none" strike="noStrike">
                          <a:solidFill>
                            <a:srgbClr val="000000"/>
                          </a:solidFill>
                          <a:latin typeface="Arial" pitchFamily="34" charset="0"/>
                          <a:cs typeface="Arial" pitchFamily="34" charset="0"/>
                        </a:rPr>
                        <a:t>NA</a:t>
                      </a:r>
                    </a:p>
                  </a:txBody>
                  <a:tcPr marL="9525" marR="9525" marT="9525" marB="0" anchor="b"/>
                </a:tc>
                <a:tc>
                  <a:txBody>
                    <a:bodyPr/>
                    <a:lstStyle/>
                    <a:p>
                      <a:pPr algn="l" fontAlgn="b"/>
                      <a:endParaRPr lang="fr-FR" sz="1600" b="0" i="0" u="none" strike="noStrike">
                        <a:solidFill>
                          <a:srgbClr val="000000"/>
                        </a:solidFill>
                        <a:latin typeface="Arial" pitchFamily="34" charset="0"/>
                        <a:cs typeface="Arial" pitchFamily="34" charset="0"/>
                      </a:endParaRPr>
                    </a:p>
                  </a:txBody>
                  <a:tcPr marL="9525" marR="9525" marT="9525" marB="0" anchor="b"/>
                </a:tc>
                <a:tc>
                  <a:txBody>
                    <a:bodyPr/>
                    <a:lstStyle/>
                    <a:p>
                      <a:pPr algn="l" fontAlgn="b"/>
                      <a:endParaRPr lang="fr-FR" sz="1600" b="0" i="0" u="none" strike="noStrike">
                        <a:solidFill>
                          <a:srgbClr val="000000"/>
                        </a:solidFill>
                        <a:latin typeface="Arial" pitchFamily="34" charset="0"/>
                        <a:cs typeface="Arial" pitchFamily="34" charset="0"/>
                      </a:endParaRPr>
                    </a:p>
                  </a:txBody>
                  <a:tcPr marL="9525" marR="9525" marT="9525" marB="0" anchor="b"/>
                </a:tc>
              </a:tr>
              <a:tr h="449039">
                <a:tc>
                  <a:txBody>
                    <a:bodyPr/>
                    <a:lstStyle/>
                    <a:p>
                      <a:pPr algn="l" fontAlgn="b"/>
                      <a:r>
                        <a:rPr lang="fr-FR" sz="1600" b="1" i="0" u="none" strike="noStrike" dirty="0">
                          <a:solidFill>
                            <a:srgbClr val="000000"/>
                          </a:solidFill>
                          <a:latin typeface="Arial" pitchFamily="34" charset="0"/>
                          <a:cs typeface="Arial" pitchFamily="34" charset="0"/>
                        </a:rPr>
                        <a:t>REALISER</a:t>
                      </a:r>
                    </a:p>
                  </a:txBody>
                  <a:tcPr marL="9525" marR="9525" marT="9525" marB="0" anchor="b"/>
                </a:tc>
                <a:tc>
                  <a:txBody>
                    <a:bodyPr/>
                    <a:lstStyle/>
                    <a:p>
                      <a:pPr algn="l" fontAlgn="b"/>
                      <a:r>
                        <a:rPr lang="fr-FR" sz="1600" b="0" i="0" u="none" strike="noStrike" dirty="0">
                          <a:solidFill>
                            <a:srgbClr val="000000"/>
                          </a:solidFill>
                          <a:latin typeface="Arial" pitchFamily="34" charset="0"/>
                          <a:cs typeface="Arial" pitchFamily="34" charset="0"/>
                        </a:rPr>
                        <a:t>ECA</a:t>
                      </a:r>
                    </a:p>
                  </a:txBody>
                  <a:tcPr marL="9525" marR="9525" marT="9525" marB="0" anchor="b"/>
                </a:tc>
                <a:tc>
                  <a:txBody>
                    <a:bodyPr/>
                    <a:lstStyle/>
                    <a:p>
                      <a:pPr algn="l" fontAlgn="b"/>
                      <a:endParaRPr lang="fr-FR" sz="1600" b="0" i="0" u="none" strike="noStrike" dirty="0">
                        <a:solidFill>
                          <a:srgbClr val="000000"/>
                        </a:solidFill>
                        <a:latin typeface="Arial" pitchFamily="34" charset="0"/>
                        <a:cs typeface="Arial" pitchFamily="34" charset="0"/>
                      </a:endParaRPr>
                    </a:p>
                  </a:txBody>
                  <a:tcPr marL="9525" marR="9525" marT="9525" marB="0" anchor="b"/>
                </a:tc>
                <a:tc>
                  <a:txBody>
                    <a:bodyPr/>
                    <a:lstStyle/>
                    <a:p>
                      <a:pPr algn="l" fontAlgn="b"/>
                      <a:endParaRPr lang="fr-FR" sz="1600" b="0" i="0" u="none" strike="noStrike">
                        <a:solidFill>
                          <a:srgbClr val="000000"/>
                        </a:solidFill>
                        <a:latin typeface="Arial" pitchFamily="34" charset="0"/>
                        <a:cs typeface="Arial" pitchFamily="34" charset="0"/>
                      </a:endParaRPr>
                    </a:p>
                  </a:txBody>
                  <a:tcPr marL="9525" marR="9525" marT="9525" marB="0" anchor="b"/>
                </a:tc>
              </a:tr>
              <a:tr h="449039">
                <a:tc>
                  <a:txBody>
                    <a:bodyPr/>
                    <a:lstStyle/>
                    <a:p>
                      <a:pPr algn="l" fontAlgn="b"/>
                      <a:r>
                        <a:rPr lang="fr-FR" sz="1600" b="1" i="0" u="none" strike="noStrike" dirty="0">
                          <a:solidFill>
                            <a:srgbClr val="000000"/>
                          </a:solidFill>
                          <a:latin typeface="Arial" pitchFamily="34" charset="0"/>
                          <a:cs typeface="Arial" pitchFamily="34" charset="0"/>
                        </a:rPr>
                        <a:t>VALIDER</a:t>
                      </a:r>
                    </a:p>
                  </a:txBody>
                  <a:tcPr marL="9525" marR="9525" marT="9525" marB="0" anchor="b"/>
                </a:tc>
                <a:tc>
                  <a:txBody>
                    <a:bodyPr/>
                    <a:lstStyle/>
                    <a:p>
                      <a:pPr algn="l" fontAlgn="b"/>
                      <a:endParaRPr lang="fr-FR" sz="1600" b="0" i="0" u="none" strike="noStrike" dirty="0">
                        <a:solidFill>
                          <a:srgbClr val="000000"/>
                        </a:solidFill>
                        <a:latin typeface="Arial" pitchFamily="34" charset="0"/>
                        <a:cs typeface="Arial" pitchFamily="34" charset="0"/>
                      </a:endParaRPr>
                    </a:p>
                  </a:txBody>
                  <a:tcPr marL="9525" marR="9525" marT="9525" marB="0" anchor="b"/>
                </a:tc>
                <a:tc>
                  <a:txBody>
                    <a:bodyPr/>
                    <a:lstStyle/>
                    <a:p>
                      <a:pPr algn="l" fontAlgn="b"/>
                      <a:endParaRPr lang="fr-FR" sz="1600" b="0" i="0" u="none" strike="noStrike">
                        <a:solidFill>
                          <a:srgbClr val="000000"/>
                        </a:solidFill>
                        <a:latin typeface="Arial" pitchFamily="34" charset="0"/>
                        <a:cs typeface="Arial" pitchFamily="34" charset="0"/>
                      </a:endParaRPr>
                    </a:p>
                  </a:txBody>
                  <a:tcPr marL="9525" marR="9525" marT="9525" marB="0" anchor="b"/>
                </a:tc>
                <a:tc>
                  <a:txBody>
                    <a:bodyPr/>
                    <a:lstStyle/>
                    <a:p>
                      <a:pPr algn="l" fontAlgn="b"/>
                      <a:endParaRPr lang="fr-FR" sz="1600" b="0" i="0" u="none" strike="noStrike">
                        <a:solidFill>
                          <a:srgbClr val="000000"/>
                        </a:solidFill>
                        <a:latin typeface="Arial" pitchFamily="34" charset="0"/>
                        <a:cs typeface="Arial" pitchFamily="34" charset="0"/>
                      </a:endParaRPr>
                    </a:p>
                  </a:txBody>
                  <a:tcPr marL="9525" marR="9525" marT="9525" marB="0" anchor="b"/>
                </a:tc>
              </a:tr>
              <a:tr h="449039">
                <a:tc>
                  <a:txBody>
                    <a:bodyPr/>
                    <a:lstStyle/>
                    <a:p>
                      <a:pPr algn="l" fontAlgn="b"/>
                      <a:r>
                        <a:rPr lang="fr-FR" sz="1600" b="1" i="0" u="none" strike="noStrike" dirty="0">
                          <a:solidFill>
                            <a:srgbClr val="000000"/>
                          </a:solidFill>
                          <a:latin typeface="Arial" pitchFamily="34" charset="0"/>
                          <a:cs typeface="Arial" pitchFamily="34" charset="0"/>
                        </a:rPr>
                        <a:t>COMMUNIQUER </a:t>
                      </a:r>
                    </a:p>
                  </a:txBody>
                  <a:tcPr marL="9525" marR="9525" marT="9525" marB="0" anchor="b"/>
                </a:tc>
                <a:tc>
                  <a:txBody>
                    <a:bodyPr/>
                    <a:lstStyle/>
                    <a:p>
                      <a:pPr algn="l" fontAlgn="b"/>
                      <a:endParaRPr lang="fr-FR" sz="1600" b="0" i="0" u="none" strike="noStrike" dirty="0">
                        <a:solidFill>
                          <a:srgbClr val="000000"/>
                        </a:solidFill>
                        <a:latin typeface="Arial" pitchFamily="34" charset="0"/>
                        <a:cs typeface="Arial" pitchFamily="34" charset="0"/>
                      </a:endParaRPr>
                    </a:p>
                  </a:txBody>
                  <a:tcPr marL="9525" marR="9525" marT="9525" marB="0" anchor="b"/>
                </a:tc>
                <a:tc>
                  <a:txBody>
                    <a:bodyPr/>
                    <a:lstStyle/>
                    <a:p>
                      <a:pPr algn="l" fontAlgn="b"/>
                      <a:endParaRPr lang="fr-FR" sz="1600" b="0" i="0" u="none" strike="noStrike" dirty="0">
                        <a:solidFill>
                          <a:srgbClr val="000000"/>
                        </a:solidFill>
                        <a:latin typeface="Arial" pitchFamily="34" charset="0"/>
                        <a:cs typeface="Arial" pitchFamily="34" charset="0"/>
                      </a:endParaRPr>
                    </a:p>
                  </a:txBody>
                  <a:tcPr marL="9525" marR="9525" marT="9525" marB="0" anchor="b"/>
                </a:tc>
                <a:tc>
                  <a:txBody>
                    <a:bodyPr/>
                    <a:lstStyle/>
                    <a:p>
                      <a:pPr algn="l" fontAlgn="b"/>
                      <a:endParaRPr lang="fr-FR" sz="1600" b="0" i="0" u="none" strike="noStrike" dirty="0">
                        <a:solidFill>
                          <a:srgbClr val="000000"/>
                        </a:solidFill>
                        <a:latin typeface="Arial" pitchFamily="34" charset="0"/>
                        <a:cs typeface="Arial" pitchFamily="34" charset="0"/>
                      </a:endParaRPr>
                    </a:p>
                  </a:txBody>
                  <a:tcPr marL="9525" marR="9525" marT="9525" marB="0" anchor="b"/>
                </a:tc>
              </a:tr>
              <a:tr h="449039">
                <a:tc>
                  <a:txBody>
                    <a:bodyPr/>
                    <a:lstStyle/>
                    <a:p>
                      <a:pPr algn="l" fontAlgn="b"/>
                      <a:r>
                        <a:rPr lang="fr-FR" sz="1600" b="1" i="0" u="none" strike="noStrike" dirty="0">
                          <a:solidFill>
                            <a:srgbClr val="000000"/>
                          </a:solidFill>
                          <a:latin typeface="Arial" pitchFamily="34" charset="0"/>
                          <a:cs typeface="Arial" pitchFamily="34" charset="0"/>
                        </a:rPr>
                        <a:t>RESTITUTION DE CONNAISSANCES</a:t>
                      </a:r>
                    </a:p>
                  </a:txBody>
                  <a:tcPr marL="9525" marR="9525" marT="9525" marB="0" anchor="b"/>
                </a:tc>
                <a:tc>
                  <a:txBody>
                    <a:bodyPr/>
                    <a:lstStyle/>
                    <a:p>
                      <a:pPr algn="l" fontAlgn="b"/>
                      <a:endParaRPr lang="fr-FR" sz="1600" b="0" i="0" u="none" strike="noStrike" dirty="0">
                        <a:solidFill>
                          <a:srgbClr val="000000"/>
                        </a:solidFill>
                        <a:latin typeface="Arial" pitchFamily="34" charset="0"/>
                        <a:cs typeface="Arial" pitchFamily="34" charset="0"/>
                      </a:endParaRPr>
                    </a:p>
                  </a:txBody>
                  <a:tcPr marL="9525" marR="9525" marT="9525" marB="0" anchor="b"/>
                </a:tc>
                <a:tc>
                  <a:txBody>
                    <a:bodyPr/>
                    <a:lstStyle/>
                    <a:p>
                      <a:pPr algn="l" fontAlgn="b"/>
                      <a:endParaRPr lang="fr-FR" sz="1600" b="0" i="0" u="none" strike="noStrike" dirty="0">
                        <a:solidFill>
                          <a:srgbClr val="000000"/>
                        </a:solidFill>
                        <a:latin typeface="Arial" pitchFamily="34" charset="0"/>
                        <a:cs typeface="Arial" pitchFamily="34" charset="0"/>
                      </a:endParaRPr>
                    </a:p>
                  </a:txBody>
                  <a:tcPr marL="9525" marR="9525" marT="9525" marB="0" anchor="b"/>
                </a:tc>
                <a:tc>
                  <a:txBody>
                    <a:bodyPr/>
                    <a:lstStyle/>
                    <a:p>
                      <a:pPr algn="l" fontAlgn="b"/>
                      <a:endParaRPr lang="fr-FR" sz="1600" b="0" i="0" u="none" strike="noStrike" dirty="0">
                        <a:solidFill>
                          <a:srgbClr val="000000"/>
                        </a:solidFill>
                        <a:latin typeface="Arial" pitchFamily="34" charset="0"/>
                        <a:cs typeface="Arial" pitchFamily="34" charset="0"/>
                      </a:endParaRPr>
                    </a:p>
                  </a:txBody>
                  <a:tcPr marL="9525" marR="9525" marT="9525" marB="0" anchor="b"/>
                </a:tc>
              </a:tr>
            </a:tbl>
          </a:graphicData>
        </a:graphic>
      </p:graphicFrame>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Autofit/>
          </a:bodyPr>
          <a:lstStyle/>
          <a:p>
            <a:pPr algn="ctr"/>
            <a:r>
              <a:rPr lang="fr-FR" sz="4000" dirty="0" smtClean="0"/>
              <a:t>Correction d’un sujet d’enseignement de spécialité: Résolution de problème</a:t>
            </a:r>
            <a:endParaRPr lang="fr-FR" sz="4000" dirty="0"/>
          </a:p>
        </p:txBody>
      </p:sp>
      <p:sp>
        <p:nvSpPr>
          <p:cNvPr id="3" name="Espace réservé du contenu 2"/>
          <p:cNvSpPr>
            <a:spLocks noGrp="1"/>
          </p:cNvSpPr>
          <p:nvPr>
            <p:ph idx="1"/>
          </p:nvPr>
        </p:nvSpPr>
        <p:spPr/>
        <p:txBody>
          <a:bodyPr/>
          <a:lstStyle/>
          <a:p>
            <a:r>
              <a:rPr lang="fr-FR" dirty="0" smtClean="0"/>
              <a:t>Il est difficile de noter classiquement car on a souvent une seule question</a:t>
            </a:r>
          </a:p>
          <a:p>
            <a:pPr>
              <a:buNone/>
            </a:pPr>
            <a:endParaRPr lang="fr-FR" dirty="0" smtClean="0"/>
          </a:p>
          <a:p>
            <a:r>
              <a:rPr lang="fr-FR" dirty="0" smtClean="0"/>
              <a:t>On va faire une notation par compétence à l’aide d’un tableau</a:t>
            </a:r>
            <a:endParaRPr lang="fr-FR"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pPr algn="ctr"/>
            <a:r>
              <a:rPr lang="fr-FR" dirty="0" smtClean="0"/>
              <a:t>Correction d’un sujet d’enseignement de spécialité</a:t>
            </a:r>
            <a:endParaRPr lang="fr-FR" dirty="0"/>
          </a:p>
        </p:txBody>
      </p:sp>
      <p:graphicFrame>
        <p:nvGraphicFramePr>
          <p:cNvPr id="4" name="Espace réservé du contenu 3"/>
          <p:cNvGraphicFramePr>
            <a:graphicFrameLocks noGrp="1"/>
          </p:cNvGraphicFramePr>
          <p:nvPr>
            <p:ph idx="1"/>
          </p:nvPr>
        </p:nvGraphicFramePr>
        <p:xfrm>
          <a:off x="457200" y="2000239"/>
          <a:ext cx="8229600" cy="4550397"/>
        </p:xfrm>
        <a:graphic>
          <a:graphicData uri="http://schemas.openxmlformats.org/drawingml/2006/table">
            <a:tbl>
              <a:tblPr firstRow="1" bandRow="1">
                <a:tableStyleId>{5C22544A-7EE6-4342-B048-85BDC9FD1C3A}</a:tableStyleId>
              </a:tblPr>
              <a:tblGrid>
                <a:gridCol w="1645920"/>
                <a:gridCol w="1645920"/>
                <a:gridCol w="1645920"/>
                <a:gridCol w="1645920"/>
                <a:gridCol w="1645920"/>
              </a:tblGrid>
              <a:tr h="315956">
                <a:tc>
                  <a:txBody>
                    <a:bodyPr/>
                    <a:lstStyle/>
                    <a:p>
                      <a:pPr algn="ctr">
                        <a:lnSpc>
                          <a:spcPct val="115000"/>
                        </a:lnSpc>
                        <a:spcAft>
                          <a:spcPts val="0"/>
                        </a:spcAft>
                      </a:pPr>
                      <a:r>
                        <a:rPr lang="fr-FR" sz="1000" b="1" dirty="0" smtClean="0">
                          <a:latin typeface="Arial"/>
                          <a:ea typeface="Times New Roman"/>
                          <a:cs typeface="Arial"/>
                        </a:rPr>
                        <a:t>Compétences</a:t>
                      </a:r>
                      <a:endParaRPr lang="fr-FR" sz="1000" dirty="0">
                        <a:latin typeface="Arial"/>
                        <a:ea typeface="Calibri"/>
                        <a:cs typeface="Times New Roman"/>
                      </a:endParaRPr>
                    </a:p>
                  </a:txBody>
                  <a:tcPr marL="44450" marR="44450" marT="0" marB="0" anchor="ctr"/>
                </a:tc>
                <a:tc>
                  <a:txBody>
                    <a:bodyPr/>
                    <a:lstStyle/>
                    <a:p>
                      <a:r>
                        <a:rPr lang="fr-FR" dirty="0" smtClean="0"/>
                        <a:t>A</a:t>
                      </a:r>
                      <a:endParaRPr lang="fr-FR" dirty="0"/>
                    </a:p>
                  </a:txBody>
                  <a:tcPr/>
                </a:tc>
                <a:tc>
                  <a:txBody>
                    <a:bodyPr/>
                    <a:lstStyle/>
                    <a:p>
                      <a:r>
                        <a:rPr lang="fr-FR" dirty="0" smtClean="0"/>
                        <a:t>B</a:t>
                      </a:r>
                      <a:endParaRPr lang="fr-FR" dirty="0"/>
                    </a:p>
                  </a:txBody>
                  <a:tcPr/>
                </a:tc>
                <a:tc>
                  <a:txBody>
                    <a:bodyPr/>
                    <a:lstStyle/>
                    <a:p>
                      <a:r>
                        <a:rPr lang="fr-FR" dirty="0" smtClean="0"/>
                        <a:t>C</a:t>
                      </a:r>
                      <a:endParaRPr lang="fr-FR" dirty="0"/>
                    </a:p>
                  </a:txBody>
                  <a:tcPr/>
                </a:tc>
                <a:tc>
                  <a:txBody>
                    <a:bodyPr/>
                    <a:lstStyle/>
                    <a:p>
                      <a:r>
                        <a:rPr lang="fr-FR" dirty="0" smtClean="0"/>
                        <a:t>D</a:t>
                      </a:r>
                      <a:endParaRPr lang="fr-FR" dirty="0"/>
                    </a:p>
                  </a:txBody>
                  <a:tcPr/>
                </a:tc>
              </a:tr>
              <a:tr h="601709">
                <a:tc>
                  <a:txBody>
                    <a:bodyPr/>
                    <a:lstStyle/>
                    <a:p>
                      <a:pPr>
                        <a:lnSpc>
                          <a:spcPct val="115000"/>
                        </a:lnSpc>
                        <a:spcAft>
                          <a:spcPts val="0"/>
                        </a:spcAft>
                      </a:pPr>
                      <a:r>
                        <a:rPr lang="fr-FR" sz="1000" b="1">
                          <a:latin typeface="Arial"/>
                          <a:ea typeface="Times New Roman"/>
                          <a:cs typeface="Arial"/>
                        </a:rPr>
                        <a:t>S’approprier</a:t>
                      </a:r>
                      <a:r>
                        <a:rPr lang="fr-FR" sz="1000">
                          <a:latin typeface="Arial"/>
                          <a:ea typeface="Times New Roman"/>
                          <a:cs typeface="Arial"/>
                        </a:rPr>
                        <a:t> </a:t>
                      </a:r>
                      <a:endParaRPr lang="fr-FR" sz="1000">
                        <a:latin typeface="Arial"/>
                        <a:ea typeface="Calibri"/>
                        <a:cs typeface="Times New Roman"/>
                      </a:endParaRPr>
                    </a:p>
                    <a:p>
                      <a:pPr>
                        <a:lnSpc>
                          <a:spcPct val="115000"/>
                        </a:lnSpc>
                        <a:spcAft>
                          <a:spcPts val="0"/>
                        </a:spcAft>
                      </a:pPr>
                      <a:r>
                        <a:rPr lang="fr-FR" sz="1000">
                          <a:latin typeface="Arial"/>
                          <a:ea typeface="Times New Roman"/>
                          <a:cs typeface="Arial"/>
                        </a:rPr>
                        <a:t>Extraire l'information utile </a:t>
                      </a:r>
                      <a:endParaRPr lang="fr-FR" sz="1000">
                        <a:latin typeface="Arial"/>
                        <a:ea typeface="Calibri"/>
                        <a:cs typeface="Times New Roman"/>
                      </a:endParaRPr>
                    </a:p>
                  </a:txBody>
                  <a:tcPr marL="44450" marR="44450" marT="0" marB="0"/>
                </a:tc>
                <a:tc>
                  <a:txBody>
                    <a:bodyPr/>
                    <a:lstStyle/>
                    <a:p>
                      <a:r>
                        <a:rPr lang="fr-FR" dirty="0" smtClean="0"/>
                        <a:t>x</a:t>
                      </a:r>
                      <a:endParaRPr lang="fr-FR" dirty="0"/>
                    </a:p>
                  </a:txBody>
                  <a:tcPr/>
                </a:tc>
                <a:tc>
                  <a:txBody>
                    <a:bodyPr/>
                    <a:lstStyle/>
                    <a:p>
                      <a:endParaRPr lang="fr-FR"/>
                    </a:p>
                  </a:txBody>
                  <a:tcPr/>
                </a:tc>
                <a:tc>
                  <a:txBody>
                    <a:bodyPr/>
                    <a:lstStyle/>
                    <a:p>
                      <a:endParaRPr lang="fr-FR"/>
                    </a:p>
                  </a:txBody>
                  <a:tcPr/>
                </a:tc>
                <a:tc>
                  <a:txBody>
                    <a:bodyPr/>
                    <a:lstStyle/>
                    <a:p>
                      <a:endParaRPr lang="fr-FR"/>
                    </a:p>
                  </a:txBody>
                  <a:tcPr/>
                </a:tc>
              </a:tr>
              <a:tr h="601709">
                <a:tc>
                  <a:txBody>
                    <a:bodyPr/>
                    <a:lstStyle/>
                    <a:p>
                      <a:pPr>
                        <a:lnSpc>
                          <a:spcPct val="115000"/>
                        </a:lnSpc>
                        <a:spcAft>
                          <a:spcPts val="0"/>
                        </a:spcAft>
                      </a:pPr>
                      <a:r>
                        <a:rPr lang="fr-FR" sz="1000" b="1" dirty="0" smtClean="0">
                          <a:latin typeface="Arial"/>
                          <a:ea typeface="Calibri"/>
                          <a:cs typeface="Times New Roman"/>
                        </a:rPr>
                        <a:t>Analyser</a:t>
                      </a:r>
                    </a:p>
                    <a:p>
                      <a:pPr>
                        <a:lnSpc>
                          <a:spcPct val="115000"/>
                        </a:lnSpc>
                        <a:spcAft>
                          <a:spcPts val="0"/>
                        </a:spcAft>
                      </a:pPr>
                      <a:r>
                        <a:rPr lang="fr-FR" sz="1000" dirty="0" smtClean="0">
                          <a:latin typeface="Arial"/>
                          <a:ea typeface="Calibri"/>
                          <a:cs typeface="Times New Roman"/>
                        </a:rPr>
                        <a:t>Construire sa démarche</a:t>
                      </a:r>
                      <a:endParaRPr lang="fr-FR" sz="1000" dirty="0">
                        <a:latin typeface="Arial"/>
                        <a:ea typeface="Calibri"/>
                        <a:cs typeface="Times New Roman"/>
                      </a:endParaRPr>
                    </a:p>
                  </a:txBody>
                  <a:tcPr marL="44450" marR="44450" marT="0" marB="0"/>
                </a:tc>
                <a:tc>
                  <a:txBody>
                    <a:bodyPr/>
                    <a:lstStyle/>
                    <a:p>
                      <a:endParaRPr lang="fr-FR"/>
                    </a:p>
                  </a:txBody>
                  <a:tcPr/>
                </a:tc>
                <a:tc>
                  <a:txBody>
                    <a:bodyPr/>
                    <a:lstStyle/>
                    <a:p>
                      <a:r>
                        <a:rPr lang="fr-FR" dirty="0" smtClean="0"/>
                        <a:t>x</a:t>
                      </a:r>
                      <a:endParaRPr lang="fr-FR" dirty="0"/>
                    </a:p>
                  </a:txBody>
                  <a:tcPr/>
                </a:tc>
                <a:tc>
                  <a:txBody>
                    <a:bodyPr/>
                    <a:lstStyle/>
                    <a:p>
                      <a:endParaRPr lang="fr-FR"/>
                    </a:p>
                  </a:txBody>
                  <a:tcPr/>
                </a:tc>
                <a:tc>
                  <a:txBody>
                    <a:bodyPr/>
                    <a:lstStyle/>
                    <a:p>
                      <a:endParaRPr lang="fr-FR" dirty="0"/>
                    </a:p>
                  </a:txBody>
                  <a:tcPr/>
                </a:tc>
              </a:tr>
              <a:tr h="853108">
                <a:tc>
                  <a:txBody>
                    <a:bodyPr/>
                    <a:lstStyle/>
                    <a:p>
                      <a:pPr>
                        <a:lnSpc>
                          <a:spcPct val="115000"/>
                        </a:lnSpc>
                        <a:spcAft>
                          <a:spcPts val="0"/>
                        </a:spcAft>
                      </a:pPr>
                      <a:r>
                        <a:rPr lang="fr-FR" sz="1000" b="1" dirty="0">
                          <a:latin typeface="Arial"/>
                          <a:ea typeface="Times New Roman"/>
                          <a:cs typeface="Arial"/>
                        </a:rPr>
                        <a:t>Réaliser</a:t>
                      </a:r>
                      <a:r>
                        <a:rPr lang="fr-FR" sz="1000" dirty="0">
                          <a:latin typeface="Arial"/>
                          <a:ea typeface="Times New Roman"/>
                          <a:cs typeface="Arial"/>
                        </a:rPr>
                        <a:t> </a:t>
                      </a:r>
                      <a:endParaRPr lang="fr-FR" sz="1000" dirty="0">
                        <a:latin typeface="Arial"/>
                        <a:ea typeface="Calibri"/>
                        <a:cs typeface="Times New Roman"/>
                      </a:endParaRPr>
                    </a:p>
                    <a:p>
                      <a:pPr>
                        <a:lnSpc>
                          <a:spcPct val="115000"/>
                        </a:lnSpc>
                        <a:spcAft>
                          <a:spcPts val="0"/>
                        </a:spcAft>
                      </a:pPr>
                      <a:r>
                        <a:rPr lang="fr-FR" sz="1000" dirty="0">
                          <a:latin typeface="Arial"/>
                          <a:ea typeface="Times New Roman"/>
                          <a:cs typeface="Arial"/>
                        </a:rPr>
                        <a:t>Effectuer des calculs littéraux ou numériques </a:t>
                      </a:r>
                      <a:endParaRPr lang="fr-FR" sz="1000" dirty="0">
                        <a:latin typeface="Arial"/>
                        <a:ea typeface="Calibri"/>
                        <a:cs typeface="Times New Roman"/>
                      </a:endParaRPr>
                    </a:p>
                  </a:txBody>
                  <a:tcPr marL="44450" marR="44450" marT="0" marB="0"/>
                </a:tc>
                <a:tc>
                  <a:txBody>
                    <a:bodyPr/>
                    <a:lstStyle/>
                    <a:p>
                      <a:endParaRPr lang="fr-FR"/>
                    </a:p>
                  </a:txBody>
                  <a:tcPr/>
                </a:tc>
                <a:tc>
                  <a:txBody>
                    <a:bodyPr/>
                    <a:lstStyle/>
                    <a:p>
                      <a:r>
                        <a:rPr lang="fr-FR" dirty="0" smtClean="0"/>
                        <a:t>x</a:t>
                      </a:r>
                      <a:endParaRPr lang="fr-FR" dirty="0"/>
                    </a:p>
                  </a:txBody>
                  <a:tcPr/>
                </a:tc>
                <a:tc>
                  <a:txBody>
                    <a:bodyPr/>
                    <a:lstStyle/>
                    <a:p>
                      <a:endParaRPr lang="fr-FR"/>
                    </a:p>
                  </a:txBody>
                  <a:tcPr/>
                </a:tc>
                <a:tc>
                  <a:txBody>
                    <a:bodyPr/>
                    <a:lstStyle/>
                    <a:p>
                      <a:endParaRPr lang="fr-FR" dirty="0"/>
                    </a:p>
                  </a:txBody>
                  <a:tcPr/>
                </a:tc>
              </a:tr>
              <a:tr h="1275003">
                <a:tc>
                  <a:txBody>
                    <a:bodyPr/>
                    <a:lstStyle/>
                    <a:p>
                      <a:pPr>
                        <a:lnSpc>
                          <a:spcPct val="115000"/>
                        </a:lnSpc>
                        <a:spcAft>
                          <a:spcPts val="0"/>
                        </a:spcAft>
                      </a:pPr>
                      <a:r>
                        <a:rPr lang="fr-FR" sz="1000" b="1">
                          <a:latin typeface="Arial"/>
                          <a:ea typeface="Times New Roman"/>
                          <a:cs typeface="Arial"/>
                        </a:rPr>
                        <a:t>Valider</a:t>
                      </a:r>
                      <a:endParaRPr lang="fr-FR" sz="1000">
                        <a:latin typeface="Arial"/>
                        <a:ea typeface="Calibri"/>
                        <a:cs typeface="Times New Roman"/>
                      </a:endParaRPr>
                    </a:p>
                    <a:p>
                      <a:pPr>
                        <a:lnSpc>
                          <a:spcPct val="115000"/>
                        </a:lnSpc>
                        <a:spcAft>
                          <a:spcPts val="0"/>
                        </a:spcAft>
                      </a:pPr>
                      <a:r>
                        <a:rPr lang="fr-FR" sz="1000">
                          <a:latin typeface="Arial"/>
                          <a:ea typeface="Times New Roman"/>
                          <a:cs typeface="Arial"/>
                        </a:rPr>
                        <a:t>Discuter du résultat obtenu au regard de la problématique </a:t>
                      </a:r>
                      <a:endParaRPr lang="fr-FR" sz="1000">
                        <a:latin typeface="Arial"/>
                        <a:ea typeface="Calibri"/>
                        <a:cs typeface="Times New Roman"/>
                      </a:endParaRPr>
                    </a:p>
                    <a:p>
                      <a:pPr>
                        <a:lnSpc>
                          <a:spcPct val="115000"/>
                        </a:lnSpc>
                        <a:spcAft>
                          <a:spcPts val="0"/>
                        </a:spcAft>
                      </a:pPr>
                      <a:r>
                        <a:rPr lang="fr-FR" sz="1000">
                          <a:latin typeface="Arial"/>
                          <a:ea typeface="Times New Roman"/>
                          <a:cs typeface="Arial"/>
                        </a:rPr>
                        <a:t>Faire preuve d'esprit critique</a:t>
                      </a:r>
                      <a:endParaRPr lang="fr-FR" sz="1000">
                        <a:latin typeface="Arial"/>
                        <a:ea typeface="Calibri"/>
                        <a:cs typeface="Times New Roman"/>
                      </a:endParaRPr>
                    </a:p>
                  </a:txBody>
                  <a:tcPr marL="44450" marR="44450" marT="0" marB="0"/>
                </a:tc>
                <a:tc>
                  <a:txBody>
                    <a:bodyPr/>
                    <a:lstStyle/>
                    <a:p>
                      <a:r>
                        <a:rPr lang="fr-FR" dirty="0" smtClean="0"/>
                        <a:t>x</a:t>
                      </a:r>
                      <a:endParaRPr lang="fr-FR" dirty="0"/>
                    </a:p>
                  </a:txBody>
                  <a:tcPr/>
                </a:tc>
                <a:tc>
                  <a:txBody>
                    <a:bodyPr/>
                    <a:lstStyle/>
                    <a:p>
                      <a:endParaRPr lang="fr-FR" dirty="0"/>
                    </a:p>
                  </a:txBody>
                  <a:tcPr/>
                </a:tc>
                <a:tc>
                  <a:txBody>
                    <a:bodyPr/>
                    <a:lstStyle/>
                    <a:p>
                      <a:endParaRPr lang="fr-FR"/>
                    </a:p>
                  </a:txBody>
                  <a:tcPr/>
                </a:tc>
                <a:tc>
                  <a:txBody>
                    <a:bodyPr/>
                    <a:lstStyle/>
                    <a:p>
                      <a:endParaRPr lang="fr-FR"/>
                    </a:p>
                  </a:txBody>
                  <a:tcPr/>
                </a:tc>
              </a:tr>
              <a:tr h="853108">
                <a:tc>
                  <a:txBody>
                    <a:bodyPr/>
                    <a:lstStyle/>
                    <a:p>
                      <a:pPr>
                        <a:lnSpc>
                          <a:spcPct val="115000"/>
                        </a:lnSpc>
                        <a:spcAft>
                          <a:spcPts val="0"/>
                        </a:spcAft>
                      </a:pPr>
                      <a:r>
                        <a:rPr lang="fr-FR" sz="1000" b="1" dirty="0">
                          <a:latin typeface="Arial"/>
                          <a:ea typeface="Times New Roman"/>
                          <a:cs typeface="Arial"/>
                        </a:rPr>
                        <a:t>Communiquer</a:t>
                      </a:r>
                      <a:endParaRPr lang="fr-FR" sz="1000" dirty="0">
                        <a:latin typeface="Arial"/>
                        <a:ea typeface="Calibri"/>
                        <a:cs typeface="Times New Roman"/>
                      </a:endParaRPr>
                    </a:p>
                    <a:p>
                      <a:pPr>
                        <a:lnSpc>
                          <a:spcPct val="115000"/>
                        </a:lnSpc>
                        <a:spcAft>
                          <a:spcPts val="0"/>
                        </a:spcAft>
                      </a:pPr>
                      <a:r>
                        <a:rPr lang="fr-FR" sz="1000" dirty="0">
                          <a:latin typeface="Arial"/>
                          <a:ea typeface="Times New Roman"/>
                          <a:cs typeface="Arial"/>
                        </a:rPr>
                        <a:t>Rédiger une réponse argumentée</a:t>
                      </a:r>
                      <a:endParaRPr lang="fr-FR" sz="1000" dirty="0">
                        <a:latin typeface="Arial"/>
                        <a:ea typeface="Calibri"/>
                        <a:cs typeface="Times New Roman"/>
                      </a:endParaRPr>
                    </a:p>
                  </a:txBody>
                  <a:tcPr marL="44450" marR="44450" marT="0" marB="0"/>
                </a:tc>
                <a:tc>
                  <a:txBody>
                    <a:bodyPr/>
                    <a:lstStyle/>
                    <a:p>
                      <a:endParaRPr lang="fr-FR"/>
                    </a:p>
                  </a:txBody>
                  <a:tcPr/>
                </a:tc>
                <a:tc>
                  <a:txBody>
                    <a:bodyPr/>
                    <a:lstStyle/>
                    <a:p>
                      <a:r>
                        <a:rPr lang="fr-FR" dirty="0" smtClean="0"/>
                        <a:t>x</a:t>
                      </a:r>
                      <a:endParaRPr lang="fr-FR" dirty="0"/>
                    </a:p>
                  </a:txBody>
                  <a:tcPr/>
                </a:tc>
                <a:tc>
                  <a:txBody>
                    <a:bodyPr/>
                    <a:lstStyle/>
                    <a:p>
                      <a:endParaRPr lang="fr-FR"/>
                    </a:p>
                  </a:txBody>
                  <a:tcPr/>
                </a:tc>
                <a:tc>
                  <a:txBody>
                    <a:bodyPr/>
                    <a:lstStyle/>
                    <a:p>
                      <a:endParaRPr lang="fr-FR" dirty="0"/>
                    </a:p>
                  </a:txBody>
                  <a:tcPr/>
                </a:tc>
              </a:tr>
            </a:tbl>
          </a:graphicData>
        </a:graphic>
      </p:graphicFrame>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ctr"/>
            <a:r>
              <a:rPr lang="fr-FR" dirty="0" smtClean="0"/>
              <a:t>Correction des ECE</a:t>
            </a:r>
            <a:endParaRPr lang="fr-FR" dirty="0"/>
          </a:p>
        </p:txBody>
      </p:sp>
      <p:sp>
        <p:nvSpPr>
          <p:cNvPr id="3" name="Espace réservé du contenu 2"/>
          <p:cNvSpPr>
            <a:spLocks noGrp="1"/>
          </p:cNvSpPr>
          <p:nvPr>
            <p:ph idx="1"/>
          </p:nvPr>
        </p:nvSpPr>
        <p:spPr/>
        <p:txBody>
          <a:bodyPr/>
          <a:lstStyle/>
          <a:p>
            <a:pPr algn="just"/>
            <a:r>
              <a:rPr lang="fr-FR" dirty="0" smtClean="0"/>
              <a:t>On utilise la même grille que pour la résolution de problèmes, mais c’est le logiciel qui calcule directement les points.</a:t>
            </a:r>
            <a:endParaRPr lang="fr-FR" dirty="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ébit">
  <a:themeElements>
    <a:clrScheme name="Débit">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Débit">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Débit">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1023</TotalTime>
  <Words>2081</Words>
  <Application>Microsoft Office PowerPoint</Application>
  <PresentationFormat>Affichage à l'écran (4:3)</PresentationFormat>
  <Paragraphs>301</Paragraphs>
  <Slides>29</Slides>
  <Notes>0</Notes>
  <HiddenSlides>0</HiddenSlides>
  <MMClips>0</MMClips>
  <ScaleCrop>false</ScaleCrop>
  <HeadingPairs>
    <vt:vector size="6" baseType="variant">
      <vt:variant>
        <vt:lpstr>Polices utilisées</vt:lpstr>
      </vt:variant>
      <vt:variant>
        <vt:i4>11</vt:i4>
      </vt:variant>
      <vt:variant>
        <vt:lpstr>Thème</vt:lpstr>
      </vt:variant>
      <vt:variant>
        <vt:i4>1</vt:i4>
      </vt:variant>
      <vt:variant>
        <vt:lpstr>Titres des diapositives</vt:lpstr>
      </vt:variant>
      <vt:variant>
        <vt:i4>29</vt:i4>
      </vt:variant>
    </vt:vector>
  </HeadingPairs>
  <TitlesOfParts>
    <vt:vector size="41" baseType="lpstr">
      <vt:lpstr>MS Mincho</vt:lpstr>
      <vt:lpstr>ＭＳ Ｐゴシック</vt:lpstr>
      <vt:lpstr>Arial</vt:lpstr>
      <vt:lpstr>Arial Black</vt:lpstr>
      <vt:lpstr>Calibri</vt:lpstr>
      <vt:lpstr>Constantia</vt:lpstr>
      <vt:lpstr>Courier New</vt:lpstr>
      <vt:lpstr>Symbol</vt:lpstr>
      <vt:lpstr>Times New Roman</vt:lpstr>
      <vt:lpstr>Verdana</vt:lpstr>
      <vt:lpstr>Wingdings 2</vt:lpstr>
      <vt:lpstr>Débit</vt:lpstr>
      <vt:lpstr>LES COMPÉTENCES   AU LYCÉE EN SPC</vt:lpstr>
      <vt:lpstr>Présentation PowerPoint</vt:lpstr>
      <vt:lpstr>Exemples de savoirs et savoir-faire</vt:lpstr>
      <vt:lpstr>Exemples de savoir-être en sciences</vt:lpstr>
      <vt:lpstr>Présentation PowerPoint</vt:lpstr>
      <vt:lpstr>Les compétences et les niveaux</vt:lpstr>
      <vt:lpstr>Les compétences et la démarche scientifique</vt:lpstr>
      <vt:lpstr>Compétences choisies en SPC</vt:lpstr>
      <vt:lpstr>Explication des 5 compétences dans le cas d’une évaluation sommative (type BAC enseignement spécifique)</vt:lpstr>
      <vt:lpstr>S’approprier APP</vt:lpstr>
      <vt:lpstr>Analyser ANA</vt:lpstr>
      <vt:lpstr>Réaliser REA</vt:lpstr>
      <vt:lpstr>Valider VAL</vt:lpstr>
      <vt:lpstr>Communiquer COM</vt:lpstr>
      <vt:lpstr>Restitution de connaissances RCO</vt:lpstr>
      <vt:lpstr>Repérage des compétences mobilisées dans les sujets d’écrit</vt:lpstr>
      <vt:lpstr>Cas particulier du BAC L-ES</vt:lpstr>
      <vt:lpstr>Les compétences mises en œuvre lors de la démarche expérimentale IGEN former et evaluer par competences les activites experimentales.pdf</vt:lpstr>
      <vt:lpstr>Les compétences mises en œuvre lors d’une résolution de problème  (enseignement de spécialité)</vt:lpstr>
      <vt:lpstr>Compétences mobilisées lors d’une étude de documents  </vt:lpstr>
      <vt:lpstr>Qu’est ce qu’une bonne évaluation?</vt:lpstr>
      <vt:lpstr>Les taches simples et les taches complexes</vt:lpstr>
      <vt:lpstr>Identification des compétences dans les évaluations</vt:lpstr>
      <vt:lpstr>Compétences et notation</vt:lpstr>
      <vt:lpstr>Exemple d’évaluation enseignement spécifique</vt:lpstr>
      <vt:lpstr>Fiche navette de suivi élève</vt:lpstr>
      <vt:lpstr>Correction d’un sujet d’enseignement de spécialité: Résolution de problème</vt:lpstr>
      <vt:lpstr>Correction d’un sujet d’enseignement de spécialité</vt:lpstr>
      <vt:lpstr>Correction des ECE</vt:lpstr>
    </vt:vector>
  </TitlesOfParts>
  <Company>Your Company Name</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LES COMPETENCES</dc:title>
  <dc:creator>Your User Name</dc:creator>
  <cp:lastModifiedBy>rachid arab</cp:lastModifiedBy>
  <cp:revision>119</cp:revision>
  <dcterms:created xsi:type="dcterms:W3CDTF">2013-01-26T17:55:14Z</dcterms:created>
  <dcterms:modified xsi:type="dcterms:W3CDTF">2014-09-20T10:28:39Z</dcterms:modified>
</cp:coreProperties>
</file>