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6"/>
  </p:notesMasterIdLst>
  <p:handoutMasterIdLst>
    <p:handoutMasterId r:id="rId27"/>
  </p:handoutMasterIdLst>
  <p:sldIdLst>
    <p:sldId id="303" r:id="rId2"/>
    <p:sldId id="312" r:id="rId3"/>
    <p:sldId id="288" r:id="rId4"/>
    <p:sldId id="290" r:id="rId5"/>
    <p:sldId id="307" r:id="rId6"/>
    <p:sldId id="308" r:id="rId7"/>
    <p:sldId id="294" r:id="rId8"/>
    <p:sldId id="309" r:id="rId9"/>
    <p:sldId id="295" r:id="rId10"/>
    <p:sldId id="291" r:id="rId11"/>
    <p:sldId id="293" r:id="rId12"/>
    <p:sldId id="261" r:id="rId13"/>
    <p:sldId id="310" r:id="rId14"/>
    <p:sldId id="265" r:id="rId15"/>
    <p:sldId id="298" r:id="rId16"/>
    <p:sldId id="296" r:id="rId17"/>
    <p:sldId id="299" r:id="rId18"/>
    <p:sldId id="311" r:id="rId19"/>
    <p:sldId id="300" r:id="rId20"/>
    <p:sldId id="277" r:id="rId21"/>
    <p:sldId id="286" r:id="rId22"/>
    <p:sldId id="301" r:id="rId23"/>
    <p:sldId id="302" r:id="rId24"/>
    <p:sldId id="305" r:id="rId25"/>
  </p:sldIdLst>
  <p:sldSz cx="9144000" cy="6858000" type="screen4x3"/>
  <p:notesSz cx="6888163" cy="9623425"/>
  <p:defaultTextStyle>
    <a:defPPr>
      <a:defRPr lang="fr-FR"/>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FFFFCC"/>
    <a:srgbClr val="FFFF99"/>
    <a:srgbClr val="0066FF"/>
    <a:srgbClr val="44358D"/>
    <a:srgbClr val="800000"/>
    <a:srgbClr val="FF3300"/>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2787"/>
    <p:restoredTop sz="90929"/>
  </p:normalViewPr>
  <p:slideViewPr>
    <p:cSldViewPr snapToObjects="1">
      <p:cViewPr varScale="1">
        <p:scale>
          <a:sx n="65" d="100"/>
          <a:sy n="65" d="100"/>
        </p:scale>
        <p:origin x="84" y="8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84500" cy="481013"/>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defTabSz="942975">
              <a:defRPr sz="1200"/>
            </a:lvl1pPr>
          </a:lstStyle>
          <a:p>
            <a:endParaRPr lang="fr-FR"/>
          </a:p>
        </p:txBody>
      </p:sp>
      <p:sp>
        <p:nvSpPr>
          <p:cNvPr id="22531" name="Rectangle 3"/>
          <p:cNvSpPr>
            <a:spLocks noGrp="1" noChangeArrowheads="1"/>
          </p:cNvSpPr>
          <p:nvPr>
            <p:ph type="dt" sz="quarter" idx="1"/>
          </p:nvPr>
        </p:nvSpPr>
        <p:spPr bwMode="auto">
          <a:xfrm>
            <a:off x="3903663" y="0"/>
            <a:ext cx="2984500" cy="481013"/>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algn="r" defTabSz="942975">
              <a:defRPr sz="1200"/>
            </a:lvl1pPr>
          </a:lstStyle>
          <a:p>
            <a:endParaRPr lang="fr-FR"/>
          </a:p>
        </p:txBody>
      </p:sp>
      <p:sp>
        <p:nvSpPr>
          <p:cNvPr id="22532" name="Rectangle 4"/>
          <p:cNvSpPr>
            <a:spLocks noGrp="1" noChangeArrowheads="1"/>
          </p:cNvSpPr>
          <p:nvPr>
            <p:ph type="ftr" sz="quarter" idx="2"/>
          </p:nvPr>
        </p:nvSpPr>
        <p:spPr bwMode="auto">
          <a:xfrm>
            <a:off x="0" y="9142413"/>
            <a:ext cx="2984500" cy="481012"/>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defTabSz="942975">
              <a:defRPr sz="1200"/>
            </a:lvl1pPr>
          </a:lstStyle>
          <a:p>
            <a:endParaRPr lang="fr-FR"/>
          </a:p>
        </p:txBody>
      </p:sp>
      <p:sp>
        <p:nvSpPr>
          <p:cNvPr id="22533" name="Rectangle 5"/>
          <p:cNvSpPr>
            <a:spLocks noGrp="1" noChangeArrowheads="1"/>
          </p:cNvSpPr>
          <p:nvPr>
            <p:ph type="sldNum" sz="quarter" idx="3"/>
          </p:nvPr>
        </p:nvSpPr>
        <p:spPr bwMode="auto">
          <a:xfrm>
            <a:off x="3903663" y="9142413"/>
            <a:ext cx="2984500" cy="481012"/>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algn="r" defTabSz="942975">
              <a:defRPr sz="1200"/>
            </a:lvl1pPr>
          </a:lstStyle>
          <a:p>
            <a:fld id="{6809AD64-939F-4E9D-BF73-642AFFD5D23F}" type="slidenum">
              <a:rPr lang="fr-FR"/>
              <a:pPr/>
              <a:t>‹N°›</a:t>
            </a:fld>
            <a:endParaRPr lang="fr-FR"/>
          </a:p>
        </p:txBody>
      </p:sp>
    </p:spTree>
    <p:extLst>
      <p:ext uri="{BB962C8B-B14F-4D97-AF65-F5344CB8AC3E}">
        <p14:creationId xmlns:p14="http://schemas.microsoft.com/office/powerpoint/2010/main" val="7036241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4500" cy="48101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902075" y="0"/>
            <a:ext cx="2984500" cy="481013"/>
          </a:xfrm>
          <a:prstGeom prst="rect">
            <a:avLst/>
          </a:prstGeom>
        </p:spPr>
        <p:txBody>
          <a:bodyPr vert="horz" lIns="91440" tIns="45720" rIns="91440" bIns="45720" rtlCol="0"/>
          <a:lstStyle>
            <a:lvl1pPr algn="r">
              <a:defRPr sz="1200"/>
            </a:lvl1pPr>
          </a:lstStyle>
          <a:p>
            <a:fld id="{824AE96F-71FE-4D8A-87B3-6780A2C93D1C}" type="datetimeFigureOut">
              <a:rPr lang="fr-FR" smtClean="0"/>
              <a:pPr/>
              <a:t>20/04/2016</a:t>
            </a:fld>
            <a:endParaRPr lang="fr-FR"/>
          </a:p>
        </p:txBody>
      </p:sp>
      <p:sp>
        <p:nvSpPr>
          <p:cNvPr id="4" name="Espace réservé de l'image des diapositives 3"/>
          <p:cNvSpPr>
            <a:spLocks noGrp="1" noRot="1" noChangeAspect="1"/>
          </p:cNvSpPr>
          <p:nvPr>
            <p:ph type="sldImg" idx="2"/>
          </p:nvPr>
        </p:nvSpPr>
        <p:spPr>
          <a:xfrm>
            <a:off x="1039813" y="722313"/>
            <a:ext cx="4808537" cy="36083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8975" y="4570413"/>
            <a:ext cx="5510213" cy="43307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140825"/>
            <a:ext cx="2984500" cy="481013"/>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902075" y="9140825"/>
            <a:ext cx="2984500" cy="481013"/>
          </a:xfrm>
          <a:prstGeom prst="rect">
            <a:avLst/>
          </a:prstGeom>
        </p:spPr>
        <p:txBody>
          <a:bodyPr vert="horz" lIns="91440" tIns="45720" rIns="91440" bIns="45720" rtlCol="0" anchor="b"/>
          <a:lstStyle>
            <a:lvl1pPr algn="r">
              <a:defRPr sz="1200"/>
            </a:lvl1pPr>
          </a:lstStyle>
          <a:p>
            <a:fld id="{BEBED073-6165-47DA-B91A-A402F2BF3558}" type="slidenum">
              <a:rPr lang="fr-FR" smtClean="0"/>
              <a:pPr/>
              <a:t>‹N°›</a:t>
            </a:fld>
            <a:endParaRPr lang="fr-FR"/>
          </a:p>
        </p:txBody>
      </p:sp>
    </p:spTree>
    <p:extLst>
      <p:ext uri="{BB962C8B-B14F-4D97-AF65-F5344CB8AC3E}">
        <p14:creationId xmlns:p14="http://schemas.microsoft.com/office/powerpoint/2010/main" val="340145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emploi du temps d’un professeur de SVT, l’établissement ayant opté pour des changements par trimestre</a:t>
            </a:r>
          </a:p>
          <a:p>
            <a:r>
              <a:rPr lang="fr-FR" baseline="0" dirty="0" smtClean="0"/>
              <a:t>pas de variation du total d’un trimestre à l’autre, mais en 5</a:t>
            </a:r>
            <a:r>
              <a:rPr lang="fr-FR" baseline="30000" dirty="0" smtClean="0"/>
              <a:t>e</a:t>
            </a:r>
            <a:r>
              <a:rPr lang="fr-FR" baseline="0" dirty="0" smtClean="0"/>
              <a:t> un EPI au premier trimestre, en 4</a:t>
            </a:r>
            <a:r>
              <a:rPr lang="fr-FR" baseline="30000" dirty="0" smtClean="0"/>
              <a:t>e</a:t>
            </a:r>
            <a:r>
              <a:rPr lang="fr-FR" baseline="0" dirty="0" smtClean="0"/>
              <a:t> pour le deuxième trimestre (et rien pour le dernier trimestre : il n’y a aucune obligation de participer toujours aux EC, ni même d’y participer tout court, mais il faut que les EC existent : le cas particulier ne peut s’appliquer à l’ensemble des enseignants)</a:t>
            </a:r>
          </a:p>
        </p:txBody>
      </p:sp>
      <p:sp>
        <p:nvSpPr>
          <p:cNvPr id="4" name="Espace réservé du numéro de diapositive 3"/>
          <p:cNvSpPr>
            <a:spLocks noGrp="1"/>
          </p:cNvSpPr>
          <p:nvPr>
            <p:ph type="sldNum" sz="quarter" idx="10"/>
          </p:nvPr>
        </p:nvSpPr>
        <p:spPr/>
        <p:txBody>
          <a:bodyPr/>
          <a:lstStyle/>
          <a:p>
            <a:fld id="{BC7F321B-8A3E-4360-B30C-5DA0DD983367}" type="slidenum">
              <a:rPr lang="fr-FR" smtClean="0"/>
              <a:pPr/>
              <a:t>11</a:t>
            </a:fld>
            <a:endParaRPr lang="fr-FR"/>
          </a:p>
        </p:txBody>
      </p:sp>
    </p:spTree>
    <p:extLst>
      <p:ext uri="{BB962C8B-B14F-4D97-AF65-F5344CB8AC3E}">
        <p14:creationId xmlns:p14="http://schemas.microsoft.com/office/powerpoint/2010/main" val="428017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3DF0A485-9149-4893-9A91-EF971FD6F7E3}" type="slidenum">
              <a:rPr lang="fr-F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FCBACF01-7DDB-4E97-A4AD-76A68AF94F19}" type="slidenum">
              <a:rPr lang="fr-F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DC5D792F-0D89-4D85-A243-6624719BF05C}" type="slidenum">
              <a:rPr lang="fr-F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endParaRPr lang="fr-FR"/>
          </a:p>
        </p:txBody>
      </p:sp>
      <p:sp>
        <p:nvSpPr>
          <p:cNvPr id="7" name="Espace réservé du numéro de diapositive 6"/>
          <p:cNvSpPr>
            <a:spLocks noGrp="1"/>
          </p:cNvSpPr>
          <p:nvPr>
            <p:ph type="sldNum" sz="quarter" idx="12"/>
          </p:nvPr>
        </p:nvSpPr>
        <p:spPr/>
        <p:txBody>
          <a:bodyPr/>
          <a:lstStyle>
            <a:lvl1pPr>
              <a:defRPr/>
            </a:lvl1pPr>
          </a:lstStyle>
          <a:p>
            <a:fld id="{5044A4C1-D82B-4661-B7A0-0A3B0C84FD00}" type="slidenum">
              <a:rPr lang="fr-F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endParaRPr lang="fr-FR"/>
          </a:p>
        </p:txBody>
      </p:sp>
      <p:sp>
        <p:nvSpPr>
          <p:cNvPr id="8" name="Espace réservé du pied de page 7"/>
          <p:cNvSpPr>
            <a:spLocks noGrp="1"/>
          </p:cNvSpPr>
          <p:nvPr>
            <p:ph type="ftr" sz="quarter" idx="11"/>
          </p:nvPr>
        </p:nvSpPr>
        <p:spPr/>
        <p:txBody>
          <a:bodyPr/>
          <a:lstStyle>
            <a:lvl1pPr>
              <a:defRPr/>
            </a:lvl1pPr>
          </a:lstStyle>
          <a:p>
            <a:endParaRPr lang="fr-FR"/>
          </a:p>
        </p:txBody>
      </p:sp>
      <p:sp>
        <p:nvSpPr>
          <p:cNvPr id="9" name="Espace réservé du numéro de diapositive 8"/>
          <p:cNvSpPr>
            <a:spLocks noGrp="1"/>
          </p:cNvSpPr>
          <p:nvPr>
            <p:ph type="sldNum" sz="quarter" idx="12"/>
          </p:nvPr>
        </p:nvSpPr>
        <p:spPr/>
        <p:txBody>
          <a:bodyPr/>
          <a:lstStyle>
            <a:lvl1pPr>
              <a:defRPr/>
            </a:lvl1pPr>
          </a:lstStyle>
          <a:p>
            <a:fld id="{6C45321C-0DFE-4A5A-8B78-7874378324EE}" type="slidenum">
              <a:rPr lang="fr-F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lvl1pPr>
              <a:defRPr/>
            </a:lvl1pPr>
          </a:lstStyle>
          <a:p>
            <a:endParaRPr lang="fr-FR"/>
          </a:p>
        </p:txBody>
      </p:sp>
      <p:sp>
        <p:nvSpPr>
          <p:cNvPr id="4" name="Espace réservé du pied de page 3"/>
          <p:cNvSpPr>
            <a:spLocks noGrp="1"/>
          </p:cNvSpPr>
          <p:nvPr>
            <p:ph type="ftr" sz="quarter" idx="11"/>
          </p:nvPr>
        </p:nvSpPr>
        <p:spPr/>
        <p:txBody>
          <a:bodyPr/>
          <a:lstStyle>
            <a:lvl1pPr>
              <a:defRPr/>
            </a:lvl1pPr>
          </a:lstStyle>
          <a:p>
            <a:endParaRPr lang="fr-FR"/>
          </a:p>
        </p:txBody>
      </p:sp>
      <p:sp>
        <p:nvSpPr>
          <p:cNvPr id="5" name="Espace réservé du numéro de diapositive 4"/>
          <p:cNvSpPr>
            <a:spLocks noGrp="1"/>
          </p:cNvSpPr>
          <p:nvPr>
            <p:ph type="sldNum" sz="quarter" idx="12"/>
          </p:nvPr>
        </p:nvSpPr>
        <p:spPr/>
        <p:txBody>
          <a:bodyPr/>
          <a:lstStyle>
            <a:lvl1pPr>
              <a:defRPr/>
            </a:lvl1pPr>
          </a:lstStyle>
          <a:p>
            <a:fld id="{9A5F0892-F653-4820-879B-5FFB41A576AB}" type="slidenum">
              <a:rPr lang="fr-F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fr-FR"/>
          </a:p>
        </p:txBody>
      </p:sp>
      <p:sp>
        <p:nvSpPr>
          <p:cNvPr id="3" name="Espace réservé du pied de page 2"/>
          <p:cNvSpPr>
            <a:spLocks noGrp="1"/>
          </p:cNvSpPr>
          <p:nvPr>
            <p:ph type="ftr" sz="quarter" idx="11"/>
          </p:nvPr>
        </p:nvSpPr>
        <p:spPr/>
        <p:txBody>
          <a:bodyPr/>
          <a:lstStyle>
            <a:lvl1pPr>
              <a:defRPr/>
            </a:lvl1pPr>
          </a:lstStyle>
          <a:p>
            <a:endParaRPr lang="fr-FR"/>
          </a:p>
        </p:txBody>
      </p:sp>
      <p:sp>
        <p:nvSpPr>
          <p:cNvPr id="4" name="Espace réservé du numéro de diapositive 3"/>
          <p:cNvSpPr>
            <a:spLocks noGrp="1"/>
          </p:cNvSpPr>
          <p:nvPr>
            <p:ph type="sldNum" sz="quarter" idx="12"/>
          </p:nvPr>
        </p:nvSpPr>
        <p:spPr/>
        <p:txBody>
          <a:bodyPr/>
          <a:lstStyle>
            <a:lvl1pPr>
              <a:defRPr/>
            </a:lvl1pPr>
          </a:lstStyle>
          <a:p>
            <a:fld id="{8A4318A8-86DD-443D-850D-8CD458DF64C7}" type="slidenum">
              <a:rPr lang="fr-F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endParaRPr lang="fr-FR"/>
          </a:p>
        </p:txBody>
      </p:sp>
      <p:sp>
        <p:nvSpPr>
          <p:cNvPr id="7" name="Espace réservé du numéro de diapositive 6"/>
          <p:cNvSpPr>
            <a:spLocks noGrp="1"/>
          </p:cNvSpPr>
          <p:nvPr>
            <p:ph type="sldNum" sz="quarter" idx="12"/>
          </p:nvPr>
        </p:nvSpPr>
        <p:spPr/>
        <p:txBody>
          <a:bodyPr/>
          <a:lstStyle>
            <a:lvl1pPr>
              <a:defRPr/>
            </a:lvl1pPr>
          </a:lstStyle>
          <a:p>
            <a:fld id="{D77632B5-2DDA-4390-80DF-18BF989B6E75}" type="slidenum">
              <a:rPr lang="fr-F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endParaRPr lang="fr-FR"/>
          </a:p>
        </p:txBody>
      </p:sp>
      <p:sp>
        <p:nvSpPr>
          <p:cNvPr id="7" name="Espace réservé du numéro de diapositive 6"/>
          <p:cNvSpPr>
            <a:spLocks noGrp="1"/>
          </p:cNvSpPr>
          <p:nvPr>
            <p:ph type="sldNum" sz="quarter" idx="12"/>
          </p:nvPr>
        </p:nvSpPr>
        <p:spPr/>
        <p:txBody>
          <a:bodyPr/>
          <a:lstStyle>
            <a:lvl1pPr>
              <a:defRPr/>
            </a:lvl1pPr>
          </a:lstStyle>
          <a:p>
            <a:fld id="{CC5CCC0B-D631-4845-A376-7FA32B7B6062}" type="slidenum">
              <a:rPr lang="fr-F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9AC53246-AAC4-4CB9-92B1-86EF82FFA622}" type="slidenum">
              <a:rPr lang="fr-F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685800" y="609600"/>
            <a:ext cx="5676900"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E2C8626F-5EF6-4B40-8135-41C61111856D}" type="slidenum">
              <a:rPr lang="fr-F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fr-FR" smtClean="0"/>
              <a:t>Cliquez pour modifier le style du titre du masque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fr-F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fr-F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64696ED-9061-4323-8F8F-4A3AC1A24BBA}" type="slidenum">
              <a:rPr lang="fr-FR"/>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Séance 3: Formation sur la réforme du collège SPC.14 avril </a:t>
            </a:r>
            <a:endParaRPr lang="fr-FR" dirty="0"/>
          </a:p>
        </p:txBody>
      </p:sp>
      <p:sp>
        <p:nvSpPr>
          <p:cNvPr id="3" name="Espace réservé du contenu 2"/>
          <p:cNvSpPr>
            <a:spLocks noGrp="1"/>
          </p:cNvSpPr>
          <p:nvPr>
            <p:ph idx="1"/>
          </p:nvPr>
        </p:nvSpPr>
        <p:spPr>
          <a:xfrm>
            <a:off x="685800" y="1981200"/>
            <a:ext cx="7772400" cy="4733948"/>
          </a:xfrm>
        </p:spPr>
        <p:txBody>
          <a:bodyPr/>
          <a:lstStyle/>
          <a:p>
            <a:pPr algn="just"/>
            <a:r>
              <a:rPr lang="fr-FR" sz="2800" dirty="0" smtClean="0"/>
              <a:t>14h-14h45 Exemple de progression au cycle 4 (Mmes Edmond et </a:t>
            </a:r>
            <a:r>
              <a:rPr lang="fr-FR" sz="2800" dirty="0" err="1" smtClean="0"/>
              <a:t>Périto</a:t>
            </a:r>
            <a:r>
              <a:rPr lang="fr-FR" sz="2800" dirty="0" smtClean="0"/>
              <a:t>)</a:t>
            </a:r>
          </a:p>
          <a:p>
            <a:pPr algn="just"/>
            <a:r>
              <a:rPr lang="fr-FR" sz="2800" dirty="0" smtClean="0"/>
              <a:t>14h45-15h30 Méthodologie des EPI (</a:t>
            </a:r>
            <a:r>
              <a:rPr lang="fr-FR" sz="2800" dirty="0" err="1" smtClean="0"/>
              <a:t>M.Emery</a:t>
            </a:r>
            <a:r>
              <a:rPr lang="fr-FR" sz="2800" dirty="0" smtClean="0"/>
              <a:t>)</a:t>
            </a:r>
          </a:p>
          <a:p>
            <a:pPr algn="just"/>
            <a:r>
              <a:rPr lang="fr-FR" sz="2800" dirty="0" smtClean="0"/>
              <a:t>15h30-15h40 Pause</a:t>
            </a:r>
          </a:p>
          <a:p>
            <a:pPr algn="just"/>
            <a:r>
              <a:rPr lang="fr-FR" sz="2800" dirty="0" smtClean="0"/>
              <a:t>15h40-16h00 Exemple d’EPI "Corps, santé, bien- être et sécurité" (</a:t>
            </a:r>
            <a:r>
              <a:rPr lang="fr-FR" sz="2800" dirty="0" err="1" smtClean="0"/>
              <a:t>M.Tinas</a:t>
            </a:r>
            <a:r>
              <a:rPr lang="fr-FR" sz="2800" dirty="0" smtClean="0"/>
              <a:t>) </a:t>
            </a:r>
          </a:p>
          <a:p>
            <a:pPr algn="just"/>
            <a:r>
              <a:rPr lang="fr-FR" sz="2800" dirty="0" smtClean="0"/>
              <a:t>16h00-16h20 Exemple d’EPI "Monde professionnel et économique" (Mme Edmond) </a:t>
            </a:r>
          </a:p>
          <a:p>
            <a:pPr algn="just"/>
            <a:r>
              <a:rPr lang="fr-FR" sz="2800" dirty="0" smtClean="0"/>
              <a:t>16h20-16h40 Exemple d’EPI « Développement durable » (Mme </a:t>
            </a:r>
            <a:r>
              <a:rPr lang="fr-FR" sz="2800" dirty="0" err="1" smtClean="0"/>
              <a:t>Périto</a:t>
            </a:r>
            <a:r>
              <a:rPr lang="fr-FR" sz="2800" dirty="0" smtClean="0"/>
              <a:t>)  </a:t>
            </a:r>
          </a:p>
          <a:p>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Ressources officielles</a:t>
            </a:r>
            <a:endParaRPr lang="fr-FR" dirty="0"/>
          </a:p>
        </p:txBody>
      </p:sp>
      <p:sp>
        <p:nvSpPr>
          <p:cNvPr id="3" name="Espace réservé du contenu 2"/>
          <p:cNvSpPr>
            <a:spLocks noGrp="1"/>
          </p:cNvSpPr>
          <p:nvPr>
            <p:ph idx="1"/>
          </p:nvPr>
        </p:nvSpPr>
        <p:spPr/>
        <p:txBody>
          <a:bodyPr/>
          <a:lstStyle/>
          <a:p>
            <a:pPr algn="just"/>
            <a:r>
              <a:rPr lang="fr-FR" dirty="0" smtClean="0"/>
              <a:t>Sur EDUSCOL viennent de paraitre 15 exemples d’EPI dont 6 faisant intervenir les SPC.</a:t>
            </a:r>
          </a:p>
          <a:p>
            <a:pPr algn="ctr">
              <a:buNone/>
            </a:pPr>
            <a:r>
              <a:rPr lang="fr-FR" dirty="0" smtClean="0">
                <a:solidFill>
                  <a:srgbClr val="FF0000"/>
                </a:solidFill>
              </a:rPr>
              <a:t>http://eduscol.education.fr/cid99750/epi.html</a:t>
            </a:r>
          </a:p>
          <a:p>
            <a:pPr>
              <a:buNone/>
            </a:pPr>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solidFill>
                  <a:schemeClr val="tx1"/>
                </a:solidFill>
              </a:rPr>
              <a:t>Les Enseignements Pratiques Interdisciplinaires EPI (le cadre réglementaire)</a:t>
            </a:r>
            <a:endParaRPr lang="fr-FR" sz="2800" b="1" dirty="0">
              <a:solidFill>
                <a:schemeClr val="tx1"/>
              </a:solidFill>
            </a:endParaRPr>
          </a:p>
        </p:txBody>
      </p:sp>
      <p:sp>
        <p:nvSpPr>
          <p:cNvPr id="3" name="Espace réservé du contenu 2"/>
          <p:cNvSpPr>
            <a:spLocks noGrp="1"/>
          </p:cNvSpPr>
          <p:nvPr>
            <p:ph sz="quarter" idx="1"/>
          </p:nvPr>
        </p:nvSpPr>
        <p:spPr/>
        <p:txBody>
          <a:bodyPr>
            <a:noAutofit/>
          </a:bodyPr>
          <a:lstStyle/>
          <a:p>
            <a:pPr algn="just"/>
            <a:r>
              <a:rPr lang="fr-FR" sz="2000" dirty="0" smtClean="0"/>
              <a:t>C’est un </a:t>
            </a:r>
            <a:r>
              <a:rPr lang="fr-FR" sz="2000" dirty="0" smtClean="0">
                <a:solidFill>
                  <a:srgbClr val="FF0000"/>
                </a:solidFill>
              </a:rPr>
              <a:t>enseignement complémentaire obligatoire (EC)</a:t>
            </a:r>
            <a:r>
              <a:rPr lang="fr-FR" sz="2000" dirty="0" smtClean="0"/>
              <a:t>.</a:t>
            </a:r>
          </a:p>
          <a:p>
            <a:pPr algn="just"/>
            <a:r>
              <a:rPr lang="fr-FR" sz="2000" dirty="0" smtClean="0">
                <a:solidFill>
                  <a:srgbClr val="FF0000"/>
                </a:solidFill>
              </a:rPr>
              <a:t>Toutes les disciplines </a:t>
            </a:r>
            <a:r>
              <a:rPr lang="fr-FR" sz="2000" dirty="0" smtClean="0"/>
              <a:t>peuvent participer.</a:t>
            </a:r>
          </a:p>
          <a:p>
            <a:pPr algn="just"/>
            <a:r>
              <a:rPr lang="fr-FR" sz="2000" dirty="0" smtClean="0"/>
              <a:t>En 6</a:t>
            </a:r>
            <a:r>
              <a:rPr lang="fr-FR" sz="2000" baseline="30000" dirty="0" smtClean="0"/>
              <a:t>ème</a:t>
            </a:r>
            <a:r>
              <a:rPr lang="fr-FR" sz="2000" dirty="0" smtClean="0"/>
              <a:t> : pas d’EPI</a:t>
            </a:r>
          </a:p>
          <a:p>
            <a:pPr algn="just"/>
            <a:r>
              <a:rPr lang="fr-FR" sz="2000" dirty="0" smtClean="0"/>
              <a:t>En 5</a:t>
            </a:r>
            <a:r>
              <a:rPr lang="fr-FR" sz="2000" baseline="30000" dirty="0" smtClean="0"/>
              <a:t>ème</a:t>
            </a:r>
            <a:r>
              <a:rPr lang="fr-FR" sz="2000" dirty="0" smtClean="0"/>
              <a:t>-4</a:t>
            </a:r>
            <a:r>
              <a:rPr lang="fr-FR" sz="2000" baseline="30000" dirty="0" smtClean="0"/>
              <a:t>ème</a:t>
            </a:r>
            <a:r>
              <a:rPr lang="fr-FR" sz="2000" dirty="0" smtClean="0"/>
              <a:t> -3</a:t>
            </a:r>
            <a:r>
              <a:rPr lang="fr-FR" sz="2000" baseline="30000" dirty="0" smtClean="0"/>
              <a:t>ème</a:t>
            </a:r>
            <a:r>
              <a:rPr lang="fr-FR" sz="2000" dirty="0" smtClean="0"/>
              <a:t> : 2h ou 3h d’EPI</a:t>
            </a:r>
          </a:p>
          <a:p>
            <a:pPr algn="just"/>
            <a:r>
              <a:rPr lang="fr-FR" sz="2000" dirty="0" smtClean="0"/>
              <a:t>Fonctionnement : Ces heures bien qu’obligatoires n’existent pas dans la dotation horaire, elles sont prises sur les horaires disciplinaires. </a:t>
            </a:r>
          </a:p>
          <a:p>
            <a:pPr algn="just"/>
            <a:r>
              <a:rPr lang="fr-FR" sz="2000" dirty="0" smtClean="0"/>
              <a:t>C’est un enseignement comportant </a:t>
            </a:r>
            <a:r>
              <a:rPr lang="fr-FR" sz="2000" dirty="0" smtClean="0">
                <a:solidFill>
                  <a:srgbClr val="FF0000"/>
                </a:solidFill>
              </a:rPr>
              <a:t>8 thématiques</a:t>
            </a:r>
            <a:r>
              <a:rPr lang="fr-FR" sz="2000" dirty="0" smtClean="0"/>
              <a:t>.</a:t>
            </a:r>
          </a:p>
          <a:p>
            <a:pPr algn="just"/>
            <a:r>
              <a:rPr lang="fr-FR" sz="2000" dirty="0" smtClean="0"/>
              <a:t>A l’issue du cycle, chaque élève doit avoir bénéficié d’EPI portant sur au moins six des huit thématiques interdisciplinaires.</a:t>
            </a:r>
          </a:p>
          <a:p>
            <a:pPr algn="just"/>
            <a:r>
              <a:rPr lang="fr-FR" sz="2000" dirty="0" smtClean="0"/>
              <a:t>Les EPI proposés aux élèves doivent, chaque année, être au moins au nombre de deux, portant chacun sur une thématique interdisciplinaire différente.</a:t>
            </a:r>
          </a:p>
          <a:p>
            <a:pPr algn="just"/>
            <a:endParaRPr lang="fr-FR" sz="2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chemeClr val="tx1"/>
                </a:solidFill>
              </a:rPr>
              <a:t>LISTE DES THEMATIQUES DES EPI</a:t>
            </a:r>
            <a:endParaRPr lang="fr-FR" dirty="0">
              <a:solidFill>
                <a:schemeClr val="tx1"/>
              </a:solidFill>
            </a:endParaRPr>
          </a:p>
        </p:txBody>
      </p:sp>
      <p:sp>
        <p:nvSpPr>
          <p:cNvPr id="3" name="Espace réservé du contenu 2"/>
          <p:cNvSpPr>
            <a:spLocks noGrp="1"/>
          </p:cNvSpPr>
          <p:nvPr>
            <p:ph sz="quarter" idx="1"/>
          </p:nvPr>
        </p:nvSpPr>
        <p:spPr/>
        <p:txBody>
          <a:bodyPr>
            <a:normAutofit fontScale="85000" lnSpcReduction="10000"/>
          </a:bodyPr>
          <a:lstStyle/>
          <a:p>
            <a:pPr algn="just"/>
            <a:r>
              <a:rPr lang="fr-FR" dirty="0" smtClean="0">
                <a:solidFill>
                  <a:srgbClr val="FF0000"/>
                </a:solidFill>
              </a:rPr>
              <a:t>a) Corps, santé, bien-être et sécurité ; </a:t>
            </a:r>
            <a:r>
              <a:rPr lang="fr-FR" dirty="0" smtClean="0"/>
              <a:t> </a:t>
            </a:r>
          </a:p>
          <a:p>
            <a:pPr algn="just"/>
            <a:r>
              <a:rPr lang="fr-FR" dirty="0" smtClean="0"/>
              <a:t>b) Culture et création artistiques ; </a:t>
            </a:r>
          </a:p>
          <a:p>
            <a:pPr algn="just"/>
            <a:r>
              <a:rPr lang="fr-FR" dirty="0" smtClean="0">
                <a:solidFill>
                  <a:srgbClr val="FF0000"/>
                </a:solidFill>
              </a:rPr>
              <a:t>c) Transition écologique et développement durable ; </a:t>
            </a:r>
          </a:p>
          <a:p>
            <a:pPr algn="just"/>
            <a:r>
              <a:rPr lang="fr-FR" dirty="0" smtClean="0"/>
              <a:t>d) Information, communication, citoyenneté ;</a:t>
            </a:r>
          </a:p>
          <a:p>
            <a:pPr algn="just"/>
            <a:r>
              <a:rPr lang="fr-FR" dirty="0" smtClean="0"/>
              <a:t>e) Langues et cultures de l’Antiquité ;</a:t>
            </a:r>
          </a:p>
          <a:p>
            <a:pPr algn="just"/>
            <a:r>
              <a:rPr lang="fr-FR" dirty="0" smtClean="0"/>
              <a:t>f) Langues et cultures étrangères ou, le cas échéant, régionales ;</a:t>
            </a:r>
          </a:p>
          <a:p>
            <a:pPr algn="just"/>
            <a:r>
              <a:rPr lang="fr-FR" dirty="0" smtClean="0"/>
              <a:t>g) Monde économique et professionnel ;</a:t>
            </a:r>
          </a:p>
          <a:p>
            <a:pPr algn="just"/>
            <a:r>
              <a:rPr lang="fr-FR" dirty="0" smtClean="0">
                <a:solidFill>
                  <a:srgbClr val="FF0000"/>
                </a:solidFill>
              </a:rPr>
              <a:t>h) Sciences, technologie et société.   </a:t>
            </a:r>
          </a:p>
          <a:p>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3600" b="1" dirty="0" smtClean="0">
                <a:latin typeface="Arial" pitchFamily="34" charset="0"/>
                <a:cs typeface="Arial" pitchFamily="34" charset="0"/>
              </a:rPr>
              <a:t>Fin des thèmes de convergence et des IDD (remplacés par les EPI)</a:t>
            </a:r>
          </a:p>
        </p:txBody>
      </p:sp>
      <p:sp>
        <p:nvSpPr>
          <p:cNvPr id="3" name="Espace réservé du contenu 2"/>
          <p:cNvSpPr>
            <a:spLocks noGrp="1"/>
          </p:cNvSpPr>
          <p:nvPr>
            <p:ph idx="1"/>
          </p:nvPr>
        </p:nvSpPr>
        <p:spPr/>
        <p:txBody>
          <a:bodyPr>
            <a:normAutofit fontScale="85000" lnSpcReduction="20000"/>
          </a:bodyPr>
          <a:lstStyle/>
          <a:p>
            <a:pPr algn="just"/>
            <a:r>
              <a:rPr lang="fr-FR" sz="3200" dirty="0" smtClean="0">
                <a:latin typeface="Arial" pitchFamily="34" charset="0"/>
                <a:cs typeface="Arial" pitchFamily="34" charset="0"/>
              </a:rPr>
              <a:t>Les thèmes de convergence avaient la même philosophie que les EPI mais n’avaient pas d’horaire imposé contrairement aux EPI.</a:t>
            </a:r>
          </a:p>
          <a:p>
            <a:pPr algn="just"/>
            <a:r>
              <a:rPr lang="fr-FR" sz="3200" dirty="0" smtClean="0">
                <a:latin typeface="Arial" pitchFamily="34" charset="0"/>
                <a:cs typeface="Arial" pitchFamily="34" charset="0"/>
              </a:rPr>
              <a:t>Les IDD se faisaient en plus des heures de cours, les EPI se font sur les heures de cours.</a:t>
            </a:r>
          </a:p>
          <a:p>
            <a:pPr algn="just"/>
            <a:r>
              <a:rPr lang="fr-FR" dirty="0" smtClean="0">
                <a:latin typeface="Arial" pitchFamily="34" charset="0"/>
                <a:cs typeface="Arial" pitchFamily="34" charset="0"/>
              </a:rPr>
              <a:t>Les IDD n’étaient pas forcément liés au programme de la classe contrairement aux EPI.</a:t>
            </a:r>
            <a:endParaRPr lang="fr-FR" sz="3200" dirty="0" smtClean="0">
              <a:latin typeface="Arial" pitchFamily="34" charset="0"/>
              <a:cs typeface="Arial" pitchFamily="34" charset="0"/>
            </a:endParaRPr>
          </a:p>
          <a:p>
            <a:pPr algn="just"/>
            <a:endParaRPr lang="fr-FR" sz="3200" dirty="0" smtClean="0">
              <a:latin typeface="Arial" pitchFamily="34" charset="0"/>
              <a:cs typeface="Arial" pitchFamily="34" charset="0"/>
            </a:endParaRPr>
          </a:p>
          <a:p>
            <a:pPr algn="just"/>
            <a:r>
              <a:rPr lang="fr-FR" sz="3200" dirty="0" smtClean="0">
                <a:solidFill>
                  <a:srgbClr val="FF0000"/>
                </a:solidFill>
                <a:latin typeface="Arial" pitchFamily="34" charset="0"/>
                <a:cs typeface="Arial" pitchFamily="34" charset="0"/>
              </a:rPr>
              <a:t>L’EPI est un dispositif permettant de traiter les programmes d’une autre façon : de manière interdisciplinaire.</a:t>
            </a:r>
            <a:endParaRPr lang="fr-FR" sz="32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Adaptation </a:t>
            </a:r>
            <a:r>
              <a:rPr lang="fr-FR" smtClean="0"/>
              <a:t>des anciens projets</a:t>
            </a:r>
            <a:endParaRPr lang="fr-FR" dirty="0"/>
          </a:p>
        </p:txBody>
      </p:sp>
      <p:sp>
        <p:nvSpPr>
          <p:cNvPr id="3" name="Espace réservé du contenu 2"/>
          <p:cNvSpPr>
            <a:spLocks noGrp="1"/>
          </p:cNvSpPr>
          <p:nvPr>
            <p:ph idx="1"/>
          </p:nvPr>
        </p:nvSpPr>
        <p:spPr/>
        <p:txBody>
          <a:bodyPr/>
          <a:lstStyle/>
          <a:p>
            <a:pPr algn="just"/>
            <a:r>
              <a:rPr lang="fr-FR" dirty="0" smtClean="0"/>
              <a:t>Il est possible (et même conseillé) d’utiliser les projets des années précédentes (IDD, thèmes de convergence, clubs, ateliers,…) et les transformer en EPI.</a:t>
            </a:r>
          </a:p>
          <a:p>
            <a:pPr algn="just"/>
            <a:r>
              <a:rPr lang="fr-FR" dirty="0" smtClean="0">
                <a:solidFill>
                  <a:srgbClr val="FF0000"/>
                </a:solidFill>
              </a:rPr>
              <a:t>Attention, cela n’est possible que s’il existe un lien avec les nouveaux programmes.</a:t>
            </a:r>
            <a:endParaRPr lang="fr-FR"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481328"/>
            <a:ext cx="8229600" cy="5019506"/>
          </a:xfrm>
        </p:spPr>
        <p:txBody>
          <a:bodyPr>
            <a:normAutofit lnSpcReduction="10000"/>
          </a:bodyPr>
          <a:lstStyle/>
          <a:p>
            <a:pPr algn="just"/>
            <a:r>
              <a:rPr lang="fr-FR" dirty="0" smtClean="0">
                <a:latin typeface="Arial" pitchFamily="34" charset="0"/>
                <a:cs typeface="Arial" pitchFamily="34" charset="0"/>
              </a:rPr>
              <a:t>Attention, il ne faut pas confondre polyvalence et interdisciplinarité. On peut être polyvalent (professeur des écoles) et traiter de manière indépendante l’ensemble des disciplines.</a:t>
            </a:r>
          </a:p>
          <a:p>
            <a:pPr algn="just">
              <a:buNone/>
            </a:pPr>
            <a:r>
              <a:rPr lang="fr-FR" dirty="0" smtClean="0">
                <a:latin typeface="Arial" pitchFamily="34" charset="0"/>
                <a:cs typeface="Arial" pitchFamily="34" charset="0"/>
              </a:rPr>
              <a:t>   L’interdisciplinarité consiste à étudier un point des programmes et de l’éclairer avec plusieurs disciplines (Ex: la station d’épuration).</a:t>
            </a:r>
          </a:p>
          <a:p>
            <a:pPr algn="just"/>
            <a:r>
              <a:rPr lang="fr-FR" dirty="0" smtClean="0">
                <a:solidFill>
                  <a:srgbClr val="FF0000"/>
                </a:solidFill>
                <a:latin typeface="Arial" pitchFamily="34" charset="0"/>
                <a:cs typeface="Arial" pitchFamily="34" charset="0"/>
              </a:rPr>
              <a:t>Dans les EPI, elle est valorisée.</a:t>
            </a:r>
          </a:p>
        </p:txBody>
      </p:sp>
      <p:sp>
        <p:nvSpPr>
          <p:cNvPr id="3" name="Titre 2"/>
          <p:cNvSpPr>
            <a:spLocks noGrp="1"/>
          </p:cNvSpPr>
          <p:nvPr>
            <p:ph type="title"/>
          </p:nvPr>
        </p:nvSpPr>
        <p:spPr>
          <a:xfrm>
            <a:off x="457200" y="357166"/>
            <a:ext cx="8229600" cy="928694"/>
          </a:xfrm>
        </p:spPr>
        <p:txBody>
          <a:bodyPr/>
          <a:lstStyle/>
          <a:p>
            <a:pPr algn="ctr"/>
            <a:r>
              <a:rPr lang="fr-FR" dirty="0" smtClean="0">
                <a:latin typeface="Arial" pitchFamily="34" charset="0"/>
                <a:cs typeface="Arial" pitchFamily="34" charset="0"/>
              </a:rPr>
              <a:t>L’interdisciplinarité</a:t>
            </a:r>
            <a:endParaRPr lang="fr-F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chemeClr val="tx1"/>
                </a:solidFill>
              </a:rPr>
              <a:t>QUE SONT LES E.P.I. (la pédagogie)</a:t>
            </a:r>
            <a:endParaRPr lang="fr-FR" dirty="0"/>
          </a:p>
        </p:txBody>
      </p:sp>
      <p:sp>
        <p:nvSpPr>
          <p:cNvPr id="3" name="Espace réservé du contenu 2"/>
          <p:cNvSpPr>
            <a:spLocks noGrp="1"/>
          </p:cNvSpPr>
          <p:nvPr>
            <p:ph sz="quarter" idx="1"/>
          </p:nvPr>
        </p:nvSpPr>
        <p:spPr/>
        <p:txBody>
          <a:bodyPr>
            <a:normAutofit lnSpcReduction="10000"/>
          </a:bodyPr>
          <a:lstStyle/>
          <a:p>
            <a:pPr algn="just"/>
            <a:r>
              <a:rPr lang="fr-FR" sz="3400" b="1" dirty="0" err="1" smtClean="0"/>
              <a:t>Déf</a:t>
            </a:r>
            <a:r>
              <a:rPr lang="fr-FR" sz="3400" b="1" dirty="0" smtClean="0"/>
              <a:t>:</a:t>
            </a:r>
            <a:r>
              <a:rPr lang="fr-FR" sz="3400" dirty="0" smtClean="0"/>
              <a:t> Les enseignements pratiques </a:t>
            </a:r>
            <a:r>
              <a:rPr lang="fr-FR" sz="3400" dirty="0" smtClean="0">
                <a:solidFill>
                  <a:srgbClr val="FF0000"/>
                </a:solidFill>
              </a:rPr>
              <a:t>interdisciplinaires </a:t>
            </a:r>
            <a:r>
              <a:rPr lang="fr-FR" sz="3400" dirty="0" smtClean="0"/>
              <a:t>permettent de </a:t>
            </a:r>
            <a:r>
              <a:rPr lang="fr-FR" sz="3400" dirty="0" smtClean="0">
                <a:solidFill>
                  <a:srgbClr val="3366FF"/>
                </a:solidFill>
              </a:rPr>
              <a:t>construire</a:t>
            </a:r>
            <a:r>
              <a:rPr lang="fr-FR" sz="3400" dirty="0" smtClean="0"/>
              <a:t> et </a:t>
            </a:r>
            <a:r>
              <a:rPr lang="fr-FR" sz="3400" dirty="0" smtClean="0">
                <a:solidFill>
                  <a:srgbClr val="3366FF"/>
                </a:solidFill>
              </a:rPr>
              <a:t>d’approfondir</a:t>
            </a:r>
            <a:r>
              <a:rPr lang="fr-FR" sz="3400" dirty="0" smtClean="0"/>
              <a:t> </a:t>
            </a:r>
            <a:r>
              <a:rPr lang="fr-FR" sz="3400" dirty="0" smtClean="0">
                <a:solidFill>
                  <a:srgbClr val="3366FF"/>
                </a:solidFill>
              </a:rPr>
              <a:t>des connaissances et des compétences des programmes</a:t>
            </a:r>
            <a:r>
              <a:rPr lang="fr-FR" sz="3400" dirty="0" smtClean="0"/>
              <a:t> par une </a:t>
            </a:r>
            <a:r>
              <a:rPr lang="fr-FR" sz="3400" dirty="0" smtClean="0">
                <a:solidFill>
                  <a:srgbClr val="FF0000"/>
                </a:solidFill>
              </a:rPr>
              <a:t>démarche de projet </a:t>
            </a:r>
            <a:r>
              <a:rPr lang="fr-FR" sz="3400" dirty="0" smtClean="0"/>
              <a:t>conduisant à une </a:t>
            </a:r>
            <a:r>
              <a:rPr lang="fr-FR" sz="3400" dirty="0" smtClean="0">
                <a:solidFill>
                  <a:srgbClr val="FF0000"/>
                </a:solidFill>
              </a:rPr>
              <a:t>réalisation concrète, </a:t>
            </a:r>
            <a:r>
              <a:rPr lang="fr-FR" sz="3400" dirty="0" smtClean="0">
                <a:solidFill>
                  <a:srgbClr val="00B050"/>
                </a:solidFill>
              </a:rPr>
              <a:t>individuelle</a:t>
            </a:r>
            <a:r>
              <a:rPr lang="fr-FR" sz="3400" dirty="0" smtClean="0">
                <a:solidFill>
                  <a:srgbClr val="FF0000"/>
                </a:solidFill>
              </a:rPr>
              <a:t> </a:t>
            </a:r>
            <a:r>
              <a:rPr lang="fr-FR" sz="3400" dirty="0" smtClean="0">
                <a:solidFill>
                  <a:srgbClr val="00B050"/>
                </a:solidFill>
              </a:rPr>
              <a:t>ou</a:t>
            </a:r>
            <a:r>
              <a:rPr lang="fr-FR" sz="3400" dirty="0" smtClean="0">
                <a:solidFill>
                  <a:srgbClr val="FF0000"/>
                </a:solidFill>
              </a:rPr>
              <a:t> </a:t>
            </a:r>
            <a:r>
              <a:rPr lang="fr-FR" sz="3400" dirty="0" smtClean="0">
                <a:solidFill>
                  <a:srgbClr val="00B050"/>
                </a:solidFill>
              </a:rPr>
              <a:t>collective</a:t>
            </a:r>
            <a:r>
              <a:rPr lang="fr-FR" sz="3400" dirty="0" smtClean="0"/>
              <a:t>. </a:t>
            </a:r>
          </a:p>
          <a:p>
            <a:pPr algn="just"/>
            <a:r>
              <a:rPr lang="fr-FR" sz="3400" dirty="0" smtClean="0"/>
              <a:t>Ils doivent être évalués.</a:t>
            </a:r>
          </a:p>
          <a:p>
            <a:pPr algn="just"/>
            <a:endParaRPr lang="fr-FR" sz="3400" dirty="0" smtClean="0"/>
          </a:p>
          <a:p>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L’EPI</a:t>
            </a:r>
            <a:endParaRPr lang="fr-FR" dirty="0"/>
          </a:p>
        </p:txBody>
      </p:sp>
      <p:sp>
        <p:nvSpPr>
          <p:cNvPr id="3" name="Espace réservé du contenu 2"/>
          <p:cNvSpPr>
            <a:spLocks noGrp="1"/>
          </p:cNvSpPr>
          <p:nvPr>
            <p:ph idx="1"/>
          </p:nvPr>
        </p:nvSpPr>
        <p:spPr>
          <a:xfrm>
            <a:off x="685800" y="1752600"/>
            <a:ext cx="7772400" cy="4343400"/>
          </a:xfrm>
        </p:spPr>
        <p:txBody>
          <a:bodyPr/>
          <a:lstStyle/>
          <a:p>
            <a:pPr algn="just"/>
            <a:r>
              <a:rPr lang="fr-FR" sz="2800" dirty="0" smtClean="0">
                <a:latin typeface="Comic Sans MS" pitchFamily="66" charset="0"/>
              </a:rPr>
              <a:t>Les élèves mènent à bien une production originale, concrète et choisie par eux (ou parmi différentes propositions du professeur)</a:t>
            </a:r>
          </a:p>
          <a:p>
            <a:pPr algn="just"/>
            <a:r>
              <a:rPr lang="fr-FR" sz="2800" dirty="0" smtClean="0">
                <a:latin typeface="Comic Sans MS" pitchFamily="66" charset="0"/>
              </a:rPr>
              <a:t>Ils développent des compétences individuelles à travers un travail de groupe et une démarche de projet</a:t>
            </a:r>
          </a:p>
          <a:p>
            <a:pPr algn="just"/>
            <a:r>
              <a:rPr lang="fr-FR" sz="2800" dirty="0" smtClean="0">
                <a:latin typeface="Comic Sans MS" pitchFamily="66" charset="0"/>
              </a:rPr>
              <a:t>Ils sont accompagnés, dans leur démarche, et évalués par des professeurs de plusieurs disciplines</a:t>
            </a:r>
          </a:p>
          <a:p>
            <a:endParaRPr lang="fr-FR" sz="1600" dirty="0" smtClean="0"/>
          </a:p>
          <a:p>
            <a:endParaRPr lang="fr-FR" sz="2800" dirty="0" smtClean="0">
              <a:latin typeface="Comic Sans MS" pitchFamily="66" charset="0"/>
            </a:endParaRPr>
          </a:p>
          <a:p>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b="1" dirty="0" smtClean="0">
                <a:solidFill>
                  <a:schemeClr val="tx1"/>
                </a:solidFill>
              </a:rPr>
              <a:t>ORGANISATION POSSIBLE DES EPI</a:t>
            </a:r>
            <a:endParaRPr lang="fr-FR" sz="3200" b="1" dirty="0">
              <a:solidFill>
                <a:schemeClr val="tx1"/>
              </a:solidFill>
            </a:endParaRPr>
          </a:p>
        </p:txBody>
      </p:sp>
      <p:sp>
        <p:nvSpPr>
          <p:cNvPr id="3" name="Espace réservé du contenu 2"/>
          <p:cNvSpPr>
            <a:spLocks noGrp="1"/>
          </p:cNvSpPr>
          <p:nvPr>
            <p:ph sz="quarter" idx="1"/>
          </p:nvPr>
        </p:nvSpPr>
        <p:spPr>
          <a:xfrm>
            <a:off x="914400" y="1752600"/>
            <a:ext cx="7772400" cy="5105400"/>
          </a:xfrm>
        </p:spPr>
        <p:txBody>
          <a:bodyPr>
            <a:normAutofit fontScale="85000" lnSpcReduction="20000"/>
          </a:bodyPr>
          <a:lstStyle/>
          <a:p>
            <a:pPr algn="just"/>
            <a:r>
              <a:rPr lang="fr-FR" sz="3100" dirty="0" smtClean="0"/>
              <a:t>Elle est laissée au choix des collèges. Il faut néanmoins faire simple. </a:t>
            </a:r>
          </a:p>
          <a:p>
            <a:pPr algn="just"/>
            <a:r>
              <a:rPr lang="fr-FR" sz="3100" dirty="0" smtClean="0"/>
              <a:t>Ex: laisser ses heures à chaque discipline et faire les EPI dessus.</a:t>
            </a:r>
          </a:p>
          <a:p>
            <a:pPr algn="just"/>
            <a:r>
              <a:rPr lang="fr-FR" sz="3100" dirty="0" smtClean="0"/>
              <a:t>Ex  (5</a:t>
            </a:r>
            <a:r>
              <a:rPr lang="fr-FR" sz="3100" baseline="30000" dirty="0" smtClean="0"/>
              <a:t>ème</a:t>
            </a:r>
            <a:r>
              <a:rPr lang="fr-FR" sz="3100" dirty="0" smtClean="0"/>
              <a:t>): </a:t>
            </a:r>
            <a:r>
              <a:rPr lang="fr-FR" sz="3100" b="1" dirty="0" smtClean="0"/>
              <a:t>trimestre 1</a:t>
            </a:r>
            <a:r>
              <a:rPr lang="fr-FR" sz="3100" dirty="0" smtClean="0"/>
              <a:t>: 1,5h de SPC dont 1h sur l’EPI</a:t>
            </a:r>
            <a:r>
              <a:rPr lang="fr-FR" sz="3100" dirty="0" smtClean="0">
                <a:solidFill>
                  <a:srgbClr val="FF0000"/>
                </a:solidFill>
              </a:rPr>
              <a:t> </a:t>
            </a:r>
            <a:r>
              <a:rPr lang="fr-FR" sz="3100" dirty="0" smtClean="0"/>
              <a:t>Sciences, technologie et société. De même 1,5h de SVT dont 1h sur le même EPI et 1,5h de Techno dont 1h sur le même EPI. Les trimestres 2 et 3, ces 3 disciplines ont leur horaire normal et ne font pas d’EPI. </a:t>
            </a:r>
          </a:p>
          <a:p>
            <a:pPr algn="just">
              <a:buNone/>
            </a:pPr>
            <a:r>
              <a:rPr lang="fr-FR" sz="3100" b="1" dirty="0" smtClean="0"/>
              <a:t>  trimestre 2: </a:t>
            </a:r>
            <a:r>
              <a:rPr lang="fr-FR" sz="3100" dirty="0" smtClean="0"/>
              <a:t>C’est par exemple le français et l’HG qui feront un autre EPI selon les mêmes modalités.</a:t>
            </a:r>
          </a:p>
          <a:p>
            <a:pPr algn="just">
              <a:buNone/>
            </a:pPr>
            <a:r>
              <a:rPr lang="fr-FR" sz="3100" b="1" dirty="0" smtClean="0"/>
              <a:t>   trimestre 3: </a:t>
            </a:r>
            <a:r>
              <a:rPr lang="fr-FR" sz="3100" dirty="0" smtClean="0"/>
              <a:t>C’est par exemple les langues qui feront un autre EPI selon les mêmes modalités.</a:t>
            </a:r>
          </a:p>
          <a:p>
            <a:pPr>
              <a:buNone/>
            </a:pPr>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971600" y="317543"/>
            <a:ext cx="7958118" cy="553998"/>
          </a:xfrm>
          <a:prstGeom prst="rect">
            <a:avLst/>
          </a:prstGeom>
          <a:noFill/>
        </p:spPr>
        <p:txBody>
          <a:bodyPr wrap="square" rtlCol="0">
            <a:spAutoFit/>
          </a:bodyPr>
          <a:lstStyle/>
          <a:p>
            <a:r>
              <a:rPr lang="fr-FR" sz="3000" b="1" dirty="0" smtClean="0"/>
              <a:t>Exemple d’emploi du temps professeur </a:t>
            </a:r>
            <a:endParaRPr lang="fr-FR" sz="3000" b="1"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3658" y="1389026"/>
            <a:ext cx="6742718" cy="46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ZoneTexte 10"/>
          <p:cNvSpPr txBox="1"/>
          <p:nvPr/>
        </p:nvSpPr>
        <p:spPr>
          <a:xfrm>
            <a:off x="269312" y="3498192"/>
            <a:ext cx="492443" cy="461665"/>
          </a:xfrm>
          <a:prstGeom prst="rect">
            <a:avLst/>
          </a:prstGeom>
          <a:noFill/>
        </p:spPr>
        <p:txBody>
          <a:bodyPr wrap="none" rtlCol="0">
            <a:spAutoFit/>
          </a:bodyPr>
          <a:lstStyle/>
          <a:p>
            <a:r>
              <a:rPr lang="fr-FR" sz="2400" b="1" dirty="0" smtClean="0"/>
              <a:t>T1</a:t>
            </a:r>
          </a:p>
        </p:txBody>
      </p:sp>
      <p:sp>
        <p:nvSpPr>
          <p:cNvPr id="13" name="ZoneTexte 12"/>
          <p:cNvSpPr txBox="1"/>
          <p:nvPr/>
        </p:nvSpPr>
        <p:spPr>
          <a:xfrm>
            <a:off x="269313" y="3498191"/>
            <a:ext cx="492443" cy="461665"/>
          </a:xfrm>
          <a:prstGeom prst="rect">
            <a:avLst/>
          </a:prstGeom>
          <a:noFill/>
        </p:spPr>
        <p:txBody>
          <a:bodyPr wrap="none" rtlCol="0">
            <a:spAutoFit/>
          </a:bodyPr>
          <a:lstStyle/>
          <a:p>
            <a:r>
              <a:rPr lang="fr-FR" sz="2400" b="1" dirty="0" smtClean="0"/>
              <a:t>T2</a:t>
            </a:r>
          </a:p>
        </p:txBody>
      </p:sp>
      <p:sp>
        <p:nvSpPr>
          <p:cNvPr id="16" name="ZoneTexte 15"/>
          <p:cNvSpPr txBox="1"/>
          <p:nvPr/>
        </p:nvSpPr>
        <p:spPr>
          <a:xfrm>
            <a:off x="269313" y="3498190"/>
            <a:ext cx="492443" cy="461665"/>
          </a:xfrm>
          <a:prstGeom prst="rect">
            <a:avLst/>
          </a:prstGeom>
          <a:noFill/>
        </p:spPr>
        <p:txBody>
          <a:bodyPr wrap="none" rtlCol="0">
            <a:spAutoFit/>
          </a:bodyPr>
          <a:lstStyle/>
          <a:p>
            <a:r>
              <a:rPr lang="fr-FR" sz="2400" b="1" dirty="0" smtClean="0"/>
              <a:t>T3</a:t>
            </a:r>
          </a:p>
        </p:txBody>
      </p:sp>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3659" y="1389026"/>
            <a:ext cx="6742717" cy="46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3659" y="1389026"/>
            <a:ext cx="6742717" cy="46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3659" y="1389026"/>
            <a:ext cx="6742717" cy="46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9315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2055"/>
                                        </p:tgtEl>
                                        <p:attrNameLst>
                                          <p:attrName>style.visibility</p:attrName>
                                        </p:attrNameLst>
                                      </p:cBhvr>
                                      <p:to>
                                        <p:strVal val="visible"/>
                                      </p:to>
                                    </p:set>
                                    <p:animEffect transition="in" filter="wipe(left)">
                                      <p:cBhvr>
                                        <p:cTn id="10" dur="5000"/>
                                        <p:tgtEl>
                                          <p:spTgt spid="205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par>
                                <p:cTn id="15" presetID="22" presetClass="exit" presetSubtype="8" fill="hold" nodeType="withEffect">
                                  <p:stCondLst>
                                    <p:cond delay="0"/>
                                  </p:stCondLst>
                                  <p:childTnLst>
                                    <p:animEffect transition="out" filter="wipe(left)">
                                      <p:cBhvr>
                                        <p:cTn id="16" dur="1000"/>
                                        <p:tgtEl>
                                          <p:spTgt spid="2055"/>
                                        </p:tgtEl>
                                      </p:cBhvr>
                                    </p:animEffect>
                                    <p:set>
                                      <p:cBhvr>
                                        <p:cTn id="17" dur="1" fill="hold">
                                          <p:stCondLst>
                                            <p:cond delay="999"/>
                                          </p:stCondLst>
                                        </p:cTn>
                                        <p:tgtEl>
                                          <p:spTgt spid="205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childTnLst>
                          </p:cTn>
                        </p:par>
                        <p:par>
                          <p:cTn id="22" fill="hold">
                            <p:stCondLst>
                              <p:cond delay="0"/>
                            </p:stCondLst>
                            <p:childTnLst>
                              <p:par>
                                <p:cTn id="23" presetID="22" presetClass="entr" presetSubtype="8" fill="hold" nodeType="afterEffect">
                                  <p:stCondLst>
                                    <p:cond delay="0"/>
                                  </p:stCondLst>
                                  <p:childTnLst>
                                    <p:set>
                                      <p:cBhvr>
                                        <p:cTn id="24" dur="1" fill="hold">
                                          <p:stCondLst>
                                            <p:cond delay="0"/>
                                          </p:stCondLst>
                                        </p:cTn>
                                        <p:tgtEl>
                                          <p:spTgt spid="2056"/>
                                        </p:tgtEl>
                                        <p:attrNameLst>
                                          <p:attrName>style.visibility</p:attrName>
                                        </p:attrNameLst>
                                      </p:cBhvr>
                                      <p:to>
                                        <p:strVal val="visible"/>
                                      </p:to>
                                    </p:set>
                                    <p:animEffect transition="in" filter="wipe(left)">
                                      <p:cBhvr>
                                        <p:cTn id="25" dur="5000"/>
                                        <p:tgtEl>
                                          <p:spTgt spid="2056"/>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13"/>
                                        </p:tgtEl>
                                        <p:attrNameLst>
                                          <p:attrName>style.visibility</p:attrName>
                                        </p:attrNameLst>
                                      </p:cBhvr>
                                      <p:to>
                                        <p:strVal val="hidden"/>
                                      </p:to>
                                    </p:set>
                                  </p:childTnLst>
                                </p:cTn>
                              </p:par>
                              <p:par>
                                <p:cTn id="30" presetID="22" presetClass="exit" presetSubtype="8" fill="hold" nodeType="withEffect">
                                  <p:stCondLst>
                                    <p:cond delay="0"/>
                                  </p:stCondLst>
                                  <p:childTnLst>
                                    <p:animEffect transition="out" filter="wipe(left)">
                                      <p:cBhvr>
                                        <p:cTn id="31" dur="1000"/>
                                        <p:tgtEl>
                                          <p:spTgt spid="2056"/>
                                        </p:tgtEl>
                                      </p:cBhvr>
                                    </p:animEffect>
                                    <p:set>
                                      <p:cBhvr>
                                        <p:cTn id="32" dur="1" fill="hold">
                                          <p:stCondLst>
                                            <p:cond delay="999"/>
                                          </p:stCondLst>
                                        </p:cTn>
                                        <p:tgtEl>
                                          <p:spTgt spid="2056"/>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6"/>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2057"/>
                                        </p:tgtEl>
                                        <p:attrNameLst>
                                          <p:attrName>style.visibility</p:attrName>
                                        </p:attrNameLst>
                                      </p:cBhvr>
                                      <p:to>
                                        <p:strVal val="visible"/>
                                      </p:to>
                                    </p:set>
                                    <p:animEffect transition="in" filter="wipe(left)">
                                      <p:cBhvr>
                                        <p:cTn id="45" dur="5000"/>
                                        <p:tgtEl>
                                          <p:spTgt spid="2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3" grpId="0"/>
      <p:bldP spid="13" grpId="1"/>
      <p:bldP spid="16" grpId="0"/>
      <p:bldP spid="16"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838200" y="152400"/>
            <a:ext cx="8305800" cy="685800"/>
          </a:xfrm>
        </p:spPr>
        <p:txBody>
          <a:bodyPr/>
          <a:lstStyle/>
          <a:p>
            <a:r>
              <a:rPr lang="fr-FR" sz="3200" b="1" dirty="0" smtClean="0">
                <a:solidFill>
                  <a:srgbClr val="0000CC"/>
                </a:solidFill>
              </a:rPr>
              <a:t/>
            </a:r>
            <a:br>
              <a:rPr lang="fr-FR" sz="3200" b="1" dirty="0" smtClean="0">
                <a:solidFill>
                  <a:srgbClr val="0000CC"/>
                </a:solidFill>
              </a:rPr>
            </a:br>
            <a:r>
              <a:rPr lang="fr-FR" sz="3200" b="1" dirty="0" smtClean="0">
                <a:solidFill>
                  <a:srgbClr val="0000CC"/>
                </a:solidFill>
              </a:rPr>
              <a:t>Intérêt des EPI pour </a:t>
            </a:r>
            <a:r>
              <a:rPr lang="fr-FR" sz="3200" b="1" dirty="0">
                <a:solidFill>
                  <a:srgbClr val="0000CC"/>
                </a:solidFill>
              </a:rPr>
              <a:t>l ’élève :</a:t>
            </a:r>
            <a:r>
              <a:rPr lang="fr-FR" sz="3200" b="1" dirty="0"/>
              <a:t> </a:t>
            </a:r>
            <a:br>
              <a:rPr lang="fr-FR" sz="3200" b="1" dirty="0"/>
            </a:br>
            <a:endParaRPr lang="fr-FR" b="1" dirty="0"/>
          </a:p>
        </p:txBody>
      </p:sp>
      <p:sp>
        <p:nvSpPr>
          <p:cNvPr id="7172" name="Text Box 4"/>
          <p:cNvSpPr txBox="1">
            <a:spLocks noChangeArrowheads="1"/>
          </p:cNvSpPr>
          <p:nvPr/>
        </p:nvSpPr>
        <p:spPr bwMode="auto">
          <a:xfrm>
            <a:off x="214282" y="1428737"/>
            <a:ext cx="8929718" cy="6001643"/>
          </a:xfrm>
          <a:prstGeom prst="rect">
            <a:avLst/>
          </a:prstGeom>
          <a:noFill/>
          <a:ln w="9525">
            <a:noFill/>
            <a:miter lim="800000"/>
            <a:headEnd/>
            <a:tailEnd/>
          </a:ln>
          <a:effectLst/>
        </p:spPr>
        <p:txBody>
          <a:bodyPr wrap="square">
            <a:spAutoFit/>
          </a:bodyPr>
          <a:lstStyle/>
          <a:p>
            <a:pPr lvl="2" algn="just"/>
            <a:r>
              <a:rPr lang="fr-FR" b="1" dirty="0" smtClean="0"/>
              <a:t>-Formuler </a:t>
            </a:r>
            <a:r>
              <a:rPr lang="fr-FR" b="1" dirty="0"/>
              <a:t>un problème ou une question, émettre des hypothèses.</a:t>
            </a:r>
          </a:p>
          <a:p>
            <a:pPr lvl="2" algn="just">
              <a:buFontTx/>
              <a:buChar char="•"/>
            </a:pPr>
            <a:endParaRPr lang="fr-FR" b="1" dirty="0"/>
          </a:p>
          <a:p>
            <a:pPr lvl="2" algn="just"/>
            <a:r>
              <a:rPr lang="fr-FR" b="1" dirty="0" smtClean="0"/>
              <a:t>-Mettre </a:t>
            </a:r>
            <a:r>
              <a:rPr lang="fr-FR" b="1" dirty="0"/>
              <a:t>en œuvre une stratégie de résolution</a:t>
            </a:r>
          </a:p>
          <a:p>
            <a:pPr lvl="2" algn="just">
              <a:buFontTx/>
              <a:buChar char="•"/>
            </a:pPr>
            <a:endParaRPr lang="fr-FR" b="1" dirty="0"/>
          </a:p>
          <a:p>
            <a:pPr lvl="2" algn="just"/>
            <a:r>
              <a:rPr lang="fr-FR" b="1" dirty="0" smtClean="0"/>
              <a:t>-Rechercher </a:t>
            </a:r>
            <a:r>
              <a:rPr lang="fr-FR" b="1" dirty="0"/>
              <a:t>des informations </a:t>
            </a:r>
            <a:r>
              <a:rPr lang="fr-FR" b="1" dirty="0" smtClean="0"/>
              <a:t>(livre, CDI</a:t>
            </a:r>
            <a:r>
              <a:rPr lang="fr-FR" b="1" dirty="0"/>
              <a:t>, </a:t>
            </a:r>
            <a:r>
              <a:rPr lang="fr-FR" b="1" dirty="0" smtClean="0"/>
              <a:t>Internet</a:t>
            </a:r>
            <a:r>
              <a:rPr lang="fr-FR" b="1" dirty="0"/>
              <a:t>, </a:t>
            </a:r>
            <a:r>
              <a:rPr lang="fr-FR" b="1" dirty="0" smtClean="0"/>
              <a:t>…) </a:t>
            </a:r>
            <a:endParaRPr lang="fr-FR" b="1" dirty="0"/>
          </a:p>
          <a:p>
            <a:pPr lvl="2" algn="just">
              <a:buFontTx/>
              <a:buChar char="•"/>
            </a:pPr>
            <a:endParaRPr lang="fr-FR" b="1" dirty="0"/>
          </a:p>
          <a:p>
            <a:pPr lvl="2" algn="just"/>
            <a:r>
              <a:rPr lang="fr-FR" b="1" dirty="0" smtClean="0"/>
              <a:t>-Exploiter </a:t>
            </a:r>
            <a:r>
              <a:rPr lang="fr-FR" b="1" dirty="0"/>
              <a:t>des documents, </a:t>
            </a:r>
            <a:r>
              <a:rPr lang="fr-FR" b="1" dirty="0" smtClean="0"/>
              <a:t>(textes, schémas, courbes…)</a:t>
            </a:r>
          </a:p>
          <a:p>
            <a:pPr lvl="2" algn="just">
              <a:buFontTx/>
              <a:buChar char="•"/>
            </a:pPr>
            <a:endParaRPr lang="fr-FR" b="1" dirty="0" smtClean="0"/>
          </a:p>
          <a:p>
            <a:pPr lvl="2" algn="just"/>
            <a:r>
              <a:rPr lang="fr-FR" b="1" dirty="0" smtClean="0"/>
              <a:t>-Réinvestir des connaissances relevant de différentes disciplines et les approfondir </a:t>
            </a:r>
          </a:p>
          <a:p>
            <a:pPr lvl="2" algn="just"/>
            <a:endParaRPr lang="fr-FR" b="1" dirty="0" smtClean="0"/>
          </a:p>
          <a:p>
            <a:pPr lvl="2" algn="just"/>
            <a:r>
              <a:rPr lang="fr-FR" b="1" dirty="0" smtClean="0"/>
              <a:t>-Utiliser les technologies de l’information et de la communication</a:t>
            </a:r>
          </a:p>
          <a:p>
            <a:pPr lvl="2">
              <a:buFontTx/>
              <a:buChar char="•"/>
            </a:pPr>
            <a:endParaRPr lang="fr-FR" b="1" dirty="0"/>
          </a:p>
          <a:p>
            <a:pPr lvl="2">
              <a:buFontTx/>
              <a:buChar char="•"/>
            </a:pPr>
            <a:endParaRPr lang="fr-FR"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76200" y="1500174"/>
            <a:ext cx="8839200" cy="5053026"/>
          </a:xfrm>
        </p:spPr>
        <p:txBody>
          <a:bodyPr/>
          <a:lstStyle/>
          <a:p>
            <a:pPr lvl="2">
              <a:spcBef>
                <a:spcPct val="0"/>
              </a:spcBef>
              <a:buNone/>
            </a:pPr>
            <a:endParaRPr lang="fr-FR" b="1" dirty="0"/>
          </a:p>
          <a:p>
            <a:pPr lvl="2" algn="just">
              <a:spcBef>
                <a:spcPct val="0"/>
              </a:spcBef>
            </a:pPr>
            <a:r>
              <a:rPr lang="fr-FR" sz="3200" b="1" dirty="0" smtClean="0"/>
              <a:t>Communiquer </a:t>
            </a:r>
            <a:r>
              <a:rPr lang="fr-FR" sz="3200" b="1" dirty="0"/>
              <a:t>à l’écrit et à </a:t>
            </a:r>
            <a:r>
              <a:rPr lang="fr-FR" sz="3200" b="1" dirty="0" smtClean="0"/>
              <a:t>l’oral</a:t>
            </a:r>
          </a:p>
          <a:p>
            <a:pPr lvl="2" algn="just"/>
            <a:r>
              <a:rPr lang="fr-FR" sz="3200" b="1" dirty="0" smtClean="0"/>
              <a:t>S'impliquer dans un travail en équipe</a:t>
            </a:r>
          </a:p>
          <a:p>
            <a:pPr lvl="2" algn="just"/>
            <a:r>
              <a:rPr lang="fr-FR" sz="3200" b="1" dirty="0" smtClean="0"/>
              <a:t>Conduire un projet à son terme</a:t>
            </a:r>
          </a:p>
          <a:p>
            <a:pPr lvl="2" algn="just"/>
            <a:r>
              <a:rPr lang="fr-FR" sz="3200" b="1" dirty="0" smtClean="0"/>
              <a:t>Acquérir des connaissances et des compétences du programme.</a:t>
            </a:r>
          </a:p>
          <a:p>
            <a:pPr lvl="2"/>
            <a:endParaRPr lang="fr-FR" b="1" dirty="0" smtClean="0"/>
          </a:p>
          <a:p>
            <a:pPr lvl="2">
              <a:spcBef>
                <a:spcPct val="0"/>
              </a:spcBef>
            </a:pPr>
            <a:endParaRPr lang="fr-FR" b="1" dirty="0"/>
          </a:p>
          <a:p>
            <a:pPr lvl="2">
              <a:spcBef>
                <a:spcPct val="0"/>
              </a:spcBef>
            </a:pPr>
            <a:endParaRPr lang="fr-FR" b="1" dirty="0"/>
          </a:p>
          <a:p>
            <a:pPr lvl="4"/>
            <a:endParaRPr lang="fr-FR" dirty="0"/>
          </a:p>
        </p:txBody>
      </p:sp>
      <p:sp>
        <p:nvSpPr>
          <p:cNvPr id="17412" name="Rectangle 4"/>
          <p:cNvSpPr>
            <a:spLocks noGrp="1" noChangeArrowheads="1"/>
          </p:cNvSpPr>
          <p:nvPr>
            <p:ph type="title"/>
          </p:nvPr>
        </p:nvSpPr>
        <p:spPr>
          <a:xfrm>
            <a:off x="685800" y="609600"/>
            <a:ext cx="8229600" cy="1143000"/>
          </a:xfrm>
          <a:noFill/>
          <a:ln/>
        </p:spPr>
        <p:txBody>
          <a:bodyPr/>
          <a:lstStyle/>
          <a:p>
            <a:r>
              <a:rPr lang="fr-FR" sz="3200" b="1" dirty="0" smtClean="0">
                <a:solidFill>
                  <a:srgbClr val="0000CC"/>
                </a:solidFill>
              </a:rPr>
              <a:t>Intérêt des EPI pour </a:t>
            </a:r>
            <a:r>
              <a:rPr lang="fr-FR" sz="3200" b="1" dirty="0">
                <a:solidFill>
                  <a:srgbClr val="0000CC"/>
                </a:solidFill>
              </a:rPr>
              <a:t>l </a:t>
            </a:r>
            <a:r>
              <a:rPr lang="fr-FR" sz="3200" b="1" dirty="0" smtClean="0">
                <a:solidFill>
                  <a:srgbClr val="0000CC"/>
                </a:solidFill>
              </a:rPr>
              <a:t>’élève (suite) </a:t>
            </a:r>
            <a:r>
              <a:rPr lang="fr-FR" sz="3200" b="1" dirty="0">
                <a:solidFill>
                  <a:srgbClr val="0000CC"/>
                </a:solidFill>
              </a:rPr>
              <a:t>:</a:t>
            </a:r>
            <a:r>
              <a:rPr lang="fr-FR" sz="3200" b="1" dirty="0"/>
              <a:t> </a:t>
            </a:r>
            <a:br>
              <a:rPr lang="fr-FR" sz="3200" b="1" dirty="0"/>
            </a:br>
            <a:r>
              <a:rPr lang="fr-FR" sz="2400" b="1" dirty="0">
                <a:solidFill>
                  <a:srgbClr val="0000FF"/>
                </a:solidFill>
              </a:rPr>
              <a:t/>
            </a:r>
            <a:br>
              <a:rPr lang="fr-FR" sz="2400" b="1" dirty="0">
                <a:solidFill>
                  <a:srgbClr val="0000FF"/>
                </a:solidFill>
              </a:rPr>
            </a:br>
            <a:endParaRPr lang="fr-FR" sz="2400" b="1" dirty="0">
              <a:solidFill>
                <a:srgbClr val="0000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9144000" cy="762000"/>
          </a:xfrm>
        </p:spPr>
        <p:txBody>
          <a:bodyPr/>
          <a:lstStyle/>
          <a:p>
            <a:r>
              <a:rPr lang="fr-FR" sz="3600" b="1">
                <a:solidFill>
                  <a:srgbClr val="0000CC"/>
                </a:solidFill>
              </a:rPr>
              <a:t> </a:t>
            </a:r>
            <a:r>
              <a:rPr lang="fr-FR" sz="2800" b="1">
                <a:solidFill>
                  <a:srgbClr val="0000CC"/>
                </a:solidFill>
              </a:rPr>
              <a:t>Le rôle scientifique et méthodologique</a:t>
            </a:r>
            <a:r>
              <a:rPr lang="fr-FR" sz="2800"/>
              <a:t> </a:t>
            </a:r>
            <a:r>
              <a:rPr lang="fr-FR" sz="2800" b="1">
                <a:solidFill>
                  <a:srgbClr val="0000CC"/>
                </a:solidFill>
              </a:rPr>
              <a:t>des professeurs</a:t>
            </a:r>
            <a:endParaRPr lang="fr-FR"/>
          </a:p>
        </p:txBody>
      </p:sp>
      <p:sp>
        <p:nvSpPr>
          <p:cNvPr id="11267" name="Text Box 3"/>
          <p:cNvSpPr txBox="1">
            <a:spLocks noChangeArrowheads="1"/>
          </p:cNvSpPr>
          <p:nvPr/>
        </p:nvSpPr>
        <p:spPr bwMode="auto">
          <a:xfrm>
            <a:off x="304800" y="1066800"/>
            <a:ext cx="8534400" cy="5262979"/>
          </a:xfrm>
          <a:prstGeom prst="rect">
            <a:avLst/>
          </a:prstGeom>
          <a:noFill/>
          <a:ln w="9525">
            <a:noFill/>
            <a:miter lim="800000"/>
            <a:headEnd/>
            <a:tailEnd/>
          </a:ln>
          <a:effectLst/>
        </p:spPr>
        <p:txBody>
          <a:bodyPr>
            <a:spAutoFit/>
          </a:bodyPr>
          <a:lstStyle/>
          <a:p>
            <a:pPr>
              <a:spcBef>
                <a:spcPct val="50000"/>
              </a:spcBef>
              <a:buFontTx/>
              <a:buChar char="•"/>
            </a:pPr>
            <a:r>
              <a:rPr lang="fr-FR" dirty="0"/>
              <a:t> </a:t>
            </a:r>
            <a:r>
              <a:rPr lang="fr-FR" b="1" dirty="0"/>
              <a:t>Aider à la formulation du sujet</a:t>
            </a:r>
          </a:p>
          <a:p>
            <a:pPr>
              <a:spcBef>
                <a:spcPct val="50000"/>
              </a:spcBef>
              <a:buFontTx/>
              <a:buChar char="•"/>
            </a:pPr>
            <a:endParaRPr lang="fr-FR" b="1" dirty="0"/>
          </a:p>
          <a:p>
            <a:pPr>
              <a:spcBef>
                <a:spcPct val="50000"/>
              </a:spcBef>
              <a:buFontTx/>
              <a:buChar char="•"/>
            </a:pPr>
            <a:r>
              <a:rPr lang="fr-FR" b="1" dirty="0"/>
              <a:t> Permettre la maîtrise du temps et la gestion des moyens</a:t>
            </a:r>
          </a:p>
          <a:p>
            <a:pPr>
              <a:spcBef>
                <a:spcPct val="50000"/>
              </a:spcBef>
              <a:buFontTx/>
              <a:buChar char="•"/>
            </a:pPr>
            <a:endParaRPr lang="fr-FR" b="1" dirty="0"/>
          </a:p>
          <a:p>
            <a:pPr>
              <a:spcBef>
                <a:spcPct val="50000"/>
              </a:spcBef>
              <a:buFontTx/>
              <a:buChar char="•"/>
            </a:pPr>
            <a:r>
              <a:rPr lang="fr-FR" b="1" dirty="0"/>
              <a:t> Favoriser l’aboutissement du projet (depuis le sujet jusqu’à la présentation orale)</a:t>
            </a:r>
          </a:p>
          <a:p>
            <a:pPr>
              <a:spcBef>
                <a:spcPct val="50000"/>
              </a:spcBef>
              <a:buFontTx/>
              <a:buChar char="•"/>
            </a:pPr>
            <a:endParaRPr lang="fr-FR" b="1" dirty="0"/>
          </a:p>
          <a:p>
            <a:pPr>
              <a:spcBef>
                <a:spcPct val="50000"/>
              </a:spcBef>
              <a:buFontTx/>
              <a:buChar char="•"/>
            </a:pPr>
            <a:r>
              <a:rPr lang="fr-FR" b="1" dirty="0"/>
              <a:t> Soutenir et faciliter </a:t>
            </a:r>
            <a:r>
              <a:rPr lang="fr-FR" b="1" dirty="0" smtClean="0"/>
              <a:t>le </a:t>
            </a:r>
            <a:r>
              <a:rPr lang="fr-FR" b="1" dirty="0"/>
              <a:t>travail en groupe</a:t>
            </a:r>
          </a:p>
          <a:p>
            <a:pPr>
              <a:spcBef>
                <a:spcPct val="50000"/>
              </a:spcBef>
              <a:buFontTx/>
              <a:buChar char="•"/>
            </a:pPr>
            <a:endParaRPr lang="fr-FR" b="1" dirty="0"/>
          </a:p>
          <a:p>
            <a:pPr>
              <a:spcBef>
                <a:spcPct val="50000"/>
              </a:spcBef>
              <a:buFontTx/>
              <a:buChar char="•"/>
            </a:pPr>
            <a:r>
              <a:rPr lang="fr-FR" b="1" dirty="0"/>
              <a:t> Contribuer à l’émergence des liens interdisciplinaires</a:t>
            </a:r>
            <a:endParaRPr lang="fr-F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Exemple complet de méthodologie </a:t>
            </a:r>
            <a:r>
              <a:rPr lang="fr-FR" dirty="0" smtClean="0">
                <a:solidFill>
                  <a:srgbClr val="FF0000"/>
                </a:solidFill>
              </a:rPr>
              <a:t>(parmi d’autres)</a:t>
            </a:r>
            <a:r>
              <a:rPr lang="fr-FR" dirty="0" smtClean="0"/>
              <a:t> pour un EPI trimestriel</a:t>
            </a:r>
            <a:endParaRPr lang="fr-FR" dirty="0"/>
          </a:p>
        </p:txBody>
      </p:sp>
      <p:sp>
        <p:nvSpPr>
          <p:cNvPr id="3" name="Sous-titre 2"/>
          <p:cNvSpPr>
            <a:spLocks noGrp="1"/>
          </p:cNvSpPr>
          <p:nvPr>
            <p:ph type="subTitle" idx="1"/>
          </p:nvPr>
        </p:nvSpPr>
        <p:spPr>
          <a:xfrm>
            <a:off x="1371600" y="3886200"/>
            <a:ext cx="7086600" cy="1752600"/>
          </a:xfrm>
        </p:spPr>
        <p:txBody>
          <a:bodyPr/>
          <a:lstStyle/>
          <a:p>
            <a:endParaRPr lang="fr-FR" dirty="0" smtClean="0"/>
          </a:p>
          <a:p>
            <a:r>
              <a:rPr lang="fr-FR" dirty="0" smtClean="0"/>
              <a:t>(1 trimestre 36/3=12 séances de 2 ou 3h)</a:t>
            </a:r>
          </a:p>
          <a:p>
            <a:endParaRPr lang="fr-F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Entre professeurs</a:t>
            </a:r>
            <a:br>
              <a:rPr lang="fr-FR" dirty="0" smtClean="0"/>
            </a:br>
            <a:endParaRPr lang="fr-FR" dirty="0"/>
          </a:p>
        </p:txBody>
      </p:sp>
      <p:sp>
        <p:nvSpPr>
          <p:cNvPr id="3" name="Espace réservé du contenu 2"/>
          <p:cNvSpPr>
            <a:spLocks noGrp="1"/>
          </p:cNvSpPr>
          <p:nvPr>
            <p:ph idx="1"/>
          </p:nvPr>
        </p:nvSpPr>
        <p:spPr>
          <a:xfrm>
            <a:off x="685800" y="1357298"/>
            <a:ext cx="7772400" cy="4738702"/>
          </a:xfrm>
        </p:spPr>
        <p:txBody>
          <a:bodyPr/>
          <a:lstStyle/>
          <a:p>
            <a:pPr algn="just"/>
            <a:r>
              <a:rPr lang="fr-FR" sz="2400" dirty="0" smtClean="0"/>
              <a:t>Choisir les 6 thèmes sur les 3 ans (5</a:t>
            </a:r>
            <a:r>
              <a:rPr lang="fr-FR" sz="2400" baseline="30000" dirty="0" smtClean="0"/>
              <a:t>ème</a:t>
            </a:r>
            <a:r>
              <a:rPr lang="fr-FR" sz="2400" dirty="0" smtClean="0"/>
              <a:t>-4</a:t>
            </a:r>
            <a:r>
              <a:rPr lang="fr-FR" sz="2400" baseline="30000" dirty="0" smtClean="0"/>
              <a:t>ème</a:t>
            </a:r>
            <a:r>
              <a:rPr lang="fr-FR" sz="2400" dirty="0" smtClean="0"/>
              <a:t>-3</a:t>
            </a:r>
            <a:r>
              <a:rPr lang="fr-FR" sz="2400" baseline="30000" dirty="0" smtClean="0"/>
              <a:t>ème</a:t>
            </a:r>
            <a:r>
              <a:rPr lang="fr-FR" sz="2400" dirty="0" smtClean="0"/>
              <a:t>). Conseil pédagogique (CP). </a:t>
            </a:r>
          </a:p>
          <a:p>
            <a:pPr algn="just"/>
            <a:r>
              <a:rPr lang="fr-FR" sz="2400" dirty="0" smtClean="0"/>
              <a:t>Choisir la durée des EPI (7 semaines entre deux vacances, trimestriels, semestriels, annuels). CP</a:t>
            </a:r>
          </a:p>
          <a:p>
            <a:pPr algn="just"/>
            <a:r>
              <a:rPr lang="fr-FR" sz="2400" dirty="0" smtClean="0"/>
              <a:t>Choisir la durée des EPI chaque semaine (2 ou 3h au total et répartition par discipline Ex : EPI n°1 : 30min SPC, 30min SVT ) </a:t>
            </a:r>
          </a:p>
          <a:p>
            <a:pPr algn="just"/>
            <a:r>
              <a:rPr lang="fr-FR" sz="2400" dirty="0" smtClean="0"/>
              <a:t>Choisir les binômes de matière et d’enseignants qui travailleront ensemble (couplage disciplinaire)</a:t>
            </a:r>
          </a:p>
          <a:p>
            <a:pPr algn="just"/>
            <a:r>
              <a:rPr lang="fr-FR" sz="2400" dirty="0" smtClean="0"/>
              <a:t>Choisir l’organisation (classe entière, groupes, </a:t>
            </a:r>
            <a:r>
              <a:rPr lang="fr-FR" sz="2400" dirty="0" err="1" smtClean="0"/>
              <a:t>co</a:t>
            </a:r>
            <a:r>
              <a:rPr lang="fr-FR" sz="2400" dirty="0" smtClean="0"/>
              <a:t>-intervention)</a:t>
            </a:r>
          </a:p>
          <a:p>
            <a:endParaRPr lang="fr-F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Entre professeurs (suite)</a:t>
            </a:r>
            <a:endParaRPr lang="fr-FR" dirty="0"/>
          </a:p>
        </p:txBody>
      </p:sp>
      <p:sp>
        <p:nvSpPr>
          <p:cNvPr id="3" name="Espace réservé du contenu 2"/>
          <p:cNvSpPr>
            <a:spLocks noGrp="1"/>
          </p:cNvSpPr>
          <p:nvPr>
            <p:ph idx="1"/>
          </p:nvPr>
        </p:nvSpPr>
        <p:spPr>
          <a:xfrm>
            <a:off x="685800" y="1752600"/>
            <a:ext cx="7772400" cy="4676796"/>
          </a:xfrm>
        </p:spPr>
        <p:txBody>
          <a:bodyPr/>
          <a:lstStyle/>
          <a:p>
            <a:pPr algn="just"/>
            <a:r>
              <a:rPr lang="fr-FR" sz="2800" dirty="0" smtClean="0"/>
              <a:t>Choisir les parties de chaque programme qui vont être traitées en EPI. Pour cela, il faut comparer les programmes des disciplines choisies et trouver des points communs</a:t>
            </a:r>
          </a:p>
          <a:p>
            <a:pPr algn="just"/>
            <a:r>
              <a:rPr lang="fr-FR" sz="2800" dirty="0" smtClean="0"/>
              <a:t>Choisir le sous-thème (il doit être très concret)</a:t>
            </a:r>
          </a:p>
          <a:p>
            <a:pPr marL="342900" lvl="2" indent="-342900" algn="just"/>
            <a:r>
              <a:rPr lang="fr-FR" sz="2800" dirty="0" smtClean="0"/>
              <a:t>Découper ce sous-thème en 7 sujets précis (un par groupe d’élève) de la classe, titre écrit sous forme de problématique. </a:t>
            </a:r>
            <a:r>
              <a:rPr lang="fr-FR" sz="2800" b="1" dirty="0" smtClean="0"/>
              <a:t>Celles-ci doivent être modestes et en relation avec les contenus des programmes du collège.</a:t>
            </a:r>
          </a:p>
          <a:p>
            <a:endParaRPr lang="fr-FR" dirty="0" smtClean="0"/>
          </a:p>
          <a:p>
            <a:endParaRPr lang="fr-F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a:t>
            </a:r>
            <a:endParaRPr lang="fr-FR" dirty="0"/>
          </a:p>
        </p:txBody>
      </p:sp>
      <p:sp>
        <p:nvSpPr>
          <p:cNvPr id="3" name="Espace réservé du contenu 2"/>
          <p:cNvSpPr>
            <a:spLocks noGrp="1"/>
          </p:cNvSpPr>
          <p:nvPr>
            <p:ph idx="1"/>
          </p:nvPr>
        </p:nvSpPr>
        <p:spPr>
          <a:xfrm>
            <a:off x="214282" y="1752600"/>
            <a:ext cx="8929718" cy="4962548"/>
          </a:xfrm>
        </p:spPr>
        <p:txBody>
          <a:bodyPr/>
          <a:lstStyle/>
          <a:p>
            <a:r>
              <a:rPr lang="fr-FR" sz="2800" b="1" u="sng" dirty="0" smtClean="0"/>
              <a:t>Thème</a:t>
            </a:r>
            <a:r>
              <a:rPr lang="fr-FR" sz="2800" dirty="0" smtClean="0"/>
              <a:t> : Sciences et société </a:t>
            </a:r>
          </a:p>
          <a:p>
            <a:r>
              <a:rPr lang="fr-FR" sz="2800" b="1" u="sng" dirty="0" smtClean="0"/>
              <a:t>Sous-thème</a:t>
            </a:r>
            <a:r>
              <a:rPr lang="fr-FR" sz="2800" dirty="0" smtClean="0"/>
              <a:t>: Le téléphone portable (chapitre SPC sur les ondes sonores et radio)</a:t>
            </a:r>
          </a:p>
          <a:p>
            <a:r>
              <a:rPr lang="fr-FR" sz="2800" b="1" u="sng" dirty="0" smtClean="0"/>
              <a:t>Sujets </a:t>
            </a:r>
            <a:r>
              <a:rPr lang="fr-FR" sz="2800" dirty="0" smtClean="0"/>
              <a:t>:</a:t>
            </a:r>
          </a:p>
          <a:p>
            <a:pPr>
              <a:buNone/>
            </a:pPr>
            <a:r>
              <a:rPr lang="fr-FR" sz="2800" dirty="0" smtClean="0"/>
              <a:t>-Quelles ondes reçoit un GSM? (SPC)</a:t>
            </a:r>
          </a:p>
          <a:p>
            <a:pPr>
              <a:buNone/>
            </a:pPr>
            <a:r>
              <a:rPr lang="fr-FR" sz="2800" dirty="0" smtClean="0"/>
              <a:t>-Quelles ondes sortent d’un GSM? (SPC)</a:t>
            </a:r>
          </a:p>
          <a:p>
            <a:pPr>
              <a:buNone/>
            </a:pPr>
            <a:r>
              <a:rPr lang="fr-FR" sz="2800" dirty="0" smtClean="0"/>
              <a:t>-Les ondes du GSM sont-elles nocives ?(SVT)</a:t>
            </a:r>
          </a:p>
          <a:p>
            <a:pPr>
              <a:buNone/>
            </a:pPr>
            <a:r>
              <a:rPr lang="fr-FR" sz="2800" dirty="0" smtClean="0"/>
              <a:t>-Quelles sont les dérives dues aux réseaux sociaux ? (EMC)</a:t>
            </a:r>
          </a:p>
          <a:p>
            <a:pPr>
              <a:buNone/>
            </a:pPr>
            <a:r>
              <a:rPr lang="fr-FR" sz="2800" dirty="0" smtClean="0"/>
              <a:t>-…</a:t>
            </a:r>
            <a:endParaRPr lang="fr-FR"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Avec les élèves</a:t>
            </a:r>
            <a:endParaRPr lang="fr-FR" dirty="0"/>
          </a:p>
        </p:txBody>
      </p:sp>
      <p:sp>
        <p:nvSpPr>
          <p:cNvPr id="3" name="Espace réservé du contenu 2"/>
          <p:cNvSpPr>
            <a:spLocks noGrp="1"/>
          </p:cNvSpPr>
          <p:nvPr>
            <p:ph idx="1"/>
          </p:nvPr>
        </p:nvSpPr>
        <p:spPr/>
        <p:txBody>
          <a:bodyPr/>
          <a:lstStyle/>
          <a:p>
            <a:pPr algn="just"/>
            <a:r>
              <a:rPr lang="fr-FR" b="1" dirty="0" smtClean="0"/>
              <a:t>Séance 1</a:t>
            </a:r>
            <a:r>
              <a:rPr lang="fr-FR" dirty="0" smtClean="0"/>
              <a:t> : Présentation générale des EPI aux élèves.</a:t>
            </a:r>
          </a:p>
          <a:p>
            <a:pPr algn="just"/>
            <a:r>
              <a:rPr lang="fr-FR" b="1" dirty="0" smtClean="0"/>
              <a:t>Séance 2</a:t>
            </a:r>
            <a:r>
              <a:rPr lang="fr-FR" dirty="0" smtClean="0"/>
              <a:t> : Présentation du thème et du sous-thème choisi par le professeur.</a:t>
            </a:r>
          </a:p>
          <a:p>
            <a:pPr algn="just"/>
            <a:r>
              <a:rPr lang="fr-FR" b="1" dirty="0" smtClean="0"/>
              <a:t>Séance 3</a:t>
            </a:r>
            <a:r>
              <a:rPr lang="fr-FR" dirty="0" smtClean="0"/>
              <a:t> : Choix des groupes d’élèves (3 ou 4 par groupe). Choix des sujets par les élèves (proposition des élèves ou choix parmi ceux proposés par le professeur).</a:t>
            </a:r>
          </a:p>
          <a:p>
            <a:endParaRPr lang="fr-F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kumimoji="1" lang="fr-FR" dirty="0">
                <a:solidFill>
                  <a:schemeClr val="tx1"/>
                </a:solidFill>
                <a:effectLst>
                  <a:outerShdw blurRad="38100" dist="38100" dir="2700000" algn="tl">
                    <a:srgbClr val="FFFFFF"/>
                  </a:outerShdw>
                </a:effectLst>
                <a:latin typeface="Tahoma" pitchFamily="34" charset="0"/>
                <a:cs typeface="Tahoma" pitchFamily="34" charset="0"/>
              </a:rPr>
              <a:t>Le choix </a:t>
            </a:r>
            <a:r>
              <a:rPr kumimoji="1" lang="fr-FR" dirty="0" smtClean="0">
                <a:solidFill>
                  <a:schemeClr val="tx1"/>
                </a:solidFill>
                <a:effectLst>
                  <a:outerShdw blurRad="38100" dist="38100" dir="2700000" algn="tl">
                    <a:srgbClr val="FFFFFF"/>
                  </a:outerShdw>
                </a:effectLst>
                <a:latin typeface="Tahoma" pitchFamily="34" charset="0"/>
                <a:cs typeface="Tahoma" pitchFamily="34" charset="0"/>
              </a:rPr>
              <a:t>des sujets </a:t>
            </a:r>
            <a:r>
              <a:rPr kumimoji="1" lang="fr-FR" dirty="0">
                <a:solidFill>
                  <a:schemeClr val="tx1"/>
                </a:solidFill>
                <a:effectLst>
                  <a:outerShdw blurRad="38100" dist="38100" dir="2700000" algn="tl">
                    <a:srgbClr val="FFFFFF"/>
                  </a:outerShdw>
                </a:effectLst>
                <a:latin typeface="Tahoma" pitchFamily="34" charset="0"/>
                <a:cs typeface="Tahoma" pitchFamily="34" charset="0"/>
              </a:rPr>
              <a:t>:</a:t>
            </a:r>
          </a:p>
        </p:txBody>
      </p:sp>
      <p:sp>
        <p:nvSpPr>
          <p:cNvPr id="30723" name="Rectangle 3"/>
          <p:cNvSpPr>
            <a:spLocks noGrp="1" noChangeArrowheads="1"/>
          </p:cNvSpPr>
          <p:nvPr>
            <p:ph type="body" idx="1"/>
          </p:nvPr>
        </p:nvSpPr>
        <p:spPr/>
        <p:txBody>
          <a:bodyPr/>
          <a:lstStyle/>
          <a:p>
            <a:pPr algn="just">
              <a:buClr>
                <a:schemeClr val="folHlink"/>
              </a:buClr>
              <a:buSzPct val="75000"/>
              <a:buFont typeface="Monotype Sorts" pitchFamily="2" charset="2"/>
              <a:buChar char="n"/>
            </a:pPr>
            <a:r>
              <a:rPr kumimoji="1" lang="fr-FR" sz="2800" dirty="0" smtClean="0">
                <a:effectLst>
                  <a:outerShdw blurRad="38100" dist="38100" dir="2700000" algn="tl">
                    <a:srgbClr val="FFFFFF"/>
                  </a:outerShdw>
                </a:effectLst>
                <a:latin typeface="Arial" charset="0"/>
                <a:cs typeface="Tahoma" pitchFamily="34" charset="0"/>
              </a:rPr>
              <a:t>A partir du sous-thème choisi, proposer </a:t>
            </a:r>
            <a:r>
              <a:rPr kumimoji="1" lang="fr-FR" sz="2800" dirty="0">
                <a:effectLst>
                  <a:outerShdw blurRad="38100" dist="38100" dir="2700000" algn="tl">
                    <a:srgbClr val="FFFFFF"/>
                  </a:outerShdw>
                </a:effectLst>
                <a:latin typeface="Arial" charset="0"/>
                <a:cs typeface="Tahoma" pitchFamily="34" charset="0"/>
              </a:rPr>
              <a:t>un « remue-méninges »pour </a:t>
            </a:r>
            <a:r>
              <a:rPr kumimoji="1" lang="fr-FR" sz="2800" dirty="0" smtClean="0">
                <a:effectLst>
                  <a:outerShdw blurRad="38100" dist="38100" dir="2700000" algn="tl">
                    <a:srgbClr val="FFFFFF"/>
                  </a:outerShdw>
                </a:effectLst>
                <a:latin typeface="Arial" charset="0"/>
                <a:cs typeface="Tahoma" pitchFamily="34" charset="0"/>
              </a:rPr>
              <a:t>trouver des sujets. (Si les élèves n’en trouvent pas, en proposer)</a:t>
            </a:r>
            <a:endParaRPr kumimoji="1" lang="fr-FR" sz="2800" dirty="0">
              <a:effectLst>
                <a:outerShdw blurRad="38100" dist="38100" dir="2700000" algn="tl">
                  <a:srgbClr val="FFFFFF"/>
                </a:outerShdw>
              </a:effectLst>
              <a:latin typeface="Arial" charset="0"/>
              <a:cs typeface="Tahoma" pitchFamily="34" charset="0"/>
            </a:endParaRPr>
          </a:p>
          <a:p>
            <a:pPr algn="just">
              <a:buClr>
                <a:schemeClr val="folHlink"/>
              </a:buClr>
              <a:buSzPct val="75000"/>
              <a:buFont typeface="Monotype Sorts" pitchFamily="2" charset="2"/>
              <a:buChar char="n"/>
            </a:pPr>
            <a:r>
              <a:rPr kumimoji="1" lang="fr-FR" sz="2800" dirty="0">
                <a:solidFill>
                  <a:srgbClr val="000000"/>
                </a:solidFill>
                <a:effectLst>
                  <a:outerShdw blurRad="38100" dist="38100" dir="2700000" algn="tl">
                    <a:srgbClr val="FFFFFF"/>
                  </a:outerShdw>
                </a:effectLst>
                <a:latin typeface="Arial" charset="0"/>
                <a:cs typeface="Arial" charset="0"/>
              </a:rPr>
              <a:t>Tout </a:t>
            </a:r>
            <a:r>
              <a:rPr kumimoji="1" lang="fr-FR" sz="2800" dirty="0" smtClean="0">
                <a:solidFill>
                  <a:srgbClr val="000000"/>
                </a:solidFill>
                <a:effectLst>
                  <a:outerShdw blurRad="38100" dist="38100" dir="2700000" algn="tl">
                    <a:srgbClr val="FFFFFF"/>
                  </a:outerShdw>
                </a:effectLst>
                <a:latin typeface="Arial" charset="0"/>
                <a:cs typeface="Arial" charset="0"/>
              </a:rPr>
              <a:t>sujet </a:t>
            </a:r>
            <a:r>
              <a:rPr kumimoji="1" lang="fr-FR" sz="2800" dirty="0">
                <a:solidFill>
                  <a:srgbClr val="000000"/>
                </a:solidFill>
                <a:effectLst>
                  <a:outerShdw blurRad="38100" dist="38100" dir="2700000" algn="tl">
                    <a:srgbClr val="FFFFFF"/>
                  </a:outerShdw>
                </a:effectLst>
                <a:latin typeface="Arial" charset="0"/>
                <a:cs typeface="Arial" charset="0"/>
              </a:rPr>
              <a:t>doit partir d’un questionnement et tenter de dégager une problématique, afin d’éviter diverses dérives : compilation de documents restitution sans appropriation </a:t>
            </a:r>
            <a:r>
              <a:rPr kumimoji="1" lang="fr-FR" sz="2800" dirty="0" smtClean="0">
                <a:solidFill>
                  <a:srgbClr val="000000"/>
                </a:solidFill>
                <a:effectLst>
                  <a:outerShdw blurRad="38100" dist="38100" dir="2700000" algn="tl">
                    <a:srgbClr val="FFFFFF"/>
                  </a:outerShdw>
                </a:effectLst>
                <a:latin typeface="Arial" charset="0"/>
                <a:cs typeface="Arial" charset="0"/>
              </a:rPr>
              <a:t>ou sans questionnement </a:t>
            </a:r>
            <a:r>
              <a:rPr kumimoji="1" lang="fr-FR" sz="2800" dirty="0">
                <a:solidFill>
                  <a:srgbClr val="000000"/>
                </a:solidFill>
                <a:effectLst>
                  <a:outerShdw blurRad="38100" dist="38100" dir="2700000" algn="tl">
                    <a:srgbClr val="FFFFFF"/>
                  </a:outerShdw>
                </a:effectLst>
                <a:latin typeface="Arial" charset="0"/>
                <a:cs typeface="Arial" charset="0"/>
              </a:rPr>
              <a:t>personnel. </a:t>
            </a:r>
            <a:endParaRPr kumimoji="1" lang="fr-FR" sz="2800" dirty="0">
              <a:effectLst>
                <a:outerShdw blurRad="38100" dist="38100" dir="2700000" algn="tl">
                  <a:srgbClr val="FFFFFF"/>
                </a:outerShdw>
              </a:effectLst>
              <a:latin typeface="Tahoma" pitchFamily="34" charset="0"/>
              <a:cs typeface="Tahoma" pitchFamily="34" charset="0"/>
            </a:endParaRPr>
          </a:p>
          <a:p>
            <a:endParaRPr lang="fr-FR"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kumimoji="1" lang="fr-FR" dirty="0">
                <a:solidFill>
                  <a:schemeClr val="tx1"/>
                </a:solidFill>
                <a:effectLst>
                  <a:outerShdw blurRad="38100" dist="38100" dir="2700000" algn="tl">
                    <a:srgbClr val="FFFFFF"/>
                  </a:outerShdw>
                </a:effectLst>
                <a:latin typeface="Tahoma" pitchFamily="34" charset="0"/>
                <a:cs typeface="Tahoma" pitchFamily="34" charset="0"/>
              </a:rPr>
              <a:t>Le choix </a:t>
            </a:r>
            <a:r>
              <a:rPr kumimoji="1" lang="fr-FR" dirty="0" smtClean="0">
                <a:solidFill>
                  <a:schemeClr val="tx1"/>
                </a:solidFill>
                <a:effectLst>
                  <a:outerShdw blurRad="38100" dist="38100" dir="2700000" algn="tl">
                    <a:srgbClr val="FFFFFF"/>
                  </a:outerShdw>
                </a:effectLst>
                <a:latin typeface="Tahoma" pitchFamily="34" charset="0"/>
                <a:cs typeface="Tahoma" pitchFamily="34" charset="0"/>
              </a:rPr>
              <a:t>des sujets </a:t>
            </a:r>
            <a:r>
              <a:rPr kumimoji="1" lang="fr-FR" dirty="0">
                <a:solidFill>
                  <a:schemeClr val="tx1"/>
                </a:solidFill>
                <a:effectLst>
                  <a:outerShdw blurRad="38100" dist="38100" dir="2700000" algn="tl">
                    <a:srgbClr val="FFFFFF"/>
                  </a:outerShdw>
                </a:effectLst>
                <a:latin typeface="Tahoma" pitchFamily="34" charset="0"/>
                <a:cs typeface="Tahoma" pitchFamily="34" charset="0"/>
              </a:rPr>
              <a:t>(suite):</a:t>
            </a:r>
          </a:p>
        </p:txBody>
      </p:sp>
      <p:sp>
        <p:nvSpPr>
          <p:cNvPr id="39939" name="Rectangle 3"/>
          <p:cNvSpPr>
            <a:spLocks noGrp="1" noChangeArrowheads="1"/>
          </p:cNvSpPr>
          <p:nvPr>
            <p:ph type="body" idx="1"/>
          </p:nvPr>
        </p:nvSpPr>
        <p:spPr/>
        <p:txBody>
          <a:bodyPr/>
          <a:lstStyle/>
          <a:p>
            <a:pPr algn="just"/>
            <a:r>
              <a:rPr lang="fr-FR" sz="2400" dirty="0">
                <a:solidFill>
                  <a:srgbClr val="000000"/>
                </a:solidFill>
                <a:latin typeface="Arial" charset="0"/>
                <a:cs typeface="Arial" charset="0"/>
              </a:rPr>
              <a:t>L’adaptation aux connaissances et compétences incluses dans le programme des disciplines concernées doit être exigée par les enseignants  </a:t>
            </a:r>
            <a:r>
              <a:rPr lang="fr-FR" sz="2400" dirty="0">
                <a:latin typeface="Arial" charset="0"/>
              </a:rPr>
              <a:t> </a:t>
            </a:r>
          </a:p>
          <a:p>
            <a:pPr algn="just"/>
            <a:r>
              <a:rPr lang="fr-FR" sz="2400" dirty="0">
                <a:solidFill>
                  <a:srgbClr val="000000"/>
                </a:solidFill>
                <a:latin typeface="Arial" charset="0"/>
                <a:cs typeface="Arial" charset="0"/>
              </a:rPr>
              <a:t>Les professeurs doivent veiller à ce que les sujets ne soient pas trop ambitieux mais adaptés aux connaissances et aux compétences des élèves : la réussite des </a:t>
            </a:r>
            <a:r>
              <a:rPr lang="fr-FR" sz="2400" dirty="0" smtClean="0">
                <a:solidFill>
                  <a:srgbClr val="000000"/>
                </a:solidFill>
                <a:latin typeface="Arial" charset="0"/>
                <a:cs typeface="Arial" charset="0"/>
              </a:rPr>
              <a:t>EPI </a:t>
            </a:r>
            <a:r>
              <a:rPr lang="fr-FR" sz="2400" dirty="0">
                <a:solidFill>
                  <a:srgbClr val="000000"/>
                </a:solidFill>
                <a:latin typeface="Arial" charset="0"/>
                <a:cs typeface="Arial" charset="0"/>
              </a:rPr>
              <a:t>repose en grande partie sur le caractère réaliste des sujets et sur des problématiques bien définies, évitant des sujets trop vastes que les élèves ont du mal à cerner. </a:t>
            </a:r>
          </a:p>
          <a:p>
            <a:endParaRPr lang="fr-FR" sz="2400" dirty="0">
              <a:latin typeface="Arial"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Avec les élèves </a:t>
            </a:r>
            <a:endParaRPr lang="fr-FR" dirty="0"/>
          </a:p>
        </p:txBody>
      </p:sp>
      <p:sp>
        <p:nvSpPr>
          <p:cNvPr id="3" name="Espace réservé du contenu 2"/>
          <p:cNvSpPr>
            <a:spLocks noGrp="1"/>
          </p:cNvSpPr>
          <p:nvPr>
            <p:ph idx="1"/>
          </p:nvPr>
        </p:nvSpPr>
        <p:spPr/>
        <p:txBody>
          <a:bodyPr/>
          <a:lstStyle/>
          <a:p>
            <a:pPr algn="just"/>
            <a:r>
              <a:rPr lang="fr-FR" b="1" dirty="0" smtClean="0"/>
              <a:t>Séances 4-5-6</a:t>
            </a:r>
            <a:r>
              <a:rPr lang="fr-FR" dirty="0" smtClean="0"/>
              <a:t> : Les élèves sont répartis selon des groupes de 3 ou 4, travaillent ensemble sur leurs projets. Le professeur circule de groupe en groupe pour les aider. Ils peuvent travailler en classe avec leur livre de cours, en salle informatique, au CDI, avec leur </a:t>
            </a:r>
            <a:r>
              <a:rPr lang="fr-FR" dirty="0" err="1" smtClean="0"/>
              <a:t>smartphone</a:t>
            </a:r>
            <a:r>
              <a:rPr lang="fr-FR" dirty="0" smtClean="0"/>
              <a:t>. </a:t>
            </a:r>
          </a:p>
          <a:p>
            <a:endParaRPr lang="fr-F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Avec les élèves (suite)</a:t>
            </a:r>
            <a:endParaRPr lang="fr-FR" dirty="0"/>
          </a:p>
        </p:txBody>
      </p:sp>
      <p:sp>
        <p:nvSpPr>
          <p:cNvPr id="3" name="Espace réservé du contenu 2"/>
          <p:cNvSpPr>
            <a:spLocks noGrp="1"/>
          </p:cNvSpPr>
          <p:nvPr>
            <p:ph idx="1"/>
          </p:nvPr>
        </p:nvSpPr>
        <p:spPr/>
        <p:txBody>
          <a:bodyPr/>
          <a:lstStyle/>
          <a:p>
            <a:pPr algn="just"/>
            <a:r>
              <a:rPr lang="fr-FR" sz="2800" b="1" dirty="0" smtClean="0"/>
              <a:t>Séances 7-8</a:t>
            </a:r>
            <a:r>
              <a:rPr lang="fr-FR" sz="2800" dirty="0" smtClean="0"/>
              <a:t> : Les élèves préparent leur prestation orale, leur production concrète (exposition, diaporama, site internet, journal, maquette, saynète...)</a:t>
            </a:r>
          </a:p>
          <a:p>
            <a:pPr algn="just"/>
            <a:r>
              <a:rPr lang="fr-FR" sz="2800" b="1" dirty="0" smtClean="0"/>
              <a:t>Séances 9-10-11</a:t>
            </a:r>
            <a:r>
              <a:rPr lang="fr-FR" sz="2800" dirty="0" smtClean="0"/>
              <a:t> : Evaluation </a:t>
            </a:r>
            <a:r>
              <a:rPr lang="fr-FR" sz="2800" dirty="0" smtClean="0">
                <a:solidFill>
                  <a:srgbClr val="FF0000"/>
                </a:solidFill>
              </a:rPr>
              <a:t>individuelle</a:t>
            </a:r>
            <a:r>
              <a:rPr lang="fr-FR" sz="2800" dirty="0" smtClean="0"/>
              <a:t> des groupes d’élèves. Après chaque évaluation, le professeur fait un résumé de l’essentiel que tout le monde note dans son cahier (mise </a:t>
            </a:r>
            <a:r>
              <a:rPr lang="fr-FR" sz="2800" smtClean="0"/>
              <a:t>en commun).</a:t>
            </a:r>
            <a:endParaRPr lang="fr-FR" sz="2800" dirty="0" smtClean="0"/>
          </a:p>
          <a:p>
            <a:pPr algn="just"/>
            <a:r>
              <a:rPr lang="fr-FR" sz="2800" b="1" dirty="0" smtClean="0"/>
              <a:t>Séance 12</a:t>
            </a:r>
            <a:r>
              <a:rPr lang="fr-FR" sz="2800" dirty="0" smtClean="0"/>
              <a:t> : Evaluation globale (QCM) sur l’ensemble des sujets. </a:t>
            </a:r>
          </a:p>
          <a:p>
            <a:endParaRPr lang="fr-F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Exemples de ce qui peut être évalué.</a:t>
            </a:r>
            <a:endParaRPr lang="fr-FR" dirty="0"/>
          </a:p>
        </p:txBody>
      </p:sp>
      <p:sp>
        <p:nvSpPr>
          <p:cNvPr id="3" name="Espace réservé du contenu 2"/>
          <p:cNvSpPr>
            <a:spLocks noGrp="1"/>
          </p:cNvSpPr>
          <p:nvPr>
            <p:ph idx="1"/>
          </p:nvPr>
        </p:nvSpPr>
        <p:spPr>
          <a:xfrm>
            <a:off x="685800" y="1981200"/>
            <a:ext cx="7772400" cy="4591072"/>
          </a:xfrm>
        </p:spPr>
        <p:txBody>
          <a:bodyPr/>
          <a:lstStyle/>
          <a:p>
            <a:r>
              <a:rPr lang="fr-FR" sz="2400" dirty="0" smtClean="0"/>
              <a:t>La recherche documentaire</a:t>
            </a:r>
          </a:p>
          <a:p>
            <a:r>
              <a:rPr lang="fr-FR" sz="2400" dirty="0" smtClean="0"/>
              <a:t>La démarche</a:t>
            </a:r>
          </a:p>
          <a:p>
            <a:r>
              <a:rPr lang="fr-FR" sz="2400" dirty="0" smtClean="0"/>
              <a:t>Les contenus disciplinaires</a:t>
            </a:r>
          </a:p>
          <a:p>
            <a:r>
              <a:rPr lang="fr-FR" sz="2400" dirty="0" smtClean="0"/>
              <a:t>La contribution au travail collectif</a:t>
            </a:r>
          </a:p>
          <a:p>
            <a:r>
              <a:rPr lang="fr-FR" sz="2400" dirty="0" smtClean="0"/>
              <a:t>La production répond-elle à la question du sujet?</a:t>
            </a:r>
          </a:p>
          <a:p>
            <a:r>
              <a:rPr lang="fr-FR" sz="2400" dirty="0" smtClean="0"/>
              <a:t>La qualité de l’argumentation</a:t>
            </a:r>
          </a:p>
          <a:p>
            <a:r>
              <a:rPr lang="fr-FR" sz="2400" dirty="0" smtClean="0"/>
              <a:t>La qualité </a:t>
            </a:r>
            <a:r>
              <a:rPr lang="fr-FR" sz="2400" smtClean="0"/>
              <a:t>de la production concrète</a:t>
            </a:r>
            <a:endParaRPr lang="fr-FR" sz="2400" dirty="0" smtClean="0"/>
          </a:p>
          <a:p>
            <a:r>
              <a:rPr lang="fr-FR" sz="2400" dirty="0" smtClean="0"/>
              <a:t>La maitrise du sujet par l’élève</a:t>
            </a:r>
          </a:p>
          <a:p>
            <a:r>
              <a:rPr lang="fr-FR" sz="2400" dirty="0" smtClean="0"/>
              <a:t>La prestation orale</a:t>
            </a:r>
          </a:p>
          <a:p>
            <a:r>
              <a:rPr lang="fr-FR" sz="2800" dirty="0" smtClean="0"/>
              <a:t>….</a:t>
            </a:r>
          </a:p>
          <a:p>
            <a:endParaRPr lang="fr-FR" dirty="0" smtClean="0"/>
          </a:p>
          <a:p>
            <a:endParaRPr lang="fr-FR" dirty="0"/>
          </a:p>
        </p:txBody>
      </p:sp>
    </p:spTree>
  </p:cSld>
  <p:clrMapOvr>
    <a:masterClrMapping/>
  </p:clrMapOvr>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Modèle par défau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1153</TotalTime>
  <Words>1216</Words>
  <Application>Microsoft Office PowerPoint</Application>
  <PresentationFormat>Affichage à l'écran (4:3)</PresentationFormat>
  <Paragraphs>141</Paragraphs>
  <Slides>24</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24</vt:i4>
      </vt:variant>
    </vt:vector>
  </HeadingPairs>
  <TitlesOfParts>
    <vt:vector size="31" baseType="lpstr">
      <vt:lpstr>Arial</vt:lpstr>
      <vt:lpstr>Calibri</vt:lpstr>
      <vt:lpstr>Comic Sans MS</vt:lpstr>
      <vt:lpstr>Monotype Sorts</vt:lpstr>
      <vt:lpstr>Tahoma</vt:lpstr>
      <vt:lpstr>Times New Roman</vt:lpstr>
      <vt:lpstr>Modèle par défaut</vt:lpstr>
      <vt:lpstr>Séance 3: Formation sur la réforme du collège SPC.14 avril </vt:lpstr>
      <vt:lpstr>Ressources officielles</vt:lpstr>
      <vt:lpstr>Les Enseignements Pratiques Interdisciplinaires EPI (le cadre réglementaire)</vt:lpstr>
      <vt:lpstr>LISTE DES THEMATIQUES DES EPI</vt:lpstr>
      <vt:lpstr>Fin des thèmes de convergence et des IDD (remplacés par les EPI)</vt:lpstr>
      <vt:lpstr>Adaptation des anciens projets</vt:lpstr>
      <vt:lpstr>L’interdisciplinarité</vt:lpstr>
      <vt:lpstr>QUE SONT LES E.P.I. (la pédagogie)</vt:lpstr>
      <vt:lpstr>L’EPI</vt:lpstr>
      <vt:lpstr>ORGANISATION POSSIBLE DES EPI</vt:lpstr>
      <vt:lpstr>Présentation PowerPoint</vt:lpstr>
      <vt:lpstr> Intérêt des EPI pour l ’élève :  </vt:lpstr>
      <vt:lpstr>Intérêt des EPI pour l ’élève (suite) :   </vt:lpstr>
      <vt:lpstr> Le rôle scientifique et méthodologique des professeurs</vt:lpstr>
      <vt:lpstr>Exemple complet de méthodologie (parmi d’autres) pour un EPI trimestriel</vt:lpstr>
      <vt:lpstr>Entre professeurs </vt:lpstr>
      <vt:lpstr>Entre professeurs (suite)</vt:lpstr>
      <vt:lpstr>Exemple</vt:lpstr>
      <vt:lpstr>Avec les élèves</vt:lpstr>
      <vt:lpstr>Le choix des sujets :</vt:lpstr>
      <vt:lpstr>Le choix des sujets (suite):</vt:lpstr>
      <vt:lpstr>Avec les élèves </vt:lpstr>
      <vt:lpstr>Avec les élèves (suite)</vt:lpstr>
      <vt:lpstr>Exemples de ce qui peut être évalué.</vt:lpstr>
    </vt:vector>
  </TitlesOfParts>
  <Company>Académie de Besançon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Animation TPE</dc:title>
  <dc:creator>rectorat</dc:creator>
  <cp:lastModifiedBy>rachid arab</cp:lastModifiedBy>
  <cp:revision>100</cp:revision>
  <dcterms:created xsi:type="dcterms:W3CDTF">2004-09-08T12:02:24Z</dcterms:created>
  <dcterms:modified xsi:type="dcterms:W3CDTF">2016-04-20T09:19:54Z</dcterms:modified>
</cp:coreProperties>
</file>