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7FEF-27DA-4EC1-980F-D31F536CB5F6}" type="datetimeFigureOut">
              <a:rPr lang="fr-FR" smtClean="0"/>
              <a:t>17/02/2016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8300-A6C2-4544-9FE8-6526D37E16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5428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7FEF-27DA-4EC1-980F-D31F536CB5F6}" type="datetimeFigureOut">
              <a:rPr lang="fr-FR" smtClean="0"/>
              <a:t>17/02/2016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8300-A6C2-4544-9FE8-6526D37E16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5313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7FEF-27DA-4EC1-980F-D31F536CB5F6}" type="datetimeFigureOut">
              <a:rPr lang="fr-FR" smtClean="0"/>
              <a:t>17/02/2016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8300-A6C2-4544-9FE8-6526D37E16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003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7FEF-27DA-4EC1-980F-D31F536CB5F6}" type="datetimeFigureOut">
              <a:rPr lang="fr-FR" smtClean="0"/>
              <a:t>17/02/2016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8300-A6C2-4544-9FE8-6526D37E16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263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7FEF-27DA-4EC1-980F-D31F536CB5F6}" type="datetimeFigureOut">
              <a:rPr lang="fr-FR" smtClean="0"/>
              <a:t>17/02/2016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8300-A6C2-4544-9FE8-6526D37E16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3631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7FEF-27DA-4EC1-980F-D31F536CB5F6}" type="datetimeFigureOut">
              <a:rPr lang="fr-FR" smtClean="0"/>
              <a:t>17/02/2016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8300-A6C2-4544-9FE8-6526D37E16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4685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7FEF-27DA-4EC1-980F-D31F536CB5F6}" type="datetimeFigureOut">
              <a:rPr lang="fr-FR" smtClean="0"/>
              <a:t>17/02/2016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8300-A6C2-4544-9FE8-6526D37E16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16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7FEF-27DA-4EC1-980F-D31F536CB5F6}" type="datetimeFigureOut">
              <a:rPr lang="fr-FR" smtClean="0"/>
              <a:t>17/02/2016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8300-A6C2-4544-9FE8-6526D37E16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6964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7FEF-27DA-4EC1-980F-D31F536CB5F6}" type="datetimeFigureOut">
              <a:rPr lang="fr-FR" smtClean="0"/>
              <a:t>17/02/2016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8300-A6C2-4544-9FE8-6526D37E16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816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7FEF-27DA-4EC1-980F-D31F536CB5F6}" type="datetimeFigureOut">
              <a:rPr lang="fr-FR" smtClean="0"/>
              <a:t>17/02/2016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8300-A6C2-4544-9FE8-6526D37E16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097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7FEF-27DA-4EC1-980F-D31F536CB5F6}" type="datetimeFigureOut">
              <a:rPr lang="fr-FR" smtClean="0"/>
              <a:t>17/02/2016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8300-A6C2-4544-9FE8-6526D37E16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4396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F7FEF-27DA-4EC1-980F-D31F536CB5F6}" type="datetimeFigureOut">
              <a:rPr lang="fr-FR" smtClean="0"/>
              <a:t>17/02/2016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08300-A6C2-4544-9FE8-6526D37E16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160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admin\Desktop\les%20cycles.docx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admin\Desktop\Progressivit&#233;%20cycle%203.doc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Exemple%20de%20progression%20cycle%203.docx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240823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sz="49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Réforme des collèges</a:t>
            </a:r>
            <a:r>
              <a:rPr lang="fr-FR" sz="4900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fr-FR" sz="49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>
                <a:solidFill>
                  <a:srgbClr val="C00000"/>
                </a:solidFill>
              </a:rPr>
              <a:t>Compétences disciplinaires en sciences physiques</a:t>
            </a:r>
            <a:r>
              <a:rPr lang="fr-FR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/>
            </a:r>
            <a:br>
              <a:rPr lang="fr-FR" dirty="0" smtClean="0">
                <a:solidFill>
                  <a:srgbClr val="C00000"/>
                </a:solidFill>
                <a:latin typeface="Arial Narrow" panose="020B0606020202030204" pitchFamily="34" charset="0"/>
              </a:rPr>
            </a:br>
            <a:endParaRPr lang="fr-FR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21 Janvier 2016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07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dirty="0" smtClean="0">
                <a:solidFill>
                  <a:schemeClr val="bg2">
                    <a:lumMod val="50000"/>
                  </a:schemeClr>
                </a:solidFill>
              </a:rPr>
              <a:t>CYCLE 3 (CM1,CM2,6</a:t>
            </a:r>
            <a:r>
              <a:rPr lang="fr-FR" sz="4400" baseline="30000" dirty="0" smtClean="0">
                <a:solidFill>
                  <a:schemeClr val="bg2">
                    <a:lumMod val="50000"/>
                  </a:schemeClr>
                </a:solidFill>
              </a:rPr>
              <a:t>ème</a:t>
            </a:r>
            <a:r>
              <a:rPr lang="fr-FR" sz="4400" dirty="0" smtClean="0">
                <a:solidFill>
                  <a:schemeClr val="bg2">
                    <a:lumMod val="50000"/>
                  </a:schemeClr>
                </a:solidFill>
              </a:rPr>
              <a:t>)</a:t>
            </a:r>
          </a:p>
          <a:p>
            <a:pPr marL="0" indent="0" algn="ctr">
              <a:buNone/>
            </a:pPr>
            <a:endParaRPr lang="fr-FR" sz="4400" dirty="0" smtClean="0"/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C00000"/>
                </a:solidFill>
              </a:rPr>
              <a:t>EXEMPLE DE PROGRESSION SPIRALEE</a:t>
            </a:r>
          </a:p>
        </p:txBody>
      </p:sp>
    </p:spTree>
    <p:extLst>
      <p:ext uri="{BB962C8B-B14F-4D97-AF65-F5344CB8AC3E}">
        <p14:creationId xmlns:p14="http://schemas.microsoft.com/office/powerpoint/2010/main" val="29946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Plan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1-Inscription du cycle 3 dans la scolarité école-collège.</a:t>
            </a:r>
          </a:p>
          <a:p>
            <a:pPr marL="0" indent="0">
              <a:buNone/>
            </a:pPr>
            <a:r>
              <a:rPr lang="fr-FR" dirty="0" smtClean="0"/>
              <a:t>2-Progressivité des notions et compétences disciplinaires enseignées dans le cycle3</a:t>
            </a:r>
          </a:p>
          <a:p>
            <a:pPr marL="0" indent="0">
              <a:buNone/>
            </a:pPr>
            <a:r>
              <a:rPr lang="fr-FR" dirty="0" smtClean="0"/>
              <a:t>3-Exemple de progression spiralée disciplinaire pour le cycle 3</a:t>
            </a:r>
          </a:p>
          <a:p>
            <a:pPr marL="0" indent="0">
              <a:buNone/>
            </a:pPr>
            <a:r>
              <a:rPr lang="fr-FR" dirty="0" smtClean="0"/>
              <a:t>4-Remarques autour de l’écriture de la progression </a:t>
            </a:r>
          </a:p>
          <a:p>
            <a:pPr marL="0" indent="0">
              <a:buNone/>
            </a:pPr>
            <a:r>
              <a:rPr lang="fr-FR" dirty="0" smtClean="0"/>
              <a:t>5-Conclusion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561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06657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C00000"/>
                </a:solidFill>
              </a:rPr>
              <a:t>1-Inscription du cycle 3 dans la scolarité école-collège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>
                <a:solidFill>
                  <a:srgbClr val="C00000"/>
                </a:solidFill>
              </a:rPr>
              <a:t>Progressivité</a:t>
            </a:r>
            <a:r>
              <a:rPr lang="fr-FR" dirty="0" smtClean="0"/>
              <a:t> des notions et des compétences enseignées </a:t>
            </a:r>
            <a:r>
              <a:rPr lang="fr-FR" dirty="0" smtClean="0">
                <a:solidFill>
                  <a:srgbClr val="C00000"/>
                </a:solidFill>
              </a:rPr>
              <a:t>entre les cycles.</a:t>
            </a:r>
          </a:p>
          <a:p>
            <a:pPr marL="0" indent="0" algn="ctr">
              <a:buNone/>
            </a:pPr>
            <a:r>
              <a:rPr lang="fr-FR" dirty="0"/>
              <a:t>	</a:t>
            </a:r>
            <a:r>
              <a:rPr lang="fr-FR" dirty="0" smtClean="0">
                <a:solidFill>
                  <a:srgbClr val="C00000"/>
                </a:solidFill>
              </a:rPr>
              <a:t>Introduction progressive </a:t>
            </a:r>
            <a:r>
              <a:rPr lang="fr-FR" dirty="0" smtClean="0"/>
              <a:t>des notions et des concepts au cours 	des différents cycles de la scolarité école-collèges</a:t>
            </a:r>
          </a:p>
          <a:p>
            <a:pPr marL="0" indent="0" algn="ctr">
              <a:buNone/>
            </a:pPr>
            <a:endParaRPr lang="fr-FR" dirty="0" smtClean="0"/>
          </a:p>
          <a:p>
            <a:pPr marL="0" indent="0" algn="ctr">
              <a:buNone/>
            </a:pPr>
            <a:r>
              <a:rPr lang="fr-FR" dirty="0"/>
              <a:t>	</a:t>
            </a:r>
            <a:r>
              <a:rPr lang="fr-FR" dirty="0" smtClean="0"/>
              <a:t>Pour faciliter leur assimilation </a:t>
            </a:r>
          </a:p>
          <a:p>
            <a:pPr marL="0" indent="0" algn="ctr">
              <a:buNone/>
            </a:pPr>
            <a:endParaRPr lang="fr-FR" dirty="0" smtClean="0"/>
          </a:p>
          <a:p>
            <a:pPr marL="0" indent="0" algn="ctr">
              <a:buNone/>
            </a:pPr>
            <a:r>
              <a:rPr lang="fr-FR" dirty="0"/>
              <a:t>	</a:t>
            </a:r>
            <a:r>
              <a:rPr lang="fr-FR" dirty="0">
                <a:solidFill>
                  <a:srgbClr val="C00000"/>
                </a:solidFill>
              </a:rPr>
              <a:t>C</a:t>
            </a:r>
            <a:r>
              <a:rPr lang="fr-FR" dirty="0" smtClean="0">
                <a:solidFill>
                  <a:srgbClr val="C00000"/>
                </a:solidFill>
              </a:rPr>
              <a:t>aractère </a:t>
            </a:r>
            <a:r>
              <a:rPr lang="fr-FR" dirty="0" smtClean="0">
                <a:solidFill>
                  <a:srgbClr val="C00000"/>
                </a:solidFill>
                <a:hlinkClick r:id="rId2" action="ppaction://hlinkfile"/>
              </a:rPr>
              <a:t>spiralé</a:t>
            </a:r>
            <a:r>
              <a:rPr lang="fr-FR" dirty="0" smtClean="0">
                <a:solidFill>
                  <a:srgbClr val="C00000"/>
                </a:solidFill>
              </a:rPr>
              <a:t> entre les cycles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Flèche vers le bas 3"/>
          <p:cNvSpPr/>
          <p:nvPr/>
        </p:nvSpPr>
        <p:spPr>
          <a:xfrm>
            <a:off x="6278880" y="3537998"/>
            <a:ext cx="292608" cy="4876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Flèche vers le bas 4"/>
          <p:cNvSpPr/>
          <p:nvPr/>
        </p:nvSpPr>
        <p:spPr>
          <a:xfrm>
            <a:off x="6278880" y="4503912"/>
            <a:ext cx="329184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79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dirty="0" smtClean="0">
                <a:solidFill>
                  <a:srgbClr val="C00000"/>
                </a:solidFill>
              </a:rPr>
              <a:t>2-Progressivité des notions et compétences disciplinaires enseignées dans le cycle 3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L’</a:t>
            </a:r>
            <a:r>
              <a:rPr lang="fr-FR" dirty="0" smtClean="0">
                <a:solidFill>
                  <a:srgbClr val="C00000"/>
                </a:solidFill>
              </a:rPr>
              <a:t>introduction progressive </a:t>
            </a:r>
            <a:r>
              <a:rPr lang="fr-FR" dirty="0" smtClean="0"/>
              <a:t>des notions et compétences se poursuit à l’intérieur d’un cycle entre les « progressions annuelles »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Les repères de progressivité pour l’écriture des « progressions   annuelles »  à l’intérieur d’un cycle.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Objectifs visés par la progression spiralée sur le cycle: les attendus en fin de cycle.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Cas du </a:t>
            </a:r>
            <a:r>
              <a:rPr lang="fr-FR" dirty="0" smtClean="0">
                <a:hlinkClick r:id="rId2" action="ppaction://hlinkfile"/>
              </a:rPr>
              <a:t>cycle 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349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dirty="0" smtClean="0">
                <a:solidFill>
                  <a:srgbClr val="C00000"/>
                </a:solidFill>
              </a:rPr>
              <a:t>3-Exemple de progression spiralée disciplinaire pour le cycle 3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Exemple de </a:t>
            </a:r>
            <a:r>
              <a:rPr lang="fr-FR" dirty="0" smtClean="0">
                <a:hlinkClick r:id="rId2" action="ppaction://hlinkfile"/>
              </a:rPr>
              <a:t>progression</a:t>
            </a:r>
            <a:r>
              <a:rPr lang="fr-FR" dirty="0" smtClean="0"/>
              <a:t> pour le cycle 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088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dirty="0" smtClean="0">
                <a:solidFill>
                  <a:srgbClr val="C00000"/>
                </a:solidFill>
              </a:rPr>
              <a:t>4-Remarques autour de l’écriture de la progression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documents utilisés (anciens ouvrages, anciens programmes, le textes officiel, ouvrages de primaire).</a:t>
            </a:r>
          </a:p>
          <a:p>
            <a:r>
              <a:rPr lang="fr-FR" dirty="0" smtClean="0"/>
              <a:t>Nombre limité de repères de progressivité. </a:t>
            </a:r>
          </a:p>
          <a:p>
            <a:r>
              <a:rPr lang="fr-FR" dirty="0" smtClean="0"/>
              <a:t>(Plus grande liberté pour l’enseignant?)</a:t>
            </a:r>
          </a:p>
          <a:p>
            <a:r>
              <a:rPr lang="fr-FR" dirty="0" smtClean="0"/>
              <a:t>Nécessité d’une vision globale des cycles, des attendus de fin de cycle des différents cycles et des repères de progressivité.</a:t>
            </a:r>
          </a:p>
          <a:p>
            <a:r>
              <a:rPr lang="fr-FR" dirty="0" smtClean="0"/>
              <a:t>Nécessité de concevoir cet outil en amont, en équipe pédagogique, en associant des professeurs des écoles.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959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Conclusion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Travail stimulant, qui nécessite du recul sur les notions enseignées.</a:t>
            </a:r>
          </a:p>
          <a:p>
            <a:pPr marL="0" indent="0">
              <a:buNone/>
            </a:pPr>
            <a:r>
              <a:rPr lang="fr-FR" u="sng" dirty="0" smtClean="0"/>
              <a:t>Les interrogations suscitées</a:t>
            </a:r>
            <a:r>
              <a:rPr lang="fr-FR" dirty="0" smtClean="0"/>
              <a:t>:</a:t>
            </a:r>
          </a:p>
          <a:p>
            <a:r>
              <a:rPr lang="fr-FR" dirty="0" smtClean="0"/>
              <a:t>Comment prendre en compte la diversité de provenance des élèves en 6</a:t>
            </a:r>
            <a:r>
              <a:rPr lang="fr-FR" baseline="30000" dirty="0" smtClean="0"/>
              <a:t>ème</a:t>
            </a:r>
            <a:r>
              <a:rPr lang="fr-FR" dirty="0" smtClean="0"/>
              <a:t>?</a:t>
            </a:r>
          </a:p>
          <a:p>
            <a:r>
              <a:rPr lang="fr-FR" dirty="0" smtClean="0"/>
              <a:t>Est-il envisagé des espaces de rencontre entre professeurs des écoles et les professeurs de collège?</a:t>
            </a:r>
          </a:p>
          <a:p>
            <a:r>
              <a:rPr lang="fr-FR" dirty="0" smtClean="0"/>
              <a:t>Le programme du cycle 3 en sciences ne risque t’il pas de devenir le programme de la classe de 6</a:t>
            </a:r>
            <a:r>
              <a:rPr lang="fr-FR" baseline="30000" dirty="0" smtClean="0"/>
              <a:t>ème</a:t>
            </a:r>
            <a:r>
              <a:rPr lang="fr-FR" dirty="0" smtClean="0"/>
              <a:t> ?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864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257</Words>
  <Application>Microsoft Office PowerPoint</Application>
  <PresentationFormat>Grand écran</PresentationFormat>
  <Paragraphs>43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Arial Narrow</vt:lpstr>
      <vt:lpstr>Calibri</vt:lpstr>
      <vt:lpstr>Calibri Light</vt:lpstr>
      <vt:lpstr>Thème Office</vt:lpstr>
      <vt:lpstr>   Réforme des collèges  Compétences disciplinaires en sciences physiques </vt:lpstr>
      <vt:lpstr>Présentation PowerPoint</vt:lpstr>
      <vt:lpstr>Plan</vt:lpstr>
      <vt:lpstr>1-Inscription du cycle 3 dans la scolarité école-collège</vt:lpstr>
      <vt:lpstr>2-Progressivité des notions et compétences disciplinaires enseignées dans le cycle 3</vt:lpstr>
      <vt:lpstr>3-Exemple de progression spiralée disciplinaire pour le cycle 3</vt:lpstr>
      <vt:lpstr>4-Remarques autour de l’écriture de la progression</vt:lpstr>
      <vt:lpstr>Conclusion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Réforme des collèges  Compétences disciplinaires en sciences physiques</dc:title>
  <dc:creator>Microsoft</dc:creator>
  <cp:lastModifiedBy>rachid arab</cp:lastModifiedBy>
  <cp:revision>18</cp:revision>
  <dcterms:created xsi:type="dcterms:W3CDTF">2016-01-21T02:12:50Z</dcterms:created>
  <dcterms:modified xsi:type="dcterms:W3CDTF">2016-02-17T19:05:54Z</dcterms:modified>
</cp:coreProperties>
</file>