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62" r:id="rId5"/>
    <p:sldId id="263" r:id="rId6"/>
    <p:sldId id="283" r:id="rId7"/>
    <p:sldId id="284" r:id="rId8"/>
    <p:sldId id="285" r:id="rId9"/>
    <p:sldId id="286" r:id="rId10"/>
    <p:sldId id="287" r:id="rId11"/>
    <p:sldId id="266" r:id="rId12"/>
    <p:sldId id="267" r:id="rId13"/>
    <p:sldId id="265" r:id="rId14"/>
    <p:sldId id="268" r:id="rId15"/>
    <p:sldId id="269" r:id="rId16"/>
    <p:sldId id="270" r:id="rId17"/>
    <p:sldId id="281" r:id="rId18"/>
    <p:sldId id="271" r:id="rId19"/>
    <p:sldId id="272" r:id="rId20"/>
    <p:sldId id="273" r:id="rId21"/>
    <p:sldId id="276" r:id="rId22"/>
    <p:sldId id="277" r:id="rId23"/>
    <p:sldId id="275" r:id="rId24"/>
    <p:sldId id="288" r:id="rId25"/>
    <p:sldId id="278" r:id="rId26"/>
    <p:sldId id="289"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84CACF-45B9-4981-A86A-60594AA46772}" type="datetimeFigureOut">
              <a:rPr lang="fr-FR" smtClean="0"/>
              <a:pPr/>
              <a:t>17/02/2016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77752E-EEA6-4DC5-AA05-AA48A16B1F27}" type="slidenum">
              <a:rPr lang="fr-FR" smtClean="0"/>
              <a:pPr/>
              <a:t>‹N°›</a:t>
            </a:fld>
            <a:endParaRPr lang="fr-FR"/>
          </a:p>
        </p:txBody>
      </p:sp>
    </p:spTree>
    <p:extLst>
      <p:ext uri="{BB962C8B-B14F-4D97-AF65-F5344CB8AC3E}">
        <p14:creationId xmlns:p14="http://schemas.microsoft.com/office/powerpoint/2010/main" val="1139432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rtl="0" eaLnBrk="1" fontAlgn="t" latinLnBrk="0" hangingPunct="1"/>
            <a:endParaRPr lang="fr-FR" sz="1200" b="0" i="0" u="none" strike="noStrike"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9C97BBF2-779E-4798-81D8-9DF7694E89F2}" type="slidenum">
              <a:rPr lang="fr-FR" smtClean="0"/>
              <a:pPr/>
              <a:t>5</a:t>
            </a:fld>
            <a:endParaRPr lang="fr-FR"/>
          </a:p>
        </p:txBody>
      </p:sp>
    </p:spTree>
    <p:extLst>
      <p:ext uri="{BB962C8B-B14F-4D97-AF65-F5344CB8AC3E}">
        <p14:creationId xmlns:p14="http://schemas.microsoft.com/office/powerpoint/2010/main" val="289665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94F88874-9099-4594-BE34-B6A2D0124D0F}" type="slidenum">
              <a:rPr lang="fr-FR" smtClean="0"/>
              <a:pPr/>
              <a:t>‹N°›</a:t>
            </a:fld>
            <a:endParaRPr lang="fr-F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F88874-9099-4594-BE34-B6A2D0124D0F}" type="slidenum">
              <a:rPr lang="fr-FR" smtClean="0"/>
              <a:pPr/>
              <a:t>‹N°›</a:t>
            </a:fld>
            <a:endParaRPr lang="fr-FR"/>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5" name="Espace réservé du pied de page 4"/>
          <p:cNvSpPr>
            <a:spLocks noGrp="1"/>
          </p:cNvSpPr>
          <p:nvPr>
            <p:ph type="ftr" sz="quarter" idx="11"/>
          </p:nvPr>
        </p:nvSpPr>
        <p:spPr>
          <a:xfrm>
            <a:off x="800100" y="6172200"/>
            <a:ext cx="4000500" cy="457200"/>
          </a:xfrm>
        </p:spPr>
        <p:txBody>
          <a:bodyPr/>
          <a:lstStyle/>
          <a:p>
            <a:endParaRPr lang="fr-F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94F88874-9099-4594-BE34-B6A2D0124D0F}"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4F88874-9099-4594-BE34-B6A2D0124D0F}" type="slidenum">
              <a:rPr lang="fr-FR" smtClean="0"/>
              <a:pPr/>
              <a:t>‹N°›</a:t>
            </a:fld>
            <a:endParaRPr lang="fr-FR"/>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4F88874-9099-4594-BE34-B6A2D0124D0F}" type="slidenum">
              <a:rPr lang="fr-FR" smtClean="0"/>
              <a:pPr/>
              <a:t>‹N°›</a:t>
            </a:fld>
            <a:endParaRPr lang="fr-FR"/>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4F88874-9099-4594-BE34-B6A2D0124D0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4F88874-9099-4594-BE34-B6A2D0124D0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4F88874-9099-4594-BE34-B6A2D0124D0F}" type="slidenum">
              <a:rPr lang="fr-FR" smtClean="0"/>
              <a:pPr/>
              <a:t>‹N°›</a:t>
            </a:fld>
            <a:endParaRPr lang="fr-FR"/>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a:p>
        </p:txBody>
      </p:sp>
      <p:sp>
        <p:nvSpPr>
          <p:cNvPr id="7" name="Espace réservé du numéro de diapositive 6"/>
          <p:cNvSpPr>
            <a:spLocks noGrp="1"/>
          </p:cNvSpPr>
          <p:nvPr>
            <p:ph type="sldNum" sz="quarter" idx="12"/>
          </p:nvPr>
        </p:nvSpPr>
        <p:spPr>
          <a:xfrm>
            <a:off x="146304" y="6208776"/>
            <a:ext cx="457200" cy="457200"/>
          </a:xfrm>
        </p:spPr>
        <p:txBody>
          <a:bodyPr/>
          <a:lstStyle/>
          <a:p>
            <a:fld id="{94F88874-9099-4594-BE34-B6A2D0124D0F}" type="slidenum">
              <a:rPr lang="fr-FR" smtClean="0"/>
              <a:pPr/>
              <a:t>‹N°›</a:t>
            </a:fld>
            <a:endParaRPr lang="fr-F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F88874-9099-4594-BE34-B6A2D0124D0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5BAE831-F354-44E9-866F-E43F60B7AA70}"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F88874-9099-4594-BE34-B6A2D0124D0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5BAE831-F354-44E9-866F-E43F60B7AA70}" type="datetimeFigureOut">
              <a:rPr lang="fr-FR" smtClean="0"/>
              <a:pPr/>
              <a:t>17/02/2016</a:t>
            </a:fld>
            <a:endParaRPr lang="fr-FR"/>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4F88874-9099-4594-BE34-B6A2D0124D0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projet%20Livret-scolair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normAutofit fontScale="85000" lnSpcReduction="10000"/>
          </a:bodyPr>
          <a:lstStyle/>
          <a:p>
            <a:r>
              <a:rPr lang="fr-FR" sz="5400" b="1" dirty="0" smtClean="0">
                <a:solidFill>
                  <a:schemeClr val="tx1"/>
                </a:solidFill>
              </a:rPr>
              <a:t>La réforme des collèges</a:t>
            </a:r>
          </a:p>
          <a:p>
            <a:r>
              <a:rPr lang="fr-FR" sz="5400" b="1" dirty="0" smtClean="0">
                <a:solidFill>
                  <a:schemeClr val="tx1"/>
                </a:solidFill>
              </a:rPr>
              <a:t>BO n°27 du 2 juillet 2015</a:t>
            </a:r>
            <a:endParaRPr lang="fr-FR" sz="5400" b="1" dirty="0">
              <a:solidFill>
                <a:schemeClr val="tx1"/>
              </a:solidFill>
            </a:endParaRPr>
          </a:p>
        </p:txBody>
      </p:sp>
      <p:sp>
        <p:nvSpPr>
          <p:cNvPr id="2" name="Titre 1"/>
          <p:cNvSpPr>
            <a:spLocks noGrp="1"/>
          </p:cNvSpPr>
          <p:nvPr>
            <p:ph type="ctrTitle"/>
          </p:nvPr>
        </p:nvSpPr>
        <p:spPr/>
        <p:txBody>
          <a:bodyPr/>
          <a:lstStyle/>
          <a:p>
            <a:r>
              <a:rPr lang="fr-FR" dirty="0" smtClean="0"/>
              <a:t>Réunion de rentrée </a:t>
            </a:r>
            <a:br>
              <a:rPr lang="fr-FR" dirty="0" smtClean="0"/>
            </a:br>
            <a:r>
              <a:rPr lang="fr-FR" dirty="0" smtClean="0"/>
              <a:t>septembre 2015</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solidFill>
                  <a:schemeClr val="tx1"/>
                </a:solidFill>
              </a:rPr>
              <a:t>Mise en application</a:t>
            </a:r>
            <a:endParaRPr lang="fr-FR" b="1" dirty="0">
              <a:solidFill>
                <a:schemeClr val="tx1"/>
              </a:solidFill>
            </a:endParaRPr>
          </a:p>
        </p:txBody>
      </p:sp>
      <p:sp>
        <p:nvSpPr>
          <p:cNvPr id="3" name="Espace réservé du contenu 2"/>
          <p:cNvSpPr>
            <a:spLocks noGrp="1"/>
          </p:cNvSpPr>
          <p:nvPr>
            <p:ph sz="quarter" idx="1"/>
          </p:nvPr>
        </p:nvSpPr>
        <p:spPr/>
        <p:txBody>
          <a:bodyPr>
            <a:normAutofit fontScale="92500" lnSpcReduction="10000"/>
          </a:bodyPr>
          <a:lstStyle/>
          <a:p>
            <a:r>
              <a:rPr lang="fr-FR" sz="3600" dirty="0" smtClean="0"/>
              <a:t>En septembre 2016 pour le nouveau socle commun et les nouveaux programmes pour les quatre niveaux en même temps 6</a:t>
            </a:r>
            <a:r>
              <a:rPr lang="fr-FR" sz="3600" baseline="30000" dirty="0" smtClean="0"/>
              <a:t>ème</a:t>
            </a:r>
            <a:r>
              <a:rPr lang="fr-FR" sz="3600" dirty="0" smtClean="0"/>
              <a:t>-5</a:t>
            </a:r>
            <a:r>
              <a:rPr lang="fr-FR" sz="3600" baseline="30000" dirty="0" smtClean="0"/>
              <a:t>ème</a:t>
            </a:r>
            <a:r>
              <a:rPr lang="fr-FR" sz="3600" dirty="0" smtClean="0"/>
              <a:t>-4</a:t>
            </a:r>
            <a:r>
              <a:rPr lang="fr-FR" sz="3600" baseline="30000" dirty="0" smtClean="0"/>
              <a:t>ème</a:t>
            </a:r>
            <a:r>
              <a:rPr lang="fr-FR" sz="3600" dirty="0" smtClean="0"/>
              <a:t>-3</a:t>
            </a:r>
            <a:r>
              <a:rPr lang="fr-FR" sz="3600" baseline="30000" dirty="0" smtClean="0"/>
              <a:t>ème</a:t>
            </a:r>
            <a:r>
              <a:rPr lang="fr-FR" sz="3600" dirty="0" smtClean="0"/>
              <a:t>.</a:t>
            </a:r>
          </a:p>
          <a:p>
            <a:r>
              <a:rPr lang="fr-FR" sz="3600" dirty="0" smtClean="0"/>
              <a:t>Deux cycles dont un à cheval sur l’école élémentaire      le cycle 3 : CM1-CM2-6</a:t>
            </a:r>
            <a:r>
              <a:rPr lang="fr-FR" sz="3600" baseline="30000" dirty="0" smtClean="0"/>
              <a:t>ème</a:t>
            </a:r>
            <a:r>
              <a:rPr lang="fr-FR" sz="3600" dirty="0" smtClean="0"/>
              <a:t> et</a:t>
            </a:r>
          </a:p>
          <a:p>
            <a:pPr>
              <a:buNone/>
            </a:pPr>
            <a:r>
              <a:rPr lang="fr-FR" sz="3600" dirty="0" smtClean="0"/>
              <a:t>   le cycle 4 :  5</a:t>
            </a:r>
            <a:r>
              <a:rPr lang="fr-FR" sz="3600" baseline="30000" dirty="0" smtClean="0"/>
              <a:t>ème</a:t>
            </a:r>
            <a:r>
              <a:rPr lang="fr-FR" sz="3600" dirty="0" smtClean="0"/>
              <a:t>-4</a:t>
            </a:r>
            <a:r>
              <a:rPr lang="fr-FR" sz="3600" baseline="30000" dirty="0" smtClean="0"/>
              <a:t>ème</a:t>
            </a:r>
            <a:r>
              <a:rPr lang="fr-FR" sz="3600" dirty="0" smtClean="0"/>
              <a:t>-3</a:t>
            </a:r>
            <a:r>
              <a:rPr lang="fr-FR" sz="3600" baseline="30000" dirty="0" smtClean="0"/>
              <a:t>ème</a:t>
            </a:r>
            <a:r>
              <a:rPr lang="fr-FR" sz="3600" dirty="0" smtClean="0"/>
              <a:t> .</a:t>
            </a:r>
          </a:p>
          <a:p>
            <a:r>
              <a:rPr lang="fr-FR" sz="3600" dirty="0" smtClean="0"/>
              <a:t>Les livres seront écrits par cycle donc deux livres seulement.</a:t>
            </a:r>
          </a:p>
          <a:p>
            <a:endParaRPr lang="fr-FR" dirty="0" smtClean="0"/>
          </a:p>
          <a:p>
            <a:pPr>
              <a:buNone/>
            </a:pPr>
            <a:endParaRPr lang="fr-FR" baseline="30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b="1" dirty="0" smtClean="0">
                <a:solidFill>
                  <a:schemeClr val="tx1"/>
                </a:solidFill>
              </a:rPr>
              <a:t>LA FORMATION</a:t>
            </a:r>
            <a:endParaRPr lang="fr-FR" b="1" dirty="0">
              <a:solidFill>
                <a:schemeClr val="tx1"/>
              </a:solidFill>
            </a:endParaRPr>
          </a:p>
        </p:txBody>
      </p:sp>
      <p:sp>
        <p:nvSpPr>
          <p:cNvPr id="3" name="Espace réservé du contenu 2"/>
          <p:cNvSpPr>
            <a:spLocks noGrp="1"/>
          </p:cNvSpPr>
          <p:nvPr>
            <p:ph sz="quarter" idx="1"/>
          </p:nvPr>
        </p:nvSpPr>
        <p:spPr/>
        <p:txBody>
          <a:bodyPr>
            <a:noAutofit/>
          </a:bodyPr>
          <a:lstStyle/>
          <a:p>
            <a:pPr algn="just"/>
            <a:r>
              <a:rPr lang="fr-FR" sz="3600" dirty="0" smtClean="0"/>
              <a:t>4 demi-journées disciplinaires portant principalement sur les SPC.</a:t>
            </a:r>
            <a:endParaRPr lang="fr-FR" sz="3600" smtClean="0"/>
          </a:p>
          <a:p>
            <a:pPr algn="just">
              <a:buNone/>
            </a:pPr>
            <a:endParaRPr lang="fr-FR" sz="3600" dirty="0" smtClean="0"/>
          </a:p>
          <a:p>
            <a:pPr algn="just"/>
            <a:r>
              <a:rPr lang="fr-FR" sz="3600" dirty="0" smtClean="0"/>
              <a:t>6 demi-journées interdisciplinaires portant notamment sur l’AP (accompagnement personnalisé), les EPI (enseignements pratiques interdisciplinaires, l’évaluation…)</a:t>
            </a:r>
            <a:endParaRPr lang="fr-FR"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2225668"/>
          </a:xfrm>
        </p:spPr>
        <p:txBody>
          <a:bodyPr>
            <a:normAutofit fontScale="90000"/>
          </a:bodyPr>
          <a:lstStyle/>
          <a:p>
            <a:pPr algn="ctr"/>
            <a:r>
              <a:rPr lang="fr-FR" b="1" dirty="0" smtClean="0">
                <a:solidFill>
                  <a:schemeClr val="tx1"/>
                </a:solidFill>
              </a:rPr>
              <a:t>LE NOUVEAU SOCLE COMMUN DE CONNAISSANCES DE COMPETENCES ET DE CULTURE</a:t>
            </a:r>
            <a:br>
              <a:rPr lang="fr-FR" b="1" dirty="0" smtClean="0">
                <a:solidFill>
                  <a:schemeClr val="tx1"/>
                </a:solidFill>
              </a:rPr>
            </a:br>
            <a:r>
              <a:rPr lang="fr-FR" b="1" dirty="0" smtClean="0">
                <a:solidFill>
                  <a:schemeClr val="tx1"/>
                </a:solidFill>
              </a:rPr>
              <a:t>BO n°17 du 23 avril 2015</a:t>
            </a:r>
            <a:endParaRPr lang="fr-FR" b="1" dirty="0">
              <a:solidFill>
                <a:schemeClr val="tx1"/>
              </a:solidFill>
            </a:endParaRPr>
          </a:p>
        </p:txBody>
      </p:sp>
      <p:sp>
        <p:nvSpPr>
          <p:cNvPr id="3" name="Espace réservé du contenu 2"/>
          <p:cNvSpPr>
            <a:spLocks noGrp="1"/>
          </p:cNvSpPr>
          <p:nvPr>
            <p:ph sz="quarter" idx="1"/>
          </p:nvPr>
        </p:nvSpPr>
        <p:spPr>
          <a:xfrm>
            <a:off x="914400" y="2643182"/>
            <a:ext cx="7772400" cy="3376618"/>
          </a:xfrm>
        </p:spPr>
        <p:txBody>
          <a:bodyPr>
            <a:noAutofit/>
          </a:bodyPr>
          <a:lstStyle/>
          <a:p>
            <a:pPr algn="just"/>
            <a:r>
              <a:rPr lang="fr-FR" sz="3600" dirty="0" smtClean="0"/>
              <a:t>Tous les programme sont désormais adossés au socle (le socle=le programme)</a:t>
            </a:r>
          </a:p>
          <a:p>
            <a:pPr algn="just"/>
            <a:r>
              <a:rPr lang="fr-FR" sz="3600" dirty="0" smtClean="0"/>
              <a:t>Le livret personnel de compétences LPC n’existe plus remplacé par un livret scolaire numérique.</a:t>
            </a:r>
          </a:p>
          <a:p>
            <a:pPr algn="just"/>
            <a:r>
              <a:rPr lang="fr-FR" sz="3600" dirty="0" smtClean="0"/>
              <a:t>Le SCC comporte 5 domaines au lieu des 7 compétences .</a:t>
            </a:r>
            <a:endParaRPr lang="fr-FR"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tx1"/>
                </a:solidFill>
              </a:rPr>
              <a:t>Domaines de formation du socle</a:t>
            </a:r>
            <a:endParaRPr lang="fr-FR" dirty="0">
              <a:solidFill>
                <a:schemeClr val="tx1"/>
              </a:solidFill>
            </a:endParaRPr>
          </a:p>
        </p:txBody>
      </p:sp>
      <p:graphicFrame>
        <p:nvGraphicFramePr>
          <p:cNvPr id="4" name="Espace réservé du contenu 3"/>
          <p:cNvGraphicFramePr>
            <a:graphicFrameLocks noGrp="1"/>
          </p:cNvGraphicFramePr>
          <p:nvPr>
            <p:ph sz="quarter" idx="1"/>
          </p:nvPr>
        </p:nvGraphicFramePr>
        <p:xfrm>
          <a:off x="457200" y="1600200"/>
          <a:ext cx="4114800" cy="4565106"/>
        </p:xfrm>
        <a:graphic>
          <a:graphicData uri="http://schemas.openxmlformats.org/drawingml/2006/table">
            <a:tbl>
              <a:tblPr firstRow="1" bandRow="1">
                <a:tableStyleId>{5C22544A-7EE6-4342-B048-85BDC9FD1C3A}</a:tableStyleId>
              </a:tblPr>
              <a:tblGrid>
                <a:gridCol w="4114800"/>
              </a:tblGrid>
              <a:tr h="392062">
                <a:tc>
                  <a:txBody>
                    <a:bodyPr/>
                    <a:lstStyle/>
                    <a:p>
                      <a:pPr algn="ctr"/>
                      <a:r>
                        <a:rPr lang="fr-FR" b="1" dirty="0" smtClean="0"/>
                        <a:t>Compétences  du socle en </a:t>
                      </a:r>
                      <a:r>
                        <a:rPr lang="fr-FR" b="1" baseline="0" dirty="0" smtClean="0"/>
                        <a:t>2006</a:t>
                      </a:r>
                      <a:endParaRPr lang="fr-FR" b="1" dirty="0"/>
                    </a:p>
                  </a:txBody>
                  <a:tcPr/>
                </a:tc>
              </a:tr>
              <a:tr h="392062">
                <a:tc>
                  <a:txBody>
                    <a:bodyPr/>
                    <a:lstStyle/>
                    <a:p>
                      <a:r>
                        <a:rPr lang="fr-FR" sz="1800" dirty="0" smtClean="0">
                          <a:ea typeface="ＭＳ Ｐゴシック" charset="-128"/>
                        </a:rPr>
                        <a:t>La maîtrise de la langue française</a:t>
                      </a:r>
                      <a:endParaRPr lang="fr-FR" dirty="0"/>
                    </a:p>
                  </a:txBody>
                  <a:tcPr/>
                </a:tc>
              </a:tr>
              <a:tr h="392062">
                <a:tc>
                  <a:txBody>
                    <a:bodyPr/>
                    <a:lstStyle/>
                    <a:p>
                      <a:r>
                        <a:rPr lang="fr-FR" sz="1800" dirty="0" smtClean="0">
                          <a:ea typeface="ＭＳ Ｐゴシック" charset="-128"/>
                        </a:rPr>
                        <a:t>La pratique d’une langue vivante étrangère</a:t>
                      </a:r>
                      <a:endParaRPr lang="fr-FR" dirty="0"/>
                    </a:p>
                  </a:txBody>
                  <a:tcPr/>
                </a:tc>
              </a:tr>
              <a:tr h="966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ea typeface="ＭＳ Ｐゴシック" charset="-128"/>
                        </a:rPr>
                        <a:t>La maîtrise d’une culture scientifique et</a:t>
                      </a:r>
                      <a:r>
                        <a:rPr lang="fr-FR" sz="1800" baseline="0" dirty="0" smtClean="0">
                          <a:ea typeface="ＭＳ Ｐゴシック" charset="-128"/>
                        </a:rPr>
                        <a:t> la </a:t>
                      </a:r>
                      <a:r>
                        <a:rPr lang="fr-FR" sz="1800" dirty="0" smtClean="0">
                          <a:ea typeface="ＭＳ Ｐゴシック" charset="-128"/>
                        </a:rPr>
                        <a:t>connaissances des principaux éléments mathématiques</a:t>
                      </a:r>
                      <a:endParaRPr lang="fr-FR" dirty="0" smtClean="0"/>
                    </a:p>
                  </a:txBody>
                  <a:tcPr/>
                </a:tc>
              </a:tr>
              <a:tr h="3920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ea typeface="ＭＳ Ｐゴシック" charset="-128"/>
                        </a:rPr>
                        <a:t>La possession</a:t>
                      </a:r>
                      <a:r>
                        <a:rPr lang="fr-FR" sz="1800" baseline="0" dirty="0" smtClean="0">
                          <a:ea typeface="ＭＳ Ｐゴシック" charset="-128"/>
                        </a:rPr>
                        <a:t> d’une c</a:t>
                      </a:r>
                      <a:r>
                        <a:rPr lang="fr-FR" sz="1800" dirty="0" smtClean="0">
                          <a:ea typeface="ＭＳ Ｐゴシック" charset="-128"/>
                        </a:rPr>
                        <a:t>ulture humaniste</a:t>
                      </a:r>
                      <a:endParaRPr lang="fr-FR" dirty="0" smtClean="0"/>
                    </a:p>
                  </a:txBody>
                  <a:tcPr/>
                </a:tc>
              </a:tr>
              <a:tr h="676710">
                <a:tc>
                  <a:txBody>
                    <a:bodyPr/>
                    <a:lstStyle/>
                    <a:p>
                      <a:r>
                        <a:rPr lang="fr-FR" sz="1800" dirty="0" smtClean="0">
                          <a:ea typeface="ＭＳ Ｐゴシック" charset="-128"/>
                        </a:rPr>
                        <a:t>La</a:t>
                      </a:r>
                      <a:r>
                        <a:rPr lang="fr-FR" sz="1800" baseline="0" dirty="0" smtClean="0">
                          <a:ea typeface="ＭＳ Ｐゴシック" charset="-128"/>
                        </a:rPr>
                        <a:t> m</a:t>
                      </a:r>
                      <a:r>
                        <a:rPr lang="fr-FR" sz="1800" dirty="0" smtClean="0">
                          <a:ea typeface="ＭＳ Ｐゴシック" charset="-128"/>
                        </a:rPr>
                        <a:t>aîtrise des techniques usuelles de l’information et de la communication</a:t>
                      </a:r>
                      <a:endParaRPr lang="fr-FR" dirty="0"/>
                    </a:p>
                  </a:txBody>
                  <a:tcPr/>
                </a:tc>
              </a:tr>
              <a:tr h="676710">
                <a:tc>
                  <a:txBody>
                    <a:bodyPr/>
                    <a:lstStyle/>
                    <a:p>
                      <a:r>
                        <a:rPr lang="fr-FR" sz="1800" dirty="0" smtClean="0">
                          <a:ea typeface="ＭＳ Ｐゴシック" charset="-128"/>
                        </a:rPr>
                        <a:t>L’acquisition de compétences sociales et civiques</a:t>
                      </a:r>
                      <a:endParaRPr lang="fr-FR" dirty="0"/>
                    </a:p>
                  </a:txBody>
                  <a:tcPr/>
                </a:tc>
              </a:tr>
              <a:tr h="676710">
                <a:tc>
                  <a:txBody>
                    <a:bodyPr/>
                    <a:lstStyle/>
                    <a:p>
                      <a:r>
                        <a:rPr lang="fr-FR" sz="1800" dirty="0" smtClean="0">
                          <a:ea typeface="ＭＳ Ｐゴシック" charset="-128"/>
                        </a:rPr>
                        <a:t>L’accession à l’autonomie et l’acquisition de l’esprit d’initiative</a:t>
                      </a:r>
                      <a:endParaRPr lang="fr-FR" dirty="0"/>
                    </a:p>
                  </a:txBody>
                  <a:tcPr/>
                </a:tc>
              </a:tr>
            </a:tbl>
          </a:graphicData>
        </a:graphic>
      </p:graphicFrame>
      <p:graphicFrame>
        <p:nvGraphicFramePr>
          <p:cNvPr id="5" name="Tableau 4"/>
          <p:cNvGraphicFramePr>
            <a:graphicFrameLocks noGrp="1"/>
          </p:cNvGraphicFramePr>
          <p:nvPr/>
        </p:nvGraphicFramePr>
        <p:xfrm>
          <a:off x="4788024" y="1628799"/>
          <a:ext cx="3912096" cy="4543530"/>
        </p:xfrm>
        <a:graphic>
          <a:graphicData uri="http://schemas.openxmlformats.org/drawingml/2006/table">
            <a:tbl>
              <a:tblPr firstRow="1" bandRow="1">
                <a:tableStyleId>{5C22544A-7EE6-4342-B048-85BDC9FD1C3A}</a:tableStyleId>
              </a:tblPr>
              <a:tblGrid>
                <a:gridCol w="3912096"/>
              </a:tblGrid>
              <a:tr h="3587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chemeClr val="lt1"/>
                          </a:solidFill>
                          <a:latin typeface="+mn-lt"/>
                          <a:ea typeface="+mn-ea"/>
                          <a:cs typeface="+mn-cs"/>
                        </a:rPr>
                        <a:t>Domaines du socle en 2016</a:t>
                      </a:r>
                    </a:p>
                  </a:txBody>
                  <a:tcPr/>
                </a:tc>
              </a:tr>
              <a:tr h="835554">
                <a:tc>
                  <a:txBody>
                    <a:bodyPr/>
                    <a:lstStyle/>
                    <a:p>
                      <a:r>
                        <a:rPr lang="fr-FR" sz="2000" b="0" i="0" u="none" strike="noStrike" kern="1200" dirty="0" smtClean="0">
                          <a:solidFill>
                            <a:schemeClr val="tx1"/>
                          </a:solidFill>
                          <a:latin typeface="+mn-lt"/>
                          <a:ea typeface="+mn-ea"/>
                          <a:cs typeface="+mn-cs"/>
                        </a:rPr>
                        <a:t>Les langages pour penser et communiquer</a:t>
                      </a:r>
                      <a:endParaRPr lang="fr-FR" sz="2000" dirty="0"/>
                    </a:p>
                  </a:txBody>
                  <a:tcPr/>
                </a:tc>
              </a:tr>
              <a:tr h="835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0" i="0" u="none" strike="noStrike" kern="1200" dirty="0" smtClean="0">
                          <a:solidFill>
                            <a:schemeClr val="tx1"/>
                          </a:solidFill>
                          <a:latin typeface="+mn-lt"/>
                          <a:ea typeface="+mn-ea"/>
                          <a:cs typeface="+mn-cs"/>
                        </a:rPr>
                        <a:t>Les méthodes et outils pour apprendre</a:t>
                      </a:r>
                    </a:p>
                  </a:txBody>
                  <a:tcPr/>
                </a:tc>
              </a:tr>
              <a:tr h="835554">
                <a:tc>
                  <a:txBody>
                    <a:bodyPr/>
                    <a:lstStyle/>
                    <a:p>
                      <a:r>
                        <a:rPr lang="fr-FR" sz="2000" b="0" i="0" u="none" strike="noStrike" kern="1200" dirty="0" smtClean="0">
                          <a:solidFill>
                            <a:schemeClr val="tx1"/>
                          </a:solidFill>
                          <a:latin typeface="+mn-lt"/>
                          <a:ea typeface="+mn-ea"/>
                          <a:cs typeface="+mn-cs"/>
                        </a:rPr>
                        <a:t>La formation de la personne et du</a:t>
                      </a:r>
                      <a:r>
                        <a:rPr lang="fr-FR" sz="2000" b="0" i="0" u="none" strike="noStrike" kern="1200" baseline="0" dirty="0" smtClean="0">
                          <a:solidFill>
                            <a:schemeClr val="tx1"/>
                          </a:solidFill>
                          <a:latin typeface="+mn-lt"/>
                          <a:ea typeface="+mn-ea"/>
                          <a:cs typeface="+mn-cs"/>
                        </a:rPr>
                        <a:t> </a:t>
                      </a:r>
                      <a:r>
                        <a:rPr lang="fr-FR" sz="2000" b="0" i="0" u="none" strike="noStrike" kern="1200" dirty="0" smtClean="0">
                          <a:solidFill>
                            <a:schemeClr val="tx1"/>
                          </a:solidFill>
                          <a:latin typeface="+mn-lt"/>
                          <a:ea typeface="+mn-ea"/>
                          <a:cs typeface="+mn-cs"/>
                        </a:rPr>
                        <a:t>citoyen</a:t>
                      </a:r>
                      <a:endParaRPr lang="fr-FR" sz="2000" dirty="0"/>
                    </a:p>
                  </a:txBody>
                  <a:tcPr/>
                </a:tc>
              </a:tr>
              <a:tr h="835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0" i="0" u="none" strike="noStrike" kern="1200" dirty="0" smtClean="0">
                          <a:solidFill>
                            <a:schemeClr val="tx1"/>
                          </a:solidFill>
                          <a:latin typeface="+mn-lt"/>
                          <a:ea typeface="+mn-ea"/>
                          <a:cs typeface="+mn-cs"/>
                        </a:rPr>
                        <a:t>Les systèmes naturels et les systèmes techniques</a:t>
                      </a:r>
                    </a:p>
                  </a:txBody>
                  <a:tcPr/>
                </a:tc>
              </a:tr>
              <a:tr h="835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0" i="0" u="none" strike="noStrike" kern="1200" dirty="0" smtClean="0">
                          <a:solidFill>
                            <a:schemeClr val="tx1"/>
                          </a:solidFill>
                          <a:latin typeface="+mn-lt"/>
                          <a:ea typeface="+mn-ea"/>
                          <a:cs typeface="+mn-cs"/>
                        </a:rPr>
                        <a:t>Les représentations du monde et</a:t>
                      </a:r>
                      <a:r>
                        <a:rPr lang="fr-FR" sz="2000" b="0" i="0" u="none" strike="noStrike" kern="1200" baseline="0" dirty="0" smtClean="0">
                          <a:solidFill>
                            <a:schemeClr val="tx1"/>
                          </a:solidFill>
                          <a:latin typeface="+mn-lt"/>
                          <a:ea typeface="+mn-ea"/>
                          <a:cs typeface="+mn-cs"/>
                        </a:rPr>
                        <a:t> </a:t>
                      </a:r>
                      <a:r>
                        <a:rPr lang="fr-FR" sz="2000" b="0" i="0" u="none" strike="noStrike" kern="1200" dirty="0" smtClean="0">
                          <a:solidFill>
                            <a:schemeClr val="tx1"/>
                          </a:solidFill>
                          <a:latin typeface="+mn-lt"/>
                          <a:ea typeface="+mn-ea"/>
                          <a:cs typeface="+mn-cs"/>
                        </a:rPr>
                        <a:t>l’activité humaine</a:t>
                      </a:r>
                    </a:p>
                  </a:txBody>
                  <a:tcPr/>
                </a:tc>
              </a:tr>
            </a:tbl>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1654164"/>
          </a:xfrm>
        </p:spPr>
        <p:txBody>
          <a:bodyPr>
            <a:normAutofit fontScale="90000"/>
          </a:bodyPr>
          <a:lstStyle/>
          <a:p>
            <a:pPr algn="ctr"/>
            <a:r>
              <a:rPr lang="fr-FR" b="1" dirty="0" smtClean="0">
                <a:solidFill>
                  <a:schemeClr val="tx1"/>
                </a:solidFill>
              </a:rPr>
              <a:t>Domaine 1 : les langages pour penser et communiquer</a:t>
            </a:r>
            <a:r>
              <a:rPr lang="fr-FR" sz="2800" b="1" dirty="0" smtClean="0">
                <a:solidFill>
                  <a:schemeClr val="tx1"/>
                </a:solidFill>
              </a:rPr>
              <a:t/>
            </a:r>
            <a:br>
              <a:rPr lang="fr-FR" sz="2800" b="1" dirty="0" smtClean="0">
                <a:solidFill>
                  <a:schemeClr val="tx1"/>
                </a:solidFill>
              </a:rPr>
            </a:br>
            <a:endParaRPr lang="fr-FR" sz="2800" b="1" dirty="0">
              <a:solidFill>
                <a:schemeClr val="tx1"/>
              </a:solidFill>
            </a:endParaRPr>
          </a:p>
        </p:txBody>
      </p:sp>
      <p:sp>
        <p:nvSpPr>
          <p:cNvPr id="3" name="Espace réservé du contenu 2"/>
          <p:cNvSpPr>
            <a:spLocks noGrp="1"/>
          </p:cNvSpPr>
          <p:nvPr>
            <p:ph sz="quarter" idx="1"/>
          </p:nvPr>
        </p:nvSpPr>
        <p:spPr/>
        <p:txBody>
          <a:bodyPr>
            <a:normAutofit lnSpcReduction="10000"/>
          </a:bodyPr>
          <a:lstStyle/>
          <a:p>
            <a:endParaRPr lang="fr-FR" sz="3200" dirty="0" smtClean="0"/>
          </a:p>
          <a:p>
            <a:r>
              <a:rPr lang="fr-FR" sz="3200" dirty="0" smtClean="0"/>
              <a:t>Comprendre, s'exprimer en utilisant la langue française à l'oral et à l'écrit </a:t>
            </a:r>
          </a:p>
          <a:p>
            <a:r>
              <a:rPr lang="fr-FR" sz="3200" dirty="0" smtClean="0"/>
              <a:t>Comprendre, s'exprimer en utilisant une langue étrangère et, le cas échéant, une langue régionale</a:t>
            </a:r>
          </a:p>
          <a:p>
            <a:r>
              <a:rPr lang="fr-FR" sz="3200" dirty="0" smtClean="0"/>
              <a:t>Comprendre, s'exprimer en utilisant les langages mathématiques, scientifiques et informatiques </a:t>
            </a:r>
          </a:p>
          <a:p>
            <a:r>
              <a:rPr lang="fr-FR" sz="3200" dirty="0" smtClean="0"/>
              <a:t>Comprendre, s'exprimer en utilisant les langages des arts et du corps </a:t>
            </a:r>
          </a:p>
          <a:p>
            <a:pPr>
              <a:buNone/>
            </a:pP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1725602"/>
          </a:xfrm>
        </p:spPr>
        <p:txBody>
          <a:bodyPr>
            <a:noAutofit/>
          </a:bodyPr>
          <a:lstStyle/>
          <a:p>
            <a:pPr algn="ctr"/>
            <a:r>
              <a:rPr lang="fr-FR" sz="3600" b="1" dirty="0" smtClean="0">
                <a:solidFill>
                  <a:schemeClr val="tx1"/>
                </a:solidFill>
              </a:rPr>
              <a:t>Domaine 2 : les méthodes et outils pour apprendre</a:t>
            </a:r>
            <a:r>
              <a:rPr lang="fr-FR" sz="3600" dirty="0" smtClean="0"/>
              <a:t/>
            </a:r>
            <a:br>
              <a:rPr lang="fr-FR" sz="3600" dirty="0" smtClean="0"/>
            </a:br>
            <a:endParaRPr lang="fr-FR" sz="3600" dirty="0"/>
          </a:p>
        </p:txBody>
      </p:sp>
      <p:sp>
        <p:nvSpPr>
          <p:cNvPr id="3" name="Espace réservé du contenu 2"/>
          <p:cNvSpPr>
            <a:spLocks noGrp="1"/>
          </p:cNvSpPr>
          <p:nvPr>
            <p:ph sz="quarter" idx="1"/>
          </p:nvPr>
        </p:nvSpPr>
        <p:spPr/>
        <p:txBody>
          <a:bodyPr/>
          <a:lstStyle/>
          <a:p>
            <a:endParaRPr lang="fr-FR" sz="3600" dirty="0" smtClean="0"/>
          </a:p>
          <a:p>
            <a:r>
              <a:rPr lang="fr-FR" sz="3600" dirty="0" smtClean="0"/>
              <a:t>Organisation du travail personnel</a:t>
            </a:r>
          </a:p>
          <a:p>
            <a:r>
              <a:rPr lang="fr-FR" sz="3600" dirty="0" smtClean="0"/>
              <a:t>Coopération et réalisation de projets</a:t>
            </a:r>
          </a:p>
          <a:p>
            <a:r>
              <a:rPr lang="fr-FR" sz="3600" dirty="0" smtClean="0"/>
              <a:t>Médias, démarches de recherche et de traitement de l'information</a:t>
            </a:r>
          </a:p>
          <a:p>
            <a:r>
              <a:rPr lang="fr-FR" sz="3600" dirty="0" smtClean="0"/>
              <a:t>Outils numériques pour échanger et communiquer</a:t>
            </a:r>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1654164"/>
          </a:xfrm>
        </p:spPr>
        <p:txBody>
          <a:bodyPr>
            <a:normAutofit fontScale="90000"/>
          </a:bodyPr>
          <a:lstStyle/>
          <a:p>
            <a:pPr algn="ctr"/>
            <a:r>
              <a:rPr lang="fr-FR" b="1" dirty="0" smtClean="0">
                <a:solidFill>
                  <a:schemeClr val="tx1"/>
                </a:solidFill>
              </a:rPr>
              <a:t>Domaine 3 : la formation de la personne et du citoyen</a:t>
            </a:r>
            <a:r>
              <a:rPr lang="fr-FR" sz="2800" dirty="0" smtClean="0"/>
              <a:t/>
            </a:r>
            <a:br>
              <a:rPr lang="fr-FR" sz="2800" dirty="0" smtClean="0"/>
            </a:br>
            <a:endParaRPr lang="fr-FR" sz="2800" dirty="0"/>
          </a:p>
        </p:txBody>
      </p:sp>
      <p:sp>
        <p:nvSpPr>
          <p:cNvPr id="3" name="Espace réservé du contenu 2"/>
          <p:cNvSpPr>
            <a:spLocks noGrp="1"/>
          </p:cNvSpPr>
          <p:nvPr>
            <p:ph sz="quarter" idx="1"/>
          </p:nvPr>
        </p:nvSpPr>
        <p:spPr/>
        <p:txBody>
          <a:bodyPr/>
          <a:lstStyle/>
          <a:p>
            <a:endParaRPr lang="fr-FR" sz="3600" dirty="0" smtClean="0"/>
          </a:p>
          <a:p>
            <a:r>
              <a:rPr lang="fr-FR" sz="3600" dirty="0" smtClean="0"/>
              <a:t>Expression de la sensibilité et des opinions, respect des autres</a:t>
            </a:r>
          </a:p>
          <a:p>
            <a:r>
              <a:rPr lang="fr-FR" sz="3600" dirty="0" smtClean="0"/>
              <a:t>La règle et le droit</a:t>
            </a:r>
          </a:p>
          <a:p>
            <a:r>
              <a:rPr lang="fr-FR" sz="3600" dirty="0" smtClean="0"/>
              <a:t>Réflexion et discernement</a:t>
            </a:r>
          </a:p>
          <a:p>
            <a:r>
              <a:rPr lang="fr-FR" sz="3600" dirty="0" smtClean="0"/>
              <a:t>Responsabilité, sens de l'engagement et de l'initiative</a:t>
            </a:r>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b="1" dirty="0" smtClean="0">
                <a:solidFill>
                  <a:schemeClr val="tx1"/>
                </a:solidFill>
              </a:rPr>
              <a:t>Domaine 4 : les systèmes naturels et les systèmes techniques</a:t>
            </a:r>
            <a:endParaRPr lang="fr-FR" sz="3600" b="1" dirty="0">
              <a:solidFill>
                <a:schemeClr val="tx1"/>
              </a:solidFill>
            </a:endParaRPr>
          </a:p>
        </p:txBody>
      </p:sp>
      <p:sp>
        <p:nvSpPr>
          <p:cNvPr id="3" name="Espace réservé du contenu 2"/>
          <p:cNvSpPr>
            <a:spLocks noGrp="1"/>
          </p:cNvSpPr>
          <p:nvPr>
            <p:ph sz="quarter" idx="1"/>
          </p:nvPr>
        </p:nvSpPr>
        <p:spPr/>
        <p:txBody>
          <a:bodyPr/>
          <a:lstStyle/>
          <a:p>
            <a:endParaRPr lang="fr-FR" sz="3600" dirty="0" smtClean="0"/>
          </a:p>
          <a:p>
            <a:endParaRPr lang="fr-FR" sz="3600" dirty="0" smtClean="0"/>
          </a:p>
          <a:p>
            <a:r>
              <a:rPr lang="fr-FR" sz="3600" dirty="0" smtClean="0"/>
              <a:t>Démarches scientifiques</a:t>
            </a:r>
          </a:p>
          <a:p>
            <a:r>
              <a:rPr lang="fr-FR" sz="3600" dirty="0" smtClean="0"/>
              <a:t>Conception, création, réalisation</a:t>
            </a:r>
          </a:p>
          <a:p>
            <a:r>
              <a:rPr lang="fr-FR" sz="3600" dirty="0" smtClean="0"/>
              <a:t>Responsabilités individuelles et collectives</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1511288"/>
          </a:xfrm>
        </p:spPr>
        <p:txBody>
          <a:bodyPr>
            <a:normAutofit fontScale="90000"/>
          </a:bodyPr>
          <a:lstStyle/>
          <a:p>
            <a:pPr algn="ctr"/>
            <a:r>
              <a:rPr lang="fr-FR" b="1" dirty="0" smtClean="0">
                <a:solidFill>
                  <a:schemeClr val="tx1"/>
                </a:solidFill>
              </a:rPr>
              <a:t>Domaine 5 : les représentations du monde et l'activité humaine</a:t>
            </a:r>
            <a:r>
              <a:rPr lang="fr-FR" sz="2400" dirty="0" smtClean="0"/>
              <a:t/>
            </a:r>
            <a:br>
              <a:rPr lang="fr-FR" sz="2400" dirty="0" smtClean="0"/>
            </a:br>
            <a:endParaRPr lang="fr-FR" sz="2400" dirty="0"/>
          </a:p>
        </p:txBody>
      </p:sp>
      <p:sp>
        <p:nvSpPr>
          <p:cNvPr id="3" name="Espace réservé du contenu 2"/>
          <p:cNvSpPr>
            <a:spLocks noGrp="1"/>
          </p:cNvSpPr>
          <p:nvPr>
            <p:ph sz="quarter" idx="1"/>
          </p:nvPr>
        </p:nvSpPr>
        <p:spPr/>
        <p:txBody>
          <a:bodyPr/>
          <a:lstStyle/>
          <a:p>
            <a:endParaRPr lang="fr-FR" sz="3200" dirty="0" smtClean="0"/>
          </a:p>
          <a:p>
            <a:r>
              <a:rPr lang="fr-FR" sz="3600" dirty="0" smtClean="0"/>
              <a:t>L'espace et le temps</a:t>
            </a:r>
          </a:p>
          <a:p>
            <a:r>
              <a:rPr lang="fr-FR" sz="3600" dirty="0" smtClean="0"/>
              <a:t>Organisations et représentations du monde</a:t>
            </a:r>
          </a:p>
          <a:p>
            <a:r>
              <a:rPr lang="fr-FR" sz="3600" dirty="0" smtClean="0"/>
              <a:t>Invention, élaboration, production</a:t>
            </a:r>
          </a:p>
          <a:p>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normAutofit/>
          </a:bodyPr>
          <a:lstStyle/>
          <a:p>
            <a:pPr algn="ctr"/>
            <a:r>
              <a:rPr lang="fr-FR" altLang="fr-FR" b="1" dirty="0" smtClean="0">
                <a:solidFill>
                  <a:schemeClr val="tx1"/>
                </a:solidFill>
                <a:latin typeface="Calibri" pitchFamily="34" charset="0"/>
                <a:cs typeface="Calibri" pitchFamily="34" charset="0"/>
              </a:rPr>
              <a:t>LES HORAIRES</a:t>
            </a:r>
          </a:p>
        </p:txBody>
      </p:sp>
      <p:graphicFrame>
        <p:nvGraphicFramePr>
          <p:cNvPr id="4" name="Espace réservé du contenu 3"/>
          <p:cNvGraphicFramePr>
            <a:graphicFrameLocks noGrp="1"/>
          </p:cNvGraphicFramePr>
          <p:nvPr>
            <p:ph idx="1"/>
          </p:nvPr>
        </p:nvGraphicFramePr>
        <p:xfrm>
          <a:off x="611188" y="1400175"/>
          <a:ext cx="7991103" cy="4700125"/>
        </p:xfrm>
        <a:graphic>
          <a:graphicData uri="http://schemas.openxmlformats.org/drawingml/2006/table">
            <a:tbl>
              <a:tblPr/>
              <a:tblGrid>
                <a:gridCol w="2712665"/>
                <a:gridCol w="1319213"/>
                <a:gridCol w="1319212"/>
                <a:gridCol w="1320800"/>
                <a:gridCol w="1319213"/>
              </a:tblGrid>
              <a:tr h="306388">
                <a:tc rowSpan="2">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dirty="0" smtClean="0">
                          <a:ln>
                            <a:noFill/>
                          </a:ln>
                          <a:solidFill>
                            <a:srgbClr val="FFFFFF"/>
                          </a:solidFill>
                          <a:effectLst/>
                          <a:latin typeface="Calibri" pitchFamily="34" charset="0"/>
                          <a:ea typeface="Arial" pitchFamily="34" charset="0"/>
                        </a:rPr>
                        <a:t>Enseignements</a:t>
                      </a:r>
                      <a:endParaRPr kumimoji="0" lang="fr-FR" altLang="fr-FR" sz="1200" b="1" i="0" u="none" strike="noStrike" cap="none" normalizeH="0" baseline="0" dirty="0" smtClean="0">
                        <a:ln>
                          <a:noFill/>
                        </a:ln>
                        <a:solidFill>
                          <a:srgbClr val="FFFFFF"/>
                        </a:solidFill>
                        <a:effectLst/>
                        <a:latin typeface="Calibri" pitchFamily="34" charset="0"/>
                        <a:ea typeface="Arial" pitchFamily="34" charset="0"/>
                      </a:endParaRPr>
                    </a:p>
                  </a:txBody>
                  <a:tcPr marL="35995" marR="35995" marT="46795" marB="4679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83B0"/>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FFFFFF"/>
                          </a:solidFill>
                          <a:effectLst/>
                          <a:latin typeface="Calibri" pitchFamily="34" charset="0"/>
                          <a:ea typeface="Arial" pitchFamily="34" charset="0"/>
                        </a:rPr>
                        <a:t>Cycle 3</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B630"/>
                    </a:solidFill>
                  </a:tcPr>
                </a:tc>
                <a:tc gridSpan="3">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FFFFFF"/>
                          </a:solidFill>
                          <a:effectLst/>
                          <a:latin typeface="Calibri" pitchFamily="34" charset="0"/>
                          <a:ea typeface="Arial" pitchFamily="34" charset="0"/>
                        </a:rPr>
                        <a:t>Cycle 4</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B5552"/>
                    </a:solidFill>
                  </a:tcPr>
                </a:tc>
                <a:tc hMerge="1">
                  <a:txBody>
                    <a:bodyPr/>
                    <a:lstStyle/>
                    <a:p>
                      <a:endParaRPr lang="fr-FR"/>
                    </a:p>
                  </a:txBody>
                  <a:tcPr/>
                </a:tc>
                <a:tc hMerge="1">
                  <a:txBody>
                    <a:bodyPr/>
                    <a:lstStyle/>
                    <a:p>
                      <a:endParaRPr lang="fr-FR"/>
                    </a:p>
                  </a:txBody>
                  <a:tcPr/>
                </a:tc>
              </a:tr>
              <a:tr h="306388">
                <a:tc vMerge="1">
                  <a:txBody>
                    <a:bodyPr/>
                    <a:lstStyle/>
                    <a:p>
                      <a:endParaRPr lang="fr-FR"/>
                    </a:p>
                  </a:txBody>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smtClean="0">
                          <a:ln>
                            <a:noFill/>
                          </a:ln>
                          <a:solidFill>
                            <a:srgbClr val="FFFFFF"/>
                          </a:solidFill>
                          <a:effectLst/>
                          <a:latin typeface="Calibri" pitchFamily="34" charset="0"/>
                          <a:ea typeface="Arial" pitchFamily="34" charset="0"/>
                        </a:rPr>
                        <a:t>6</a:t>
                      </a:r>
                      <a:r>
                        <a:rPr kumimoji="0" lang="fr-FR" altLang="fr-FR" sz="1400" b="0" i="0" u="none" strike="noStrike" cap="none" normalizeH="0" baseline="30000" smtClean="0">
                          <a:ln>
                            <a:noFill/>
                          </a:ln>
                          <a:solidFill>
                            <a:srgbClr val="FFFFFF"/>
                          </a:solidFill>
                          <a:effectLst/>
                          <a:latin typeface="Calibri" pitchFamily="34" charset="0"/>
                          <a:ea typeface="Arial" pitchFamily="34" charset="0"/>
                        </a:rPr>
                        <a:t>e</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B630"/>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smtClean="0">
                          <a:ln>
                            <a:noFill/>
                          </a:ln>
                          <a:solidFill>
                            <a:srgbClr val="FFFFFF"/>
                          </a:solidFill>
                          <a:effectLst/>
                          <a:latin typeface="Calibri" pitchFamily="34" charset="0"/>
                          <a:ea typeface="Arial" pitchFamily="34" charset="0"/>
                        </a:rPr>
                        <a:t>5</a:t>
                      </a:r>
                      <a:r>
                        <a:rPr kumimoji="0" lang="fr-FR" altLang="fr-FR" sz="1400" b="0" i="0" u="none" strike="noStrike" cap="none" normalizeH="0" baseline="30000" smtClean="0">
                          <a:ln>
                            <a:noFill/>
                          </a:ln>
                          <a:solidFill>
                            <a:srgbClr val="FFFFFF"/>
                          </a:solidFill>
                          <a:effectLst/>
                          <a:latin typeface="Calibri" pitchFamily="34" charset="0"/>
                          <a:ea typeface="Arial" pitchFamily="34" charset="0"/>
                        </a:rPr>
                        <a:t>e</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B5552"/>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smtClean="0">
                          <a:ln>
                            <a:noFill/>
                          </a:ln>
                          <a:solidFill>
                            <a:srgbClr val="FFFFFF"/>
                          </a:solidFill>
                          <a:effectLst/>
                          <a:latin typeface="Calibri" pitchFamily="34" charset="0"/>
                          <a:ea typeface="Arial" pitchFamily="34" charset="0"/>
                        </a:rPr>
                        <a:t>4</a:t>
                      </a:r>
                      <a:r>
                        <a:rPr kumimoji="0" lang="fr-FR" altLang="fr-FR" sz="1400" b="0" i="0" u="none" strike="noStrike" cap="none" normalizeH="0" baseline="30000" smtClean="0">
                          <a:ln>
                            <a:noFill/>
                          </a:ln>
                          <a:solidFill>
                            <a:srgbClr val="FFFFFF"/>
                          </a:solidFill>
                          <a:effectLst/>
                          <a:latin typeface="Calibri" pitchFamily="34" charset="0"/>
                          <a:ea typeface="Arial" pitchFamily="34" charset="0"/>
                        </a:rPr>
                        <a:t>e</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B5552"/>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smtClean="0">
                          <a:ln>
                            <a:noFill/>
                          </a:ln>
                          <a:solidFill>
                            <a:srgbClr val="FFFFFF"/>
                          </a:solidFill>
                          <a:effectLst/>
                          <a:latin typeface="Calibri" pitchFamily="34" charset="0"/>
                          <a:ea typeface="Arial" pitchFamily="34" charset="0"/>
                        </a:rPr>
                        <a:t>3</a:t>
                      </a:r>
                      <a:r>
                        <a:rPr kumimoji="0" lang="fr-FR" altLang="fr-FR" sz="1400" b="0" i="0" u="none" strike="noStrike" cap="none" normalizeH="0" baseline="30000" smtClean="0">
                          <a:ln>
                            <a:noFill/>
                          </a:ln>
                          <a:solidFill>
                            <a:srgbClr val="FFFFFF"/>
                          </a:solidFill>
                          <a:effectLst/>
                          <a:latin typeface="Calibri" pitchFamily="34" charset="0"/>
                          <a:ea typeface="Arial" pitchFamily="34" charset="0"/>
                        </a:rPr>
                        <a:t>e</a:t>
                      </a:r>
                    </a:p>
                  </a:txBody>
                  <a:tcPr marL="35995" marR="35995" marT="46795" marB="467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B5552"/>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Éducation physique et sportive</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Enseignements artistiques </a:t>
                      </a:r>
                    </a:p>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(arts plastiques + éducation musicale)</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rgbClr val="6D83B0"/>
                          </a:solidFill>
                          <a:effectLst/>
                          <a:latin typeface="Calibri" pitchFamily="34" charset="0"/>
                          <a:ea typeface="MS PGothic" pitchFamily="34" charset="-128"/>
                        </a:rPr>
                        <a:t>1 h + 1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 h + 1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 h + 1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 h + 1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Français</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4,5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4,5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Histoire - Géographie -Enseignement moral et civique</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Langue vivante 1</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Langue vivante 2</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endParaRPr kumimoji="0" lang="fr-FR" altLang="fr-FR" sz="1400" b="1" i="0" u="none" strike="noStrike" cap="none" normalizeH="0" baseline="0" smtClean="0">
                        <a:ln>
                          <a:noFill/>
                        </a:ln>
                        <a:solidFill>
                          <a:srgbClr val="6D83B0"/>
                        </a:solidFill>
                        <a:effectLst/>
                        <a:latin typeface="Calibri" pitchFamily="34" charset="0"/>
                        <a:ea typeface="MS PGothic" pitchFamily="34" charset="-128"/>
                      </a:endParaRP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2h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2h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2h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Mathématiques</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4h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3h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SVT</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rowSpan="3">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rgbClr val="FF0000"/>
                          </a:solidFill>
                          <a:effectLst/>
                          <a:latin typeface="Calibri" pitchFamily="34" charset="0"/>
                          <a:ea typeface="MS PGothic" pitchFamily="34" charset="-128"/>
                        </a:rPr>
                        <a:t>4 h</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accent6">
                              <a:lumMod val="75000"/>
                            </a:schemeClr>
                          </a:solidFill>
                          <a:effectLst/>
                          <a:latin typeface="Calibri" pitchFamily="34" charset="0"/>
                          <a:ea typeface="MS PGothic" pitchFamily="34" charset="-128"/>
                        </a:rPr>
                        <a:t>Technologie</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vMerge="1">
                  <a:txBody>
                    <a:bodyPr/>
                    <a:lstStyle/>
                    <a:p>
                      <a:endParaRPr lang="fr-FR"/>
                    </a:p>
                  </a:txBody>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6D83B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rgbClr val="FF0000"/>
                          </a:solidFill>
                          <a:effectLst/>
                          <a:latin typeface="Calibri" pitchFamily="34" charset="0"/>
                          <a:ea typeface="MS PGothic" pitchFamily="34" charset="-128"/>
                        </a:rPr>
                        <a:t>Sciences physiques</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vMerge="1">
                  <a:txBody>
                    <a:bodyPr/>
                    <a:lstStyle/>
                    <a:p>
                      <a:endParaRPr lang="fr-FR"/>
                    </a:p>
                  </a:txBody>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FF000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smtClean="0">
                          <a:ln>
                            <a:noFill/>
                          </a:ln>
                          <a:solidFill>
                            <a:srgbClr val="FF000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rgbClr val="FF0000"/>
                          </a:solidFill>
                          <a:effectLst/>
                          <a:latin typeface="Calibri" pitchFamily="34" charset="0"/>
                          <a:ea typeface="MS PGothic" pitchFamily="34" charset="-128"/>
                        </a:rPr>
                        <a:t>1h 30</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6C7C9">
                        <a:alpha val="30196"/>
                      </a:srgbClr>
                    </a:solidFill>
                  </a:tcPr>
                </a:tc>
              </a:tr>
              <a:tr h="371475">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fr-FR" altLang="fr-FR" sz="1600" b="0" i="0" u="none" strike="noStrike" cap="none" normalizeH="0" baseline="0" smtClean="0">
                          <a:ln>
                            <a:noFill/>
                          </a:ln>
                          <a:solidFill>
                            <a:srgbClr val="6D83B0"/>
                          </a:solidFill>
                          <a:effectLst/>
                          <a:latin typeface="Calibri" pitchFamily="34" charset="0"/>
                          <a:ea typeface="MS PGothic" pitchFamily="34" charset="-128"/>
                        </a:rPr>
                        <a:t>Total </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6D83B0">
                        <a:alpha val="30196"/>
                      </a:srgbClr>
                    </a:solidFill>
                  </a:tcPr>
                </a:tc>
                <a:tc>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600" b="1" i="0" u="none" strike="noStrike" cap="none" normalizeH="0" baseline="0" dirty="0" smtClean="0">
                          <a:ln>
                            <a:noFill/>
                          </a:ln>
                          <a:solidFill>
                            <a:srgbClr val="6D83B0"/>
                          </a:solidFill>
                          <a:effectLst/>
                          <a:latin typeface="Calibri" pitchFamily="34" charset="0"/>
                          <a:ea typeface="MS PGothic" pitchFamily="34" charset="-128"/>
                        </a:rPr>
                        <a:t>23 </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6D83B0">
                        <a:alpha val="30196"/>
                      </a:srgbClr>
                    </a:solidFill>
                  </a:tcPr>
                </a:tc>
                <a:tc gridSpan="3">
                  <a:txBody>
                    <a:bodyPr/>
                    <a:lstStyle>
                      <a:lvl1pPr defTabSz="457200" eaLnBrk="0" hangingPunct="0">
                        <a:spcBef>
                          <a:spcPct val="60000"/>
                        </a:spcBef>
                        <a:spcAft>
                          <a:spcPct val="40000"/>
                        </a:spcAft>
                        <a:buClr>
                          <a:srgbClr val="F2AE1E"/>
                        </a:buClr>
                        <a:buFont typeface="Wingdings" pitchFamily="2" charset="2"/>
                        <a:defRPr>
                          <a:solidFill>
                            <a:srgbClr val="6D83B0"/>
                          </a:solidFill>
                          <a:latin typeface="Calibri" pitchFamily="34" charset="0"/>
                          <a:ea typeface="Arial" pitchFamily="34" charset="0"/>
                        </a:defRPr>
                      </a:lvl1pPr>
                      <a:lvl2pPr marL="742950" indent="-285750" defTabSz="457200" eaLnBrk="0" hangingPunct="0">
                        <a:spcBef>
                          <a:spcPct val="20000"/>
                        </a:spcBef>
                        <a:buClr>
                          <a:schemeClr val="tx1"/>
                        </a:buClr>
                        <a:buFont typeface="Lucida Grande" charset="0"/>
                        <a:defRPr sz="1300">
                          <a:solidFill>
                            <a:schemeClr val="tx1"/>
                          </a:solidFill>
                          <a:latin typeface="Calibri" pitchFamily="34" charset="0"/>
                          <a:ea typeface="Arial" pitchFamily="34" charset="0"/>
                        </a:defRPr>
                      </a:lvl2pPr>
                      <a:lvl3pPr marL="1143000" indent="-228600" defTabSz="457200" eaLnBrk="0" hangingPunct="0">
                        <a:spcBef>
                          <a:spcPct val="20000"/>
                        </a:spcBef>
                        <a:defRPr sz="1300">
                          <a:solidFill>
                            <a:schemeClr val="tx1"/>
                          </a:solidFill>
                          <a:latin typeface="Calibri" pitchFamily="34" charset="0"/>
                          <a:ea typeface="Arial" pitchFamily="34" charset="0"/>
                        </a:defRPr>
                      </a:lvl3pPr>
                      <a:lvl4pPr marL="1600200" indent="-228600" defTabSz="457200" eaLnBrk="0" hangingPunct="0">
                        <a:spcBef>
                          <a:spcPct val="20000"/>
                        </a:spcBef>
                        <a:buClr>
                          <a:srgbClr val="F2AE1E"/>
                        </a:buClr>
                        <a:buFont typeface="Arial" pitchFamily="34" charset="0"/>
                        <a:defRPr sz="1000">
                          <a:solidFill>
                            <a:schemeClr val="tx1"/>
                          </a:solidFill>
                          <a:latin typeface="Calibri" pitchFamily="34" charset="0"/>
                          <a:ea typeface="Arial" pitchFamily="34" charset="0"/>
                        </a:defRPr>
                      </a:lvl4pPr>
                      <a:lvl5pPr marL="2057400" indent="-228600" defTabSz="457200" eaLnBrk="0" hangingPunct="0">
                        <a:spcBef>
                          <a:spcPct val="20000"/>
                        </a:spcBef>
                        <a:defRPr sz="1000">
                          <a:solidFill>
                            <a:schemeClr val="tx1"/>
                          </a:solidFill>
                          <a:latin typeface="Calibri" pitchFamily="34" charset="0"/>
                          <a:ea typeface="Arial" pitchFamily="34" charset="0"/>
                        </a:defRPr>
                      </a:lvl5pPr>
                      <a:lvl6pPr marL="25146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6pPr>
                      <a:lvl7pPr marL="29718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7pPr>
                      <a:lvl8pPr marL="34290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8pPr>
                      <a:lvl9pPr marL="3886200" indent="-228600" defTabSz="457200" eaLnBrk="0" fontAlgn="base" hangingPunct="0">
                        <a:spcBef>
                          <a:spcPct val="20000"/>
                        </a:spcBef>
                        <a:spcAft>
                          <a:spcPct val="0"/>
                        </a:spcAft>
                        <a:defRPr sz="1000">
                          <a:solidFill>
                            <a:schemeClr val="tx1"/>
                          </a:solidFill>
                          <a:latin typeface="Calibri" pitchFamily="34" charset="0"/>
                          <a:ea typeface="Arial" pitchFamily="34" charset="0"/>
                        </a:defRPr>
                      </a:lvl9p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fr-FR" altLang="fr-FR" sz="1600" b="1" i="0" u="none" strike="noStrike" cap="none" normalizeH="0" baseline="0" dirty="0" smtClean="0">
                          <a:ln>
                            <a:noFill/>
                          </a:ln>
                          <a:solidFill>
                            <a:srgbClr val="6D83B0"/>
                          </a:solidFill>
                          <a:effectLst/>
                          <a:latin typeface="Calibri" pitchFamily="34" charset="0"/>
                          <a:ea typeface="MS PGothic" pitchFamily="34" charset="-128"/>
                        </a:rPr>
                        <a:t>22 </a:t>
                      </a:r>
                    </a:p>
                  </a:txBody>
                  <a:tcPr marL="35995" marR="359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6D83B0">
                        <a:alpha val="30196"/>
                      </a:srgbClr>
                    </a:solidFill>
                  </a:tcPr>
                </a:tc>
                <a:tc hMerge="1">
                  <a:txBody>
                    <a:bodyPr/>
                    <a:lstStyle/>
                    <a:p>
                      <a:endParaRPr lang="fr-FR"/>
                    </a:p>
                  </a:txBody>
                  <a:tcPr/>
                </a:tc>
                <a:tc hMerge="1">
                  <a:txBody>
                    <a:bodyPr/>
                    <a:lstStyle/>
                    <a:p>
                      <a:endParaRPr lang="fr-F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357166"/>
            <a:ext cx="7772400" cy="1285884"/>
          </a:xfrm>
        </p:spPr>
        <p:txBody>
          <a:bodyPr>
            <a:noAutofit/>
          </a:bodyPr>
          <a:lstStyle/>
          <a:p>
            <a:pPr algn="ctr"/>
            <a:r>
              <a:rPr lang="fr-FR" sz="2800" b="1" dirty="0" smtClean="0">
                <a:solidFill>
                  <a:schemeClr val="tx1"/>
                </a:solidFill>
              </a:rPr>
              <a:t>UNE DOTATION HORAIRE SUPPLÉMENTAIRE POUR CHAQUE CLASSE (autonomie des collèges)</a:t>
            </a:r>
            <a:endParaRPr lang="fr-FR" sz="2800" b="1" dirty="0">
              <a:solidFill>
                <a:schemeClr val="tx1"/>
              </a:solidFill>
            </a:endParaRPr>
          </a:p>
        </p:txBody>
      </p:sp>
      <p:sp>
        <p:nvSpPr>
          <p:cNvPr id="4" name="Espace réservé du contenu 3"/>
          <p:cNvSpPr>
            <a:spLocks noGrp="1"/>
          </p:cNvSpPr>
          <p:nvPr>
            <p:ph sz="quarter" idx="1"/>
          </p:nvPr>
        </p:nvSpPr>
        <p:spPr>
          <a:xfrm>
            <a:off x="571472" y="3857628"/>
            <a:ext cx="8043890" cy="1071558"/>
          </a:xfrm>
          <a:prstGeom prst="snip1Rect">
            <a:avLst/>
          </a:prstGeom>
          <a:solidFill>
            <a:srgbClr val="CC66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fr-FR" sz="2800" dirty="0" smtClean="0"/>
              <a:t>Dotation horaire supplémentaire de 3 heures par semaine et par division</a:t>
            </a:r>
            <a:endParaRPr lang="fr-FR" sz="2800" dirty="0"/>
          </a:p>
        </p:txBody>
      </p:sp>
      <p:sp>
        <p:nvSpPr>
          <p:cNvPr id="5" name="Plus 4"/>
          <p:cNvSpPr/>
          <p:nvPr/>
        </p:nvSpPr>
        <p:spPr>
          <a:xfrm>
            <a:off x="4071934" y="3071810"/>
            <a:ext cx="785818" cy="642942"/>
          </a:xfrm>
          <a:prstGeom prst="mathPlu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3"/>
          <p:cNvSpPr txBox="1">
            <a:spLocks/>
          </p:cNvSpPr>
          <p:nvPr/>
        </p:nvSpPr>
        <p:spPr>
          <a:xfrm>
            <a:off x="795310" y="1938338"/>
            <a:ext cx="8043890" cy="1071558"/>
          </a:xfrm>
          <a:prstGeom prst="snip1Rect">
            <a:avLst/>
          </a:prstGeom>
          <a:solidFill>
            <a:srgbClr val="CC660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a:bodyPr>
          <a:lstStyle/>
          <a:p>
            <a:pPr marL="274320" marR="0" lvl="0" indent="-274320" algn="ctr"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fr-FR" sz="2800" b="0" i="0" u="none" strike="noStrike" kern="1200" cap="none" spc="0" normalizeH="0" baseline="0" noProof="0" dirty="0" smtClean="0">
                <a:ln>
                  <a:noFill/>
                </a:ln>
                <a:solidFill>
                  <a:schemeClr val="lt1"/>
                </a:solidFill>
                <a:effectLst/>
                <a:uLnTx/>
                <a:uFillTx/>
                <a:latin typeface="+mn-lt"/>
                <a:ea typeface="+mn-ea"/>
                <a:cs typeface="+mn-cs"/>
              </a:rPr>
              <a:t>Dotation horaire pour les enseignements obligatoires</a:t>
            </a:r>
            <a:endParaRPr kumimoji="0" lang="fr-FR" sz="2800" b="0" i="0" u="none" strike="noStrike" kern="1200" cap="none" spc="0" normalizeH="0" baseline="0" noProof="0" dirty="0">
              <a:ln>
                <a:noFill/>
              </a:ln>
              <a:solidFill>
                <a:schemeClr val="lt1"/>
              </a:solidFill>
              <a:effectLst/>
              <a:uLnTx/>
              <a:uFillTx/>
              <a:latin typeface="+mn-lt"/>
              <a:ea typeface="+mn-ea"/>
              <a:cs typeface="+mn-cs"/>
            </a:endParaRPr>
          </a:p>
        </p:txBody>
      </p:sp>
      <p:sp>
        <p:nvSpPr>
          <p:cNvPr id="7" name="Rectangle à coins arrondis 6"/>
          <p:cNvSpPr/>
          <p:nvPr/>
        </p:nvSpPr>
        <p:spPr>
          <a:xfrm>
            <a:off x="3428992" y="5357826"/>
            <a:ext cx="2143140" cy="98583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Groupes à effectif réduit</a:t>
            </a:r>
            <a:endParaRPr lang="fr-FR" sz="2400" dirty="0"/>
          </a:p>
        </p:txBody>
      </p:sp>
      <p:sp>
        <p:nvSpPr>
          <p:cNvPr id="8" name="Rectangle à coins arrondis 7"/>
          <p:cNvSpPr/>
          <p:nvPr/>
        </p:nvSpPr>
        <p:spPr>
          <a:xfrm>
            <a:off x="785786" y="5357826"/>
            <a:ext cx="1857388" cy="914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Interventions conjointes</a:t>
            </a:r>
            <a:endParaRPr lang="fr-FR" sz="2400" dirty="0"/>
          </a:p>
        </p:txBody>
      </p:sp>
      <p:sp>
        <p:nvSpPr>
          <p:cNvPr id="9" name="Rectangle à coins arrondis 8"/>
          <p:cNvSpPr/>
          <p:nvPr/>
        </p:nvSpPr>
        <p:spPr>
          <a:xfrm>
            <a:off x="6357950" y="5357826"/>
            <a:ext cx="2214578"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Enseignements  </a:t>
            </a:r>
            <a:r>
              <a:rPr lang="fr-FR" sz="1400" dirty="0" smtClean="0"/>
              <a:t>complémentaires optionnels  </a:t>
            </a:r>
            <a:r>
              <a:rPr lang="fr-FR" sz="2400" dirty="0" smtClean="0"/>
              <a:t>(LCA-LCR)</a:t>
            </a:r>
            <a:endParaRPr lang="fr-FR" sz="2400" dirty="0"/>
          </a:p>
        </p:txBody>
      </p:sp>
      <p:cxnSp>
        <p:nvCxnSpPr>
          <p:cNvPr id="21" name="Connecteur droit avec flèche 20"/>
          <p:cNvCxnSpPr/>
          <p:nvPr/>
        </p:nvCxnSpPr>
        <p:spPr>
          <a:xfrm rot="10800000" flipV="1">
            <a:off x="2214546" y="4929198"/>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rot="16200000" flipH="1">
            <a:off x="4429125" y="5000636"/>
            <a:ext cx="500067" cy="71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6429388" y="4929198"/>
            <a:ext cx="64294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solidFill>
                  <a:schemeClr val="tx1"/>
                </a:solidFill>
              </a:rPr>
              <a:t>L’Accompagnement Personnalisé AP et les Enseignements Pratiques Interdisciplinaires EPI</a:t>
            </a:r>
            <a:endParaRPr lang="fr-FR" sz="2800" b="1" dirty="0">
              <a:solidFill>
                <a:schemeClr val="tx1"/>
              </a:solidFill>
            </a:endParaRPr>
          </a:p>
        </p:txBody>
      </p:sp>
      <p:sp>
        <p:nvSpPr>
          <p:cNvPr id="3" name="Espace réservé du contenu 2"/>
          <p:cNvSpPr>
            <a:spLocks noGrp="1"/>
          </p:cNvSpPr>
          <p:nvPr>
            <p:ph sz="quarter" idx="1"/>
          </p:nvPr>
        </p:nvSpPr>
        <p:spPr/>
        <p:txBody>
          <a:bodyPr>
            <a:noAutofit/>
          </a:bodyPr>
          <a:lstStyle/>
          <a:p>
            <a:pPr algn="just"/>
            <a:r>
              <a:rPr lang="fr-FR" sz="2800" dirty="0" smtClean="0"/>
              <a:t>Ce sont les </a:t>
            </a:r>
            <a:r>
              <a:rPr lang="fr-FR" sz="2800" dirty="0" smtClean="0">
                <a:solidFill>
                  <a:srgbClr val="FF0000"/>
                </a:solidFill>
              </a:rPr>
              <a:t>enseignements complémentaires obligatoires (EC)</a:t>
            </a:r>
            <a:r>
              <a:rPr lang="fr-FR" sz="2800" dirty="0" smtClean="0"/>
              <a:t>.</a:t>
            </a:r>
          </a:p>
          <a:p>
            <a:pPr algn="just"/>
            <a:r>
              <a:rPr lang="fr-FR" sz="2800" dirty="0" smtClean="0">
                <a:solidFill>
                  <a:srgbClr val="FF0000"/>
                </a:solidFill>
              </a:rPr>
              <a:t>Toutes les disciplines </a:t>
            </a:r>
            <a:r>
              <a:rPr lang="fr-FR" sz="2800" dirty="0" smtClean="0"/>
              <a:t>doivent participer.</a:t>
            </a:r>
          </a:p>
          <a:p>
            <a:pPr algn="just"/>
            <a:r>
              <a:rPr lang="fr-FR" sz="2800" dirty="0" smtClean="0"/>
              <a:t>En 6</a:t>
            </a:r>
            <a:r>
              <a:rPr lang="fr-FR" sz="2800" baseline="30000" dirty="0" smtClean="0"/>
              <a:t>ème</a:t>
            </a:r>
            <a:r>
              <a:rPr lang="fr-FR" sz="2800" dirty="0" smtClean="0"/>
              <a:t> : 3h d’AP et 0h d’EPI</a:t>
            </a:r>
          </a:p>
          <a:p>
            <a:pPr algn="just"/>
            <a:r>
              <a:rPr lang="fr-FR" sz="2800" dirty="0" smtClean="0"/>
              <a:t>En 5</a:t>
            </a:r>
            <a:r>
              <a:rPr lang="fr-FR" sz="2800" baseline="30000" dirty="0" smtClean="0"/>
              <a:t>ème</a:t>
            </a:r>
            <a:r>
              <a:rPr lang="fr-FR" sz="2800" dirty="0" smtClean="0"/>
              <a:t>-4</a:t>
            </a:r>
            <a:r>
              <a:rPr lang="fr-FR" sz="2800" baseline="30000" dirty="0" smtClean="0"/>
              <a:t>ème</a:t>
            </a:r>
            <a:r>
              <a:rPr lang="fr-FR" sz="2800" dirty="0" smtClean="0"/>
              <a:t> -3</a:t>
            </a:r>
            <a:r>
              <a:rPr lang="fr-FR" sz="2800" baseline="30000" dirty="0" smtClean="0"/>
              <a:t>ème</a:t>
            </a:r>
            <a:r>
              <a:rPr lang="fr-FR" sz="2800" dirty="0" smtClean="0"/>
              <a:t> : 4h d’AP et d’EPI dont 1h ou 2h d’AP et 3h ou 2h d’EPI (autonomie des collèges)</a:t>
            </a:r>
          </a:p>
          <a:p>
            <a:pPr algn="just"/>
            <a:r>
              <a:rPr lang="fr-FR" sz="2800" dirty="0" smtClean="0"/>
              <a:t>Fonctionnement : Ces heures bien qu’obligatoires n’existent pas dans la dotation horaire, elles sont prises sur les horaires disciplinaires. (autonomie des collèges)</a:t>
            </a:r>
          </a:p>
          <a:p>
            <a:pPr algn="just"/>
            <a:r>
              <a:rPr lang="fr-FR" sz="2800" dirty="0" smtClean="0"/>
              <a:t>Elles font partie du programme, c’est une autre façon de traiter le programme</a:t>
            </a:r>
            <a:endParaRPr lang="fr-FR"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QU’EST-CE QUE L’A.P.</a:t>
            </a:r>
            <a:endParaRPr lang="fr-FR" dirty="0">
              <a:solidFill>
                <a:schemeClr val="tx1"/>
              </a:solidFill>
            </a:endParaRPr>
          </a:p>
        </p:txBody>
      </p:sp>
      <p:sp>
        <p:nvSpPr>
          <p:cNvPr id="3" name="Espace réservé du contenu 2"/>
          <p:cNvSpPr>
            <a:spLocks noGrp="1"/>
          </p:cNvSpPr>
          <p:nvPr>
            <p:ph sz="quarter" idx="1"/>
          </p:nvPr>
        </p:nvSpPr>
        <p:spPr/>
        <p:txBody>
          <a:bodyPr>
            <a:normAutofit/>
          </a:bodyPr>
          <a:lstStyle/>
          <a:p>
            <a:pPr algn="just"/>
            <a:r>
              <a:rPr lang="fr-FR" b="1" u="sng" dirty="0" err="1" smtClean="0"/>
              <a:t>Déf</a:t>
            </a:r>
            <a:r>
              <a:rPr lang="fr-FR" b="1" u="sng" dirty="0" smtClean="0"/>
              <a:t> : </a:t>
            </a:r>
            <a:r>
              <a:rPr lang="fr-FR" b="1" dirty="0" smtClean="0"/>
              <a:t> </a:t>
            </a:r>
            <a:r>
              <a:rPr lang="fr-FR" dirty="0" smtClean="0"/>
              <a:t>L’accompagnement personnalisé s’adresse à </a:t>
            </a:r>
            <a:r>
              <a:rPr lang="fr-FR" dirty="0" smtClean="0">
                <a:solidFill>
                  <a:srgbClr val="FF0000"/>
                </a:solidFill>
              </a:rPr>
              <a:t>tous les élèves</a:t>
            </a:r>
            <a:r>
              <a:rPr lang="fr-FR" dirty="0" smtClean="0"/>
              <a:t> selon leurs besoins ; On peut y faire du soutien, de l’approfondissement et de la méthodologie.</a:t>
            </a:r>
          </a:p>
          <a:p>
            <a:pPr algn="just"/>
            <a:r>
              <a:rPr lang="fr-FR" b="1" u="sng" dirty="0" smtClean="0"/>
              <a:t>Ex d’AP en méthodologie :</a:t>
            </a:r>
            <a:r>
              <a:rPr lang="fr-FR" b="1" dirty="0" smtClean="0"/>
              <a:t> </a:t>
            </a:r>
            <a:r>
              <a:rPr lang="fr-FR" dirty="0" smtClean="0"/>
              <a:t>Comment apprendre une poésie (par cœur), comment apprendre une leçon d’histoire (raconter ce qui se passe, la resituer dans son contexte historique), comment apprendre une leçon de maths (en faisant des exercices), comment faire son sac (ne pas attendre le matin, faire discipline par discipline), comment faire ses devoirs (ne pas attendre la veille, les faire dès qu’on les a…)</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QU’EST-CE QUE SONT LES E.P.I.</a:t>
            </a:r>
            <a:endParaRPr lang="fr-FR" dirty="0"/>
          </a:p>
        </p:txBody>
      </p:sp>
      <p:sp>
        <p:nvSpPr>
          <p:cNvPr id="3" name="Espace réservé du contenu 2"/>
          <p:cNvSpPr>
            <a:spLocks noGrp="1"/>
          </p:cNvSpPr>
          <p:nvPr>
            <p:ph sz="quarter" idx="1"/>
          </p:nvPr>
        </p:nvSpPr>
        <p:spPr/>
        <p:txBody>
          <a:bodyPr>
            <a:normAutofit fontScale="92500"/>
          </a:bodyPr>
          <a:lstStyle/>
          <a:p>
            <a:pPr algn="just"/>
            <a:r>
              <a:rPr lang="fr-FR" b="1" dirty="0" err="1" smtClean="0"/>
              <a:t>Déf</a:t>
            </a:r>
            <a:r>
              <a:rPr lang="fr-FR" b="1" dirty="0" smtClean="0"/>
              <a:t>:</a:t>
            </a:r>
            <a:r>
              <a:rPr lang="fr-FR" dirty="0" smtClean="0"/>
              <a:t> Les enseignements pratiques interdisciplinaires permettent de construire et d’approfondir des connaissances et des compétences par une </a:t>
            </a:r>
            <a:r>
              <a:rPr lang="fr-FR" dirty="0" smtClean="0">
                <a:solidFill>
                  <a:srgbClr val="FF0000"/>
                </a:solidFill>
              </a:rPr>
              <a:t>démarche de projet </a:t>
            </a:r>
            <a:r>
              <a:rPr lang="fr-FR" dirty="0" smtClean="0"/>
              <a:t>conduisant à une </a:t>
            </a:r>
            <a:r>
              <a:rPr lang="fr-FR" dirty="0" smtClean="0">
                <a:solidFill>
                  <a:srgbClr val="FF0000"/>
                </a:solidFill>
              </a:rPr>
              <a:t>réalisation concrète, individuelle ou collective</a:t>
            </a:r>
            <a:r>
              <a:rPr lang="fr-FR" dirty="0" smtClean="0"/>
              <a:t>. </a:t>
            </a:r>
          </a:p>
          <a:p>
            <a:pPr algn="just"/>
            <a:r>
              <a:rPr lang="fr-FR" dirty="0" smtClean="0"/>
              <a:t>C’est un enseignement </a:t>
            </a:r>
            <a:r>
              <a:rPr lang="fr-FR" dirty="0" smtClean="0">
                <a:solidFill>
                  <a:srgbClr val="FF0000"/>
                </a:solidFill>
              </a:rPr>
              <a:t>interdisciplinaire</a:t>
            </a:r>
            <a:r>
              <a:rPr lang="fr-FR" dirty="0" smtClean="0"/>
              <a:t> comportant </a:t>
            </a:r>
            <a:r>
              <a:rPr lang="fr-FR" dirty="0" smtClean="0">
                <a:solidFill>
                  <a:srgbClr val="FF0000"/>
                </a:solidFill>
              </a:rPr>
              <a:t>8 thématiques</a:t>
            </a:r>
            <a:r>
              <a:rPr lang="fr-FR" dirty="0" smtClean="0"/>
              <a:t>.</a:t>
            </a:r>
          </a:p>
          <a:p>
            <a:r>
              <a:rPr lang="fr-FR" dirty="0" smtClean="0"/>
              <a:t>A l’issue du cycle, chaque élève doit avoir bénéficié d’EPI portant sur au moins six des huit thématiques interdisciplinaires.</a:t>
            </a:r>
          </a:p>
          <a:p>
            <a:r>
              <a:rPr lang="fr-FR" dirty="0" smtClean="0"/>
              <a:t>Les EPI proposés aux élèves doivent, chaque année, être au moins au nombre de deux, portant chacun sur une thématique interdisciplinaire différente.</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LISTE DES THEMATIQUES DES EPI</a:t>
            </a:r>
            <a:endParaRPr lang="fr-FR" dirty="0">
              <a:solidFill>
                <a:schemeClr val="tx1"/>
              </a:solidFill>
            </a:endParaRPr>
          </a:p>
        </p:txBody>
      </p:sp>
      <p:sp>
        <p:nvSpPr>
          <p:cNvPr id="3" name="Espace réservé du contenu 2"/>
          <p:cNvSpPr>
            <a:spLocks noGrp="1"/>
          </p:cNvSpPr>
          <p:nvPr>
            <p:ph sz="quarter" idx="1"/>
          </p:nvPr>
        </p:nvSpPr>
        <p:spPr/>
        <p:txBody>
          <a:bodyPr>
            <a:normAutofit/>
          </a:bodyPr>
          <a:lstStyle/>
          <a:p>
            <a:pPr algn="just"/>
            <a:r>
              <a:rPr lang="fr-FR" dirty="0" smtClean="0">
                <a:solidFill>
                  <a:srgbClr val="FF0000"/>
                </a:solidFill>
              </a:rPr>
              <a:t>a) Corps, santé, bien-être et sécurité ; </a:t>
            </a:r>
            <a:r>
              <a:rPr lang="fr-FR" dirty="0" smtClean="0"/>
              <a:t> </a:t>
            </a:r>
          </a:p>
          <a:p>
            <a:pPr algn="just"/>
            <a:r>
              <a:rPr lang="fr-FR" dirty="0" smtClean="0"/>
              <a:t>b) Culture et création artistiques ; </a:t>
            </a:r>
          </a:p>
          <a:p>
            <a:pPr algn="just"/>
            <a:r>
              <a:rPr lang="fr-FR" dirty="0" smtClean="0">
                <a:solidFill>
                  <a:srgbClr val="FF0000"/>
                </a:solidFill>
              </a:rPr>
              <a:t>c) Transition écologique et développement durable ; </a:t>
            </a:r>
          </a:p>
          <a:p>
            <a:pPr algn="just"/>
            <a:r>
              <a:rPr lang="fr-FR" dirty="0" smtClean="0"/>
              <a:t>d) Information, communication, citoyenneté ;</a:t>
            </a:r>
          </a:p>
          <a:p>
            <a:pPr algn="just"/>
            <a:r>
              <a:rPr lang="fr-FR" dirty="0" smtClean="0"/>
              <a:t>e) Langues et cultures de l’Antiquité ;</a:t>
            </a:r>
          </a:p>
          <a:p>
            <a:pPr algn="just"/>
            <a:r>
              <a:rPr lang="fr-FR" dirty="0" smtClean="0"/>
              <a:t>f) Langues et cultures étrangères ou, le cas échéant, régionales ;</a:t>
            </a:r>
          </a:p>
          <a:p>
            <a:pPr algn="just"/>
            <a:r>
              <a:rPr lang="fr-FR" dirty="0" smtClean="0"/>
              <a:t>g) Monde économique et professionnel ;</a:t>
            </a:r>
          </a:p>
          <a:p>
            <a:pPr algn="just"/>
            <a:r>
              <a:rPr lang="fr-FR" dirty="0" smtClean="0">
                <a:solidFill>
                  <a:srgbClr val="FF0000"/>
                </a:solidFill>
              </a:rPr>
              <a:t>h) Sciences, technologie et société.   </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solidFill>
                  <a:schemeClr val="tx1"/>
                </a:solidFill>
              </a:rPr>
              <a:t>ORGANISATION POSSIBLE DE l’AP et des EPI</a:t>
            </a:r>
            <a:endParaRPr lang="fr-FR" b="1" dirty="0">
              <a:solidFill>
                <a:schemeClr val="tx1"/>
              </a:solidFill>
            </a:endParaRPr>
          </a:p>
        </p:txBody>
      </p:sp>
      <p:sp>
        <p:nvSpPr>
          <p:cNvPr id="3" name="Espace réservé du contenu 2"/>
          <p:cNvSpPr>
            <a:spLocks noGrp="1"/>
          </p:cNvSpPr>
          <p:nvPr>
            <p:ph sz="quarter" idx="1"/>
          </p:nvPr>
        </p:nvSpPr>
        <p:spPr>
          <a:xfrm>
            <a:off x="914400" y="1447800"/>
            <a:ext cx="7772400" cy="4910158"/>
          </a:xfrm>
        </p:spPr>
        <p:txBody>
          <a:bodyPr>
            <a:normAutofit fontScale="92500" lnSpcReduction="10000"/>
          </a:bodyPr>
          <a:lstStyle/>
          <a:p>
            <a:r>
              <a:rPr lang="fr-FR" dirty="0" smtClean="0"/>
              <a:t>Elle est laissée au choix des collèges. Il faut néanmoins faire simple. </a:t>
            </a:r>
          </a:p>
          <a:p>
            <a:r>
              <a:rPr lang="fr-FR" dirty="0" smtClean="0"/>
              <a:t>Ex: laisser ses heures à chaque discipline et faire l’AP et les EPI dessus.</a:t>
            </a:r>
          </a:p>
          <a:p>
            <a:r>
              <a:rPr lang="fr-FR" dirty="0" smtClean="0"/>
              <a:t>Ex  (5</a:t>
            </a:r>
            <a:r>
              <a:rPr lang="fr-FR" baseline="30000" dirty="0" smtClean="0"/>
              <a:t>ème</a:t>
            </a:r>
            <a:r>
              <a:rPr lang="fr-FR" dirty="0" smtClean="0"/>
              <a:t>): </a:t>
            </a:r>
            <a:r>
              <a:rPr lang="fr-FR" b="1" dirty="0" smtClean="0"/>
              <a:t>trimestre 1</a:t>
            </a:r>
            <a:r>
              <a:rPr lang="fr-FR" dirty="0" smtClean="0"/>
              <a:t>: 1,5h de SPC dont 30 minutes sur l’EPI</a:t>
            </a:r>
            <a:r>
              <a:rPr lang="fr-FR" dirty="0" smtClean="0">
                <a:solidFill>
                  <a:srgbClr val="FF0000"/>
                </a:solidFill>
              </a:rPr>
              <a:t> </a:t>
            </a:r>
            <a:r>
              <a:rPr lang="fr-FR" dirty="0" smtClean="0"/>
              <a:t>Sciences, technologie et société. De même 1,5h de SVT dont 30 minutes sur le même EPI et 1,5h de Techno dont 30 minutes sur le même EPI. Les trimestre 2 et 3, ces 3 disciplines ont leur horaire normal et ne font pas d’EPI. </a:t>
            </a:r>
          </a:p>
          <a:p>
            <a:pPr>
              <a:buNone/>
            </a:pPr>
            <a:r>
              <a:rPr lang="fr-FR" b="1" dirty="0" smtClean="0"/>
              <a:t>  trimestre 2: </a:t>
            </a:r>
            <a:r>
              <a:rPr lang="fr-FR" dirty="0" smtClean="0"/>
              <a:t>C’est par exemple le français et l’HG qui feront un autre EPI selon les mêmes modalités.</a:t>
            </a:r>
          </a:p>
          <a:p>
            <a:pPr>
              <a:buNone/>
            </a:pPr>
            <a:r>
              <a:rPr lang="fr-FR" b="1" dirty="0" smtClean="0"/>
              <a:t>   trimestre 3: </a:t>
            </a:r>
            <a:r>
              <a:rPr lang="fr-FR" dirty="0" smtClean="0"/>
              <a:t>C’est par exemple les langues qui feront un autre EPI selon les mêmes modalités.</a:t>
            </a:r>
          </a:p>
          <a:p>
            <a:pPr>
              <a:buNone/>
            </a:pP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tx1"/>
                </a:solidFill>
              </a:rPr>
              <a:t>BILAN SUR LES HORAIRES</a:t>
            </a:r>
            <a:endParaRPr lang="fr-FR" dirty="0">
              <a:solidFill>
                <a:schemeClr val="tx1"/>
              </a:solidFill>
            </a:endParaRPr>
          </a:p>
        </p:txBody>
      </p:sp>
      <p:sp>
        <p:nvSpPr>
          <p:cNvPr id="3" name="Espace réservé du contenu 2"/>
          <p:cNvSpPr>
            <a:spLocks noGrp="1"/>
          </p:cNvSpPr>
          <p:nvPr>
            <p:ph sz="quarter" idx="1"/>
          </p:nvPr>
        </p:nvSpPr>
        <p:spPr/>
        <p:txBody>
          <a:bodyPr>
            <a:normAutofit fontScale="85000" lnSpcReduction="10000"/>
          </a:bodyPr>
          <a:lstStyle/>
          <a:p>
            <a:pPr algn="just"/>
            <a:r>
              <a:rPr lang="fr-FR" sz="3000" dirty="0" smtClean="0"/>
              <a:t>Le collège comporte un tronc commun de 26h (enseignements classiques+ AP+EPI) et 3h supplémentaire pour dédoubler les groupes, permettre des </a:t>
            </a:r>
            <a:r>
              <a:rPr lang="fr-FR" sz="3000" dirty="0" err="1" smtClean="0"/>
              <a:t>cointerventions</a:t>
            </a:r>
            <a:r>
              <a:rPr lang="fr-FR" sz="3000" dirty="0" smtClean="0"/>
              <a:t>, faire les enseignements facultatifs. Chaque classe aura donc une dotation de 29h.</a:t>
            </a:r>
          </a:p>
          <a:p>
            <a:pPr algn="just"/>
            <a:r>
              <a:rPr lang="fr-FR" sz="3000" b="1" dirty="0" smtClean="0"/>
              <a:t>Attention: </a:t>
            </a:r>
            <a:r>
              <a:rPr lang="fr-FR" sz="3000" dirty="0" smtClean="0"/>
              <a:t>L’établissement pourra moduler la répartition du volume horaire par discipline avec des conditions : </a:t>
            </a:r>
          </a:p>
          <a:p>
            <a:pPr algn="just">
              <a:buNone/>
            </a:pPr>
            <a:r>
              <a:rPr lang="fr-FR" sz="3000" dirty="0" smtClean="0"/>
              <a:t>-ne pas modifier le total par discipline sur le cycle, </a:t>
            </a:r>
          </a:p>
          <a:p>
            <a:pPr algn="just">
              <a:buNone/>
            </a:pPr>
            <a:r>
              <a:rPr lang="fr-FR" sz="3000" dirty="0" smtClean="0"/>
              <a:t>-ne pas faire plus ni moins de 26h par semaine pour les élèves, </a:t>
            </a:r>
          </a:p>
          <a:p>
            <a:pPr algn="just">
              <a:buNone/>
            </a:pPr>
            <a:r>
              <a:rPr lang="fr-FR" sz="3000" dirty="0" smtClean="0"/>
              <a:t>-toutes les disciplines d’enseignement obligatoire sont enseignées chaque année du cycle (autonomie des collèges)</a:t>
            </a:r>
          </a:p>
          <a:p>
            <a:pPr algn="just"/>
            <a:endParaRPr lang="fr-FR" sz="3600" dirty="0" smtClean="0"/>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tx1"/>
                </a:solidFill>
              </a:rPr>
              <a:t>Les groupes et l’heure de vaisselle</a:t>
            </a:r>
            <a:endParaRPr lang="fr-FR" dirty="0">
              <a:solidFill>
                <a:schemeClr val="tx1"/>
              </a:solidFill>
            </a:endParaRPr>
          </a:p>
        </p:txBody>
      </p:sp>
      <p:sp>
        <p:nvSpPr>
          <p:cNvPr id="3" name="Espace réservé du contenu 2"/>
          <p:cNvSpPr>
            <a:spLocks noGrp="1"/>
          </p:cNvSpPr>
          <p:nvPr>
            <p:ph sz="quarter" idx="1"/>
          </p:nvPr>
        </p:nvSpPr>
        <p:spPr/>
        <p:txBody>
          <a:bodyPr>
            <a:noAutofit/>
          </a:bodyPr>
          <a:lstStyle/>
          <a:p>
            <a:pPr algn="just"/>
            <a:r>
              <a:rPr lang="fr-FR" sz="3200" dirty="0" smtClean="0"/>
              <a:t>Pas de dédoublement institutionnel dans aucune discipline. </a:t>
            </a:r>
          </a:p>
          <a:p>
            <a:pPr algn="just"/>
            <a:r>
              <a:rPr lang="fr-FR" sz="3200" dirty="0" smtClean="0"/>
              <a:t>3h par division non affecté qui peuvent permettre de réaliser des groupes. </a:t>
            </a:r>
          </a:p>
          <a:p>
            <a:pPr algn="just"/>
            <a:r>
              <a:rPr lang="fr-FR" sz="3200" dirty="0" smtClean="0"/>
              <a:t>L’heure de vaisselle est maintenue (a condition de faire au moins 8h d’enseignement dans le collège). 1h vous est donnée pouvant compléter votre emploi du temps à 18h, ou 1hsa si vous dépassez 18h.</a:t>
            </a:r>
            <a:endParaRPr lang="fr-FR"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just"/>
            <a:r>
              <a:rPr lang="fr-FR" b="1" dirty="0" smtClean="0">
                <a:solidFill>
                  <a:schemeClr val="tx1"/>
                </a:solidFill>
              </a:rPr>
              <a:t>Modification de l’éducation prioritaire</a:t>
            </a:r>
            <a:endParaRPr lang="fr-FR" b="1" dirty="0">
              <a:solidFill>
                <a:schemeClr val="tx1"/>
              </a:solidFill>
            </a:endParaRPr>
          </a:p>
        </p:txBody>
      </p:sp>
      <p:sp>
        <p:nvSpPr>
          <p:cNvPr id="3" name="Espace réservé du contenu 2"/>
          <p:cNvSpPr>
            <a:spLocks noGrp="1"/>
          </p:cNvSpPr>
          <p:nvPr>
            <p:ph sz="quarter" idx="1"/>
          </p:nvPr>
        </p:nvSpPr>
        <p:spPr/>
        <p:txBody>
          <a:bodyPr>
            <a:normAutofit lnSpcReduction="10000"/>
          </a:bodyPr>
          <a:lstStyle/>
          <a:p>
            <a:pPr algn="just"/>
            <a:r>
              <a:rPr lang="fr-FR" dirty="0" smtClean="0"/>
              <a:t>Fin des collèges RRS, RAR, ECLAIR au profit des collèges </a:t>
            </a:r>
            <a:r>
              <a:rPr lang="fr-FR" dirty="0" smtClean="0">
                <a:solidFill>
                  <a:srgbClr val="FF0000"/>
                </a:solidFill>
              </a:rPr>
              <a:t>REP et REP+ </a:t>
            </a:r>
            <a:r>
              <a:rPr lang="fr-FR" dirty="0" smtClean="0"/>
              <a:t>(réseaux d’éducation prioritaire et réseaux d’éducation prioritaire renforcée)</a:t>
            </a:r>
          </a:p>
          <a:p>
            <a:pPr algn="just"/>
            <a:r>
              <a:rPr lang="fr-FR" dirty="0" smtClean="0"/>
              <a:t>Avantage horaire pour pouvoir se réunir : En REP+ 1h est comptée 1,1h</a:t>
            </a:r>
          </a:p>
          <a:p>
            <a:pPr algn="just"/>
            <a:r>
              <a:rPr lang="fr-FR" dirty="0" smtClean="0"/>
              <a:t>Avantage financier pour la difficulté du travail :</a:t>
            </a:r>
          </a:p>
          <a:p>
            <a:pPr algn="just">
              <a:buNone/>
            </a:pPr>
            <a:r>
              <a:rPr lang="fr-FR" dirty="0" smtClean="0"/>
              <a:t>Prime annuelle de 1734 euros  en REP</a:t>
            </a:r>
          </a:p>
          <a:p>
            <a:pPr algn="just">
              <a:buNone/>
            </a:pPr>
            <a:r>
              <a:rPr lang="fr-FR" dirty="0" smtClean="0"/>
              <a:t>Prime annuelle de 2312 euros  en REP+</a:t>
            </a:r>
          </a:p>
          <a:p>
            <a:pPr algn="just"/>
            <a:r>
              <a:rPr lang="fr-FR" dirty="0" smtClean="0"/>
              <a:t>Dotation supplémentaire pour le collège pour pouvoir mettre en place des projets supplémentaires:</a:t>
            </a:r>
          </a:p>
          <a:p>
            <a:pPr algn="just">
              <a:buNone/>
            </a:pPr>
            <a:r>
              <a:rPr lang="fr-FR" dirty="0" smtClean="0"/>
              <a:t>    9h par an en REP et 18h par an en REP+ </a:t>
            </a:r>
          </a:p>
          <a:p>
            <a:pPr>
              <a:buNone/>
            </a:pPr>
            <a:endParaRPr lang="fr-FR" dirty="0" smtClean="0"/>
          </a:p>
          <a:p>
            <a:pPr>
              <a:buNone/>
            </a:pPr>
            <a:endParaRPr lang="fr-FR" dirty="0" smtClean="0"/>
          </a:p>
          <a:p>
            <a:pPr>
              <a:buNone/>
            </a:pPr>
            <a:endParaRPr lang="fr-FR" dirty="0" smtClean="0"/>
          </a:p>
          <a:p>
            <a:pPr>
              <a:buNone/>
            </a:pP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p:cNvSpPr>
          <p:nvPr>
            <p:ph type="title"/>
          </p:nvPr>
        </p:nvSpPr>
        <p:spPr/>
        <p:txBody>
          <a:bodyPr/>
          <a:lstStyle/>
          <a:p>
            <a:pPr algn="ctr"/>
            <a:r>
              <a:rPr lang="fr-FR" b="1" dirty="0" smtClean="0">
                <a:solidFill>
                  <a:schemeClr val="tx1"/>
                </a:solidFill>
              </a:rPr>
              <a:t>LE CONSEIL ÉCOLE COLLÈGE</a:t>
            </a:r>
            <a:endParaRPr lang="fr-FR" altLang="fr-FR" dirty="0" smtClean="0"/>
          </a:p>
        </p:txBody>
      </p:sp>
      <p:sp>
        <p:nvSpPr>
          <p:cNvPr id="9219" name="Text Box 9"/>
          <p:cNvSpPr txBox="1">
            <a:spLocks noChangeArrowheads="1"/>
          </p:cNvSpPr>
          <p:nvPr/>
        </p:nvSpPr>
        <p:spPr bwMode="auto">
          <a:xfrm>
            <a:off x="1724025" y="1773238"/>
            <a:ext cx="5068888" cy="708025"/>
          </a:xfrm>
          <a:prstGeom prst="rect">
            <a:avLst/>
          </a:prstGeom>
          <a:noFill/>
          <a:ln>
            <a:noFill/>
          </a:ln>
          <a:extLst/>
        </p:spPr>
        <p:txBody>
          <a:bodyPr>
            <a:spAutoFit/>
          </a:bodyPr>
          <a:lstStyle>
            <a:lvl1pPr eaLnBrk="0" hangingPunct="0">
              <a:defRPr i="1">
                <a:solidFill>
                  <a:schemeClr val="tx1"/>
                </a:solidFill>
                <a:latin typeface="Arial" pitchFamily="34" charset="0"/>
                <a:ea typeface="ＭＳ Ｐゴシック" pitchFamily="34" charset="-128"/>
              </a:defRPr>
            </a:lvl1pPr>
            <a:lvl2pPr marL="742950" indent="-285750" eaLnBrk="0" hangingPunct="0">
              <a:defRPr i="1">
                <a:solidFill>
                  <a:schemeClr val="tx1"/>
                </a:solidFill>
                <a:latin typeface="Arial" pitchFamily="34" charset="0"/>
                <a:ea typeface="ＭＳ Ｐゴシック" pitchFamily="34" charset="-128"/>
              </a:defRPr>
            </a:lvl2pPr>
            <a:lvl3pPr marL="1143000" indent="-228600" eaLnBrk="0" hangingPunct="0">
              <a:defRPr i="1">
                <a:solidFill>
                  <a:schemeClr val="tx1"/>
                </a:solidFill>
                <a:latin typeface="Arial" pitchFamily="34" charset="0"/>
                <a:ea typeface="ＭＳ Ｐゴシック" pitchFamily="34" charset="-128"/>
              </a:defRPr>
            </a:lvl3pPr>
            <a:lvl4pPr marL="1600200" indent="-228600" eaLnBrk="0" hangingPunct="0">
              <a:defRPr i="1">
                <a:solidFill>
                  <a:schemeClr val="tx1"/>
                </a:solidFill>
                <a:latin typeface="Arial" pitchFamily="34" charset="0"/>
                <a:ea typeface="ＭＳ Ｐゴシック" pitchFamily="34" charset="-128"/>
              </a:defRPr>
            </a:lvl4pPr>
            <a:lvl5pPr marL="2057400" indent="-228600" eaLnBrk="0" hangingPunct="0">
              <a:defRPr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i="1">
                <a:solidFill>
                  <a:schemeClr val="tx1"/>
                </a:solidFill>
                <a:latin typeface="Arial" pitchFamily="34" charset="0"/>
                <a:ea typeface="ＭＳ Ｐゴシック" pitchFamily="34" charset="-128"/>
              </a:defRPr>
            </a:lvl9pPr>
          </a:lstStyle>
          <a:p>
            <a:pPr algn="ctr" eaLnBrk="1" hangingPunct="1">
              <a:spcBef>
                <a:spcPct val="50000"/>
              </a:spcBef>
              <a:defRPr/>
            </a:pPr>
            <a:r>
              <a:rPr lang="fr-FR" altLang="fr-FR" sz="2000" b="1" i="0" dirty="0" smtClean="0">
                <a:latin typeface="Calibri" pitchFamily="34" charset="0"/>
                <a:cs typeface="+mn-cs"/>
              </a:rPr>
              <a:t>Présidence conjointe :</a:t>
            </a:r>
          </a:p>
          <a:p>
            <a:pPr algn="ctr" eaLnBrk="1" hangingPunct="1">
              <a:defRPr/>
            </a:pPr>
            <a:r>
              <a:rPr lang="fr-FR" altLang="fr-FR" sz="2000" b="1" i="0" dirty="0" smtClean="0">
                <a:latin typeface="Calibri" pitchFamily="34" charset="0"/>
                <a:cs typeface="+mn-cs"/>
              </a:rPr>
              <a:t>Principal du collège + IEN du premier degré</a:t>
            </a:r>
          </a:p>
        </p:txBody>
      </p:sp>
      <p:sp>
        <p:nvSpPr>
          <p:cNvPr id="9220" name="Text Box 11"/>
          <p:cNvSpPr txBox="1">
            <a:spLocks noChangeArrowheads="1"/>
          </p:cNvSpPr>
          <p:nvPr/>
        </p:nvSpPr>
        <p:spPr bwMode="auto">
          <a:xfrm>
            <a:off x="217488" y="3303588"/>
            <a:ext cx="2767012" cy="708025"/>
          </a:xfrm>
          <a:prstGeom prst="rect">
            <a:avLst/>
          </a:prstGeom>
          <a:noFill/>
          <a:ln>
            <a:noFill/>
          </a:ln>
          <a:extLst/>
        </p:spPr>
        <p:txBody>
          <a:bodyPr>
            <a:spAutoFit/>
          </a:bodyPr>
          <a:lstStyle>
            <a:lvl1pPr eaLnBrk="0" hangingPunct="0">
              <a:defRPr i="1">
                <a:solidFill>
                  <a:schemeClr val="tx1"/>
                </a:solidFill>
                <a:latin typeface="Arial" pitchFamily="34" charset="0"/>
                <a:ea typeface="ＭＳ Ｐゴシック" pitchFamily="34" charset="-128"/>
              </a:defRPr>
            </a:lvl1pPr>
            <a:lvl2pPr marL="742950" indent="-285750" eaLnBrk="0" hangingPunct="0">
              <a:defRPr i="1">
                <a:solidFill>
                  <a:schemeClr val="tx1"/>
                </a:solidFill>
                <a:latin typeface="Arial" pitchFamily="34" charset="0"/>
                <a:ea typeface="ＭＳ Ｐゴシック" pitchFamily="34" charset="-128"/>
              </a:defRPr>
            </a:lvl2pPr>
            <a:lvl3pPr marL="1143000" indent="-228600" eaLnBrk="0" hangingPunct="0">
              <a:defRPr i="1">
                <a:solidFill>
                  <a:schemeClr val="tx1"/>
                </a:solidFill>
                <a:latin typeface="Arial" pitchFamily="34" charset="0"/>
                <a:ea typeface="ＭＳ Ｐゴシック" pitchFamily="34" charset="-128"/>
              </a:defRPr>
            </a:lvl3pPr>
            <a:lvl4pPr marL="1600200" indent="-228600" eaLnBrk="0" hangingPunct="0">
              <a:defRPr i="1">
                <a:solidFill>
                  <a:schemeClr val="tx1"/>
                </a:solidFill>
                <a:latin typeface="Arial" pitchFamily="34" charset="0"/>
                <a:ea typeface="ＭＳ Ｐゴシック" pitchFamily="34" charset="-128"/>
              </a:defRPr>
            </a:lvl4pPr>
            <a:lvl5pPr marL="2057400" indent="-228600" eaLnBrk="0" hangingPunct="0">
              <a:defRPr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i="1">
                <a:solidFill>
                  <a:schemeClr val="tx1"/>
                </a:solidFill>
                <a:latin typeface="Arial" pitchFamily="34" charset="0"/>
                <a:ea typeface="ＭＳ Ｐゴシック" pitchFamily="34" charset="-128"/>
              </a:defRPr>
            </a:lvl9pPr>
          </a:lstStyle>
          <a:p>
            <a:pPr algn="r" eaLnBrk="1" hangingPunct="1">
              <a:spcBef>
                <a:spcPct val="50000"/>
              </a:spcBef>
              <a:defRPr/>
            </a:pPr>
            <a:r>
              <a:rPr lang="fr-FR" altLang="fr-FR" sz="2000" b="1" i="0" dirty="0" smtClean="0">
                <a:latin typeface="Calibri" pitchFamily="34" charset="0"/>
                <a:cs typeface="+mn-cs"/>
              </a:rPr>
              <a:t>Personnels enseignants du primaire</a:t>
            </a:r>
          </a:p>
        </p:txBody>
      </p:sp>
      <p:sp>
        <p:nvSpPr>
          <p:cNvPr id="9221" name="Text Box 12"/>
          <p:cNvSpPr txBox="1">
            <a:spLocks noChangeArrowheads="1"/>
          </p:cNvSpPr>
          <p:nvPr/>
        </p:nvSpPr>
        <p:spPr bwMode="auto">
          <a:xfrm>
            <a:off x="5592763" y="3308350"/>
            <a:ext cx="3074987" cy="708025"/>
          </a:xfrm>
          <a:prstGeom prst="rect">
            <a:avLst/>
          </a:prstGeom>
          <a:noFill/>
          <a:ln>
            <a:noFill/>
          </a:ln>
          <a:extLst/>
        </p:spPr>
        <p:txBody>
          <a:bodyPr>
            <a:spAutoFit/>
          </a:bodyPr>
          <a:lstStyle>
            <a:lvl1pPr eaLnBrk="0" hangingPunct="0">
              <a:defRPr i="1">
                <a:solidFill>
                  <a:schemeClr val="tx1"/>
                </a:solidFill>
                <a:latin typeface="Arial" pitchFamily="34" charset="0"/>
                <a:ea typeface="ＭＳ Ｐゴシック" pitchFamily="34" charset="-128"/>
              </a:defRPr>
            </a:lvl1pPr>
            <a:lvl2pPr marL="742950" indent="-285750" eaLnBrk="0" hangingPunct="0">
              <a:defRPr i="1">
                <a:solidFill>
                  <a:schemeClr val="tx1"/>
                </a:solidFill>
                <a:latin typeface="Arial" pitchFamily="34" charset="0"/>
                <a:ea typeface="ＭＳ Ｐゴシック" pitchFamily="34" charset="-128"/>
              </a:defRPr>
            </a:lvl2pPr>
            <a:lvl3pPr marL="1143000" indent="-228600" eaLnBrk="0" hangingPunct="0">
              <a:defRPr i="1">
                <a:solidFill>
                  <a:schemeClr val="tx1"/>
                </a:solidFill>
                <a:latin typeface="Arial" pitchFamily="34" charset="0"/>
                <a:ea typeface="ＭＳ Ｐゴシック" pitchFamily="34" charset="-128"/>
              </a:defRPr>
            </a:lvl3pPr>
            <a:lvl4pPr marL="1600200" indent="-228600" eaLnBrk="0" hangingPunct="0">
              <a:defRPr i="1">
                <a:solidFill>
                  <a:schemeClr val="tx1"/>
                </a:solidFill>
                <a:latin typeface="Arial" pitchFamily="34" charset="0"/>
                <a:ea typeface="ＭＳ Ｐゴシック" pitchFamily="34" charset="-128"/>
              </a:defRPr>
            </a:lvl4pPr>
            <a:lvl5pPr marL="2057400" indent="-228600" eaLnBrk="0" hangingPunct="0">
              <a:defRPr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i="1">
                <a:solidFill>
                  <a:schemeClr val="tx1"/>
                </a:solidFill>
                <a:latin typeface="Arial" pitchFamily="34" charset="0"/>
                <a:ea typeface="ＭＳ Ｐゴシック" pitchFamily="34" charset="-128"/>
              </a:defRPr>
            </a:lvl9pPr>
          </a:lstStyle>
          <a:p>
            <a:pPr eaLnBrk="1" hangingPunct="1">
              <a:spcBef>
                <a:spcPct val="50000"/>
              </a:spcBef>
              <a:defRPr/>
            </a:pPr>
            <a:r>
              <a:rPr lang="fr-FR" altLang="fr-FR" sz="2000" b="1" i="0" dirty="0" smtClean="0">
                <a:latin typeface="Calibri" pitchFamily="34" charset="0"/>
                <a:cs typeface="+mn-cs"/>
              </a:rPr>
              <a:t>Personnels enseignants du secondaire</a:t>
            </a:r>
          </a:p>
        </p:txBody>
      </p:sp>
      <p:sp>
        <p:nvSpPr>
          <p:cNvPr id="9222" name="Text Box 27"/>
          <p:cNvSpPr txBox="1">
            <a:spLocks noChangeArrowheads="1"/>
          </p:cNvSpPr>
          <p:nvPr/>
        </p:nvSpPr>
        <p:spPr bwMode="auto">
          <a:xfrm>
            <a:off x="2012950" y="4822825"/>
            <a:ext cx="4489450" cy="708025"/>
          </a:xfrm>
          <a:prstGeom prst="rect">
            <a:avLst/>
          </a:prstGeom>
          <a:noFill/>
          <a:ln>
            <a:noFill/>
          </a:ln>
          <a:extLst/>
        </p:spPr>
        <p:txBody>
          <a:bodyPr>
            <a:spAutoFit/>
          </a:bodyPr>
          <a:lstStyle>
            <a:lvl1pPr eaLnBrk="0" hangingPunct="0">
              <a:defRPr i="1">
                <a:solidFill>
                  <a:schemeClr val="tx1"/>
                </a:solidFill>
                <a:latin typeface="Arial" pitchFamily="34" charset="0"/>
                <a:ea typeface="ＭＳ Ｐゴシック" pitchFamily="34" charset="-128"/>
              </a:defRPr>
            </a:lvl1pPr>
            <a:lvl2pPr marL="742950" indent="-285750" eaLnBrk="0" hangingPunct="0">
              <a:defRPr i="1">
                <a:solidFill>
                  <a:schemeClr val="tx1"/>
                </a:solidFill>
                <a:latin typeface="Arial" pitchFamily="34" charset="0"/>
                <a:ea typeface="ＭＳ Ｐゴシック" pitchFamily="34" charset="-128"/>
              </a:defRPr>
            </a:lvl2pPr>
            <a:lvl3pPr marL="1143000" indent="-228600" eaLnBrk="0" hangingPunct="0">
              <a:defRPr i="1">
                <a:solidFill>
                  <a:schemeClr val="tx1"/>
                </a:solidFill>
                <a:latin typeface="Arial" pitchFamily="34" charset="0"/>
                <a:ea typeface="ＭＳ Ｐゴシック" pitchFamily="34" charset="-128"/>
              </a:defRPr>
            </a:lvl3pPr>
            <a:lvl4pPr marL="1600200" indent="-228600" eaLnBrk="0" hangingPunct="0">
              <a:defRPr i="1">
                <a:solidFill>
                  <a:schemeClr val="tx1"/>
                </a:solidFill>
                <a:latin typeface="Arial" pitchFamily="34" charset="0"/>
                <a:ea typeface="ＭＳ Ｐゴシック" pitchFamily="34" charset="-128"/>
              </a:defRPr>
            </a:lvl4pPr>
            <a:lvl5pPr marL="2057400" indent="-228600" eaLnBrk="0" hangingPunct="0">
              <a:defRPr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i="1">
                <a:solidFill>
                  <a:schemeClr val="tx1"/>
                </a:solidFill>
                <a:latin typeface="Arial" pitchFamily="34" charset="0"/>
                <a:ea typeface="ＭＳ Ｐゴシック" pitchFamily="34" charset="-128"/>
              </a:defRPr>
            </a:lvl9pPr>
          </a:lstStyle>
          <a:p>
            <a:pPr algn="ctr" eaLnBrk="1" hangingPunct="1">
              <a:spcBef>
                <a:spcPct val="50000"/>
              </a:spcBef>
              <a:defRPr/>
            </a:pPr>
            <a:r>
              <a:rPr lang="fr-FR" altLang="fr-FR" sz="2000" b="1" i="0" dirty="0" smtClean="0">
                <a:latin typeface="Calibri" pitchFamily="34" charset="0"/>
                <a:cs typeface="+mn-cs"/>
              </a:rPr>
              <a:t>Participants conviés ponctuellement selon leurs compétences</a:t>
            </a:r>
          </a:p>
        </p:txBody>
      </p:sp>
      <p:sp>
        <p:nvSpPr>
          <p:cNvPr id="12" name="Décagone 11"/>
          <p:cNvSpPr/>
          <p:nvPr/>
        </p:nvSpPr>
        <p:spPr bwMode="auto">
          <a:xfrm>
            <a:off x="2984500" y="2595563"/>
            <a:ext cx="2479675" cy="2133600"/>
          </a:xfrm>
          <a:prstGeom prst="decagon">
            <a:avLst/>
          </a:prstGeom>
          <a:solidFill>
            <a:srgbClr val="FFC000"/>
          </a:solidFill>
          <a:ln w="9525" cap="flat" cmpd="sng" algn="ctr">
            <a:noFill/>
            <a:prstDash val="solid"/>
            <a:round/>
            <a:headEnd type="none" w="med" len="med"/>
            <a:tailEnd type="none" w="med" len="med"/>
          </a:ln>
          <a:effectLst/>
          <a:extLst/>
        </p:spPr>
        <p:txBody>
          <a:bodyPr/>
          <a:lstStyle/>
          <a:p>
            <a:pPr>
              <a:defRPr/>
            </a:pPr>
            <a:endParaRPr lang="fr-FR">
              <a:solidFill>
                <a:srgbClr val="000000"/>
              </a:solidFill>
              <a:latin typeface="Arial" pitchFamily="34" charset="0"/>
              <a:cs typeface="+mn-cs"/>
            </a:endParaRPr>
          </a:p>
        </p:txBody>
      </p:sp>
      <p:sp>
        <p:nvSpPr>
          <p:cNvPr id="48137" name="Text Box 16"/>
          <p:cNvSpPr txBox="1">
            <a:spLocks noChangeArrowheads="1"/>
          </p:cNvSpPr>
          <p:nvPr/>
        </p:nvSpPr>
        <p:spPr bwMode="auto">
          <a:xfrm>
            <a:off x="3279775" y="3362325"/>
            <a:ext cx="1889125" cy="646113"/>
          </a:xfrm>
          <a:prstGeom prst="rect">
            <a:avLst/>
          </a:prstGeom>
          <a:noFill/>
          <a:ln w="9525">
            <a:noFill/>
            <a:miter lim="800000"/>
            <a:headEnd/>
            <a:tailEnd/>
          </a:ln>
        </p:spPr>
        <p:txBody>
          <a:bodyPr>
            <a:spAutoFit/>
          </a:bodyPr>
          <a:lstStyle/>
          <a:p>
            <a:pPr algn="ctr"/>
            <a:r>
              <a:rPr lang="fr-FR" altLang="fr-FR" b="1" i="0">
                <a:solidFill>
                  <a:srgbClr val="632E7C"/>
                </a:solidFill>
              </a:rPr>
              <a:t>Conseil</a:t>
            </a:r>
          </a:p>
          <a:p>
            <a:pPr algn="ctr"/>
            <a:r>
              <a:rPr lang="fr-FR" altLang="fr-FR" b="1" i="0">
                <a:solidFill>
                  <a:srgbClr val="632E7C"/>
                </a:solidFill>
              </a:rPr>
              <a:t>école-collège</a:t>
            </a:r>
          </a:p>
        </p:txBody>
      </p:sp>
      <p:sp>
        <p:nvSpPr>
          <p:cNvPr id="48138" name="Flèche vers le bas 13"/>
          <p:cNvSpPr>
            <a:spLocks noChangeArrowheads="1"/>
          </p:cNvSpPr>
          <p:nvPr/>
        </p:nvSpPr>
        <p:spPr bwMode="auto">
          <a:xfrm rot="-4047485">
            <a:off x="5746750" y="4143375"/>
            <a:ext cx="455613" cy="868363"/>
          </a:xfrm>
          <a:prstGeom prst="downArrow">
            <a:avLst>
              <a:gd name="adj1" fmla="val 50000"/>
              <a:gd name="adj2" fmla="val 49836"/>
            </a:avLst>
          </a:prstGeom>
          <a:solidFill>
            <a:srgbClr val="FFC000"/>
          </a:solidFill>
          <a:ln w="9525">
            <a:noFill/>
            <a:miter lim="800000"/>
            <a:headEnd/>
            <a:tailEnd/>
          </a:ln>
        </p:spPr>
        <p:txBody>
          <a:bodyPr/>
          <a:lstStyle/>
          <a:p>
            <a:endParaRPr lang="fr-FR" altLang="fr-FR"/>
          </a:p>
        </p:txBody>
      </p:sp>
      <p:sp>
        <p:nvSpPr>
          <p:cNvPr id="48139" name="Ellipse 15"/>
          <p:cNvSpPr>
            <a:spLocks noChangeArrowheads="1"/>
          </p:cNvSpPr>
          <p:nvPr/>
        </p:nvSpPr>
        <p:spPr bwMode="auto">
          <a:xfrm>
            <a:off x="6516688" y="4381500"/>
            <a:ext cx="2355850" cy="1820863"/>
          </a:xfrm>
          <a:prstGeom prst="ellipse">
            <a:avLst/>
          </a:prstGeom>
          <a:solidFill>
            <a:schemeClr val="accent1"/>
          </a:solidFill>
          <a:ln w="9525">
            <a:noFill/>
            <a:round/>
            <a:headEnd/>
            <a:tailEnd/>
          </a:ln>
        </p:spPr>
        <p:txBody>
          <a:bodyPr lIns="72000" tIns="0"/>
          <a:lstStyle/>
          <a:p>
            <a:pPr algn="ctr"/>
            <a:r>
              <a:rPr lang="fr-FR" altLang="fr-FR" b="1" i="0" dirty="0">
                <a:solidFill>
                  <a:schemeClr val="bg1"/>
                </a:solidFill>
                <a:latin typeface="Calibri" pitchFamily="34" charset="0"/>
              </a:rPr>
              <a:t>Des commissions pour mettre en œuvre les actions</a:t>
            </a:r>
          </a:p>
          <a:p>
            <a:endParaRPr lang="fr-FR" altLang="fr-FR"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214282" y="274638"/>
            <a:ext cx="8715436" cy="1143000"/>
          </a:xfrm>
        </p:spPr>
        <p:txBody>
          <a:bodyPr>
            <a:normAutofit/>
          </a:bodyPr>
          <a:lstStyle/>
          <a:p>
            <a:pPr algn="ctr" eaLnBrk="1" hangingPunct="1"/>
            <a:r>
              <a:rPr lang="fr-FR" altLang="fr-FR" sz="3200" b="1" dirty="0" smtClean="0">
                <a:solidFill>
                  <a:schemeClr val="tx1"/>
                </a:solidFill>
              </a:rPr>
              <a:t>EXEMPLE DE CHAMPS D’ACTIONS</a:t>
            </a:r>
          </a:p>
        </p:txBody>
      </p:sp>
      <p:sp>
        <p:nvSpPr>
          <p:cNvPr id="30" name="AutoShape 4"/>
          <p:cNvSpPr>
            <a:spLocks noChangeArrowheads="1"/>
          </p:cNvSpPr>
          <p:nvPr/>
        </p:nvSpPr>
        <p:spPr bwMode="auto">
          <a:xfrm>
            <a:off x="1727200" y="2025650"/>
            <a:ext cx="1476375" cy="684213"/>
          </a:xfrm>
          <a:prstGeom prst="wedgeEllipseCallout">
            <a:avLst>
              <a:gd name="adj1" fmla="val 72739"/>
              <a:gd name="adj2" fmla="val 58892"/>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Maîtrise des</a:t>
            </a:r>
            <a:br>
              <a:rPr lang="fr-FR" sz="1600" b="1" i="0" dirty="0">
                <a:latin typeface="+mn-lt"/>
                <a:cs typeface="+mn-cs"/>
              </a:rPr>
            </a:br>
            <a:r>
              <a:rPr lang="fr-FR" sz="1600" b="1" i="0" dirty="0">
                <a:latin typeface="+mn-lt"/>
                <a:cs typeface="+mn-cs"/>
              </a:rPr>
              <a:t>langages</a:t>
            </a:r>
          </a:p>
        </p:txBody>
      </p:sp>
      <p:sp>
        <p:nvSpPr>
          <p:cNvPr id="31" name="AutoShape 5"/>
          <p:cNvSpPr>
            <a:spLocks noChangeArrowheads="1"/>
          </p:cNvSpPr>
          <p:nvPr/>
        </p:nvSpPr>
        <p:spPr bwMode="auto">
          <a:xfrm>
            <a:off x="3167063" y="1557338"/>
            <a:ext cx="2555875" cy="719137"/>
          </a:xfrm>
          <a:prstGeom prst="wedgeEllipseCallout">
            <a:avLst>
              <a:gd name="adj1" fmla="val 926"/>
              <a:gd name="adj2" fmla="val 74135"/>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Parcours d’éducation</a:t>
            </a:r>
            <a:br>
              <a:rPr lang="fr-FR" sz="1600" b="1" i="0" dirty="0">
                <a:latin typeface="+mn-lt"/>
                <a:cs typeface="+mn-cs"/>
              </a:rPr>
            </a:br>
            <a:r>
              <a:rPr lang="fr-FR" sz="1600" b="1" i="0" dirty="0">
                <a:latin typeface="+mn-lt"/>
                <a:cs typeface="+mn-cs"/>
              </a:rPr>
              <a:t>artistique et culturelle</a:t>
            </a:r>
          </a:p>
        </p:txBody>
      </p:sp>
      <p:sp>
        <p:nvSpPr>
          <p:cNvPr id="32" name="AutoShape 6"/>
          <p:cNvSpPr>
            <a:spLocks noChangeArrowheads="1"/>
          </p:cNvSpPr>
          <p:nvPr/>
        </p:nvSpPr>
        <p:spPr bwMode="auto">
          <a:xfrm>
            <a:off x="6275388" y="3789363"/>
            <a:ext cx="2160587" cy="1079500"/>
          </a:xfrm>
          <a:prstGeom prst="wedgeEllipseCallout">
            <a:avLst>
              <a:gd name="adj1" fmla="val -61487"/>
              <a:gd name="adj2" fmla="val -13831"/>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Éducation au</a:t>
            </a:r>
            <a:br>
              <a:rPr lang="fr-FR" sz="1600" b="1" i="0" dirty="0">
                <a:latin typeface="+mn-lt"/>
                <a:cs typeface="+mn-cs"/>
              </a:rPr>
            </a:br>
            <a:r>
              <a:rPr lang="fr-FR" sz="1600" b="1" i="0" dirty="0">
                <a:latin typeface="+mn-lt"/>
                <a:cs typeface="+mn-cs"/>
              </a:rPr>
              <a:t>développement</a:t>
            </a:r>
            <a:br>
              <a:rPr lang="fr-FR" sz="1600" b="1" i="0" dirty="0">
                <a:latin typeface="+mn-lt"/>
                <a:cs typeface="+mn-cs"/>
              </a:rPr>
            </a:br>
            <a:r>
              <a:rPr lang="fr-FR" sz="1600" b="1" i="0" dirty="0">
                <a:latin typeface="+mn-lt"/>
                <a:cs typeface="+mn-cs"/>
              </a:rPr>
              <a:t>durable</a:t>
            </a:r>
          </a:p>
        </p:txBody>
      </p:sp>
      <p:sp>
        <p:nvSpPr>
          <p:cNvPr id="33" name="AutoShape 7"/>
          <p:cNvSpPr>
            <a:spLocks noChangeArrowheads="1"/>
          </p:cNvSpPr>
          <p:nvPr/>
        </p:nvSpPr>
        <p:spPr bwMode="auto">
          <a:xfrm>
            <a:off x="757238" y="2852738"/>
            <a:ext cx="1943100" cy="719137"/>
          </a:xfrm>
          <a:prstGeom prst="wedgeEllipseCallout">
            <a:avLst>
              <a:gd name="adj1" fmla="val 70412"/>
              <a:gd name="adj2" fmla="val 18282"/>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Implication</a:t>
            </a:r>
            <a:br>
              <a:rPr lang="fr-FR" sz="1600" b="1" i="0" dirty="0">
                <a:latin typeface="+mn-lt"/>
                <a:cs typeface="+mn-cs"/>
              </a:rPr>
            </a:br>
            <a:r>
              <a:rPr lang="fr-FR" sz="1600" b="1" i="0" dirty="0">
                <a:latin typeface="+mn-lt"/>
                <a:cs typeface="+mn-cs"/>
              </a:rPr>
              <a:t>des familles</a:t>
            </a:r>
          </a:p>
        </p:txBody>
      </p:sp>
      <p:sp>
        <p:nvSpPr>
          <p:cNvPr id="34" name="AutoShape 8"/>
          <p:cNvSpPr>
            <a:spLocks noChangeArrowheads="1"/>
          </p:cNvSpPr>
          <p:nvPr/>
        </p:nvSpPr>
        <p:spPr bwMode="auto">
          <a:xfrm>
            <a:off x="5438775" y="4954588"/>
            <a:ext cx="1763713" cy="720725"/>
          </a:xfrm>
          <a:prstGeom prst="wedgeEllipseCallout">
            <a:avLst>
              <a:gd name="adj1" fmla="val -49971"/>
              <a:gd name="adj2" fmla="val -60901"/>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Apprentissage</a:t>
            </a:r>
            <a:br>
              <a:rPr lang="fr-FR" sz="1600" b="1" i="0" dirty="0">
                <a:latin typeface="+mn-lt"/>
                <a:cs typeface="+mn-cs"/>
              </a:rPr>
            </a:br>
            <a:r>
              <a:rPr lang="fr-FR" sz="1600" b="1" i="0" dirty="0">
                <a:latin typeface="+mn-lt"/>
                <a:cs typeface="+mn-cs"/>
              </a:rPr>
              <a:t>des nombres</a:t>
            </a:r>
          </a:p>
        </p:txBody>
      </p:sp>
      <p:sp>
        <p:nvSpPr>
          <p:cNvPr id="35" name="AutoShape 9"/>
          <p:cNvSpPr>
            <a:spLocks noChangeArrowheads="1"/>
          </p:cNvSpPr>
          <p:nvPr/>
        </p:nvSpPr>
        <p:spPr bwMode="auto">
          <a:xfrm>
            <a:off x="3797300" y="5373688"/>
            <a:ext cx="1476375" cy="539750"/>
          </a:xfrm>
          <a:prstGeom prst="wedgeEllipseCallout">
            <a:avLst>
              <a:gd name="adj1" fmla="val 400"/>
              <a:gd name="adj2" fmla="val -97916"/>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Numérique</a:t>
            </a:r>
          </a:p>
        </p:txBody>
      </p:sp>
      <p:sp>
        <p:nvSpPr>
          <p:cNvPr id="36" name="AutoShape 10"/>
          <p:cNvSpPr>
            <a:spLocks noChangeArrowheads="1"/>
          </p:cNvSpPr>
          <p:nvPr/>
        </p:nvSpPr>
        <p:spPr bwMode="auto">
          <a:xfrm>
            <a:off x="623888" y="3789363"/>
            <a:ext cx="2305050" cy="1079500"/>
          </a:xfrm>
          <a:prstGeom prst="wedgeEllipseCallout">
            <a:avLst>
              <a:gd name="adj1" fmla="val 56842"/>
              <a:gd name="adj2" fmla="val -16111"/>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Inclusion des</a:t>
            </a:r>
            <a:br>
              <a:rPr lang="fr-FR" sz="1600" b="1" i="0" dirty="0">
                <a:latin typeface="+mn-lt"/>
                <a:cs typeface="+mn-cs"/>
              </a:rPr>
            </a:br>
            <a:r>
              <a:rPr lang="fr-FR" sz="1600" b="1" i="0" dirty="0">
                <a:latin typeface="+mn-lt"/>
                <a:cs typeface="+mn-cs"/>
              </a:rPr>
              <a:t>élèves à besoins éducatifs</a:t>
            </a:r>
            <a:br>
              <a:rPr lang="fr-FR" sz="1600" b="1" i="0" dirty="0">
                <a:latin typeface="+mn-lt"/>
                <a:cs typeface="+mn-cs"/>
              </a:rPr>
            </a:br>
            <a:r>
              <a:rPr lang="fr-FR" sz="1600" b="1" i="0" dirty="0">
                <a:latin typeface="+mn-lt"/>
                <a:cs typeface="+mn-cs"/>
              </a:rPr>
              <a:t>particuliers</a:t>
            </a:r>
          </a:p>
        </p:txBody>
      </p:sp>
      <p:sp>
        <p:nvSpPr>
          <p:cNvPr id="37" name="AutoShape 11"/>
          <p:cNvSpPr>
            <a:spLocks noChangeArrowheads="1"/>
          </p:cNvSpPr>
          <p:nvPr/>
        </p:nvSpPr>
        <p:spPr bwMode="auto">
          <a:xfrm>
            <a:off x="1835150" y="4954588"/>
            <a:ext cx="1765300" cy="720725"/>
          </a:xfrm>
          <a:prstGeom prst="wedgeEllipseCallout">
            <a:avLst>
              <a:gd name="adj1" fmla="val 54290"/>
              <a:gd name="adj2" fmla="val -57743"/>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Conflits</a:t>
            </a:r>
            <a:br>
              <a:rPr lang="fr-FR" sz="1600" b="1" i="0" dirty="0">
                <a:latin typeface="+mn-lt"/>
                <a:cs typeface="+mn-cs"/>
              </a:rPr>
            </a:br>
            <a:r>
              <a:rPr lang="fr-FR" sz="1600" b="1" i="0" dirty="0">
                <a:latin typeface="+mn-lt"/>
                <a:cs typeface="+mn-cs"/>
              </a:rPr>
              <a:t>Harcèlement</a:t>
            </a:r>
          </a:p>
        </p:txBody>
      </p:sp>
      <p:grpSp>
        <p:nvGrpSpPr>
          <p:cNvPr id="2" name="Groupe 37"/>
          <p:cNvGrpSpPr>
            <a:grpSpLocks/>
          </p:cNvGrpSpPr>
          <p:nvPr/>
        </p:nvGrpSpPr>
        <p:grpSpPr bwMode="auto">
          <a:xfrm>
            <a:off x="3348038" y="2654300"/>
            <a:ext cx="2374900" cy="2268538"/>
            <a:chOff x="3347544" y="2655000"/>
            <a:chExt cx="2376000" cy="2268000"/>
          </a:xfrm>
        </p:grpSpPr>
        <p:sp>
          <p:nvSpPr>
            <p:cNvPr id="39" name="Décagone 38"/>
            <p:cNvSpPr/>
            <p:nvPr/>
          </p:nvSpPr>
          <p:spPr bwMode="auto">
            <a:xfrm>
              <a:off x="3347544" y="2655000"/>
              <a:ext cx="2376000" cy="2268000"/>
            </a:xfrm>
            <a:prstGeom prst="decagon">
              <a:avLst/>
            </a:prstGeom>
            <a:solidFill>
              <a:srgbClr val="FFC000"/>
            </a:solidFill>
            <a:ln w="9525" cap="flat" cmpd="sng" algn="ctr">
              <a:noFill/>
              <a:prstDash val="solid"/>
              <a:round/>
              <a:headEnd type="none" w="med" len="med"/>
              <a:tailEnd type="none" w="med" len="med"/>
            </a:ln>
            <a:effectLst/>
            <a:extLst/>
          </p:spPr>
          <p:txBody>
            <a:bodyPr/>
            <a:lstStyle/>
            <a:p>
              <a:pPr>
                <a:defRPr/>
              </a:pPr>
              <a:endParaRPr lang="fr-FR" b="1" i="0">
                <a:solidFill>
                  <a:srgbClr val="000000"/>
                </a:solidFill>
                <a:latin typeface="+mn-lt"/>
                <a:cs typeface="+mn-cs"/>
              </a:endParaRPr>
            </a:p>
          </p:txBody>
        </p:sp>
        <p:sp>
          <p:nvSpPr>
            <p:cNvPr id="40" name="Text Box 16"/>
            <p:cNvSpPr txBox="1">
              <a:spLocks noChangeArrowheads="1"/>
            </p:cNvSpPr>
            <p:nvPr/>
          </p:nvSpPr>
          <p:spPr bwMode="auto">
            <a:xfrm>
              <a:off x="3590543" y="3488240"/>
              <a:ext cx="1890000" cy="647546"/>
            </a:xfrm>
            <a:prstGeom prst="rect">
              <a:avLst/>
            </a:prstGeom>
            <a:noFill/>
            <a:ln>
              <a:noFill/>
            </a:ln>
            <a:extLst/>
          </p:spPr>
          <p:txBody>
            <a:bodyPr>
              <a:spAutoFit/>
            </a:bodyPr>
            <a:lstStyle>
              <a:lvl1pPr eaLnBrk="0" hangingPunct="0">
                <a:defRPr i="1">
                  <a:solidFill>
                    <a:schemeClr val="tx1"/>
                  </a:solidFill>
                  <a:latin typeface="Arial" pitchFamily="34" charset="0"/>
                  <a:ea typeface="ＭＳ Ｐゴシック" pitchFamily="34" charset="-128"/>
                </a:defRPr>
              </a:lvl1pPr>
              <a:lvl2pPr marL="742950" indent="-285750" eaLnBrk="0" hangingPunct="0">
                <a:defRPr i="1">
                  <a:solidFill>
                    <a:schemeClr val="tx1"/>
                  </a:solidFill>
                  <a:latin typeface="Arial" pitchFamily="34" charset="0"/>
                  <a:ea typeface="ＭＳ Ｐゴシック" pitchFamily="34" charset="-128"/>
                </a:defRPr>
              </a:lvl2pPr>
              <a:lvl3pPr marL="1143000" indent="-228600" eaLnBrk="0" hangingPunct="0">
                <a:defRPr i="1">
                  <a:solidFill>
                    <a:schemeClr val="tx1"/>
                  </a:solidFill>
                  <a:latin typeface="Arial" pitchFamily="34" charset="0"/>
                  <a:ea typeface="ＭＳ Ｐゴシック" pitchFamily="34" charset="-128"/>
                </a:defRPr>
              </a:lvl3pPr>
              <a:lvl4pPr marL="1600200" indent="-228600" eaLnBrk="0" hangingPunct="0">
                <a:defRPr i="1">
                  <a:solidFill>
                    <a:schemeClr val="tx1"/>
                  </a:solidFill>
                  <a:latin typeface="Arial" pitchFamily="34" charset="0"/>
                  <a:ea typeface="ＭＳ Ｐゴシック" pitchFamily="34" charset="-128"/>
                </a:defRPr>
              </a:lvl4pPr>
              <a:lvl5pPr marL="2057400" indent="-228600" eaLnBrk="0" hangingPunct="0">
                <a:defRPr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i="1">
                  <a:solidFill>
                    <a:schemeClr val="tx1"/>
                  </a:solidFill>
                  <a:latin typeface="Arial" pitchFamily="34" charset="0"/>
                  <a:ea typeface="ＭＳ Ｐゴシック" pitchFamily="34" charset="-128"/>
                </a:defRPr>
              </a:lvl9pPr>
            </a:lstStyle>
            <a:p>
              <a:pPr algn="ctr" eaLnBrk="1" hangingPunct="1">
                <a:defRPr/>
              </a:pPr>
              <a:r>
                <a:rPr lang="fr-FR" b="1" i="0" dirty="0">
                  <a:solidFill>
                    <a:srgbClr val="7B418E"/>
                  </a:solidFill>
                  <a:latin typeface="+mn-lt"/>
                  <a:cs typeface="+mn-cs"/>
                </a:rPr>
                <a:t>Conseil</a:t>
              </a:r>
            </a:p>
            <a:p>
              <a:pPr algn="ctr" eaLnBrk="1" hangingPunct="1">
                <a:defRPr/>
              </a:pPr>
              <a:r>
                <a:rPr lang="fr-FR" b="1" i="0" dirty="0">
                  <a:solidFill>
                    <a:srgbClr val="7B418E"/>
                  </a:solidFill>
                  <a:latin typeface="+mn-lt"/>
                  <a:cs typeface="+mn-cs"/>
                </a:rPr>
                <a:t>école-collège</a:t>
              </a:r>
            </a:p>
          </p:txBody>
        </p:sp>
      </p:grpSp>
      <p:sp>
        <p:nvSpPr>
          <p:cNvPr id="41" name="AutoShape 4"/>
          <p:cNvSpPr>
            <a:spLocks noChangeArrowheads="1"/>
          </p:cNvSpPr>
          <p:nvPr/>
        </p:nvSpPr>
        <p:spPr bwMode="auto">
          <a:xfrm>
            <a:off x="6372225" y="2852738"/>
            <a:ext cx="1908175" cy="719137"/>
          </a:xfrm>
          <a:prstGeom prst="wedgeEllipseCallout">
            <a:avLst>
              <a:gd name="adj1" fmla="val -71093"/>
              <a:gd name="adj2" fmla="val 22146"/>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Prévention</a:t>
            </a:r>
            <a:br>
              <a:rPr lang="fr-FR" sz="1600" b="1" i="0" dirty="0">
                <a:latin typeface="+mn-lt"/>
                <a:cs typeface="+mn-cs"/>
              </a:rPr>
            </a:br>
            <a:r>
              <a:rPr lang="fr-FR" sz="1600" b="1" i="0" dirty="0">
                <a:latin typeface="+mn-lt"/>
                <a:cs typeface="+mn-cs"/>
              </a:rPr>
              <a:t>du décrochage</a:t>
            </a:r>
          </a:p>
        </p:txBody>
      </p:sp>
      <p:sp>
        <p:nvSpPr>
          <p:cNvPr id="42" name="AutoShape 4"/>
          <p:cNvSpPr>
            <a:spLocks noChangeArrowheads="1"/>
          </p:cNvSpPr>
          <p:nvPr/>
        </p:nvSpPr>
        <p:spPr bwMode="auto">
          <a:xfrm>
            <a:off x="5795963" y="2008188"/>
            <a:ext cx="1476375" cy="719137"/>
          </a:xfrm>
          <a:prstGeom prst="wedgeEllipseCallout">
            <a:avLst>
              <a:gd name="adj1" fmla="val -71161"/>
              <a:gd name="adj2" fmla="val 48711"/>
            </a:avLst>
          </a:prstGeom>
          <a:solidFill>
            <a:srgbClr val="E6F3F4"/>
          </a:solidFill>
          <a:ln w="9525">
            <a:solidFill>
              <a:srgbClr val="00B0F0"/>
            </a:solidFill>
            <a:miter lim="800000"/>
            <a:headEnd/>
            <a:tailEnd/>
          </a:ln>
          <a:extLst/>
        </p:spPr>
        <p:txBody>
          <a:bodyPr wrap="none" lIns="0" tIns="0" rIns="0" bIns="0" anchor="ctr"/>
          <a:lstStyle/>
          <a:p>
            <a:pPr algn="ctr">
              <a:defRPr/>
            </a:pPr>
            <a:r>
              <a:rPr lang="fr-FR" sz="1600" b="1" i="0" dirty="0">
                <a:latin typeface="+mn-lt"/>
                <a:cs typeface="+mn-cs"/>
              </a:rPr>
              <a:t>Méthodes</a:t>
            </a:r>
            <a:br>
              <a:rPr lang="fr-FR" sz="1600" b="1" i="0" dirty="0">
                <a:latin typeface="+mn-lt"/>
                <a:cs typeface="+mn-cs"/>
              </a:rPr>
            </a:br>
            <a:r>
              <a:rPr lang="fr-FR" sz="1600" b="1" i="0" dirty="0">
                <a:latin typeface="+mn-lt"/>
                <a:cs typeface="+mn-cs"/>
              </a:rPr>
              <a:t>de travail</a:t>
            </a:r>
          </a:p>
        </p:txBody>
      </p:sp>
      <p:sp>
        <p:nvSpPr>
          <p:cNvPr id="43" name="Ellipse 42"/>
          <p:cNvSpPr/>
          <p:nvPr/>
        </p:nvSpPr>
        <p:spPr bwMode="auto">
          <a:xfrm>
            <a:off x="3024188" y="2457450"/>
            <a:ext cx="3022600" cy="2663825"/>
          </a:xfrm>
          <a:prstGeom prst="ellipse">
            <a:avLst/>
          </a:prstGeom>
          <a:noFill/>
          <a:ln w="9525" cap="flat" cmpd="sng" algn="ctr">
            <a:solidFill>
              <a:schemeClr val="bg1"/>
            </a:solidFill>
            <a:prstDash val="solid"/>
            <a:round/>
            <a:headEnd type="none" w="med" len="med"/>
            <a:tailEnd type="none" w="med" len="med"/>
          </a:ln>
          <a:effectLst/>
          <a:extLst/>
        </p:spPr>
        <p:txBody>
          <a:bodyPr/>
          <a:lstStyle/>
          <a:p>
            <a:pPr>
              <a:defRPr/>
            </a:pPr>
            <a:endParaRPr lang="fr-FR" b="1" i="0">
              <a:latin typeface="+mn-lt"/>
              <a:cs typeface="+mn-cs"/>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solidFill>
                  <a:schemeClr val="tx1"/>
                </a:solidFill>
              </a:rPr>
              <a:t>LES IMP (INDEMNITÉS POUR MISSION PARTICULIÈRE)</a:t>
            </a:r>
            <a:endParaRPr lang="fr-FR" dirty="0">
              <a:solidFill>
                <a:schemeClr val="tx1"/>
              </a:solidFill>
            </a:endParaRPr>
          </a:p>
        </p:txBody>
      </p:sp>
      <p:sp>
        <p:nvSpPr>
          <p:cNvPr id="3" name="Espace réservé du contenu 2"/>
          <p:cNvSpPr>
            <a:spLocks noGrp="1"/>
          </p:cNvSpPr>
          <p:nvPr>
            <p:ph sz="quarter" idx="1"/>
          </p:nvPr>
        </p:nvSpPr>
        <p:spPr/>
        <p:txBody>
          <a:bodyPr>
            <a:normAutofit lnSpcReduction="10000"/>
          </a:bodyPr>
          <a:lstStyle/>
          <a:p>
            <a:pPr algn="just"/>
            <a:r>
              <a:rPr lang="fr-FR" sz="2800" dirty="0" smtClean="0"/>
              <a:t>Les IMP remplacent les HSA et les HSE pour des missions qui ne sont pas des missions d’enseignement devant élèves.</a:t>
            </a:r>
          </a:p>
          <a:p>
            <a:pPr algn="just"/>
            <a:r>
              <a:rPr lang="fr-FR" sz="2800" dirty="0" smtClean="0"/>
              <a:t>Ex: indemnité de coordonnateurs, animateur TICE, référent culture…</a:t>
            </a:r>
          </a:p>
          <a:p>
            <a:pPr algn="just"/>
            <a:r>
              <a:rPr lang="fr-FR" sz="2800" dirty="0" smtClean="0"/>
              <a:t>Il y a 5 taux d’IMP: Taux 1: 312,5 euros     Taux 2: 625 euros         Taux 3: 1250 euros   Taux 4: 2500 euros  Taux 5: 3750 euros</a:t>
            </a:r>
          </a:p>
          <a:p>
            <a:pPr algn="just"/>
            <a:r>
              <a:rPr lang="fr-FR" sz="2800" dirty="0" smtClean="0"/>
              <a:t>La rémunération ne dépend plus du grade de l’enseignant mais uniquement de la fonction exercée. </a:t>
            </a:r>
          </a:p>
          <a:p>
            <a:pPr>
              <a:buNone/>
            </a:pP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solidFill>
                  <a:schemeClr val="tx1"/>
                </a:solidFill>
              </a:rPr>
              <a:t>REFORME DE L’EVALUATION (textes définitifs prévus pour le </a:t>
            </a:r>
            <a:r>
              <a:rPr lang="fr-FR" b="1" smtClean="0">
                <a:solidFill>
                  <a:schemeClr val="tx1"/>
                </a:solidFill>
              </a:rPr>
              <a:t>15 octobre)</a:t>
            </a:r>
            <a:endParaRPr lang="fr-FR" b="1" dirty="0">
              <a:solidFill>
                <a:schemeClr val="tx1"/>
              </a:solidFill>
            </a:endParaRPr>
          </a:p>
        </p:txBody>
      </p:sp>
      <p:sp>
        <p:nvSpPr>
          <p:cNvPr id="3" name="Espace réservé du contenu 2"/>
          <p:cNvSpPr>
            <a:spLocks noGrp="1"/>
          </p:cNvSpPr>
          <p:nvPr>
            <p:ph sz="quarter" idx="1"/>
          </p:nvPr>
        </p:nvSpPr>
        <p:spPr/>
        <p:txBody>
          <a:bodyPr>
            <a:normAutofit/>
          </a:bodyPr>
          <a:lstStyle/>
          <a:p>
            <a:r>
              <a:rPr lang="fr-FR" dirty="0" smtClean="0"/>
              <a:t>Remplacement du LPC par un livret scolaire (CP-3</a:t>
            </a:r>
            <a:r>
              <a:rPr lang="fr-FR" baseline="30000" dirty="0" smtClean="0"/>
              <a:t>ème</a:t>
            </a:r>
            <a:r>
              <a:rPr lang="fr-FR" dirty="0" smtClean="0"/>
              <a:t>) </a:t>
            </a:r>
            <a:r>
              <a:rPr lang="fr-FR" dirty="0" smtClean="0">
                <a:solidFill>
                  <a:srgbClr val="FF0000"/>
                </a:solidFill>
              </a:rPr>
              <a:t>numérique et national</a:t>
            </a:r>
          </a:p>
          <a:p>
            <a:r>
              <a:rPr lang="fr-FR" dirty="0" smtClean="0"/>
              <a:t>A la fin de chaque cycle, bilan de compétences général du socle de chaque élève</a:t>
            </a:r>
          </a:p>
          <a:p>
            <a:pPr algn="just"/>
            <a:r>
              <a:rPr lang="fr-FR" dirty="0" smtClean="0"/>
              <a:t>Les élèves en grande difficulté devront faire l’objet d’un suivi personnalisé PPRE (Programme personnalisé de réussite éducative)</a:t>
            </a:r>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solidFill>
                  <a:schemeClr val="tx1"/>
                </a:solidFill>
              </a:rPr>
              <a:t>LE DNB (prévisions) juin 2017</a:t>
            </a:r>
            <a:endParaRPr lang="fr-FR" b="1" dirty="0">
              <a:solidFill>
                <a:schemeClr val="tx1"/>
              </a:solidFill>
            </a:endParaRPr>
          </a:p>
        </p:txBody>
      </p:sp>
      <p:sp>
        <p:nvSpPr>
          <p:cNvPr id="3" name="Espace réservé du contenu 2"/>
          <p:cNvSpPr>
            <a:spLocks noGrp="1"/>
          </p:cNvSpPr>
          <p:nvPr>
            <p:ph sz="quarter" idx="1"/>
          </p:nvPr>
        </p:nvSpPr>
        <p:spPr/>
        <p:txBody>
          <a:bodyPr>
            <a:normAutofit lnSpcReduction="10000"/>
          </a:bodyPr>
          <a:lstStyle/>
          <a:p>
            <a:r>
              <a:rPr lang="fr-FR" dirty="0" smtClean="0"/>
              <a:t>2 épreuves écrites : </a:t>
            </a:r>
          </a:p>
          <a:p>
            <a:pPr>
              <a:buNone/>
            </a:pPr>
            <a:r>
              <a:rPr lang="fr-FR" dirty="0" smtClean="0"/>
              <a:t>-Epreuve « littéraire » comprenant le français, l’histoire-géographie, l’éducation morale et civique EMC</a:t>
            </a:r>
          </a:p>
          <a:p>
            <a:pPr>
              <a:buNone/>
            </a:pPr>
            <a:r>
              <a:rPr lang="fr-FR" dirty="0" smtClean="0"/>
              <a:t>-Epreuve « scientifique » comprenant les mathématiques, les sciences et la technologie.</a:t>
            </a:r>
          </a:p>
          <a:p>
            <a:r>
              <a:rPr lang="fr-FR" dirty="0" smtClean="0"/>
              <a:t>1 épreuve orale d’EPI</a:t>
            </a:r>
          </a:p>
          <a:p>
            <a:r>
              <a:rPr lang="fr-FR" dirty="0" smtClean="0"/>
              <a:t>Le contrôle continu n’existe plus, il est remplacé par des points de bonification en fonction de la maitrise des compétences du socle.</a:t>
            </a:r>
          </a:p>
          <a:p>
            <a:r>
              <a:rPr lang="fr-FR" dirty="0" smtClean="0"/>
              <a:t>Création d’une cérémonie obligatoire de remise du brevet</a:t>
            </a:r>
          </a:p>
          <a:p>
            <a:r>
              <a:rPr lang="fr-FR" dirty="0" smtClean="0"/>
              <a:t>Des sujets « 0 » sont prévus</a:t>
            </a:r>
          </a:p>
          <a:p>
            <a:endParaRPr lang="fr-FR" dirty="0" smtClean="0"/>
          </a:p>
          <a:p>
            <a:endParaRPr lang="fr-FR" dirty="0" smtClean="0"/>
          </a:p>
          <a:p>
            <a:endParaRPr lang="fr-FR" dirty="0" smtClean="0"/>
          </a:p>
          <a:p>
            <a:endParaRPr lang="fr-FR" dirty="0" smtClean="0"/>
          </a:p>
          <a:p>
            <a:endParaRPr lang="fr-FR" dirty="0" smtClean="0"/>
          </a:p>
          <a:p>
            <a:endParaRPr lang="fr-FR"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Projet de livret scolaire</a:t>
            </a:r>
            <a:endParaRPr lang="fr-FR" b="1" dirty="0"/>
          </a:p>
        </p:txBody>
      </p:sp>
      <p:sp>
        <p:nvSpPr>
          <p:cNvPr id="3" name="Espace réservé du contenu 2"/>
          <p:cNvSpPr>
            <a:spLocks noGrp="1"/>
          </p:cNvSpPr>
          <p:nvPr>
            <p:ph sz="quarter" idx="1"/>
          </p:nvPr>
        </p:nvSpPr>
        <p:spPr/>
        <p:txBody>
          <a:bodyPr/>
          <a:lstStyle/>
          <a:p>
            <a:r>
              <a:rPr lang="fr-FR" dirty="0" smtClean="0">
                <a:hlinkClick r:id="rId2" action="ppaction://hlinkfile"/>
              </a:rPr>
              <a:t>projet Livret-scolaire.pdf</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627</TotalTime>
  <Words>1290</Words>
  <Application>Microsoft Office PowerPoint</Application>
  <PresentationFormat>Affichage à l'écran (4:3)</PresentationFormat>
  <Paragraphs>221</Paragraphs>
  <Slides>26</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26</vt:i4>
      </vt:variant>
    </vt:vector>
  </HeadingPairs>
  <TitlesOfParts>
    <vt:vector size="34" baseType="lpstr">
      <vt:lpstr>Arial</vt:lpstr>
      <vt:lpstr>Calibri</vt:lpstr>
      <vt:lpstr>Franklin Gothic Book</vt:lpstr>
      <vt:lpstr>ＭＳ Ｐゴシック</vt:lpstr>
      <vt:lpstr>ＭＳ Ｐゴシック</vt:lpstr>
      <vt:lpstr>Perpetua</vt:lpstr>
      <vt:lpstr>Wingdings 2</vt:lpstr>
      <vt:lpstr>Capitaux</vt:lpstr>
      <vt:lpstr>Réunion de rentrée  septembre 2015</vt:lpstr>
      <vt:lpstr>Mise en application</vt:lpstr>
      <vt:lpstr>LA FORMATION</vt:lpstr>
      <vt:lpstr>LE NOUVEAU SOCLE COMMUN DE CONNAISSANCES DE COMPETENCES ET DE CULTURE BO n°17 du 23 avril 2015</vt:lpstr>
      <vt:lpstr>Domaines de formation du socle</vt:lpstr>
      <vt:lpstr>Domaine 1 : les langages pour penser et communiquer </vt:lpstr>
      <vt:lpstr>Domaine 2 : les méthodes et outils pour apprendre </vt:lpstr>
      <vt:lpstr>Domaine 3 : la formation de la personne et du citoyen </vt:lpstr>
      <vt:lpstr>Domaine 4 : les systèmes naturels et les systèmes techniques</vt:lpstr>
      <vt:lpstr>Domaine 5 : les représentations du monde et l'activité humaine </vt:lpstr>
      <vt:lpstr>LES HORAIRES</vt:lpstr>
      <vt:lpstr>UNE DOTATION HORAIRE SUPPLÉMENTAIRE POUR CHAQUE CLASSE (autonomie des collèges)</vt:lpstr>
      <vt:lpstr>L’Accompagnement Personnalisé AP et les Enseignements Pratiques Interdisciplinaires EPI</vt:lpstr>
      <vt:lpstr>QU’EST-CE QUE L’A.P.</vt:lpstr>
      <vt:lpstr>QU’EST-CE QUE SONT LES E.P.I.</vt:lpstr>
      <vt:lpstr>LISTE DES THEMATIQUES DES EPI</vt:lpstr>
      <vt:lpstr>ORGANISATION POSSIBLE DE l’AP et des EPI</vt:lpstr>
      <vt:lpstr>BILAN SUR LES HORAIRES</vt:lpstr>
      <vt:lpstr>Les groupes et l’heure de vaisselle</vt:lpstr>
      <vt:lpstr>Modification de l’éducation prioritaire</vt:lpstr>
      <vt:lpstr>LE CONSEIL ÉCOLE COLLÈGE</vt:lpstr>
      <vt:lpstr>EXEMPLE DE CHAMPS D’ACTIONS</vt:lpstr>
      <vt:lpstr>LES IMP (INDEMNITÉS POUR MISSION PARTICULIÈRE)</vt:lpstr>
      <vt:lpstr>REFORME DE L’EVALUATION (textes définitifs prévus pour le 15 octobre)</vt:lpstr>
      <vt:lpstr>LE DNB (prévisions) juin 2017</vt:lpstr>
      <vt:lpstr>Projet de livret scolaire</vt:lpstr>
    </vt:vector>
  </TitlesOfParts>
  <Company>Your Company Name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rachid arab</cp:lastModifiedBy>
  <cp:revision>71</cp:revision>
  <dcterms:created xsi:type="dcterms:W3CDTF">2014-08-29T16:50:42Z</dcterms:created>
  <dcterms:modified xsi:type="dcterms:W3CDTF">2016-02-17T19:04:18Z</dcterms:modified>
</cp:coreProperties>
</file>