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303" r:id="rId3"/>
    <p:sldId id="302" r:id="rId4"/>
    <p:sldId id="257" r:id="rId5"/>
    <p:sldId id="258" r:id="rId6"/>
    <p:sldId id="259" r:id="rId7"/>
    <p:sldId id="294" r:id="rId8"/>
    <p:sldId id="295" r:id="rId9"/>
    <p:sldId id="260" r:id="rId10"/>
    <p:sldId id="261" r:id="rId11"/>
    <p:sldId id="264" r:id="rId12"/>
    <p:sldId id="278" r:id="rId13"/>
    <p:sldId id="286" r:id="rId14"/>
    <p:sldId id="291" r:id="rId15"/>
    <p:sldId id="290" r:id="rId16"/>
    <p:sldId id="289" r:id="rId17"/>
    <p:sldId id="292" r:id="rId18"/>
    <p:sldId id="293" r:id="rId19"/>
    <p:sldId id="306" r:id="rId20"/>
    <p:sldId id="307" r:id="rId21"/>
    <p:sldId id="269" r:id="rId22"/>
    <p:sldId id="270" r:id="rId23"/>
    <p:sldId id="271" r:id="rId24"/>
    <p:sldId id="272" r:id="rId25"/>
    <p:sldId id="273" r:id="rId26"/>
    <p:sldId id="274" r:id="rId27"/>
    <p:sldId id="263" r:id="rId28"/>
    <p:sldId id="265" r:id="rId29"/>
    <p:sldId id="266" r:id="rId30"/>
    <p:sldId id="267" r:id="rId31"/>
    <p:sldId id="305" r:id="rId32"/>
    <p:sldId id="298" r:id="rId33"/>
    <p:sldId id="299" r:id="rId34"/>
    <p:sldId id="300" r:id="rId35"/>
    <p:sldId id="301" r:id="rId36"/>
    <p:sldId id="277" r:id="rId37"/>
    <p:sldId id="281" r:id="rId38"/>
    <p:sldId id="276" r:id="rId39"/>
    <p:sldId id="283" r:id="rId40"/>
    <p:sldId id="284" r:id="rId41"/>
    <p:sldId id="304" r:id="rId4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DF03FF-820D-4E31-AE70-B763DD220D77}" type="datetimeFigureOut">
              <a:rPr lang="fr-FR" smtClean="0"/>
              <a:pPr/>
              <a:t>17/02/2016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D5F810-72F4-40CC-9FD9-D5A82524A5BD}" type="slidenum">
              <a:rPr lang="fr-FR" smtClean="0"/>
              <a:pPr/>
              <a:t>‹N°›</a:t>
            </a:fld>
            <a:endParaRPr lang="fr-FR"/>
          </a:p>
        </p:txBody>
      </p:sp>
    </p:spTree>
    <p:extLst>
      <p:ext uri="{BB962C8B-B14F-4D97-AF65-F5344CB8AC3E}">
        <p14:creationId xmlns:p14="http://schemas.microsoft.com/office/powerpoint/2010/main" val="4168375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emploi du temps d’un professeur de SVT, l’établissement ayant opté pour des changements par trimestre</a:t>
            </a:r>
          </a:p>
          <a:p>
            <a:r>
              <a:rPr lang="fr-FR" baseline="0" dirty="0" smtClean="0"/>
              <a:t>pas de variation du total d’un trimestre à l’autre, mais en 5</a:t>
            </a:r>
            <a:r>
              <a:rPr lang="fr-FR" baseline="30000" dirty="0" smtClean="0"/>
              <a:t>e</a:t>
            </a:r>
            <a:r>
              <a:rPr lang="fr-FR" baseline="0" dirty="0" smtClean="0"/>
              <a:t> un EPI au premier trimestre, en 4</a:t>
            </a:r>
            <a:r>
              <a:rPr lang="fr-FR" baseline="30000" dirty="0" smtClean="0"/>
              <a:t>e</a:t>
            </a:r>
            <a:r>
              <a:rPr lang="fr-FR" baseline="0" dirty="0" smtClean="0"/>
              <a:t> pour le deuxième trimestre (et rien pour le dernier trimestre : il n’y a aucune obligation de participer toujours aux EC, ni même d’y participer tout court, mais il faut que les EC existent : le cas particulier ne peut s’appliquer à l’ensemble des enseignants)</a:t>
            </a:r>
          </a:p>
        </p:txBody>
      </p:sp>
      <p:sp>
        <p:nvSpPr>
          <p:cNvPr id="4" name="Espace réservé du numéro de diapositive 3"/>
          <p:cNvSpPr>
            <a:spLocks noGrp="1"/>
          </p:cNvSpPr>
          <p:nvPr>
            <p:ph type="sldNum" sz="quarter" idx="10"/>
          </p:nvPr>
        </p:nvSpPr>
        <p:spPr/>
        <p:txBody>
          <a:bodyPr/>
          <a:lstStyle/>
          <a:p>
            <a:fld id="{BC7F321B-8A3E-4360-B30C-5DA0DD983367}" type="slidenum">
              <a:rPr lang="fr-FR" smtClean="0"/>
              <a:pPr/>
              <a:t>20</a:t>
            </a:fld>
            <a:endParaRPr lang="fr-FR"/>
          </a:p>
        </p:txBody>
      </p:sp>
    </p:spTree>
    <p:extLst>
      <p:ext uri="{BB962C8B-B14F-4D97-AF65-F5344CB8AC3E}">
        <p14:creationId xmlns:p14="http://schemas.microsoft.com/office/powerpoint/2010/main" val="428017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BF355717-6979-4AEC-B341-75E4B03A4188}"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355717-6979-4AEC-B341-75E4B03A418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355717-6979-4AEC-B341-75E4B03A4188}"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355717-6979-4AEC-B341-75E4B03A418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F355717-6979-4AEC-B341-75E4B03A418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F355717-6979-4AEC-B341-75E4B03A418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F355717-6979-4AEC-B341-75E4B03A418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F355717-6979-4AEC-B341-75E4B03A418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BF355717-6979-4AEC-B341-75E4B03A4188}"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355717-6979-4AEC-B341-75E4B03A418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7A2D475-C8F4-42A3-A7A6-5962753F9BA2}" type="datetimeFigureOut">
              <a:rPr lang="fr-FR" smtClean="0"/>
              <a:pPr/>
              <a:t>17/02/2016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F355717-6979-4AEC-B341-75E4B03A418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A2D475-C8F4-42A3-A7A6-5962753F9BA2}" type="datetimeFigureOut">
              <a:rPr lang="fr-FR" smtClean="0"/>
              <a:pPr/>
              <a:t>17/02/2016</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F355717-6979-4AEC-B341-75E4B03A4188}"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6&#232;me%20lettre%20aux%20principaux%20des%20coll&#232;ges.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BO%20programmes%20cycle%203.docx"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BO%20programme%20cycle%204.doc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solidFill>
                  <a:schemeClr val="tx1"/>
                </a:solidFill>
              </a:rPr>
              <a:t>Les nouveaux programmes des collèges en </a:t>
            </a:r>
            <a:br>
              <a:rPr lang="fr-FR" dirty="0" smtClean="0">
                <a:solidFill>
                  <a:schemeClr val="tx1"/>
                </a:solidFill>
              </a:rPr>
            </a:br>
            <a:r>
              <a:rPr lang="fr-FR" dirty="0" smtClean="0">
                <a:solidFill>
                  <a:schemeClr val="tx1"/>
                </a:solidFill>
              </a:rPr>
              <a:t>Sciences Physiques</a:t>
            </a:r>
            <a:endParaRPr lang="fr-FR" dirty="0">
              <a:solidFill>
                <a:schemeClr val="tx1"/>
              </a:solidFill>
            </a:endParaRPr>
          </a:p>
        </p:txBody>
      </p:sp>
      <p:sp>
        <p:nvSpPr>
          <p:cNvPr id="3" name="Sous-titre 2"/>
          <p:cNvSpPr>
            <a:spLocks noGrp="1"/>
          </p:cNvSpPr>
          <p:nvPr>
            <p:ph type="subTitle" idx="1"/>
          </p:nvPr>
        </p:nvSpPr>
        <p:spPr>
          <a:xfrm>
            <a:off x="533400" y="3228536"/>
            <a:ext cx="7854696" cy="2915108"/>
          </a:xfrm>
        </p:spPr>
        <p:txBody>
          <a:bodyPr>
            <a:normAutofit/>
          </a:bodyPr>
          <a:lstStyle/>
          <a:p>
            <a:endParaRPr lang="fr-FR" dirty="0" smtClean="0"/>
          </a:p>
          <a:p>
            <a:endParaRPr lang="fr-FR" sz="4400" dirty="0" smtClean="0">
              <a:solidFill>
                <a:schemeClr val="bg1"/>
              </a:solidFill>
            </a:endParaRPr>
          </a:p>
          <a:p>
            <a:r>
              <a:rPr lang="fr-FR" sz="4400" dirty="0" smtClean="0">
                <a:solidFill>
                  <a:schemeClr val="bg1"/>
                </a:solidFill>
              </a:rPr>
              <a:t>BO n°43 du 19 novembre 2015</a:t>
            </a:r>
          </a:p>
          <a:p>
            <a:r>
              <a:rPr lang="fr-FR" sz="4400" dirty="0" smtClean="0">
                <a:solidFill>
                  <a:schemeClr val="bg1"/>
                </a:solidFill>
              </a:rPr>
              <a:t>BO n°48 du 24 décembre 2015</a:t>
            </a:r>
          </a:p>
          <a:p>
            <a:endParaRPr lang="fr-FR" sz="4400" dirty="0" smtClean="0">
              <a:solidFill>
                <a:schemeClr val="bg1"/>
              </a:solidFill>
            </a:endParaRPr>
          </a:p>
          <a:p>
            <a:endParaRPr lang="fr-FR" sz="4400" dirty="0" smtClean="0">
              <a:solidFill>
                <a:schemeClr val="bg1"/>
              </a:solidFill>
            </a:endParaRPr>
          </a:p>
          <a:p>
            <a:endParaRPr lang="fr-FR" sz="4400" dirty="0" smtClean="0">
              <a:solidFill>
                <a:schemeClr val="bg1"/>
              </a:solidFill>
            </a:endParaRPr>
          </a:p>
          <a:p>
            <a:endParaRPr lang="fr-FR" sz="4400" dirty="0" smtClean="0">
              <a:solidFill>
                <a:schemeClr val="bg1"/>
              </a:solidFill>
            </a:endParaRPr>
          </a:p>
          <a:p>
            <a:endParaRPr lang="fr-FR" sz="4400" dirty="0" smtClean="0">
              <a:solidFill>
                <a:schemeClr val="bg1"/>
              </a:solidFill>
            </a:endParaRPr>
          </a:p>
          <a:p>
            <a:endParaRPr lang="fr-FR" sz="4400" dirty="0" smtClean="0">
              <a:solidFill>
                <a:schemeClr val="bg1"/>
              </a:solidFill>
            </a:endParaRPr>
          </a:p>
          <a:p>
            <a:endParaRPr lang="fr-FR" sz="4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latin typeface="Arial" pitchFamily="34" charset="0"/>
                <a:cs typeface="Arial" pitchFamily="34" charset="0"/>
              </a:rPr>
              <a:t>LA FORMATION</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lstStyle/>
          <a:p>
            <a:endParaRPr lang="fr-FR" dirty="0" smtClean="0"/>
          </a:p>
          <a:p>
            <a:pPr algn="just"/>
            <a:r>
              <a:rPr lang="fr-FR" dirty="0" smtClean="0">
                <a:latin typeface="Arial" pitchFamily="34" charset="0"/>
                <a:cs typeface="Arial" pitchFamily="34" charset="0"/>
              </a:rPr>
              <a:t>Jeudi 1 octobre 14h-17h : Les aspects transversaux de la réforme.</a:t>
            </a:r>
          </a:p>
          <a:p>
            <a:pPr algn="just"/>
            <a:r>
              <a:rPr lang="fr-FR" dirty="0" smtClean="0">
                <a:latin typeface="Arial" pitchFamily="34" charset="0"/>
                <a:cs typeface="Arial" pitchFamily="34" charset="0"/>
              </a:rPr>
              <a:t>Jeudi 21 janvier 14h-17h : Les nouveaux programmes de SPC.</a:t>
            </a:r>
          </a:p>
          <a:p>
            <a:pPr algn="just"/>
            <a:r>
              <a:rPr lang="fr-FR" dirty="0" smtClean="0">
                <a:latin typeface="Arial" pitchFamily="34" charset="0"/>
                <a:cs typeface="Arial" pitchFamily="34" charset="0"/>
              </a:rPr>
              <a:t>Jeudi 14 avril 14h-17h  : L’évaluation par compétences en SPC (compétences transversales du SC et compétences spécifiques en SPC).</a:t>
            </a:r>
          </a:p>
          <a:p>
            <a:pPr algn="just"/>
            <a:r>
              <a:rPr lang="fr-FR" dirty="0" smtClean="0">
                <a:latin typeface="Arial" pitchFamily="34" charset="0"/>
                <a:cs typeface="Arial" pitchFamily="34" charset="0"/>
              </a:rPr>
              <a:t>Jeudi 19 mai : Utilisation des TICE dans les nouveaux programmes de SPC.</a:t>
            </a:r>
            <a:endParaRPr lang="fr-F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4400" dirty="0" smtClean="0">
                <a:latin typeface="Arial" pitchFamily="34" charset="0"/>
                <a:cs typeface="Arial" pitchFamily="34" charset="0"/>
              </a:rPr>
              <a:t>La consultation des programmes</a:t>
            </a:r>
            <a:endParaRPr lang="fr-FR" sz="4400"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r>
              <a:rPr lang="fr-FR" sz="3200" dirty="0" smtClean="0">
                <a:latin typeface="Arial" pitchFamily="34" charset="0"/>
                <a:cs typeface="Arial" pitchFamily="34" charset="0"/>
              </a:rPr>
              <a:t>Programmes complètement remaniés.</a:t>
            </a:r>
            <a:endParaRPr lang="fr-FR"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latin typeface="Arial" pitchFamily="34" charset="0"/>
                <a:cs typeface="Arial" pitchFamily="34" charset="0"/>
              </a:rPr>
              <a:t>LES HORAIRES</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Autofit/>
          </a:bodyPr>
          <a:lstStyle/>
          <a:p>
            <a:pPr algn="just"/>
            <a:r>
              <a:rPr lang="fr-FR" sz="3200" dirty="0" smtClean="0">
                <a:latin typeface="Arial" pitchFamily="34" charset="0"/>
                <a:cs typeface="Arial" pitchFamily="34" charset="0"/>
              </a:rPr>
              <a:t>Introduction de la physique en 6</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 dans un horaire globalisé de « Sciences » de 4h (SVT-SPC-Technologie).</a:t>
            </a:r>
          </a:p>
          <a:p>
            <a:pPr algn="just"/>
            <a:r>
              <a:rPr lang="fr-FR" sz="3200" dirty="0" smtClean="0">
                <a:latin typeface="Arial" pitchFamily="34" charset="0"/>
                <a:cs typeface="Arial" pitchFamily="34" charset="0"/>
              </a:rPr>
              <a:t>En 5</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-4</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-3</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 1h30 de SPC donc 30 minutes de perdue en 3</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a:t>
            </a:r>
          </a:p>
          <a:p>
            <a:pPr algn="just"/>
            <a:r>
              <a:rPr lang="fr-FR" sz="3200" dirty="0" smtClean="0">
                <a:latin typeface="Arial" pitchFamily="34" charset="0"/>
                <a:cs typeface="Arial" pitchFamily="34" charset="0"/>
              </a:rPr>
              <a:t>Pas de groupe à effectifs réduits institutionnels (dans aucune discipline et à aucun niveau) mais possibilité d’en faire grâce à l’horaire non affecté.</a:t>
            </a:r>
            <a:endParaRPr lang="fr-FR"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357166"/>
            <a:ext cx="7772400" cy="1285884"/>
          </a:xfrm>
        </p:spPr>
        <p:txBody>
          <a:bodyPr>
            <a:noAutofit/>
          </a:bodyPr>
          <a:lstStyle/>
          <a:p>
            <a:pPr algn="ctr"/>
            <a:r>
              <a:rPr lang="fr-FR" sz="2800" b="1" dirty="0" smtClean="0">
                <a:solidFill>
                  <a:schemeClr val="tx1"/>
                </a:solidFill>
                <a:latin typeface="Arial" pitchFamily="34" charset="0"/>
                <a:cs typeface="Arial" pitchFamily="34" charset="0"/>
              </a:rPr>
              <a:t>UNE DOTATION HORAIRE SUPPLÉMENTAIRE POUR CHAQUE CLASSE (autonomie des collèges)</a:t>
            </a:r>
            <a:endParaRPr lang="fr-FR" sz="2800" b="1" dirty="0">
              <a:solidFill>
                <a:schemeClr val="tx1"/>
              </a:solidFill>
              <a:latin typeface="Arial" pitchFamily="34" charset="0"/>
              <a:cs typeface="Arial" pitchFamily="34" charset="0"/>
            </a:endParaRPr>
          </a:p>
        </p:txBody>
      </p:sp>
      <p:sp>
        <p:nvSpPr>
          <p:cNvPr id="4" name="Espace réservé du contenu 3"/>
          <p:cNvSpPr>
            <a:spLocks noGrp="1"/>
          </p:cNvSpPr>
          <p:nvPr>
            <p:ph sz="quarter" idx="1"/>
          </p:nvPr>
        </p:nvSpPr>
        <p:spPr>
          <a:xfrm>
            <a:off x="571472" y="3857628"/>
            <a:ext cx="8043890" cy="1071558"/>
          </a:xfrm>
          <a:prstGeom prst="snip1Rect">
            <a:avLst/>
          </a:prstGeom>
          <a:solidFill>
            <a:srgbClr val="CC66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fr-FR" sz="2800" dirty="0" smtClean="0"/>
              <a:t>Dotation horaire supplémentaire de 3 heures par semaine et par division 29h professeur</a:t>
            </a:r>
            <a:endParaRPr lang="fr-FR" sz="2800" dirty="0"/>
          </a:p>
        </p:txBody>
      </p:sp>
      <p:sp>
        <p:nvSpPr>
          <p:cNvPr id="5" name="Plus 4"/>
          <p:cNvSpPr/>
          <p:nvPr/>
        </p:nvSpPr>
        <p:spPr>
          <a:xfrm>
            <a:off x="4071934" y="3071810"/>
            <a:ext cx="785818" cy="642942"/>
          </a:xfrm>
          <a:prstGeom prst="mathPlu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contenu 3"/>
          <p:cNvSpPr txBox="1">
            <a:spLocks/>
          </p:cNvSpPr>
          <p:nvPr/>
        </p:nvSpPr>
        <p:spPr>
          <a:xfrm>
            <a:off x="795310" y="1938338"/>
            <a:ext cx="8043890" cy="1071558"/>
          </a:xfrm>
          <a:prstGeom prst="snip1Rect">
            <a:avLst/>
          </a:prstGeom>
          <a:solidFill>
            <a:srgbClr val="CC660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normAutofit fontScale="85000" lnSpcReduction="10000"/>
          </a:bodyPr>
          <a:lstStyle/>
          <a:p>
            <a:pPr marL="274320" marR="0" lvl="0" indent="-274320" algn="ctr"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fr-FR" sz="2800" b="0" i="0" u="none" strike="noStrike" kern="1200" cap="none" spc="0" normalizeH="0" baseline="0" noProof="0" dirty="0" smtClean="0">
                <a:ln>
                  <a:noFill/>
                </a:ln>
                <a:solidFill>
                  <a:schemeClr val="lt1"/>
                </a:solidFill>
                <a:effectLst/>
                <a:uLnTx/>
                <a:uFillTx/>
                <a:latin typeface="+mn-lt"/>
                <a:ea typeface="+mn-ea"/>
                <a:cs typeface="+mn-cs"/>
              </a:rPr>
              <a:t>Dotation horaire pour les enseignements obligatoires </a:t>
            </a:r>
          </a:p>
          <a:p>
            <a:pPr marL="274320" marR="0" lvl="0" indent="-274320" algn="ctr"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fr-FR" sz="2800" b="0" i="0" u="none" strike="noStrike" kern="1200" cap="none" spc="0" normalizeH="0" baseline="0" noProof="0" dirty="0" smtClean="0">
                <a:ln>
                  <a:noFill/>
                </a:ln>
                <a:solidFill>
                  <a:schemeClr val="lt1"/>
                </a:solidFill>
                <a:effectLst/>
                <a:uLnTx/>
                <a:uFillTx/>
                <a:latin typeface="+mn-lt"/>
                <a:ea typeface="+mn-ea"/>
                <a:cs typeface="+mn-cs"/>
              </a:rPr>
              <a:t>26 h élève</a:t>
            </a:r>
            <a:endParaRPr kumimoji="0" lang="fr-FR" sz="2800" b="0" i="0" u="none" strike="noStrike" kern="1200" cap="none" spc="0" normalizeH="0" baseline="0" noProof="0" dirty="0">
              <a:ln>
                <a:noFill/>
              </a:ln>
              <a:solidFill>
                <a:schemeClr val="lt1"/>
              </a:solidFill>
              <a:effectLst/>
              <a:uLnTx/>
              <a:uFillTx/>
              <a:latin typeface="+mn-lt"/>
              <a:ea typeface="+mn-ea"/>
              <a:cs typeface="+mn-cs"/>
            </a:endParaRPr>
          </a:p>
        </p:txBody>
      </p:sp>
      <p:sp>
        <p:nvSpPr>
          <p:cNvPr id="7" name="Rectangle à coins arrondis 6"/>
          <p:cNvSpPr/>
          <p:nvPr/>
        </p:nvSpPr>
        <p:spPr>
          <a:xfrm>
            <a:off x="3428992" y="5357826"/>
            <a:ext cx="2143140" cy="98583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t>Groupes à effectif réduit</a:t>
            </a:r>
            <a:endParaRPr lang="fr-FR" sz="2400" dirty="0"/>
          </a:p>
        </p:txBody>
      </p:sp>
      <p:sp>
        <p:nvSpPr>
          <p:cNvPr id="8" name="Rectangle à coins arrondis 7"/>
          <p:cNvSpPr/>
          <p:nvPr/>
        </p:nvSpPr>
        <p:spPr>
          <a:xfrm>
            <a:off x="785786" y="5357826"/>
            <a:ext cx="1857388" cy="9144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t>Interventions conjointes</a:t>
            </a:r>
            <a:endParaRPr lang="fr-FR" sz="2000" dirty="0"/>
          </a:p>
        </p:txBody>
      </p:sp>
      <p:sp>
        <p:nvSpPr>
          <p:cNvPr id="9" name="Rectangle à coins arrondis 8"/>
          <p:cNvSpPr/>
          <p:nvPr/>
        </p:nvSpPr>
        <p:spPr>
          <a:xfrm>
            <a:off x="6357950" y="5357826"/>
            <a:ext cx="2214578" cy="9144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Enseignements  complémentaires optionnels  (LCA-LCR</a:t>
            </a:r>
            <a:r>
              <a:rPr lang="fr-FR" sz="2400" dirty="0" smtClean="0"/>
              <a:t>)</a:t>
            </a:r>
            <a:endParaRPr lang="fr-FR" sz="2400" dirty="0"/>
          </a:p>
        </p:txBody>
      </p:sp>
      <p:cxnSp>
        <p:nvCxnSpPr>
          <p:cNvPr id="21" name="Connecteur droit avec flèche 20"/>
          <p:cNvCxnSpPr/>
          <p:nvPr/>
        </p:nvCxnSpPr>
        <p:spPr>
          <a:xfrm rot="10800000" flipV="1">
            <a:off x="2214546" y="4929198"/>
            <a:ext cx="50006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rot="16200000" flipH="1">
            <a:off x="4429125" y="5000636"/>
            <a:ext cx="500067" cy="714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a:off x="6429388" y="4929198"/>
            <a:ext cx="642942"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b="1" dirty="0" smtClean="0">
                <a:solidFill>
                  <a:schemeClr val="tx1"/>
                </a:solidFill>
                <a:latin typeface="Arial" pitchFamily="34" charset="0"/>
                <a:cs typeface="Arial" pitchFamily="34" charset="0"/>
              </a:rPr>
              <a:t>LA DOTATION HORAIRE SUPPLÉMENTAIRE</a:t>
            </a:r>
            <a:endParaRPr lang="fr-FR" sz="3200" dirty="0">
              <a:latin typeface="Arial" pitchFamily="34" charset="0"/>
              <a:cs typeface="Arial" pitchFamily="34" charset="0"/>
            </a:endParaRPr>
          </a:p>
        </p:txBody>
      </p:sp>
      <p:sp>
        <p:nvSpPr>
          <p:cNvPr id="3" name="Espace réservé du contenu 2"/>
          <p:cNvSpPr>
            <a:spLocks noGrp="1"/>
          </p:cNvSpPr>
          <p:nvPr>
            <p:ph sz="quarter" idx="1"/>
          </p:nvPr>
        </p:nvSpPr>
        <p:spPr/>
        <p:txBody>
          <a:bodyPr>
            <a:normAutofit fontScale="92500" lnSpcReduction="10000"/>
          </a:bodyPr>
          <a:lstStyle/>
          <a:p>
            <a:pPr algn="just"/>
            <a:endParaRPr lang="fr-FR" sz="3600" b="1" dirty="0" smtClean="0"/>
          </a:p>
          <a:p>
            <a:pPr algn="just"/>
            <a:r>
              <a:rPr lang="fr-FR" sz="3600" u="sng" dirty="0" smtClean="0">
                <a:latin typeface="Arial" pitchFamily="34" charset="0"/>
                <a:cs typeface="Arial" pitchFamily="34" charset="0"/>
              </a:rPr>
              <a:t>Attention</a:t>
            </a:r>
            <a:r>
              <a:rPr lang="fr-FR" sz="3600" dirty="0" smtClean="0">
                <a:latin typeface="Arial" pitchFamily="34" charset="0"/>
                <a:cs typeface="Arial" pitchFamily="34" charset="0"/>
              </a:rPr>
              <a:t> : les 3h par division de liberté sont mises dans un pot commun pour tout le collège. </a:t>
            </a:r>
          </a:p>
          <a:p>
            <a:pPr algn="just"/>
            <a:r>
              <a:rPr lang="fr-FR" sz="3600" dirty="0" smtClean="0">
                <a:latin typeface="Arial" pitchFamily="34" charset="0"/>
                <a:cs typeface="Arial" pitchFamily="34" charset="0"/>
              </a:rPr>
              <a:t>Prenons l’exemple d’un collège avec 4 classes par niveau, cela fait 16 classes, on a donc un pot commun de 16x3= </a:t>
            </a:r>
            <a:r>
              <a:rPr lang="fr-FR" sz="3600" dirty="0" smtClean="0">
                <a:solidFill>
                  <a:srgbClr val="FF0000"/>
                </a:solidFill>
                <a:latin typeface="Arial" pitchFamily="34" charset="0"/>
                <a:cs typeface="Arial" pitchFamily="34" charset="0"/>
              </a:rPr>
              <a:t>48h à utiliser comme on le souhaite sur l’ensemble des classes.</a:t>
            </a:r>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latin typeface="Arial" pitchFamily="34" charset="0"/>
                <a:cs typeface="Arial" pitchFamily="34" charset="0"/>
              </a:rPr>
              <a:t>La stratégie des groupes</a:t>
            </a:r>
            <a:endParaRPr lang="fr-FR" dirty="0">
              <a:latin typeface="Arial" pitchFamily="34" charset="0"/>
              <a:cs typeface="Arial" pitchFamily="34" charset="0"/>
            </a:endParaRPr>
          </a:p>
        </p:txBody>
      </p:sp>
      <p:sp>
        <p:nvSpPr>
          <p:cNvPr id="3" name="Espace réservé du contenu 2"/>
          <p:cNvSpPr>
            <a:spLocks noGrp="1"/>
          </p:cNvSpPr>
          <p:nvPr>
            <p:ph idx="1"/>
          </p:nvPr>
        </p:nvSpPr>
        <p:spPr>
          <a:xfrm>
            <a:off x="457200" y="1935480"/>
            <a:ext cx="8229600" cy="4636792"/>
          </a:xfrm>
        </p:spPr>
        <p:txBody>
          <a:bodyPr>
            <a:normAutofit fontScale="92500" lnSpcReduction="20000"/>
          </a:bodyPr>
          <a:lstStyle/>
          <a:p>
            <a:pPr algn="just"/>
            <a:r>
              <a:rPr lang="fr-FR" dirty="0" smtClean="0">
                <a:latin typeface="Arial" pitchFamily="34" charset="0"/>
                <a:cs typeface="Arial" pitchFamily="34" charset="0"/>
              </a:rPr>
              <a:t>Latin: 5h, Créole 5h, interventions conjointes: peu utilisées.</a:t>
            </a:r>
          </a:p>
          <a:p>
            <a:pPr algn="just"/>
            <a:r>
              <a:rPr lang="fr-FR" dirty="0" smtClean="0">
                <a:latin typeface="Arial" pitchFamily="34" charset="0"/>
                <a:cs typeface="Arial" pitchFamily="34" charset="0"/>
              </a:rPr>
              <a:t>Reste donc 48-10= </a:t>
            </a:r>
            <a:r>
              <a:rPr lang="fr-FR" b="1" dirty="0" smtClean="0">
                <a:latin typeface="Arial" pitchFamily="34" charset="0"/>
                <a:cs typeface="Arial" pitchFamily="34" charset="0"/>
              </a:rPr>
              <a:t>38h pour faire des groupes     </a:t>
            </a:r>
          </a:p>
          <a:p>
            <a:pPr algn="just"/>
            <a:r>
              <a:rPr lang="fr-FR" dirty="0" smtClean="0">
                <a:latin typeface="Arial" pitchFamily="34" charset="0"/>
                <a:cs typeface="Arial" pitchFamily="34" charset="0"/>
              </a:rPr>
              <a:t>Groupes traditionnellement en : SPC-SVT-Techno, groupes de compétences en LV1-LV2, AP, EPI.</a:t>
            </a:r>
          </a:p>
          <a:p>
            <a:pPr algn="just"/>
            <a:r>
              <a:rPr lang="fr-FR" dirty="0" smtClean="0">
                <a:latin typeface="Arial" pitchFamily="34" charset="0"/>
                <a:cs typeface="Arial" pitchFamily="34" charset="0"/>
              </a:rPr>
              <a:t>Vous pouvez demander raisonnablement des groupes pour un niveau entier. Par exemple le niveau 3</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 si l’on fait 3 groupes avec 2 classes cela consomme 1,5h et </a:t>
            </a:r>
            <a:r>
              <a:rPr lang="fr-FR" dirty="0" smtClean="0">
                <a:solidFill>
                  <a:srgbClr val="FF0000"/>
                </a:solidFill>
                <a:latin typeface="Arial" pitchFamily="34" charset="0"/>
                <a:cs typeface="Arial" pitchFamily="34" charset="0"/>
              </a:rPr>
              <a:t>s’il y a 4 classes de 3</a:t>
            </a:r>
            <a:r>
              <a:rPr lang="fr-FR" baseline="30000" dirty="0" smtClean="0">
                <a:solidFill>
                  <a:srgbClr val="FF0000"/>
                </a:solidFill>
                <a:latin typeface="Arial" pitchFamily="34" charset="0"/>
                <a:cs typeface="Arial" pitchFamily="34" charset="0"/>
              </a:rPr>
              <a:t>ème</a:t>
            </a:r>
            <a:r>
              <a:rPr lang="fr-FR" dirty="0" smtClean="0">
                <a:solidFill>
                  <a:srgbClr val="FF0000"/>
                </a:solidFill>
                <a:latin typeface="Arial" pitchFamily="34" charset="0"/>
                <a:cs typeface="Arial" pitchFamily="34" charset="0"/>
              </a:rPr>
              <a:t> cela consommera 3h sur les 38h du pot commun.</a:t>
            </a:r>
          </a:p>
          <a:p>
            <a:pPr algn="just"/>
            <a:r>
              <a:rPr lang="fr-FR" dirty="0" smtClean="0">
                <a:latin typeface="Arial" pitchFamily="34" charset="0"/>
                <a:cs typeface="Arial" pitchFamily="34" charset="0"/>
              </a:rPr>
              <a:t>Pour éviter les problèmes, si vous vous mettez d’accord avec les enseignants de SVT et de techno pour faire des groupes en 3</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 cela ne consommera que 3x3=</a:t>
            </a:r>
            <a:r>
              <a:rPr lang="fr-FR" dirty="0" smtClean="0">
                <a:solidFill>
                  <a:srgbClr val="FF0000"/>
                </a:solidFill>
                <a:latin typeface="Arial" pitchFamily="34" charset="0"/>
                <a:cs typeface="Arial" pitchFamily="34" charset="0"/>
              </a:rPr>
              <a:t>9h sur les 38h</a:t>
            </a:r>
            <a:endParaRPr lang="fr-FR"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5400" dirty="0" smtClean="0">
                <a:latin typeface="Arial" pitchFamily="34" charset="0"/>
                <a:cs typeface="Arial" pitchFamily="34" charset="0"/>
              </a:rPr>
              <a:t>LES ARGUMENTS</a:t>
            </a:r>
            <a:endParaRPr lang="fr-FR" sz="5400" dirty="0">
              <a:latin typeface="Arial" pitchFamily="34" charset="0"/>
              <a:cs typeface="Arial" pitchFamily="34" charset="0"/>
            </a:endParaRPr>
          </a:p>
        </p:txBody>
      </p:sp>
      <p:sp>
        <p:nvSpPr>
          <p:cNvPr id="3" name="Espace réservé du contenu 2"/>
          <p:cNvSpPr>
            <a:spLocks noGrp="1"/>
          </p:cNvSpPr>
          <p:nvPr>
            <p:ph idx="1"/>
          </p:nvPr>
        </p:nvSpPr>
        <p:spPr/>
        <p:txBody>
          <a:bodyPr/>
          <a:lstStyle/>
          <a:p>
            <a:pPr algn="just"/>
            <a:r>
              <a:rPr lang="fr-FR" sz="2800" dirty="0" smtClean="0">
                <a:latin typeface="Arial" pitchFamily="34" charset="0"/>
                <a:cs typeface="Arial" pitchFamily="34" charset="0"/>
              </a:rPr>
              <a:t>la physique-chimie est une science expérimentale, il faut chaque fois que cela est possible, réaliser des expériences. Celles-ci apportent des compétences différentes et complémentaires de l’enseignement théorique. </a:t>
            </a:r>
          </a:p>
          <a:p>
            <a:pPr algn="just"/>
            <a:r>
              <a:rPr lang="fr-FR" sz="2800" dirty="0" smtClean="0">
                <a:latin typeface="Arial" pitchFamily="34" charset="0"/>
                <a:cs typeface="Arial" pitchFamily="34" charset="0"/>
              </a:rPr>
              <a:t>La sécurité des élèves lors des expériences</a:t>
            </a:r>
          </a:p>
          <a:p>
            <a:pPr algn="just"/>
            <a:r>
              <a:rPr lang="fr-FR" sz="2800" dirty="0" smtClean="0">
                <a:latin typeface="Arial" pitchFamily="34" charset="0"/>
                <a:cs typeface="Arial" pitchFamily="34" charset="0"/>
              </a:rPr>
              <a:t>La liaison collège-lycée. En lycée, il y a 1h30 de TP par semaine, il faut donc habituer les élèves à manipuler.</a:t>
            </a:r>
          </a:p>
          <a:p>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57166"/>
            <a:ext cx="8229600" cy="1000132"/>
          </a:xfrm>
        </p:spPr>
        <p:txBody>
          <a:bodyPr>
            <a:normAutofit fontScale="90000"/>
          </a:bodyPr>
          <a:lstStyle/>
          <a:p>
            <a:pPr algn="ctr"/>
            <a:r>
              <a:rPr lang="fr-FR" sz="3200" b="1" dirty="0" smtClean="0">
                <a:solidFill>
                  <a:schemeClr val="tx1"/>
                </a:solidFill>
                <a:latin typeface="Arial" pitchFamily="34" charset="0"/>
                <a:cs typeface="Arial" pitchFamily="34" charset="0"/>
              </a:rPr>
              <a:t>L’ENSEIGNEMENT DE « SCIENCES » EN 6</a:t>
            </a:r>
            <a:r>
              <a:rPr lang="fr-FR" sz="3200" b="1" baseline="30000" dirty="0" smtClean="0">
                <a:solidFill>
                  <a:schemeClr val="tx1"/>
                </a:solidFill>
                <a:latin typeface="Arial" pitchFamily="34" charset="0"/>
                <a:cs typeface="Arial" pitchFamily="34" charset="0"/>
              </a:rPr>
              <a:t>ÈME</a:t>
            </a:r>
            <a:r>
              <a:rPr lang="fr-FR" sz="3200" b="1" dirty="0" smtClean="0">
                <a:solidFill>
                  <a:schemeClr val="tx1"/>
                </a:solidFill>
                <a:latin typeface="Arial" pitchFamily="34" charset="0"/>
                <a:cs typeface="Arial" pitchFamily="34" charset="0"/>
              </a:rPr>
              <a:t> </a:t>
            </a:r>
            <a:endParaRPr lang="fr-FR" sz="3200" b="1" dirty="0">
              <a:solidFill>
                <a:schemeClr val="tx1"/>
              </a:solidFill>
              <a:latin typeface="Arial" pitchFamily="34" charset="0"/>
              <a:cs typeface="Arial" pitchFamily="34" charset="0"/>
            </a:endParaRPr>
          </a:p>
        </p:txBody>
      </p:sp>
      <p:sp>
        <p:nvSpPr>
          <p:cNvPr id="3" name="Espace réservé du contenu 2"/>
          <p:cNvSpPr>
            <a:spLocks noGrp="1"/>
          </p:cNvSpPr>
          <p:nvPr>
            <p:ph sz="quarter" idx="1"/>
          </p:nvPr>
        </p:nvSpPr>
        <p:spPr>
          <a:xfrm>
            <a:off x="914400" y="1447800"/>
            <a:ext cx="7772400" cy="5053034"/>
          </a:xfrm>
        </p:spPr>
        <p:txBody>
          <a:bodyPr>
            <a:normAutofit/>
          </a:bodyPr>
          <a:lstStyle/>
          <a:p>
            <a:pPr algn="just"/>
            <a:r>
              <a:rPr lang="fr-FR" dirty="0" smtClean="0">
                <a:latin typeface="Arial" pitchFamily="34" charset="0"/>
                <a:cs typeface="Arial" pitchFamily="34" charset="0"/>
              </a:rPr>
              <a:t>Le programme comporte 4 parties, l’une de SVT, une autre de SPC, une autre de technologie et une dernière commune aux SPC et SVT. </a:t>
            </a:r>
            <a:endParaRPr lang="fr-FR" u="sng" dirty="0" smtClean="0">
              <a:latin typeface="Arial" pitchFamily="34" charset="0"/>
              <a:cs typeface="Arial" pitchFamily="34" charset="0"/>
            </a:endParaRPr>
          </a:p>
          <a:p>
            <a:pPr algn="just"/>
            <a:r>
              <a:rPr lang="fr-FR" dirty="0" smtClean="0">
                <a:solidFill>
                  <a:srgbClr val="FF0000"/>
                </a:solidFill>
                <a:latin typeface="Arial" pitchFamily="34" charset="0"/>
                <a:cs typeface="Arial" pitchFamily="34" charset="0"/>
              </a:rPr>
              <a:t>L’organisation qui est laissée au choix des collèges </a:t>
            </a:r>
            <a:r>
              <a:rPr lang="fr-FR" dirty="0" smtClean="0">
                <a:latin typeface="Arial" pitchFamily="34" charset="0"/>
                <a:cs typeface="Arial" pitchFamily="34" charset="0"/>
              </a:rPr>
              <a:t>consiste à répartir les 4h de « Sciences » entre les 3 disciplines (SVT-SPC-Technologie)</a:t>
            </a:r>
          </a:p>
          <a:p>
            <a:pPr algn="just"/>
            <a:r>
              <a:rPr lang="fr-FR" dirty="0" smtClean="0">
                <a:latin typeface="Arial" pitchFamily="34" charset="0"/>
                <a:cs typeface="Arial" pitchFamily="34" charset="0"/>
              </a:rPr>
              <a:t>Rem: Quelque soit l’organisation retenue, il n’y a pas de groupe institutionnel. Si on veut en faire, on devra piocher dans le pot commun des 48h</a:t>
            </a:r>
            <a:endParaRPr lang="fr-F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28604"/>
            <a:ext cx="8229600" cy="714380"/>
          </a:xfrm>
        </p:spPr>
        <p:txBody>
          <a:bodyPr>
            <a:normAutofit/>
          </a:bodyPr>
          <a:lstStyle/>
          <a:p>
            <a:pPr algn="ctr"/>
            <a:r>
              <a:rPr lang="fr-FR" sz="4000" b="1" dirty="0" smtClean="0">
                <a:solidFill>
                  <a:schemeClr val="tx1"/>
                </a:solidFill>
                <a:latin typeface="Arial" pitchFamily="34" charset="0"/>
                <a:cs typeface="Arial" pitchFamily="34" charset="0"/>
              </a:rPr>
              <a:t>Exemples d’organisation possible</a:t>
            </a:r>
            <a:endParaRPr lang="fr-FR" sz="4000" b="1" dirty="0">
              <a:solidFill>
                <a:schemeClr val="tx1"/>
              </a:solidFill>
              <a:latin typeface="Arial" pitchFamily="34" charset="0"/>
              <a:cs typeface="Arial" pitchFamily="34" charset="0"/>
            </a:endParaRPr>
          </a:p>
        </p:txBody>
      </p:sp>
      <p:sp>
        <p:nvSpPr>
          <p:cNvPr id="3" name="Espace réservé du contenu 2"/>
          <p:cNvSpPr>
            <a:spLocks noGrp="1"/>
          </p:cNvSpPr>
          <p:nvPr>
            <p:ph sz="quarter" idx="1"/>
          </p:nvPr>
        </p:nvSpPr>
        <p:spPr>
          <a:xfrm>
            <a:off x="914400" y="1285860"/>
            <a:ext cx="7772400" cy="5429288"/>
          </a:xfrm>
        </p:spPr>
        <p:txBody>
          <a:bodyPr>
            <a:noAutofit/>
          </a:bodyPr>
          <a:lstStyle/>
          <a:p>
            <a:pPr algn="just"/>
            <a:r>
              <a:rPr lang="fr-FR" sz="2400" dirty="0" smtClean="0">
                <a:latin typeface="Arial" pitchFamily="34" charset="0"/>
                <a:cs typeface="Arial" pitchFamily="34" charset="0"/>
              </a:rPr>
              <a:t>Ex1:Faire de l’EIST (enseignement intégré des sciences et de la technologie). Cela consiste à faire 3 groupes avec 2 classes (donc consommation de 4h sur les 48h du pot commun). Chacun de 3 professeurs traite l’intégralité du programme de « Sciences » avec son groupe.</a:t>
            </a:r>
          </a:p>
          <a:p>
            <a:pPr algn="just"/>
            <a:r>
              <a:rPr lang="fr-FR" sz="2400" dirty="0" smtClean="0">
                <a:latin typeface="Arial" pitchFamily="34" charset="0"/>
                <a:cs typeface="Arial" pitchFamily="34" charset="0"/>
              </a:rPr>
              <a:t>Ex2: Donner 1h à chacun des 3 professeurs qui traiteront la partie correspondant à leur discipline. La 4</a:t>
            </a:r>
            <a:r>
              <a:rPr lang="fr-FR" sz="2400" baseline="30000" dirty="0" smtClean="0">
                <a:latin typeface="Arial" pitchFamily="34" charset="0"/>
                <a:cs typeface="Arial" pitchFamily="34" charset="0"/>
              </a:rPr>
              <a:t>ème</a:t>
            </a:r>
            <a:r>
              <a:rPr lang="fr-FR" sz="2400" dirty="0" smtClean="0">
                <a:latin typeface="Arial" pitchFamily="34" charset="0"/>
                <a:cs typeface="Arial" pitchFamily="34" charset="0"/>
              </a:rPr>
              <a:t> heure étant donnée une fois sur 3 aux professeurs de SPC-SVT-Technologie. </a:t>
            </a:r>
          </a:p>
          <a:p>
            <a:pPr algn="just">
              <a:buNone/>
            </a:pPr>
            <a:r>
              <a:rPr lang="fr-FR" sz="2400" dirty="0" smtClean="0">
                <a:latin typeface="Arial" pitchFamily="34" charset="0"/>
                <a:cs typeface="Arial" pitchFamily="34" charset="0"/>
              </a:rPr>
              <a:t>   Bilan: (SVT 1h20min, SPC 1h20min, Techno 1h20min).</a:t>
            </a:r>
          </a:p>
          <a:p>
            <a:pPr algn="just">
              <a:buNone/>
            </a:pPr>
            <a:r>
              <a:rPr lang="fr-FR" sz="2400" dirty="0" smtClean="0">
                <a:latin typeface="Arial" pitchFamily="34" charset="0"/>
                <a:cs typeface="Arial" pitchFamily="34" charset="0"/>
              </a:rPr>
              <a:t>  </a:t>
            </a:r>
            <a:r>
              <a:rPr lang="fr-FR" sz="2400" dirty="0" smtClean="0">
                <a:latin typeface="Arial" pitchFamily="34" charset="0"/>
                <a:cs typeface="Arial" pitchFamily="34" charset="0"/>
                <a:hlinkClick r:id="rId2" action="ppaction://hlinkfile"/>
              </a:rPr>
              <a:t>6ème lettre aux principaux des collèges.pdf</a:t>
            </a:r>
            <a:endParaRPr lang="fr-FR" sz="2400" dirty="0" smtClean="0">
              <a:latin typeface="Arial" pitchFamily="34" charset="0"/>
              <a:cs typeface="Arial" pitchFamily="34" charset="0"/>
            </a:endParaRPr>
          </a:p>
          <a:p>
            <a:pPr algn="just">
              <a:buNone/>
            </a:pPr>
            <a:endParaRPr lang="fr-F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latin typeface="Arial" pitchFamily="34" charset="0"/>
                <a:cs typeface="Arial" pitchFamily="34" charset="0"/>
              </a:rPr>
              <a:t>Programmes écrits par cycle</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r>
              <a:rPr lang="fr-FR" dirty="0" smtClean="0">
                <a:latin typeface="Arial" pitchFamily="34" charset="0"/>
                <a:cs typeface="Arial" pitchFamily="34" charset="0"/>
              </a:rPr>
              <a:t>Cycle 3 : CM1-CM2-6</a:t>
            </a:r>
            <a:r>
              <a:rPr lang="fr-FR" baseline="30000" dirty="0" smtClean="0">
                <a:latin typeface="Arial" pitchFamily="34" charset="0"/>
                <a:cs typeface="Arial" pitchFamily="34" charset="0"/>
              </a:rPr>
              <a:t>ème</a:t>
            </a:r>
            <a:endParaRPr lang="fr-FR" dirty="0" smtClean="0">
              <a:latin typeface="Arial" pitchFamily="34" charset="0"/>
              <a:cs typeface="Arial" pitchFamily="34" charset="0"/>
            </a:endParaRPr>
          </a:p>
          <a:p>
            <a:pPr algn="just"/>
            <a:r>
              <a:rPr lang="fr-FR" dirty="0" smtClean="0">
                <a:latin typeface="Arial" pitchFamily="34" charset="0"/>
                <a:cs typeface="Arial" pitchFamily="34" charset="0"/>
              </a:rPr>
              <a:t>Cycle 4 : 5</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-4</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-3</a:t>
            </a:r>
            <a:r>
              <a:rPr lang="fr-FR" baseline="30000" dirty="0" smtClean="0">
                <a:latin typeface="Arial" pitchFamily="34" charset="0"/>
                <a:cs typeface="Arial" pitchFamily="34" charset="0"/>
              </a:rPr>
              <a:t>ème</a:t>
            </a:r>
            <a:endParaRPr lang="fr-FR" dirty="0" smtClean="0">
              <a:latin typeface="Arial" pitchFamily="34" charset="0"/>
              <a:cs typeface="Arial" pitchFamily="34" charset="0"/>
            </a:endParaRPr>
          </a:p>
          <a:p>
            <a:pPr algn="just"/>
            <a:r>
              <a:rPr lang="fr-FR" dirty="0" smtClean="0">
                <a:latin typeface="Arial" pitchFamily="34" charset="0"/>
                <a:cs typeface="Arial" pitchFamily="34" charset="0"/>
              </a:rPr>
              <a:t>Nécessité de se rencontrer entre professeurs de SPC d’un même collège pour établir des progressions communes par niveau. </a:t>
            </a:r>
          </a:p>
          <a:p>
            <a:pPr algn="just"/>
            <a:r>
              <a:rPr lang="fr-FR" dirty="0" smtClean="0">
                <a:latin typeface="Arial" pitchFamily="34" charset="0"/>
                <a:cs typeface="Arial" pitchFamily="34" charset="0"/>
              </a:rPr>
              <a:t>Nécessité de se rencontrer entre professeurs de SPC d’un même collège et les enseignants des écoles du secteur (CM1 et CM2) pour établir des progressions communes par niveau pour le cycle 3.</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latin typeface="Arial" pitchFamily="34" charset="0"/>
                <a:cs typeface="Arial" pitchFamily="34" charset="0"/>
              </a:rPr>
              <a:t>Nouveaux points pédagogiques importants</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r>
              <a:rPr lang="fr-FR" sz="2800" dirty="0" smtClean="0">
                <a:latin typeface="Arial" pitchFamily="34" charset="0"/>
                <a:cs typeface="Arial" pitchFamily="34" charset="0"/>
              </a:rPr>
              <a:t>Programmes </a:t>
            </a:r>
            <a:r>
              <a:rPr lang="fr-FR" sz="2800" dirty="0" err="1" smtClean="0">
                <a:latin typeface="Arial" pitchFamily="34" charset="0"/>
                <a:cs typeface="Arial" pitchFamily="34" charset="0"/>
              </a:rPr>
              <a:t>curricullaires</a:t>
            </a:r>
            <a:endParaRPr lang="fr-FR" sz="2800" dirty="0" smtClean="0">
              <a:latin typeface="Arial" pitchFamily="34" charset="0"/>
              <a:cs typeface="Arial" pitchFamily="34" charset="0"/>
            </a:endParaRPr>
          </a:p>
          <a:p>
            <a:pPr algn="just"/>
            <a:r>
              <a:rPr lang="fr-FR" sz="2800" dirty="0" smtClean="0">
                <a:latin typeface="Arial" pitchFamily="34" charset="0"/>
                <a:cs typeface="Arial" pitchFamily="34" charset="0"/>
              </a:rPr>
              <a:t>Progression spiralée</a:t>
            </a:r>
          </a:p>
          <a:p>
            <a:pPr algn="just"/>
            <a:r>
              <a:rPr lang="fr-FR" sz="2800" dirty="0" smtClean="0">
                <a:latin typeface="Arial" pitchFamily="34" charset="0"/>
                <a:cs typeface="Arial" pitchFamily="34" charset="0"/>
              </a:rPr>
              <a:t>Démarche pédagogiques plus variées</a:t>
            </a:r>
          </a:p>
          <a:p>
            <a:pPr algn="just"/>
            <a:r>
              <a:rPr lang="fr-FR" sz="2800" dirty="0" smtClean="0">
                <a:latin typeface="Arial" pitchFamily="34" charset="0"/>
                <a:cs typeface="Arial" pitchFamily="34" charset="0"/>
              </a:rPr>
              <a:t>Interdisciplinarité</a:t>
            </a:r>
          </a:p>
          <a:p>
            <a:pPr algn="just"/>
            <a:r>
              <a:rPr lang="fr-FR" sz="2800" dirty="0" smtClean="0">
                <a:latin typeface="Arial" pitchFamily="34" charset="0"/>
                <a:cs typeface="Arial" pitchFamily="34" charset="0"/>
              </a:rPr>
              <a:t>Fin des thèmes de convergence et des IDD (remplacés par les EPI)</a:t>
            </a:r>
          </a:p>
          <a:p>
            <a:pPr algn="just"/>
            <a:r>
              <a:rPr lang="fr-FR" sz="2800" dirty="0" smtClean="0">
                <a:latin typeface="Arial" pitchFamily="34" charset="0"/>
                <a:cs typeface="Arial" pitchFamily="34" charset="0"/>
              </a:rPr>
              <a:t>Généralisation de l’AP à toutes les classes</a:t>
            </a:r>
          </a:p>
          <a:p>
            <a:pPr>
              <a:buNone/>
            </a:pP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latin typeface="Arial" pitchFamily="34" charset="0"/>
                <a:cs typeface="Arial" pitchFamily="34" charset="0"/>
              </a:rPr>
              <a:t>Programmes </a:t>
            </a:r>
            <a:r>
              <a:rPr lang="fr-FR" dirty="0" err="1" smtClean="0">
                <a:latin typeface="Arial" pitchFamily="34" charset="0"/>
                <a:cs typeface="Arial" pitchFamily="34" charset="0"/>
              </a:rPr>
              <a:t>curriculaires</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rmAutofit fontScale="92500" lnSpcReduction="20000"/>
          </a:bodyPr>
          <a:lstStyle/>
          <a:p>
            <a:pPr algn="just"/>
            <a:r>
              <a:rPr lang="fr-FR" dirty="0" smtClean="0">
                <a:latin typeface="Arial" pitchFamily="34" charset="0"/>
                <a:cs typeface="Arial" pitchFamily="34" charset="0"/>
              </a:rPr>
              <a:t>Programmes </a:t>
            </a:r>
            <a:r>
              <a:rPr lang="fr-FR" dirty="0" err="1" smtClean="0">
                <a:latin typeface="Arial" pitchFamily="34" charset="0"/>
                <a:cs typeface="Arial" pitchFamily="34" charset="0"/>
              </a:rPr>
              <a:t>curriculaires</a:t>
            </a:r>
            <a:r>
              <a:rPr lang="fr-FR" dirty="0" smtClean="0">
                <a:latin typeface="Arial" pitchFamily="34" charset="0"/>
                <a:cs typeface="Arial" pitchFamily="34" charset="0"/>
              </a:rPr>
              <a:t>  (programmes cycle 4 écrits sur 7 pages) contre 14 pages dans les anciens programmes. La conséquence c’est que le programme n’est pas détaillé, </a:t>
            </a:r>
            <a:r>
              <a:rPr lang="fr-FR" dirty="0" smtClean="0">
                <a:solidFill>
                  <a:srgbClr val="FF0000"/>
                </a:solidFill>
                <a:latin typeface="Arial" pitchFamily="34" charset="0"/>
                <a:cs typeface="Arial" pitchFamily="34" charset="0"/>
              </a:rPr>
              <a:t>il faudra développer chacun des points écrits</a:t>
            </a:r>
            <a:r>
              <a:rPr lang="fr-FR" dirty="0" smtClean="0">
                <a:latin typeface="Arial" pitchFamily="34" charset="0"/>
                <a:cs typeface="Arial" pitchFamily="34" charset="0"/>
              </a:rPr>
              <a:t>. Des choix pédagogiques seront donc à faire. </a:t>
            </a:r>
            <a:r>
              <a:rPr lang="fr-FR" b="1" dirty="0" smtClean="0">
                <a:latin typeface="Arial" pitchFamily="34" charset="0"/>
                <a:cs typeface="Arial" pitchFamily="34" charset="0"/>
              </a:rPr>
              <a:t>On ne pourra pas traiter un point sans rapport avec ce qui est écrit.</a:t>
            </a:r>
          </a:p>
          <a:p>
            <a:pPr algn="just"/>
            <a:r>
              <a:rPr lang="fr-FR" dirty="0" smtClean="0">
                <a:latin typeface="Arial" pitchFamily="34" charset="0"/>
                <a:cs typeface="Arial" pitchFamily="34" charset="0"/>
              </a:rPr>
              <a:t>Ex1: On parle de température de changement d’état sans dire s’il faut ou non réaliser la courbe de changement d’état. Si on veut, on peut la faire mais ce n’est pas obligatoire.</a:t>
            </a:r>
          </a:p>
          <a:p>
            <a:pPr algn="just"/>
            <a:r>
              <a:rPr lang="fr-FR" dirty="0" smtClean="0">
                <a:latin typeface="Arial" pitchFamily="34" charset="0"/>
                <a:cs typeface="Arial" pitchFamily="34" charset="0"/>
              </a:rPr>
              <a:t>Ex2: On ne parle pas du tout de la couleur des objets (aucun item n’en fait allusion). Il est donc hors de question de le faire.</a:t>
            </a:r>
            <a:endParaRPr lang="fr-F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latin typeface="Arial" pitchFamily="34" charset="0"/>
                <a:cs typeface="Arial" pitchFamily="34" charset="0"/>
              </a:rPr>
              <a:t>Conséquences des programmes </a:t>
            </a:r>
            <a:r>
              <a:rPr lang="fr-FR" dirty="0" err="1" smtClean="0">
                <a:latin typeface="Arial" pitchFamily="34" charset="0"/>
                <a:cs typeface="Arial" pitchFamily="34" charset="0"/>
              </a:rPr>
              <a:t>curriculaires</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r>
              <a:rPr lang="fr-FR" sz="2800" dirty="0" smtClean="0">
                <a:solidFill>
                  <a:srgbClr val="FF0000"/>
                </a:solidFill>
                <a:latin typeface="Arial" pitchFamily="34" charset="0"/>
                <a:cs typeface="Arial" pitchFamily="34" charset="0"/>
              </a:rPr>
              <a:t>Fin du découpage obligatoire de l’année. </a:t>
            </a:r>
          </a:p>
          <a:p>
            <a:pPr algn="just">
              <a:buNone/>
            </a:pPr>
            <a:r>
              <a:rPr lang="fr-FR" sz="2800" dirty="0" smtClean="0">
                <a:solidFill>
                  <a:srgbClr val="00B050"/>
                </a:solidFill>
                <a:latin typeface="Arial" pitchFamily="34" charset="0"/>
                <a:cs typeface="Arial" pitchFamily="34" charset="0"/>
              </a:rPr>
              <a:t>  Dans les nouveaux programmes on fera à peu prêt moitié physique, moitié chimie dans toutes les classes.</a:t>
            </a:r>
          </a:p>
          <a:p>
            <a:pPr algn="just">
              <a:buNone/>
            </a:pPr>
            <a:endParaRPr lang="fr-FR" sz="2800" dirty="0" smtClean="0">
              <a:latin typeface="Arial" pitchFamily="34" charset="0"/>
              <a:cs typeface="Arial" pitchFamily="34" charset="0"/>
            </a:endParaRPr>
          </a:p>
          <a:p>
            <a:pPr algn="just"/>
            <a:r>
              <a:rPr lang="fr-FR" sz="2800" dirty="0" smtClean="0">
                <a:solidFill>
                  <a:srgbClr val="FF0000"/>
                </a:solidFill>
                <a:latin typeface="Arial" pitchFamily="34" charset="0"/>
                <a:cs typeface="Arial" pitchFamily="34" charset="0"/>
              </a:rPr>
              <a:t>Fin des programmes trop lourd. </a:t>
            </a:r>
            <a:r>
              <a:rPr lang="fr-FR" sz="2800" dirty="0" smtClean="0">
                <a:latin typeface="Arial" pitchFamily="34" charset="0"/>
                <a:cs typeface="Arial" pitchFamily="34" charset="0"/>
              </a:rPr>
              <a:t>(puisque c’est vous qui déciderez jusqu’où vous développerez chaque item).</a:t>
            </a:r>
          </a:p>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81328"/>
            <a:ext cx="8229600" cy="5019506"/>
          </a:xfrm>
        </p:spPr>
        <p:txBody>
          <a:bodyPr>
            <a:normAutofit fontScale="92500"/>
          </a:bodyPr>
          <a:lstStyle/>
          <a:p>
            <a:pPr algn="just"/>
            <a:r>
              <a:rPr lang="fr-FR" b="1" u="sng" dirty="0" smtClean="0">
                <a:latin typeface="Arial" pitchFamily="34" charset="0"/>
                <a:cs typeface="Arial" pitchFamily="34" charset="0"/>
              </a:rPr>
              <a:t>Définition</a:t>
            </a:r>
            <a:r>
              <a:rPr lang="fr-FR" dirty="0" smtClean="0">
                <a:latin typeface="Arial" pitchFamily="34" charset="0"/>
                <a:cs typeface="Arial" pitchFamily="34" charset="0"/>
              </a:rPr>
              <a:t> : Il s’agit de reprendre chaque année des notions vues les années précédentes en les approfondissant.</a:t>
            </a:r>
          </a:p>
          <a:p>
            <a:pPr algn="just"/>
            <a:r>
              <a:rPr lang="fr-FR" dirty="0" smtClean="0">
                <a:solidFill>
                  <a:srgbClr val="FF0000"/>
                </a:solidFill>
                <a:latin typeface="Arial" pitchFamily="34" charset="0"/>
                <a:cs typeface="Arial" pitchFamily="34" charset="0"/>
              </a:rPr>
              <a:t>Idéalement chaque sous-thème devra être traité tous les ans.</a:t>
            </a:r>
          </a:p>
          <a:p>
            <a:pPr algn="just"/>
            <a:r>
              <a:rPr lang="fr-FR" b="1" u="sng" dirty="0" smtClean="0">
                <a:latin typeface="Arial" pitchFamily="34" charset="0"/>
                <a:cs typeface="Arial" pitchFamily="34" charset="0"/>
              </a:rPr>
              <a:t>Intérêt</a:t>
            </a:r>
            <a:r>
              <a:rPr lang="fr-FR" dirty="0" smtClean="0">
                <a:latin typeface="Arial" pitchFamily="34" charset="0"/>
                <a:cs typeface="Arial" pitchFamily="34" charset="0"/>
              </a:rPr>
              <a:t> : Les élèves retiennent mieux les notions si on les reprend régulièrement.</a:t>
            </a:r>
          </a:p>
          <a:p>
            <a:pPr algn="just"/>
            <a:r>
              <a:rPr lang="fr-FR" b="1" u="sng" dirty="0" smtClean="0">
                <a:latin typeface="Arial" pitchFamily="34" charset="0"/>
                <a:cs typeface="Arial" pitchFamily="34" charset="0"/>
              </a:rPr>
              <a:t>Exemple sur le sous-thème : </a:t>
            </a:r>
            <a:r>
              <a:rPr lang="fr-FR" b="1" dirty="0" smtClean="0">
                <a:latin typeface="Arial" pitchFamily="34" charset="0"/>
                <a:cs typeface="Arial" pitchFamily="34" charset="0"/>
              </a:rPr>
              <a:t>Réaliser des circuits électriques simples et exploiter les lois de l’électricité</a:t>
            </a:r>
            <a:endParaRPr lang="fr-FR" b="1" u="sng" dirty="0" smtClean="0">
              <a:latin typeface="Arial" pitchFamily="34" charset="0"/>
              <a:cs typeface="Arial" pitchFamily="34" charset="0"/>
            </a:endParaRPr>
          </a:p>
          <a:p>
            <a:pPr algn="just">
              <a:buNone/>
            </a:pPr>
            <a:r>
              <a:rPr lang="fr-FR" dirty="0" smtClean="0">
                <a:latin typeface="Arial" pitchFamily="34" charset="0"/>
                <a:cs typeface="Arial" pitchFamily="34" charset="0"/>
              </a:rPr>
              <a:t>5</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 les circuits en série et en dérivation</a:t>
            </a:r>
          </a:p>
          <a:p>
            <a:pPr algn="just">
              <a:buNone/>
            </a:pPr>
            <a:r>
              <a:rPr lang="fr-FR" dirty="0" smtClean="0">
                <a:latin typeface="Arial" pitchFamily="34" charset="0"/>
                <a:cs typeface="Arial" pitchFamily="34" charset="0"/>
              </a:rPr>
              <a:t>4</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 les lois des circuits en série et en dérivation </a:t>
            </a:r>
          </a:p>
          <a:p>
            <a:pPr algn="just">
              <a:buNone/>
            </a:pPr>
            <a:r>
              <a:rPr lang="fr-FR" dirty="0" smtClean="0">
                <a:latin typeface="Arial" pitchFamily="34" charset="0"/>
                <a:cs typeface="Arial" pitchFamily="34" charset="0"/>
              </a:rPr>
              <a:t>3</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 Puissance et énergie dans les circuits électriques</a:t>
            </a:r>
            <a:endParaRPr lang="fr-FR" baseline="30000" dirty="0" smtClean="0">
              <a:latin typeface="Arial" pitchFamily="34" charset="0"/>
              <a:cs typeface="Arial" pitchFamily="34" charset="0"/>
            </a:endParaRPr>
          </a:p>
          <a:p>
            <a:pPr>
              <a:buNone/>
            </a:pPr>
            <a:endParaRPr lang="fr-FR" dirty="0" smtClean="0"/>
          </a:p>
          <a:p>
            <a:pPr>
              <a:buNone/>
            </a:pPr>
            <a:endParaRPr lang="fr-FR" dirty="0"/>
          </a:p>
        </p:txBody>
      </p:sp>
      <p:sp>
        <p:nvSpPr>
          <p:cNvPr id="3" name="Titre 2"/>
          <p:cNvSpPr>
            <a:spLocks noGrp="1"/>
          </p:cNvSpPr>
          <p:nvPr>
            <p:ph type="title"/>
          </p:nvPr>
        </p:nvSpPr>
        <p:spPr>
          <a:xfrm>
            <a:off x="457200" y="357166"/>
            <a:ext cx="8229600" cy="1000132"/>
          </a:xfrm>
        </p:spPr>
        <p:txBody>
          <a:bodyPr>
            <a:normAutofit fontScale="90000"/>
          </a:bodyPr>
          <a:lstStyle/>
          <a:p>
            <a:pPr algn="ctr"/>
            <a:r>
              <a:rPr lang="fr-FR" dirty="0" smtClean="0">
                <a:latin typeface="Arial" pitchFamily="34" charset="0"/>
                <a:cs typeface="Arial" pitchFamily="34" charset="0"/>
              </a:rPr>
              <a:t>LA PROGRESSION SPIRALÉE</a:t>
            </a:r>
            <a:endParaRPr lang="fr-F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57166"/>
            <a:ext cx="8229600" cy="1143008"/>
          </a:xfrm>
        </p:spPr>
        <p:txBody>
          <a:bodyPr>
            <a:normAutofit/>
          </a:bodyPr>
          <a:lstStyle/>
          <a:p>
            <a:pPr algn="ctr"/>
            <a:r>
              <a:rPr lang="fr-FR" sz="3600" dirty="0" smtClean="0">
                <a:latin typeface="Arial" pitchFamily="34" charset="0"/>
                <a:cs typeface="Arial" pitchFamily="34" charset="0"/>
              </a:rPr>
              <a:t>Nécessité de démarches pédagogiques  complémentaires</a:t>
            </a:r>
            <a:endParaRPr lang="fr-FR" sz="3600" dirty="0">
              <a:latin typeface="Arial" pitchFamily="34" charset="0"/>
              <a:cs typeface="Arial" pitchFamily="34" charset="0"/>
            </a:endParaRPr>
          </a:p>
        </p:txBody>
      </p:sp>
      <p:sp>
        <p:nvSpPr>
          <p:cNvPr id="3" name="Espace réservé du contenu 2"/>
          <p:cNvSpPr>
            <a:spLocks noGrp="1"/>
          </p:cNvSpPr>
          <p:nvPr>
            <p:ph idx="1"/>
          </p:nvPr>
        </p:nvSpPr>
        <p:spPr>
          <a:xfrm>
            <a:off x="457200" y="1643050"/>
            <a:ext cx="8229600" cy="5000660"/>
          </a:xfrm>
        </p:spPr>
        <p:txBody>
          <a:bodyPr>
            <a:normAutofit/>
          </a:bodyPr>
          <a:lstStyle/>
          <a:p>
            <a:pPr algn="just"/>
            <a:r>
              <a:rPr lang="fr-FR" sz="2400" dirty="0" smtClean="0">
                <a:latin typeface="Lucida Sans Unicode" pitchFamily="34" charset="0"/>
                <a:cs typeface="Lucida Sans Unicode" pitchFamily="34" charset="0"/>
              </a:rPr>
              <a:t>Rechercher, extraire et organiser l’information utile</a:t>
            </a:r>
          </a:p>
          <a:p>
            <a:pPr algn="just">
              <a:buNone/>
            </a:pPr>
            <a:r>
              <a:rPr lang="fr-FR" sz="2400" dirty="0" smtClean="0">
                <a:latin typeface="Lucida Sans Unicode" pitchFamily="34" charset="0"/>
                <a:cs typeface="Lucida Sans Unicode" pitchFamily="34" charset="0"/>
              </a:rPr>
              <a:t>                                  </a:t>
            </a:r>
            <a:r>
              <a:rPr lang="fr-FR" sz="2400" b="1" dirty="0" smtClean="0">
                <a:latin typeface="Lucida Sans Unicode" pitchFamily="34" charset="0"/>
                <a:cs typeface="Lucida Sans Unicode" pitchFamily="34" charset="0"/>
              </a:rPr>
              <a:t>étude de documents</a:t>
            </a:r>
          </a:p>
          <a:p>
            <a:pPr algn="just"/>
            <a:r>
              <a:rPr lang="fr-FR" sz="2400" dirty="0" smtClean="0">
                <a:latin typeface="Lucida Sans Unicode" pitchFamily="34" charset="0"/>
                <a:cs typeface="Lucida Sans Unicode" pitchFamily="34" charset="0"/>
              </a:rPr>
              <a:t>Réaliser, manipuler, mesurer, calculer, appliquer des consignes                 </a:t>
            </a:r>
            <a:r>
              <a:rPr lang="fr-FR" sz="2400" b="1" dirty="0" smtClean="0">
                <a:latin typeface="Lucida Sans Unicode" pitchFamily="34" charset="0"/>
                <a:cs typeface="Lucida Sans Unicode" pitchFamily="34" charset="0"/>
              </a:rPr>
              <a:t>TP avec protocole</a:t>
            </a:r>
          </a:p>
          <a:p>
            <a:pPr algn="just"/>
            <a:r>
              <a:rPr lang="fr-FR" sz="2400" dirty="0" smtClean="0">
                <a:latin typeface="Lucida Sans Unicode" pitchFamily="34" charset="0"/>
                <a:cs typeface="Lucida Sans Unicode" pitchFamily="34" charset="0"/>
              </a:rPr>
              <a:t>Analyse d’une expérience.           </a:t>
            </a:r>
            <a:r>
              <a:rPr lang="fr-FR" sz="2400" b="1" dirty="0" smtClean="0">
                <a:latin typeface="Lucida Sans Unicode" pitchFamily="34" charset="0"/>
                <a:cs typeface="Lucida Sans Unicode" pitchFamily="34" charset="0"/>
              </a:rPr>
              <a:t>Expérience de cours</a:t>
            </a:r>
          </a:p>
          <a:p>
            <a:pPr algn="just"/>
            <a:r>
              <a:rPr lang="fr-FR" sz="2400" dirty="0" smtClean="0">
                <a:latin typeface="Lucida Sans Unicode" pitchFamily="34" charset="0"/>
                <a:cs typeface="Lucida Sans Unicode" pitchFamily="34" charset="0"/>
              </a:rPr>
              <a:t>Raisonner, argumenter, pratiquer une démarche expérimentale ou technologique, démontrer. Présenter la démarche suivie, les résultats obtenus, communiquer à l’aide d’un langage adapté                </a:t>
            </a:r>
          </a:p>
          <a:p>
            <a:pPr algn="just">
              <a:buNone/>
            </a:pPr>
            <a:r>
              <a:rPr lang="fr-FR" sz="2400" b="1" dirty="0" smtClean="0">
                <a:latin typeface="Lucida Sans Unicode" pitchFamily="34" charset="0"/>
                <a:cs typeface="Lucida Sans Unicode" pitchFamily="34" charset="0"/>
              </a:rPr>
              <a:t>                              Démarche d’investigation</a:t>
            </a:r>
          </a:p>
          <a:p>
            <a:pPr algn="just">
              <a:buNone/>
            </a:pPr>
            <a:endParaRPr lang="fr-FR" sz="2400" b="1" dirty="0" smtClean="0">
              <a:latin typeface="Lucida Sans Unicode" pitchFamily="34" charset="0"/>
              <a:cs typeface="Lucida Sans Unicode" pitchFamily="34" charset="0"/>
            </a:endParaRPr>
          </a:p>
          <a:p>
            <a:pPr>
              <a:buNone/>
            </a:pPr>
            <a:endParaRPr lang="fr-FR" dirty="0" smtClean="0"/>
          </a:p>
          <a:p>
            <a:endParaRPr lang="fr-FR" dirty="0" smtClean="0"/>
          </a:p>
          <a:p>
            <a:endParaRPr lang="fr-FR" dirty="0" smtClean="0"/>
          </a:p>
          <a:p>
            <a:endParaRPr lang="fr-FR" dirty="0" smtClean="0"/>
          </a:p>
        </p:txBody>
      </p:sp>
      <p:sp>
        <p:nvSpPr>
          <p:cNvPr id="4" name="Flèche droite 3"/>
          <p:cNvSpPr/>
          <p:nvPr/>
        </p:nvSpPr>
        <p:spPr>
          <a:xfrm>
            <a:off x="2000232" y="200024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droite 4"/>
          <p:cNvSpPr/>
          <p:nvPr/>
        </p:nvSpPr>
        <p:spPr>
          <a:xfrm>
            <a:off x="3428992" y="278605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droite 6"/>
          <p:cNvSpPr/>
          <p:nvPr/>
        </p:nvSpPr>
        <p:spPr>
          <a:xfrm>
            <a:off x="2143108" y="564357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droite 7"/>
          <p:cNvSpPr/>
          <p:nvPr/>
        </p:nvSpPr>
        <p:spPr>
          <a:xfrm>
            <a:off x="4929190" y="328612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81328"/>
            <a:ext cx="8229600" cy="5019506"/>
          </a:xfrm>
        </p:spPr>
        <p:txBody>
          <a:bodyPr>
            <a:normAutofit/>
          </a:bodyPr>
          <a:lstStyle/>
          <a:p>
            <a:pPr algn="just"/>
            <a:r>
              <a:rPr lang="fr-FR" dirty="0" smtClean="0">
                <a:latin typeface="Arial" pitchFamily="34" charset="0"/>
                <a:cs typeface="Arial" pitchFamily="34" charset="0"/>
              </a:rPr>
              <a:t>Attention, il ne faut pas confondre polyvalence et interdisciplinarité. On peut être polyvalent (professeur des écoles) et traiter de manière indépendante l’ensemble des disciplines.</a:t>
            </a:r>
          </a:p>
          <a:p>
            <a:pPr algn="just">
              <a:buNone/>
            </a:pPr>
            <a:r>
              <a:rPr lang="fr-FR" dirty="0" smtClean="0">
                <a:latin typeface="Arial" pitchFamily="34" charset="0"/>
                <a:cs typeface="Arial" pitchFamily="34" charset="0"/>
              </a:rPr>
              <a:t>   L’interdisciplinarité consiste à étudier un point des programmes et de l’éclairer avec plusieurs disciplines (Ex: la station d’épuration).</a:t>
            </a:r>
          </a:p>
          <a:p>
            <a:pPr algn="just"/>
            <a:r>
              <a:rPr lang="fr-FR" dirty="0" smtClean="0">
                <a:solidFill>
                  <a:srgbClr val="FF0000"/>
                </a:solidFill>
                <a:latin typeface="Arial" pitchFamily="34" charset="0"/>
                <a:cs typeface="Arial" pitchFamily="34" charset="0"/>
              </a:rPr>
              <a:t>Dans les nouveaux programmes, elle est valorisée.</a:t>
            </a:r>
          </a:p>
          <a:p>
            <a:pPr algn="just"/>
            <a:r>
              <a:rPr lang="fr-FR" dirty="0" smtClean="0">
                <a:latin typeface="Arial" pitchFamily="34" charset="0"/>
                <a:cs typeface="Arial" pitchFamily="34" charset="0"/>
              </a:rPr>
              <a:t>En 6</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 avec les 4h de « Sciences » regroupées (SPC-SVT-Technologie).</a:t>
            </a:r>
          </a:p>
          <a:p>
            <a:pPr algn="just"/>
            <a:r>
              <a:rPr lang="fr-FR" dirty="0" smtClean="0">
                <a:latin typeface="Arial" pitchFamily="34" charset="0"/>
                <a:cs typeface="Arial" pitchFamily="34" charset="0"/>
              </a:rPr>
              <a:t>En 5</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-4</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-3</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 avec les EPI. </a:t>
            </a:r>
            <a:endParaRPr lang="fr-FR" dirty="0">
              <a:latin typeface="Arial" pitchFamily="34" charset="0"/>
              <a:cs typeface="Arial" pitchFamily="34" charset="0"/>
            </a:endParaRPr>
          </a:p>
        </p:txBody>
      </p:sp>
      <p:sp>
        <p:nvSpPr>
          <p:cNvPr id="3" name="Titre 2"/>
          <p:cNvSpPr>
            <a:spLocks noGrp="1"/>
          </p:cNvSpPr>
          <p:nvPr>
            <p:ph type="title"/>
          </p:nvPr>
        </p:nvSpPr>
        <p:spPr>
          <a:xfrm>
            <a:off x="457200" y="357166"/>
            <a:ext cx="8229600" cy="928694"/>
          </a:xfrm>
        </p:spPr>
        <p:txBody>
          <a:bodyPr/>
          <a:lstStyle/>
          <a:p>
            <a:pPr algn="ctr"/>
            <a:r>
              <a:rPr lang="fr-FR" dirty="0" smtClean="0">
                <a:latin typeface="Arial" pitchFamily="34" charset="0"/>
                <a:cs typeface="Arial" pitchFamily="34" charset="0"/>
              </a:rPr>
              <a:t>L’interdisciplinarité</a:t>
            </a:r>
            <a:endParaRPr lang="fr-F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latin typeface="Arial" pitchFamily="34" charset="0"/>
                <a:cs typeface="Arial" pitchFamily="34" charset="0"/>
              </a:rPr>
              <a:t>Fin des thèmes de convergence et des IDD (remplacés par les EPI)</a:t>
            </a:r>
          </a:p>
        </p:txBody>
      </p:sp>
      <p:sp>
        <p:nvSpPr>
          <p:cNvPr id="3" name="Espace réservé du contenu 2"/>
          <p:cNvSpPr>
            <a:spLocks noGrp="1"/>
          </p:cNvSpPr>
          <p:nvPr>
            <p:ph idx="1"/>
          </p:nvPr>
        </p:nvSpPr>
        <p:spPr/>
        <p:txBody>
          <a:bodyPr>
            <a:normAutofit fontScale="92500" lnSpcReduction="10000"/>
          </a:bodyPr>
          <a:lstStyle/>
          <a:p>
            <a:pPr algn="just"/>
            <a:r>
              <a:rPr lang="fr-FR" sz="3200" dirty="0" smtClean="0">
                <a:latin typeface="Arial" pitchFamily="34" charset="0"/>
                <a:cs typeface="Arial" pitchFamily="34" charset="0"/>
              </a:rPr>
              <a:t>La différence principale est que les EPI ont des horaires imposés (2h ou 3h en 5</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-4</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-3</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 ).</a:t>
            </a:r>
          </a:p>
          <a:p>
            <a:pPr algn="just"/>
            <a:r>
              <a:rPr lang="fr-FR" sz="3200" dirty="0" smtClean="0">
                <a:latin typeface="Arial" pitchFamily="34" charset="0"/>
                <a:cs typeface="Arial" pitchFamily="34" charset="0"/>
              </a:rPr>
              <a:t>Les IDD se faisaient en plus des heures de cours, les EPI se font sur les heures de cours.</a:t>
            </a:r>
          </a:p>
          <a:p>
            <a:pPr algn="just"/>
            <a:endParaRPr lang="fr-FR" sz="3200" dirty="0" smtClean="0">
              <a:latin typeface="Arial" pitchFamily="34" charset="0"/>
              <a:cs typeface="Arial" pitchFamily="34" charset="0"/>
            </a:endParaRPr>
          </a:p>
          <a:p>
            <a:pPr algn="just"/>
            <a:r>
              <a:rPr lang="fr-FR" sz="3200" dirty="0" smtClean="0">
                <a:solidFill>
                  <a:srgbClr val="FF0000"/>
                </a:solidFill>
                <a:latin typeface="Arial" pitchFamily="34" charset="0"/>
                <a:cs typeface="Arial" pitchFamily="34" charset="0"/>
              </a:rPr>
              <a:t>L’EPI est un dispositif permettant de traiter les programmes d’une autre façon : de manière interdisciplinaire.</a:t>
            </a:r>
            <a:endParaRPr lang="fr-FR" sz="3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smtClean="0">
                <a:latin typeface="Arial" pitchFamily="34" charset="0"/>
                <a:cs typeface="Arial" pitchFamily="34" charset="0"/>
              </a:rPr>
              <a:t>Généralisation de l’AP à toutes les classes</a:t>
            </a:r>
          </a:p>
        </p:txBody>
      </p:sp>
      <p:sp>
        <p:nvSpPr>
          <p:cNvPr id="3" name="Espace réservé du contenu 2"/>
          <p:cNvSpPr>
            <a:spLocks noGrp="1"/>
          </p:cNvSpPr>
          <p:nvPr>
            <p:ph idx="1"/>
          </p:nvPr>
        </p:nvSpPr>
        <p:spPr/>
        <p:txBody>
          <a:bodyPr/>
          <a:lstStyle/>
          <a:p>
            <a:r>
              <a:rPr lang="fr-FR" b="1" u="sng" dirty="0" err="1" smtClean="0"/>
              <a:t>Déf</a:t>
            </a:r>
            <a:r>
              <a:rPr lang="fr-FR" b="1" u="sng" dirty="0" smtClean="0"/>
              <a:t> : </a:t>
            </a:r>
            <a:r>
              <a:rPr lang="fr-FR" b="1" dirty="0" smtClean="0"/>
              <a:t> </a:t>
            </a:r>
            <a:r>
              <a:rPr lang="fr-FR" dirty="0" smtClean="0"/>
              <a:t>L’accompagnement personnalisé s’adresse à </a:t>
            </a:r>
            <a:r>
              <a:rPr lang="fr-FR" dirty="0" smtClean="0">
                <a:solidFill>
                  <a:srgbClr val="FF0000"/>
                </a:solidFill>
              </a:rPr>
              <a:t>tous les élèves</a:t>
            </a:r>
            <a:r>
              <a:rPr lang="fr-FR" dirty="0" smtClean="0"/>
              <a:t> selon leurs besoins ; On peut y faire du soutien, de l’approfondissement et de la méthodologie.</a:t>
            </a:r>
          </a:p>
          <a:p>
            <a:r>
              <a:rPr lang="fr-FR" dirty="0" smtClean="0">
                <a:solidFill>
                  <a:srgbClr val="FF0000"/>
                </a:solidFill>
              </a:rPr>
              <a:t>L’AP est un moyen de répondre à l’hétérogénéité des classes.</a:t>
            </a:r>
          </a:p>
          <a:p>
            <a:r>
              <a:rPr lang="fr-FR" dirty="0" smtClean="0">
                <a:solidFill>
                  <a:srgbClr val="FF0000"/>
                </a:solidFill>
              </a:rPr>
              <a:t>L’AP est disciplinaire </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971600" y="317543"/>
            <a:ext cx="7958118" cy="553998"/>
          </a:xfrm>
          <a:prstGeom prst="rect">
            <a:avLst/>
          </a:prstGeom>
          <a:noFill/>
        </p:spPr>
        <p:txBody>
          <a:bodyPr wrap="square" rtlCol="0">
            <a:spAutoFit/>
          </a:bodyPr>
          <a:lstStyle/>
          <a:p>
            <a:r>
              <a:rPr lang="fr-FR" sz="3000" b="1" dirty="0" smtClean="0"/>
              <a:t>Exemple d’emploi du temps professeur </a:t>
            </a:r>
            <a:endParaRPr lang="fr-FR" sz="3000" b="1"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3658" y="1389026"/>
            <a:ext cx="6742718" cy="46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ZoneTexte 10"/>
          <p:cNvSpPr txBox="1"/>
          <p:nvPr/>
        </p:nvSpPr>
        <p:spPr>
          <a:xfrm>
            <a:off x="269312" y="3498192"/>
            <a:ext cx="492443" cy="461665"/>
          </a:xfrm>
          <a:prstGeom prst="rect">
            <a:avLst/>
          </a:prstGeom>
          <a:noFill/>
        </p:spPr>
        <p:txBody>
          <a:bodyPr wrap="none" rtlCol="0">
            <a:spAutoFit/>
          </a:bodyPr>
          <a:lstStyle/>
          <a:p>
            <a:r>
              <a:rPr lang="fr-FR" sz="2400" b="1" dirty="0" smtClean="0"/>
              <a:t>T1</a:t>
            </a:r>
          </a:p>
        </p:txBody>
      </p:sp>
      <p:sp>
        <p:nvSpPr>
          <p:cNvPr id="13" name="ZoneTexte 12"/>
          <p:cNvSpPr txBox="1"/>
          <p:nvPr/>
        </p:nvSpPr>
        <p:spPr>
          <a:xfrm>
            <a:off x="269313" y="3498191"/>
            <a:ext cx="492443" cy="461665"/>
          </a:xfrm>
          <a:prstGeom prst="rect">
            <a:avLst/>
          </a:prstGeom>
          <a:noFill/>
        </p:spPr>
        <p:txBody>
          <a:bodyPr wrap="none" rtlCol="0">
            <a:spAutoFit/>
          </a:bodyPr>
          <a:lstStyle/>
          <a:p>
            <a:r>
              <a:rPr lang="fr-FR" sz="2400" b="1" dirty="0" smtClean="0"/>
              <a:t>T2</a:t>
            </a:r>
          </a:p>
        </p:txBody>
      </p:sp>
      <p:sp>
        <p:nvSpPr>
          <p:cNvPr id="16" name="ZoneTexte 15"/>
          <p:cNvSpPr txBox="1"/>
          <p:nvPr/>
        </p:nvSpPr>
        <p:spPr>
          <a:xfrm>
            <a:off x="269313" y="3498190"/>
            <a:ext cx="492443" cy="461665"/>
          </a:xfrm>
          <a:prstGeom prst="rect">
            <a:avLst/>
          </a:prstGeom>
          <a:noFill/>
        </p:spPr>
        <p:txBody>
          <a:bodyPr wrap="none" rtlCol="0">
            <a:spAutoFit/>
          </a:bodyPr>
          <a:lstStyle/>
          <a:p>
            <a:r>
              <a:rPr lang="fr-FR" sz="2400" b="1" dirty="0" smtClean="0"/>
              <a:t>T3</a:t>
            </a:r>
          </a:p>
        </p:txBody>
      </p:sp>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3659" y="1389026"/>
            <a:ext cx="6742717" cy="46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659" y="1389026"/>
            <a:ext cx="6742717" cy="46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3659" y="1389026"/>
            <a:ext cx="6742717" cy="46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931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2055"/>
                                        </p:tgtEl>
                                        <p:attrNameLst>
                                          <p:attrName>style.visibility</p:attrName>
                                        </p:attrNameLst>
                                      </p:cBhvr>
                                      <p:to>
                                        <p:strVal val="visible"/>
                                      </p:to>
                                    </p:set>
                                    <p:animEffect transition="in" filter="wipe(left)">
                                      <p:cBhvr>
                                        <p:cTn id="10" dur="5000"/>
                                        <p:tgtEl>
                                          <p:spTgt spid="205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22" presetClass="exit" presetSubtype="8" fill="hold" nodeType="withEffect">
                                  <p:stCondLst>
                                    <p:cond delay="0"/>
                                  </p:stCondLst>
                                  <p:childTnLst>
                                    <p:animEffect transition="out" filter="wipe(left)">
                                      <p:cBhvr>
                                        <p:cTn id="16" dur="1000"/>
                                        <p:tgtEl>
                                          <p:spTgt spid="2055"/>
                                        </p:tgtEl>
                                      </p:cBhvr>
                                    </p:animEffect>
                                    <p:set>
                                      <p:cBhvr>
                                        <p:cTn id="17" dur="1" fill="hold">
                                          <p:stCondLst>
                                            <p:cond delay="999"/>
                                          </p:stCondLst>
                                        </p:cTn>
                                        <p:tgtEl>
                                          <p:spTgt spid="205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par>
                          <p:cTn id="22" fill="hold">
                            <p:stCondLst>
                              <p:cond delay="0"/>
                            </p:stCondLst>
                            <p:childTnLst>
                              <p:par>
                                <p:cTn id="23" presetID="22" presetClass="entr" presetSubtype="8" fill="hold" nodeType="afterEffect">
                                  <p:stCondLst>
                                    <p:cond delay="0"/>
                                  </p:stCondLst>
                                  <p:childTnLst>
                                    <p:set>
                                      <p:cBhvr>
                                        <p:cTn id="24" dur="1" fill="hold">
                                          <p:stCondLst>
                                            <p:cond delay="0"/>
                                          </p:stCondLst>
                                        </p:cTn>
                                        <p:tgtEl>
                                          <p:spTgt spid="2056"/>
                                        </p:tgtEl>
                                        <p:attrNameLst>
                                          <p:attrName>style.visibility</p:attrName>
                                        </p:attrNameLst>
                                      </p:cBhvr>
                                      <p:to>
                                        <p:strVal val="visible"/>
                                      </p:to>
                                    </p:set>
                                    <p:animEffect transition="in" filter="wipe(left)">
                                      <p:cBhvr>
                                        <p:cTn id="25" dur="5000"/>
                                        <p:tgtEl>
                                          <p:spTgt spid="205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13"/>
                                        </p:tgtEl>
                                        <p:attrNameLst>
                                          <p:attrName>style.visibility</p:attrName>
                                        </p:attrNameLst>
                                      </p:cBhvr>
                                      <p:to>
                                        <p:strVal val="hidden"/>
                                      </p:to>
                                    </p:set>
                                  </p:childTnLst>
                                </p:cTn>
                              </p:par>
                              <p:par>
                                <p:cTn id="30" presetID="22" presetClass="exit" presetSubtype="8" fill="hold" nodeType="withEffect">
                                  <p:stCondLst>
                                    <p:cond delay="0"/>
                                  </p:stCondLst>
                                  <p:childTnLst>
                                    <p:animEffect transition="out" filter="wipe(left)">
                                      <p:cBhvr>
                                        <p:cTn id="31" dur="1000"/>
                                        <p:tgtEl>
                                          <p:spTgt spid="2056"/>
                                        </p:tgtEl>
                                      </p:cBhvr>
                                    </p:animEffect>
                                    <p:set>
                                      <p:cBhvr>
                                        <p:cTn id="32" dur="1" fill="hold">
                                          <p:stCondLst>
                                            <p:cond delay="999"/>
                                          </p:stCondLst>
                                        </p:cTn>
                                        <p:tgtEl>
                                          <p:spTgt spid="205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057"/>
                                        </p:tgtEl>
                                        <p:attrNameLst>
                                          <p:attrName>style.visibility</p:attrName>
                                        </p:attrNameLst>
                                      </p:cBhvr>
                                      <p:to>
                                        <p:strVal val="visible"/>
                                      </p:to>
                                    </p:set>
                                    <p:animEffect transition="in" filter="wipe(left)">
                                      <p:cBhvr>
                                        <p:cTn id="45" dur="50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3" grpId="0"/>
      <p:bldP spid="13" grpId="1"/>
      <p:bldP spid="16" grpId="0"/>
      <p:bldP spid="16"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000" dirty="0" smtClean="0">
                <a:latin typeface="Arial" pitchFamily="34" charset="0"/>
                <a:cs typeface="Arial" pitchFamily="34" charset="0"/>
              </a:rPr>
              <a:t>La structure des programmes cycle 3</a:t>
            </a:r>
            <a:endParaRPr lang="fr-FR" sz="4000" dirty="0">
              <a:latin typeface="Arial" pitchFamily="34" charset="0"/>
              <a:cs typeface="Arial" pitchFamily="34" charset="0"/>
            </a:endParaRPr>
          </a:p>
        </p:txBody>
      </p:sp>
      <p:sp>
        <p:nvSpPr>
          <p:cNvPr id="3" name="Espace réservé du contenu 2"/>
          <p:cNvSpPr>
            <a:spLocks noGrp="1"/>
          </p:cNvSpPr>
          <p:nvPr>
            <p:ph idx="1"/>
          </p:nvPr>
        </p:nvSpPr>
        <p:spPr/>
        <p:txBody>
          <a:bodyPr/>
          <a:lstStyle/>
          <a:p>
            <a:pPr algn="just"/>
            <a:r>
              <a:rPr lang="fr-FR" sz="2800" dirty="0" smtClean="0">
                <a:latin typeface="Arial" pitchFamily="34" charset="0"/>
                <a:cs typeface="Arial" pitchFamily="34" charset="0"/>
              </a:rPr>
              <a:t>Une introduction rappelant les principes généraux de l’enseignement des Sciences et Technologies au cycle 3.</a:t>
            </a:r>
          </a:p>
          <a:p>
            <a:pPr algn="just"/>
            <a:r>
              <a:rPr lang="fr-FR" sz="2800" dirty="0" smtClean="0">
                <a:latin typeface="Arial" pitchFamily="34" charset="0"/>
                <a:cs typeface="Arial" pitchFamily="34" charset="0"/>
              </a:rPr>
              <a:t>Les principales compétences à travailler en relation avec les domaines du socle commun.</a:t>
            </a:r>
          </a:p>
          <a:p>
            <a:pPr algn="just"/>
            <a:r>
              <a:rPr lang="fr-FR" sz="2800" dirty="0" smtClean="0">
                <a:latin typeface="Arial" pitchFamily="34" charset="0"/>
                <a:cs typeface="Arial" pitchFamily="34" charset="0"/>
              </a:rPr>
              <a:t>Les programmes  de SPC-SVT-Technologie sur les 3 ans avec quelques repères de progressivité.</a:t>
            </a:r>
          </a:p>
          <a:p>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928670"/>
            <a:ext cx="8715436" cy="918418"/>
          </a:xfrm>
        </p:spPr>
        <p:txBody>
          <a:bodyPr>
            <a:normAutofit fontScale="90000"/>
          </a:bodyPr>
          <a:lstStyle/>
          <a:p>
            <a:pPr algn="ctr"/>
            <a:r>
              <a:rPr lang="fr-FR" sz="4000" dirty="0" smtClean="0"/>
              <a:t/>
            </a:r>
            <a:br>
              <a:rPr lang="fr-FR" sz="4000" dirty="0" smtClean="0"/>
            </a:br>
            <a:r>
              <a:rPr lang="fr-FR" sz="4000" dirty="0" smtClean="0"/>
              <a:t/>
            </a:r>
            <a:br>
              <a:rPr lang="fr-FR" sz="4000" dirty="0" smtClean="0"/>
            </a:br>
            <a:r>
              <a:rPr lang="fr-FR" sz="4000" dirty="0" smtClean="0"/>
              <a:t/>
            </a:r>
            <a:br>
              <a:rPr lang="fr-FR" sz="4000" dirty="0" smtClean="0"/>
            </a:br>
            <a:r>
              <a:rPr lang="fr-FR" sz="4000" dirty="0" smtClean="0"/>
              <a:t/>
            </a:r>
            <a:br>
              <a:rPr lang="fr-FR" sz="4000" dirty="0" smtClean="0"/>
            </a:br>
            <a:r>
              <a:rPr lang="fr-FR" sz="4000" dirty="0" smtClean="0"/>
              <a:t/>
            </a:r>
            <a:br>
              <a:rPr lang="fr-FR" sz="4000" dirty="0" smtClean="0"/>
            </a:br>
            <a:r>
              <a:rPr lang="fr-FR" dirty="0" smtClean="0"/>
              <a:t/>
            </a:r>
            <a:br>
              <a:rPr lang="fr-FR" dirty="0" smtClean="0"/>
            </a:br>
            <a:r>
              <a:rPr lang="fr-FR" sz="5400" dirty="0" smtClean="0"/>
              <a:t> </a:t>
            </a:r>
            <a:r>
              <a:rPr lang="fr-FR" sz="3100" dirty="0" smtClean="0">
                <a:latin typeface="Arial" pitchFamily="34" charset="0"/>
                <a:cs typeface="Arial" pitchFamily="34" charset="0"/>
              </a:rPr>
              <a:t>Une introduction rappelant les principes généraux de l’enseignement des Sciences et Technologie au cycle 3</a:t>
            </a:r>
            <a:endParaRPr lang="fr-FR" sz="3100" dirty="0">
              <a:latin typeface="Arial" pitchFamily="34" charset="0"/>
              <a:cs typeface="Arial" pitchFamily="34" charset="0"/>
            </a:endParaRPr>
          </a:p>
        </p:txBody>
      </p:sp>
      <p:sp>
        <p:nvSpPr>
          <p:cNvPr id="3" name="Espace réservé du contenu 2"/>
          <p:cNvSpPr>
            <a:spLocks noGrp="1"/>
          </p:cNvSpPr>
          <p:nvPr>
            <p:ph idx="1"/>
          </p:nvPr>
        </p:nvSpPr>
        <p:spPr/>
        <p:txBody>
          <a:bodyPr>
            <a:normAutofit lnSpcReduction="10000"/>
          </a:bodyPr>
          <a:lstStyle/>
          <a:p>
            <a:pPr algn="just"/>
            <a:r>
              <a:rPr lang="fr-FR" dirty="0" smtClean="0">
                <a:latin typeface="Arial" pitchFamily="34" charset="0"/>
                <a:cs typeface="Arial" pitchFamily="34" charset="0"/>
              </a:rPr>
              <a:t>Partir du concret.</a:t>
            </a:r>
          </a:p>
          <a:p>
            <a:pPr algn="just"/>
            <a:r>
              <a:rPr lang="fr-FR" dirty="0" smtClean="0">
                <a:latin typeface="Arial" pitchFamily="34" charset="0"/>
                <a:cs typeface="Arial" pitchFamily="34" charset="0"/>
              </a:rPr>
              <a:t>Utiliser les représentations des élèves.</a:t>
            </a:r>
          </a:p>
          <a:p>
            <a:pPr algn="just"/>
            <a:r>
              <a:rPr lang="fr-FR" dirty="0" smtClean="0">
                <a:latin typeface="Arial" pitchFamily="34" charset="0"/>
                <a:cs typeface="Arial" pitchFamily="34" charset="0"/>
              </a:rPr>
              <a:t>Mise en œuvre de démarches scientifiques et technologiques variées.</a:t>
            </a:r>
          </a:p>
          <a:p>
            <a:pPr algn="just"/>
            <a:r>
              <a:rPr lang="fr-FR" dirty="0" smtClean="0">
                <a:latin typeface="Arial" pitchFamily="34" charset="0"/>
                <a:cs typeface="Arial" pitchFamily="34" charset="0"/>
              </a:rPr>
              <a:t>Découverte de l’histoire des sciences et des technologies.</a:t>
            </a:r>
          </a:p>
          <a:p>
            <a:pPr algn="just"/>
            <a:r>
              <a:rPr lang="fr-FR" dirty="0" smtClean="0">
                <a:latin typeface="Arial" pitchFamily="34" charset="0"/>
                <a:cs typeface="Arial" pitchFamily="34" charset="0"/>
              </a:rPr>
              <a:t>Distinction entre ce qui relève de la science et de la technologie et ce qui relève d’une opinion ou d’une croyance.</a:t>
            </a:r>
          </a:p>
          <a:p>
            <a:pPr algn="just"/>
            <a:r>
              <a:rPr lang="fr-FR" dirty="0" smtClean="0">
                <a:latin typeface="Arial" pitchFamily="34" charset="0"/>
                <a:cs typeface="Arial" pitchFamily="34" charset="0"/>
              </a:rPr>
              <a:t>Utilisation du langage scientifique.</a:t>
            </a:r>
          </a:p>
          <a:p>
            <a:pPr algn="just"/>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500042"/>
            <a:ext cx="8229600" cy="1143000"/>
          </a:xfrm>
        </p:spPr>
        <p:txBody>
          <a:bodyPr>
            <a:normAutofit fontScale="90000"/>
          </a:bodyPr>
          <a:lstStyle/>
          <a:p>
            <a:pPr algn="ctr"/>
            <a:r>
              <a:rPr lang="fr-FR" sz="3100" dirty="0" smtClean="0"/>
              <a:t/>
            </a:r>
            <a:br>
              <a:rPr lang="fr-FR" sz="3100" dirty="0" smtClean="0"/>
            </a:br>
            <a:r>
              <a:rPr lang="fr-FR" sz="3100" dirty="0" smtClean="0"/>
              <a:t> </a:t>
            </a:r>
            <a:r>
              <a:rPr lang="fr-FR" sz="3100" dirty="0" smtClean="0">
                <a:latin typeface="Arial" pitchFamily="34" charset="0"/>
                <a:cs typeface="Arial" pitchFamily="34" charset="0"/>
              </a:rPr>
              <a:t>Les principales compétences à travailler en relation avec les domaines du socle commun</a:t>
            </a:r>
            <a:endParaRPr lang="fr-FR" sz="3100"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r>
              <a:rPr lang="fr-FR" sz="3600" dirty="0" smtClean="0">
                <a:latin typeface="Arial" pitchFamily="34" charset="0"/>
                <a:cs typeface="Arial" pitchFamily="34" charset="0"/>
              </a:rPr>
              <a:t>Quelques exemple sont donnés. Les programmes de SPC contribue naturellement à la maitrise des 5 domaines du socle, notamment au travers de ce qui  été dit à la diapo précédente.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
            </a:r>
            <a:br>
              <a:rPr lang="fr-FR" dirty="0" smtClean="0"/>
            </a:br>
            <a:r>
              <a:rPr lang="fr-FR" sz="3100" dirty="0" smtClean="0"/>
              <a:t> </a:t>
            </a:r>
            <a:r>
              <a:rPr lang="fr-FR" sz="3600" dirty="0" smtClean="0">
                <a:latin typeface="Arial" pitchFamily="34" charset="0"/>
                <a:cs typeface="Arial" pitchFamily="34" charset="0"/>
              </a:rPr>
              <a:t>Les programmes  de SPC-SVT-Technologie CM1-CM2-6</a:t>
            </a:r>
            <a:r>
              <a:rPr lang="fr-FR" sz="3600" baseline="30000" dirty="0" smtClean="0">
                <a:latin typeface="Arial" pitchFamily="34" charset="0"/>
                <a:cs typeface="Arial" pitchFamily="34" charset="0"/>
              </a:rPr>
              <a:t>ème</a:t>
            </a:r>
            <a:endParaRPr lang="fr-FR" sz="3600" dirty="0">
              <a:latin typeface="Arial" pitchFamily="34" charset="0"/>
              <a:cs typeface="Arial" pitchFamily="34" charset="0"/>
            </a:endParaRPr>
          </a:p>
        </p:txBody>
      </p:sp>
      <p:sp>
        <p:nvSpPr>
          <p:cNvPr id="3" name="Espace réservé du contenu 2"/>
          <p:cNvSpPr>
            <a:spLocks noGrp="1"/>
          </p:cNvSpPr>
          <p:nvPr>
            <p:ph idx="1"/>
          </p:nvPr>
        </p:nvSpPr>
        <p:spPr>
          <a:xfrm>
            <a:off x="457200" y="1785926"/>
            <a:ext cx="8229600" cy="4857784"/>
          </a:xfrm>
        </p:spPr>
        <p:txBody>
          <a:bodyPr>
            <a:normAutofit fontScale="55000" lnSpcReduction="20000"/>
          </a:bodyPr>
          <a:lstStyle/>
          <a:p>
            <a:pPr lvl="1">
              <a:buNone/>
            </a:pPr>
            <a:endParaRPr lang="fr-FR" dirty="0" smtClean="0"/>
          </a:p>
          <a:p>
            <a:pPr marL="274320" lvl="1" indent="-274320" algn="just">
              <a:buClr>
                <a:schemeClr val="accent3"/>
              </a:buClr>
              <a:buSzPct val="95000"/>
            </a:pPr>
            <a:r>
              <a:rPr lang="fr-FR" sz="3800" dirty="0" smtClean="0">
                <a:solidFill>
                  <a:srgbClr val="FF0000"/>
                </a:solidFill>
                <a:latin typeface="Arial" pitchFamily="34" charset="0"/>
                <a:cs typeface="Arial" pitchFamily="34" charset="0"/>
              </a:rPr>
              <a:t>Présentation sur deux colonnes (Colonne 1: Connaissances et compétences associées. Colonne 2: Exemples de situations, d’activités et de ressources pour l’élève) </a:t>
            </a:r>
            <a:r>
              <a:rPr lang="fr-FR" sz="3800" dirty="0" smtClean="0">
                <a:latin typeface="Arial" pitchFamily="34" charset="0"/>
                <a:cs typeface="Arial" pitchFamily="34" charset="0"/>
              </a:rPr>
              <a:t>au lieu de trois colonnes dans les anciens programmes (connaissances, capacités, commentaires) donc peu de changement.</a:t>
            </a:r>
          </a:p>
          <a:p>
            <a:pPr algn="just"/>
            <a:endParaRPr lang="fr-FR" sz="3800" dirty="0" smtClean="0">
              <a:latin typeface="Arial" pitchFamily="34" charset="0"/>
              <a:cs typeface="Arial" pitchFamily="34" charset="0"/>
            </a:endParaRPr>
          </a:p>
          <a:p>
            <a:pPr algn="just"/>
            <a:r>
              <a:rPr lang="fr-FR" sz="3800" dirty="0" smtClean="0">
                <a:latin typeface="Arial" pitchFamily="34" charset="0"/>
                <a:cs typeface="Arial" pitchFamily="34" charset="0"/>
              </a:rPr>
              <a:t>4 parties</a:t>
            </a:r>
          </a:p>
          <a:p>
            <a:pPr algn="just"/>
            <a:endParaRPr lang="fr-FR" sz="3800" dirty="0" smtClean="0">
              <a:latin typeface="Arial" pitchFamily="34" charset="0"/>
              <a:cs typeface="Arial" pitchFamily="34" charset="0"/>
            </a:endParaRPr>
          </a:p>
          <a:p>
            <a:pPr algn="just"/>
            <a:r>
              <a:rPr lang="fr-FR" sz="4400" dirty="0" smtClean="0">
                <a:solidFill>
                  <a:srgbClr val="FF0000"/>
                </a:solidFill>
                <a:latin typeface="Arial" pitchFamily="34" charset="0"/>
                <a:cs typeface="Arial" pitchFamily="34" charset="0"/>
              </a:rPr>
              <a:t>Matière, mouvement, énergie, information (SPC)</a:t>
            </a:r>
          </a:p>
          <a:p>
            <a:pPr algn="just"/>
            <a:r>
              <a:rPr lang="fr-FR" sz="4400" dirty="0" smtClean="0">
                <a:latin typeface="Arial" pitchFamily="34" charset="0"/>
                <a:cs typeface="Arial" pitchFamily="34" charset="0"/>
              </a:rPr>
              <a:t>Le vivant, sa diversité et les fonctions qui le caractérisent (SVT)</a:t>
            </a:r>
          </a:p>
          <a:p>
            <a:pPr algn="just"/>
            <a:r>
              <a:rPr lang="fr-FR" sz="4400" dirty="0" smtClean="0">
                <a:latin typeface="Arial" pitchFamily="34" charset="0"/>
                <a:cs typeface="Arial" pitchFamily="34" charset="0"/>
              </a:rPr>
              <a:t>Matériaux et objets techniques (Technologie)</a:t>
            </a:r>
          </a:p>
          <a:p>
            <a:pPr algn="just"/>
            <a:r>
              <a:rPr lang="fr-FR" sz="4400" dirty="0" smtClean="0">
                <a:solidFill>
                  <a:srgbClr val="FF0000"/>
                </a:solidFill>
                <a:latin typeface="Arial" pitchFamily="34" charset="0"/>
                <a:cs typeface="Arial" pitchFamily="34" charset="0"/>
              </a:rPr>
              <a:t>La planète Terre</a:t>
            </a:r>
            <a:r>
              <a:rPr lang="fr-FR" sz="4400" dirty="0" smtClean="0">
                <a:latin typeface="Arial" pitchFamily="34" charset="0"/>
                <a:cs typeface="Arial" pitchFamily="34" charset="0"/>
              </a:rPr>
              <a:t>. </a:t>
            </a:r>
            <a:r>
              <a:rPr lang="fr-FR" sz="4400" dirty="0" smtClean="0">
                <a:solidFill>
                  <a:srgbClr val="FF0000"/>
                </a:solidFill>
                <a:latin typeface="Arial" pitchFamily="34" charset="0"/>
                <a:cs typeface="Arial" pitchFamily="34" charset="0"/>
              </a:rPr>
              <a:t>Les êtres vivants dans leur environnement (SPC-SVT)</a:t>
            </a:r>
            <a:endParaRPr lang="fr-FR" sz="44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latin typeface="Arial" pitchFamily="34" charset="0"/>
                <a:cs typeface="Arial" pitchFamily="34" charset="0"/>
              </a:rPr>
              <a:t>La partie SPC du cycle 3</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rmAutofit lnSpcReduction="10000"/>
          </a:bodyPr>
          <a:lstStyle/>
          <a:p>
            <a:pPr algn="just"/>
            <a:r>
              <a:rPr lang="fr-FR" b="1" dirty="0" smtClean="0">
                <a:solidFill>
                  <a:srgbClr val="92D050"/>
                </a:solidFill>
                <a:latin typeface="Arial" pitchFamily="34" charset="0"/>
                <a:cs typeface="Arial" pitchFamily="34" charset="0"/>
              </a:rPr>
              <a:t>Chimie: </a:t>
            </a:r>
            <a:r>
              <a:rPr lang="fr-FR" b="1" dirty="0" smtClean="0">
                <a:latin typeface="Arial" pitchFamily="34" charset="0"/>
                <a:cs typeface="Arial" pitchFamily="34" charset="0"/>
              </a:rPr>
              <a:t>Décrire les états et la constitution de la matière a l’échelle macroscopique </a:t>
            </a:r>
            <a:r>
              <a:rPr lang="fr-FR" b="1" dirty="0" smtClean="0">
                <a:solidFill>
                  <a:srgbClr val="FF0000"/>
                </a:solidFill>
                <a:latin typeface="Arial" pitchFamily="34" charset="0"/>
                <a:cs typeface="Arial" pitchFamily="34" charset="0"/>
              </a:rPr>
              <a:t>(très peu de nouveautés)</a:t>
            </a:r>
          </a:p>
          <a:p>
            <a:pPr algn="just"/>
            <a:r>
              <a:rPr lang="fr-FR" b="1" dirty="0" smtClean="0">
                <a:solidFill>
                  <a:srgbClr val="92D050"/>
                </a:solidFill>
                <a:latin typeface="Arial" pitchFamily="34" charset="0"/>
                <a:cs typeface="Arial" pitchFamily="34" charset="0"/>
              </a:rPr>
              <a:t>Physique:</a:t>
            </a:r>
            <a:r>
              <a:rPr lang="fr-FR" b="1" dirty="0" smtClean="0">
                <a:latin typeface="Arial" pitchFamily="34" charset="0"/>
                <a:cs typeface="Arial" pitchFamily="34" charset="0"/>
              </a:rPr>
              <a:t> Observer et décrire différents types de mouvements </a:t>
            </a:r>
            <a:r>
              <a:rPr lang="fr-FR" b="1" dirty="0" smtClean="0">
                <a:solidFill>
                  <a:srgbClr val="FF0000"/>
                </a:solidFill>
                <a:latin typeface="Arial" pitchFamily="34" charset="0"/>
                <a:cs typeface="Arial" pitchFamily="34" charset="0"/>
              </a:rPr>
              <a:t>(nouveau)</a:t>
            </a:r>
          </a:p>
          <a:p>
            <a:pPr algn="just"/>
            <a:r>
              <a:rPr lang="fr-FR" b="1" dirty="0" smtClean="0">
                <a:latin typeface="Arial" pitchFamily="34" charset="0"/>
                <a:cs typeface="Arial" pitchFamily="34" charset="0"/>
              </a:rPr>
              <a:t>Identifier différentes sources et connaitre quelques conversions d’énergie </a:t>
            </a:r>
            <a:r>
              <a:rPr lang="fr-FR" b="1" dirty="0" smtClean="0">
                <a:solidFill>
                  <a:srgbClr val="FF0000"/>
                </a:solidFill>
                <a:latin typeface="Arial" pitchFamily="34" charset="0"/>
                <a:cs typeface="Arial" pitchFamily="34" charset="0"/>
              </a:rPr>
              <a:t>(partiellement nouveau)</a:t>
            </a:r>
          </a:p>
          <a:p>
            <a:pPr algn="just"/>
            <a:r>
              <a:rPr lang="fr-FR" b="1" dirty="0" smtClean="0">
                <a:latin typeface="Arial" pitchFamily="34" charset="0"/>
                <a:cs typeface="Arial" pitchFamily="34" charset="0"/>
              </a:rPr>
              <a:t>Identifier un signal et une information </a:t>
            </a:r>
            <a:r>
              <a:rPr lang="fr-FR" b="1" dirty="0" smtClean="0">
                <a:solidFill>
                  <a:srgbClr val="FF0000"/>
                </a:solidFill>
                <a:latin typeface="Arial" pitchFamily="34" charset="0"/>
                <a:cs typeface="Arial" pitchFamily="34" charset="0"/>
              </a:rPr>
              <a:t>(nouveau)</a:t>
            </a:r>
          </a:p>
          <a:p>
            <a:pPr algn="just"/>
            <a:r>
              <a:rPr lang="fr-FR" b="1" dirty="0" smtClean="0">
                <a:latin typeface="Arial" pitchFamily="34" charset="0"/>
                <a:cs typeface="Arial" pitchFamily="34" charset="0"/>
              </a:rPr>
              <a:t>Situer la Terre dans le système solaire (partie commune avec les SVT)</a:t>
            </a:r>
            <a:r>
              <a:rPr lang="fr-FR" b="1" dirty="0" smtClean="0">
                <a:solidFill>
                  <a:srgbClr val="FF0000"/>
                </a:solidFill>
                <a:latin typeface="Arial" pitchFamily="34" charset="0"/>
                <a:cs typeface="Arial" pitchFamily="34" charset="0"/>
              </a:rPr>
              <a:t> (partiellement nouveau)</a:t>
            </a:r>
            <a:endParaRPr lang="fr-FR" b="1" dirty="0" smtClean="0">
              <a:latin typeface="Arial" pitchFamily="34" charset="0"/>
              <a:cs typeface="Arial" pitchFamily="34" charset="0"/>
            </a:endParaRPr>
          </a:p>
          <a:p>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latin typeface="Arial" pitchFamily="34" charset="0"/>
                <a:cs typeface="Arial" pitchFamily="34" charset="0"/>
              </a:rPr>
              <a:t>Le programme en détail BO cycle 3 </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buNone/>
            </a:pPr>
            <a:endParaRPr lang="fr-FR" b="1" dirty="0" smtClean="0">
              <a:hlinkClick r:id="rId2" action="ppaction://hlinkfile"/>
            </a:endParaRPr>
          </a:p>
          <a:p>
            <a:pPr>
              <a:buNone/>
            </a:pPr>
            <a:r>
              <a:rPr lang="fr-FR" b="1" dirty="0" smtClean="0">
                <a:hlinkClick r:id="rId2" action="ppaction://hlinkfile"/>
              </a:rPr>
              <a:t>BO programmes cycle 3.docx</a:t>
            </a:r>
            <a:endParaRPr lang="fr-FR" b="1" dirty="0" smtClean="0"/>
          </a:p>
          <a:p>
            <a:pPr>
              <a:buNone/>
            </a:pPr>
            <a:endParaRPr lang="fr-FR" b="1" dirty="0" smtClean="0"/>
          </a:p>
          <a:p>
            <a:pPr>
              <a:buNone/>
            </a:pPr>
            <a:endParaRPr lang="fr-FR" dirty="0" smtClean="0"/>
          </a:p>
          <a:p>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000" dirty="0" smtClean="0">
                <a:latin typeface="Arial" pitchFamily="34" charset="0"/>
                <a:cs typeface="Arial" pitchFamily="34" charset="0"/>
              </a:rPr>
              <a:t>LA STRUCTURE DES PROGRAMMES CYCLE 4</a:t>
            </a:r>
            <a:endParaRPr lang="fr-FR" sz="4000"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r>
              <a:rPr lang="fr-FR" sz="3200" dirty="0" smtClean="0">
                <a:latin typeface="Arial" pitchFamily="34" charset="0"/>
                <a:cs typeface="Arial" pitchFamily="34" charset="0"/>
              </a:rPr>
              <a:t>Une introduction rappelant les principes généraux de l’enseignement des SPC au cycle 4.</a:t>
            </a:r>
          </a:p>
          <a:p>
            <a:pPr algn="just"/>
            <a:r>
              <a:rPr lang="fr-FR" sz="3200" dirty="0" smtClean="0">
                <a:latin typeface="Arial" pitchFamily="34" charset="0"/>
                <a:cs typeface="Arial" pitchFamily="34" charset="0"/>
              </a:rPr>
              <a:t>Les principales compétences à travailler en relation avec les domaines du socle commun.</a:t>
            </a:r>
          </a:p>
          <a:p>
            <a:pPr algn="just"/>
            <a:r>
              <a:rPr lang="fr-FR" sz="3200" dirty="0" smtClean="0">
                <a:latin typeface="Arial" pitchFamily="34" charset="0"/>
                <a:cs typeface="Arial" pitchFamily="34" charset="0"/>
              </a:rPr>
              <a:t>Les programmes  de SPC sur les 3 ans.</a:t>
            </a:r>
          </a:p>
          <a:p>
            <a:pPr algn="just"/>
            <a:r>
              <a:rPr lang="fr-FR" sz="3200" dirty="0" smtClean="0">
                <a:latin typeface="Arial" pitchFamily="34" charset="0"/>
                <a:cs typeface="Arial" pitchFamily="34" charset="0"/>
              </a:rPr>
              <a:t>Des exemples d’EPI. </a:t>
            </a:r>
            <a:endParaRPr lang="fr-FR"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857232"/>
            <a:ext cx="8929718" cy="989856"/>
          </a:xfrm>
        </p:spPr>
        <p:txBody>
          <a:bodyPr>
            <a:normAutofit fontScale="90000"/>
          </a:bodyPr>
          <a:lstStyle/>
          <a:p>
            <a:pPr algn="ctr"/>
            <a:r>
              <a:rPr lang="fr-FR" sz="4000" dirty="0" smtClean="0"/>
              <a:t/>
            </a:r>
            <a:br>
              <a:rPr lang="fr-FR" sz="4000" dirty="0" smtClean="0"/>
            </a:br>
            <a:r>
              <a:rPr lang="fr-FR" sz="4000" dirty="0" smtClean="0"/>
              <a:t/>
            </a:r>
            <a:br>
              <a:rPr lang="fr-FR" sz="4000" dirty="0" smtClean="0"/>
            </a:br>
            <a:r>
              <a:rPr lang="fr-FR" sz="4000" dirty="0" smtClean="0"/>
              <a:t/>
            </a:r>
            <a:br>
              <a:rPr lang="fr-FR" sz="4000" dirty="0" smtClean="0"/>
            </a:br>
            <a:r>
              <a:rPr lang="fr-FR" sz="4000" dirty="0" smtClean="0"/>
              <a:t/>
            </a:r>
            <a:br>
              <a:rPr lang="fr-FR" sz="4000" dirty="0" smtClean="0"/>
            </a:br>
            <a:r>
              <a:rPr lang="fr-FR" sz="4000" dirty="0" smtClean="0"/>
              <a:t/>
            </a:r>
            <a:br>
              <a:rPr lang="fr-FR" sz="4000" dirty="0" smtClean="0"/>
            </a:br>
            <a:r>
              <a:rPr lang="fr-FR" dirty="0" smtClean="0"/>
              <a:t/>
            </a:r>
            <a:br>
              <a:rPr lang="fr-FR" dirty="0" smtClean="0"/>
            </a:br>
            <a:r>
              <a:rPr lang="fr-FR" sz="5400" dirty="0" smtClean="0"/>
              <a:t> </a:t>
            </a:r>
            <a:r>
              <a:rPr lang="fr-FR" sz="3600" dirty="0" smtClean="0">
                <a:latin typeface="Arial" pitchFamily="34" charset="0"/>
                <a:cs typeface="Arial" pitchFamily="34" charset="0"/>
              </a:rPr>
              <a:t>Une introduction rappelant les principes généraux de l’enseignement des SPC au cycle 4</a:t>
            </a:r>
            <a:endParaRPr lang="fr-FR" sz="3600"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r>
              <a:rPr lang="fr-FR" sz="3200" dirty="0" smtClean="0">
                <a:latin typeface="Arial" pitchFamily="34" charset="0"/>
                <a:cs typeface="Arial" pitchFamily="34" charset="0"/>
              </a:rPr>
              <a:t>Compétences en sciences physiques (connaissances, capacités et attitude)</a:t>
            </a:r>
          </a:p>
          <a:p>
            <a:pPr algn="just"/>
            <a:r>
              <a:rPr lang="fr-FR" sz="3200" dirty="0" smtClean="0">
                <a:latin typeface="Arial" pitchFamily="34" charset="0"/>
                <a:cs typeface="Arial" pitchFamily="34" charset="0"/>
              </a:rPr>
              <a:t>Progression spiralée: « Ces quatre thèmes ont vocation à être traités tout au long du cycle 4. »</a:t>
            </a:r>
            <a:endParaRPr lang="fr-FR"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500042"/>
            <a:ext cx="8229600" cy="1143000"/>
          </a:xfrm>
        </p:spPr>
        <p:txBody>
          <a:bodyPr>
            <a:normAutofit fontScale="90000"/>
          </a:bodyPr>
          <a:lstStyle/>
          <a:p>
            <a:pPr algn="ctr"/>
            <a:r>
              <a:rPr lang="fr-FR" sz="3100" dirty="0" smtClean="0"/>
              <a:t/>
            </a:r>
            <a:br>
              <a:rPr lang="fr-FR" sz="3100" dirty="0" smtClean="0"/>
            </a:br>
            <a:r>
              <a:rPr lang="fr-FR" sz="3100" dirty="0" smtClean="0"/>
              <a:t> </a:t>
            </a:r>
            <a:r>
              <a:rPr lang="fr-FR" sz="3100" dirty="0" smtClean="0">
                <a:latin typeface="Arial" pitchFamily="34" charset="0"/>
                <a:cs typeface="Arial" pitchFamily="34" charset="0"/>
              </a:rPr>
              <a:t>Les principales compétences à travailler en relation avec les domaines du socle commun</a:t>
            </a:r>
            <a:endParaRPr lang="fr-FR" sz="3100"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r>
              <a:rPr lang="fr-FR" sz="3200" dirty="0" smtClean="0">
                <a:latin typeface="Arial" pitchFamily="34" charset="0"/>
                <a:cs typeface="Arial" pitchFamily="34" charset="0"/>
              </a:rPr>
              <a:t>Elles seront étudiées la prochaine fois.</a:t>
            </a:r>
            <a:endParaRPr lang="fr-FR" sz="3200" dirty="0">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704088"/>
            <a:ext cx="8501122" cy="1143000"/>
          </a:xfrm>
        </p:spPr>
        <p:txBody>
          <a:bodyPr>
            <a:normAutofit fontScale="90000"/>
          </a:bodyPr>
          <a:lstStyle/>
          <a:p>
            <a:pPr algn="ctr"/>
            <a:r>
              <a:rPr lang="fr-FR" dirty="0" smtClean="0"/>
              <a:t/>
            </a:r>
            <a:br>
              <a:rPr lang="fr-FR" dirty="0" smtClean="0"/>
            </a:br>
            <a:r>
              <a:rPr lang="fr-FR" dirty="0" smtClean="0"/>
              <a:t> </a:t>
            </a:r>
            <a:r>
              <a:rPr lang="fr-FR" sz="4400" dirty="0" smtClean="0">
                <a:latin typeface="Arial" pitchFamily="34" charset="0"/>
                <a:cs typeface="Arial" pitchFamily="34" charset="0"/>
              </a:rPr>
              <a:t>Les programmes  de SPC sur les 3 ans du cycle 4</a:t>
            </a:r>
            <a:endParaRPr lang="fr-FR" sz="4400"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endParaRPr lang="fr-FR" dirty="0" smtClean="0"/>
          </a:p>
          <a:p>
            <a:pPr algn="just"/>
            <a:r>
              <a:rPr lang="fr-FR" sz="2800" dirty="0" smtClean="0">
                <a:latin typeface="Arial" pitchFamily="34" charset="0"/>
                <a:cs typeface="Arial" pitchFamily="34" charset="0"/>
              </a:rPr>
              <a:t>Il y a 4 thèmes, 1 de chimie et 3 de physique, mais de contenu très inégaux. On continuera à faire globalement 50% chimie et 50% physique.</a:t>
            </a:r>
          </a:p>
          <a:p>
            <a:pPr algn="just">
              <a:buNone/>
            </a:pPr>
            <a:endParaRPr lang="fr-FR" sz="2800" dirty="0" smtClean="0">
              <a:latin typeface="Arial" pitchFamily="34" charset="0"/>
              <a:cs typeface="Arial" pitchFamily="34" charset="0"/>
            </a:endParaRPr>
          </a:p>
          <a:p>
            <a:pPr algn="just"/>
            <a:r>
              <a:rPr lang="fr-FR" sz="2800" dirty="0" smtClean="0">
                <a:latin typeface="Arial" pitchFamily="34" charset="0"/>
                <a:cs typeface="Arial" pitchFamily="34" charset="0"/>
              </a:rPr>
              <a:t>Ce sont les mêmes que les 4 premiers du cycle 3 écrit de manière un peu différente donc il y aura une continuité entre la 6</a:t>
            </a:r>
            <a:r>
              <a:rPr lang="fr-FR" sz="2800" baseline="30000" dirty="0" smtClean="0">
                <a:latin typeface="Arial" pitchFamily="34" charset="0"/>
                <a:cs typeface="Arial" pitchFamily="34" charset="0"/>
              </a:rPr>
              <a:t>ème</a:t>
            </a:r>
            <a:r>
              <a:rPr lang="fr-FR" sz="2800" dirty="0" smtClean="0">
                <a:latin typeface="Arial" pitchFamily="34" charset="0"/>
                <a:cs typeface="Arial" pitchFamily="34" charset="0"/>
              </a:rPr>
              <a:t> et la 5</a:t>
            </a:r>
            <a:r>
              <a:rPr lang="fr-FR" sz="2800" baseline="30000" dirty="0" smtClean="0">
                <a:latin typeface="Arial" pitchFamily="34" charset="0"/>
                <a:cs typeface="Arial" pitchFamily="34" charset="0"/>
              </a:rPr>
              <a:t>ème</a:t>
            </a:r>
            <a:r>
              <a:rPr lang="fr-FR" sz="2800" dirty="0" smtClean="0">
                <a:latin typeface="Arial" pitchFamily="34" charset="0"/>
                <a:cs typeface="Arial" pitchFamily="34" charset="0"/>
              </a:rPr>
              <a:t>.</a:t>
            </a:r>
          </a:p>
          <a:p>
            <a:endParaRPr lang="fr-FR"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Comparaisons des thèmes de SPC cycles 3 et 4</a:t>
            </a:r>
            <a:endParaRPr lang="fr-FR" dirty="0"/>
          </a:p>
        </p:txBody>
      </p:sp>
      <p:sp>
        <p:nvSpPr>
          <p:cNvPr id="3" name="Espace réservé du texte 2"/>
          <p:cNvSpPr>
            <a:spLocks noGrp="1"/>
          </p:cNvSpPr>
          <p:nvPr>
            <p:ph type="body" idx="1"/>
          </p:nvPr>
        </p:nvSpPr>
        <p:spPr/>
        <p:txBody>
          <a:bodyPr/>
          <a:lstStyle/>
          <a:p>
            <a:pPr algn="ctr"/>
            <a:r>
              <a:rPr lang="fr-FR" dirty="0" smtClean="0"/>
              <a:t>Thèmes cycle 3</a:t>
            </a:r>
            <a:endParaRPr lang="fr-FR" dirty="0"/>
          </a:p>
        </p:txBody>
      </p:sp>
      <p:sp>
        <p:nvSpPr>
          <p:cNvPr id="4" name="Espace réservé du texte 3"/>
          <p:cNvSpPr>
            <a:spLocks noGrp="1"/>
          </p:cNvSpPr>
          <p:nvPr>
            <p:ph type="body" sz="half" idx="3"/>
          </p:nvPr>
        </p:nvSpPr>
        <p:spPr/>
        <p:txBody>
          <a:bodyPr/>
          <a:lstStyle/>
          <a:p>
            <a:pPr algn="ctr"/>
            <a:r>
              <a:rPr lang="fr-FR" dirty="0" smtClean="0"/>
              <a:t>Thèmes cycle 4</a:t>
            </a:r>
            <a:endParaRPr lang="fr-FR" dirty="0"/>
          </a:p>
        </p:txBody>
      </p:sp>
      <p:sp>
        <p:nvSpPr>
          <p:cNvPr id="5" name="Espace réservé du contenu 4"/>
          <p:cNvSpPr>
            <a:spLocks noGrp="1"/>
          </p:cNvSpPr>
          <p:nvPr>
            <p:ph sz="quarter" idx="2"/>
          </p:nvPr>
        </p:nvSpPr>
        <p:spPr/>
        <p:txBody>
          <a:bodyPr>
            <a:normAutofit fontScale="92500" lnSpcReduction="10000"/>
          </a:bodyPr>
          <a:lstStyle/>
          <a:p>
            <a:pPr algn="just"/>
            <a:r>
              <a:rPr lang="fr-FR" dirty="0" smtClean="0">
                <a:solidFill>
                  <a:srgbClr val="FF0000"/>
                </a:solidFill>
                <a:latin typeface="Arial" pitchFamily="34" charset="0"/>
                <a:cs typeface="Arial" pitchFamily="34" charset="0"/>
              </a:rPr>
              <a:t>Décrire les états et la constitution de la matière a l’échelle macroscopique</a:t>
            </a:r>
          </a:p>
          <a:p>
            <a:pPr algn="just"/>
            <a:r>
              <a:rPr lang="fr-FR" dirty="0" smtClean="0">
                <a:solidFill>
                  <a:srgbClr val="FFC000"/>
                </a:solidFill>
                <a:latin typeface="Arial" pitchFamily="34" charset="0"/>
                <a:cs typeface="Arial" pitchFamily="34" charset="0"/>
              </a:rPr>
              <a:t>Observer et décrire différents types de mouvements</a:t>
            </a:r>
          </a:p>
          <a:p>
            <a:pPr algn="just"/>
            <a:r>
              <a:rPr lang="fr-FR" dirty="0" smtClean="0">
                <a:solidFill>
                  <a:srgbClr val="00B050"/>
                </a:solidFill>
                <a:latin typeface="Arial" pitchFamily="34" charset="0"/>
                <a:cs typeface="Arial" pitchFamily="34" charset="0"/>
              </a:rPr>
              <a:t>Identifier différentes sources et connaitre quelques conversions d’énergie</a:t>
            </a:r>
          </a:p>
          <a:p>
            <a:pPr algn="just"/>
            <a:r>
              <a:rPr lang="fr-FR" dirty="0" smtClean="0">
                <a:solidFill>
                  <a:srgbClr val="00B0F0"/>
                </a:solidFill>
                <a:latin typeface="Arial" pitchFamily="34" charset="0"/>
                <a:cs typeface="Arial" pitchFamily="34" charset="0"/>
              </a:rPr>
              <a:t>Identifier un signal et une information</a:t>
            </a:r>
          </a:p>
          <a:p>
            <a:pPr algn="just"/>
            <a:r>
              <a:rPr lang="fr-FR" dirty="0" smtClean="0">
                <a:solidFill>
                  <a:srgbClr val="FF0000"/>
                </a:solidFill>
                <a:latin typeface="Arial" pitchFamily="34" charset="0"/>
                <a:cs typeface="Arial" pitchFamily="34" charset="0"/>
              </a:rPr>
              <a:t>Situer la Terre dans le système solaire</a:t>
            </a:r>
            <a:endParaRPr lang="fr-FR" dirty="0">
              <a:solidFill>
                <a:srgbClr val="FF0000"/>
              </a:solidFill>
              <a:latin typeface="Arial" pitchFamily="34" charset="0"/>
              <a:cs typeface="Arial" pitchFamily="34" charset="0"/>
            </a:endParaRPr>
          </a:p>
        </p:txBody>
      </p:sp>
      <p:sp>
        <p:nvSpPr>
          <p:cNvPr id="6" name="Espace réservé du contenu 5"/>
          <p:cNvSpPr>
            <a:spLocks noGrp="1"/>
          </p:cNvSpPr>
          <p:nvPr>
            <p:ph sz="quarter" idx="4"/>
          </p:nvPr>
        </p:nvSpPr>
        <p:spPr>
          <a:xfrm>
            <a:off x="4645025" y="2514600"/>
            <a:ext cx="4213255" cy="3845720"/>
          </a:xfrm>
        </p:spPr>
        <p:txBody>
          <a:bodyPr/>
          <a:lstStyle/>
          <a:p>
            <a:pPr algn="just"/>
            <a:r>
              <a:rPr lang="fr-FR" dirty="0" smtClean="0">
                <a:solidFill>
                  <a:srgbClr val="FF0000"/>
                </a:solidFill>
                <a:latin typeface="Arial" pitchFamily="34" charset="0"/>
                <a:cs typeface="Arial" pitchFamily="34" charset="0"/>
              </a:rPr>
              <a:t>Organisation et transformations de la matière</a:t>
            </a:r>
          </a:p>
          <a:p>
            <a:pPr algn="just"/>
            <a:r>
              <a:rPr lang="fr-FR" sz="2400" dirty="0" smtClean="0">
                <a:solidFill>
                  <a:srgbClr val="FFC000"/>
                </a:solidFill>
                <a:latin typeface="Arial" pitchFamily="34" charset="0"/>
                <a:cs typeface="Arial" pitchFamily="34" charset="0"/>
              </a:rPr>
              <a:t>Mouvements et interactions</a:t>
            </a:r>
          </a:p>
          <a:p>
            <a:pPr algn="just"/>
            <a:r>
              <a:rPr lang="fr-FR" sz="2400" dirty="0" smtClean="0">
                <a:solidFill>
                  <a:srgbClr val="00B050"/>
                </a:solidFill>
                <a:latin typeface="Arial" pitchFamily="34" charset="0"/>
                <a:cs typeface="Arial" pitchFamily="34" charset="0"/>
              </a:rPr>
              <a:t>L’énergie et ses conversions.</a:t>
            </a:r>
          </a:p>
          <a:p>
            <a:pPr algn="just"/>
            <a:r>
              <a:rPr lang="fr-FR" sz="2400" dirty="0" smtClean="0">
                <a:solidFill>
                  <a:srgbClr val="00B0F0"/>
                </a:solidFill>
                <a:latin typeface="Arial" pitchFamily="34" charset="0"/>
                <a:cs typeface="Arial" pitchFamily="34" charset="0"/>
              </a:rPr>
              <a:t>Des signaux pour observer et communiquer</a:t>
            </a:r>
          </a:p>
          <a:p>
            <a:endParaRPr lang="fr-FR" dirty="0" smtClean="0"/>
          </a:p>
          <a:p>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latin typeface="Arial" pitchFamily="34" charset="0"/>
                <a:cs typeface="Arial" pitchFamily="34" charset="0"/>
              </a:rPr>
              <a:t>Thème 1 : CHIMIE : Organisation et transformations de la matière</a:t>
            </a:r>
            <a:endParaRPr lang="fr-FR" sz="4000"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buNone/>
            </a:pPr>
            <a:r>
              <a:rPr lang="fr-FR" sz="2800" dirty="0" smtClean="0">
                <a:latin typeface="Arial" pitchFamily="34" charset="0"/>
                <a:cs typeface="Arial" pitchFamily="34" charset="0"/>
              </a:rPr>
              <a:t>Sous –thèmes</a:t>
            </a:r>
          </a:p>
          <a:p>
            <a:pPr algn="just">
              <a:buNone/>
            </a:pPr>
            <a:endParaRPr lang="fr-FR" sz="2800" dirty="0" smtClean="0">
              <a:latin typeface="Arial" pitchFamily="34" charset="0"/>
              <a:cs typeface="Arial" pitchFamily="34" charset="0"/>
            </a:endParaRPr>
          </a:p>
          <a:p>
            <a:pPr algn="just">
              <a:buNone/>
            </a:pPr>
            <a:r>
              <a:rPr lang="fr-FR" sz="2800" dirty="0" smtClean="0">
                <a:latin typeface="Arial" pitchFamily="34" charset="0"/>
                <a:cs typeface="Arial" pitchFamily="34" charset="0"/>
              </a:rPr>
              <a:t>-Décrire la constitution et les états de la matière. </a:t>
            </a:r>
          </a:p>
          <a:p>
            <a:pPr algn="just">
              <a:buNone/>
            </a:pPr>
            <a:r>
              <a:rPr lang="fr-FR" sz="2800" dirty="0" smtClean="0">
                <a:latin typeface="Arial" pitchFamily="34" charset="0"/>
                <a:cs typeface="Arial" pitchFamily="34" charset="0"/>
              </a:rPr>
              <a:t>-Décrire et expliquer des transformations chimiques. </a:t>
            </a:r>
          </a:p>
          <a:p>
            <a:pPr algn="just">
              <a:buNone/>
            </a:pPr>
            <a:r>
              <a:rPr lang="fr-FR" sz="2800" dirty="0" smtClean="0">
                <a:latin typeface="Arial" pitchFamily="34" charset="0"/>
                <a:cs typeface="Arial" pitchFamily="34" charset="0"/>
              </a:rPr>
              <a:t>-Propriétés </a:t>
            </a:r>
            <a:r>
              <a:rPr lang="fr-FR" sz="2800" dirty="0" err="1" smtClean="0">
                <a:latin typeface="Arial" pitchFamily="34" charset="0"/>
                <a:cs typeface="Arial" pitchFamily="34" charset="0"/>
              </a:rPr>
              <a:t>acidobasiques</a:t>
            </a:r>
            <a:r>
              <a:rPr lang="fr-FR" sz="2800" dirty="0" smtClean="0">
                <a:latin typeface="Arial" pitchFamily="34" charset="0"/>
                <a:cs typeface="Arial" pitchFamily="34" charset="0"/>
              </a:rPr>
              <a:t>.  </a:t>
            </a:r>
          </a:p>
          <a:p>
            <a:pPr algn="just">
              <a:buNone/>
            </a:pPr>
            <a:r>
              <a:rPr lang="fr-FR" sz="2800" dirty="0" smtClean="0">
                <a:latin typeface="Arial" pitchFamily="34" charset="0"/>
                <a:cs typeface="Arial" pitchFamily="34" charset="0"/>
              </a:rPr>
              <a:t>-Décrire l’organisation de la matière dans l’Univers. </a:t>
            </a:r>
            <a:r>
              <a:rPr lang="fr-FR" sz="2800" dirty="0" smtClean="0">
                <a:solidFill>
                  <a:srgbClr val="FF0000"/>
                </a:solidFill>
                <a:latin typeface="Arial" pitchFamily="34" charset="0"/>
                <a:cs typeface="Arial" pitchFamily="34" charset="0"/>
              </a:rPr>
              <a:t>(nouveau)</a:t>
            </a:r>
          </a:p>
          <a:p>
            <a:endParaRPr lang="fr-F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latin typeface="Arial" pitchFamily="34" charset="0"/>
                <a:cs typeface="Arial" pitchFamily="34" charset="0"/>
              </a:rPr>
              <a:t>Thème 2: Mécanique: Mouvements et interactions </a:t>
            </a:r>
            <a:r>
              <a:rPr lang="fr-FR" sz="4000" dirty="0" smtClean="0">
                <a:solidFill>
                  <a:srgbClr val="FF0000"/>
                </a:solidFill>
                <a:latin typeface="Arial" pitchFamily="34" charset="0"/>
                <a:cs typeface="Arial" pitchFamily="34" charset="0"/>
              </a:rPr>
              <a:t>(nouveau)</a:t>
            </a:r>
            <a:endParaRPr lang="fr-FR" sz="4000" dirty="0">
              <a:solidFill>
                <a:srgbClr val="FF0000"/>
              </a:solidFill>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buNone/>
            </a:pPr>
            <a:r>
              <a:rPr lang="fr-FR" sz="2800" dirty="0" smtClean="0">
                <a:latin typeface="Arial" pitchFamily="34" charset="0"/>
                <a:cs typeface="Arial" pitchFamily="34" charset="0"/>
              </a:rPr>
              <a:t>Sous –thèmes</a:t>
            </a:r>
          </a:p>
          <a:p>
            <a:pPr>
              <a:buNone/>
            </a:pPr>
            <a:endParaRPr lang="fr-FR" sz="2800" dirty="0" smtClean="0">
              <a:solidFill>
                <a:srgbClr val="FF0000"/>
              </a:solidFill>
              <a:latin typeface="Arial" pitchFamily="34" charset="0"/>
              <a:cs typeface="Arial" pitchFamily="34" charset="0"/>
            </a:endParaRPr>
          </a:p>
          <a:p>
            <a:pPr>
              <a:buNone/>
            </a:pPr>
            <a:r>
              <a:rPr lang="fr-FR" sz="2800" dirty="0" smtClean="0">
                <a:latin typeface="Arial" pitchFamily="34" charset="0"/>
                <a:cs typeface="Arial" pitchFamily="34" charset="0"/>
              </a:rPr>
              <a:t>-Caractériser un mouvement. </a:t>
            </a:r>
          </a:p>
          <a:p>
            <a:pPr>
              <a:buNone/>
            </a:pPr>
            <a:r>
              <a:rPr lang="fr-FR" sz="2800" dirty="0" smtClean="0">
                <a:latin typeface="Arial" pitchFamily="34" charset="0"/>
                <a:cs typeface="Arial" pitchFamily="34" charset="0"/>
              </a:rPr>
              <a:t>-Modéliser une interaction par une force caractérisée par un point d’application, une direction, un sens et une valeur. </a:t>
            </a:r>
            <a:endParaRPr lang="fr-FR" sz="2800" dirty="0" smtClean="0">
              <a:solidFill>
                <a:srgbClr val="FF0000"/>
              </a:solidFill>
              <a:latin typeface="Arial" pitchFamily="34" charset="0"/>
              <a:cs typeface="Arial" pitchFamily="34" charset="0"/>
            </a:endParaRPr>
          </a:p>
          <a:p>
            <a:endParaRPr lang="fr-F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latin typeface="Arial" pitchFamily="34" charset="0"/>
                <a:cs typeface="Arial" pitchFamily="34" charset="0"/>
              </a:rPr>
              <a:t>Thème 3: énergie: L’énergie et ses conversions. </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buNone/>
            </a:pPr>
            <a:r>
              <a:rPr lang="fr-FR" sz="2800" dirty="0" smtClean="0">
                <a:latin typeface="Arial" pitchFamily="34" charset="0"/>
                <a:cs typeface="Arial" pitchFamily="34" charset="0"/>
              </a:rPr>
              <a:t>Sous –thèmes</a:t>
            </a:r>
          </a:p>
          <a:p>
            <a:pPr algn="just">
              <a:buNone/>
            </a:pPr>
            <a:endParaRPr lang="fr-FR" sz="2800" dirty="0" smtClean="0">
              <a:latin typeface="Arial" pitchFamily="34" charset="0"/>
              <a:cs typeface="Arial" pitchFamily="34" charset="0"/>
            </a:endParaRPr>
          </a:p>
          <a:p>
            <a:pPr algn="just">
              <a:buNone/>
            </a:pPr>
            <a:r>
              <a:rPr lang="fr-FR" sz="2800" dirty="0" smtClean="0">
                <a:latin typeface="Arial" pitchFamily="34" charset="0"/>
                <a:cs typeface="Arial" pitchFamily="34" charset="0"/>
              </a:rPr>
              <a:t>-Identifier les sources, les transferts, les conversions et les formes d’énergie. Utiliser la conservation de l’énergie. </a:t>
            </a:r>
            <a:r>
              <a:rPr lang="fr-FR" sz="2800" dirty="0" smtClean="0">
                <a:solidFill>
                  <a:srgbClr val="FF0000"/>
                </a:solidFill>
                <a:latin typeface="Arial" pitchFamily="34" charset="0"/>
                <a:cs typeface="Arial" pitchFamily="34" charset="0"/>
              </a:rPr>
              <a:t>(partiellement nouveau)</a:t>
            </a:r>
          </a:p>
          <a:p>
            <a:pPr algn="just">
              <a:buNone/>
            </a:pPr>
            <a:r>
              <a:rPr lang="fr-FR" sz="2800" dirty="0" smtClean="0">
                <a:latin typeface="Arial" pitchFamily="34" charset="0"/>
                <a:cs typeface="Arial" pitchFamily="34" charset="0"/>
              </a:rPr>
              <a:t>-Réaliser des circuits électriques simples et exploiter les lois de l’électricité. </a:t>
            </a:r>
          </a:p>
          <a:p>
            <a:endParaRPr lang="fr-F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3600" dirty="0" smtClean="0">
                <a:latin typeface="Arial" pitchFamily="34" charset="0"/>
                <a:cs typeface="Arial" pitchFamily="34" charset="0"/>
              </a:rPr>
              <a:t>Thème 4: Des signaux pour observer et communiquer</a:t>
            </a:r>
            <a:endParaRPr lang="fr-FR" sz="3600" dirty="0">
              <a:latin typeface="Arial" pitchFamily="34" charset="0"/>
              <a:cs typeface="Arial" pitchFamily="34" charset="0"/>
            </a:endParaRPr>
          </a:p>
        </p:txBody>
      </p:sp>
      <p:sp>
        <p:nvSpPr>
          <p:cNvPr id="3" name="Espace réservé du contenu 2"/>
          <p:cNvSpPr>
            <a:spLocks noGrp="1"/>
          </p:cNvSpPr>
          <p:nvPr>
            <p:ph idx="1"/>
          </p:nvPr>
        </p:nvSpPr>
        <p:spPr/>
        <p:txBody>
          <a:bodyPr/>
          <a:lstStyle/>
          <a:p>
            <a:pPr algn="just">
              <a:buNone/>
            </a:pPr>
            <a:r>
              <a:rPr lang="fr-FR" dirty="0" smtClean="0">
                <a:latin typeface="Arial" pitchFamily="34" charset="0"/>
                <a:cs typeface="Arial" pitchFamily="34" charset="0"/>
              </a:rPr>
              <a:t>Sous –thèmes</a:t>
            </a:r>
          </a:p>
          <a:p>
            <a:pPr algn="just">
              <a:buNone/>
            </a:pPr>
            <a:endParaRPr lang="fr-FR" dirty="0" smtClean="0">
              <a:latin typeface="Arial" pitchFamily="34" charset="0"/>
              <a:cs typeface="Arial" pitchFamily="34" charset="0"/>
            </a:endParaRPr>
          </a:p>
          <a:p>
            <a:pPr algn="just">
              <a:buNone/>
            </a:pPr>
            <a:r>
              <a:rPr lang="fr-FR" dirty="0" smtClean="0">
                <a:latin typeface="Arial" pitchFamily="34" charset="0"/>
                <a:cs typeface="Arial" pitchFamily="34" charset="0"/>
              </a:rPr>
              <a:t>-Signaux lumineux. </a:t>
            </a:r>
          </a:p>
          <a:p>
            <a:pPr algn="just">
              <a:buNone/>
            </a:pPr>
            <a:r>
              <a:rPr lang="fr-FR" dirty="0" smtClean="0">
                <a:latin typeface="Arial" pitchFamily="34" charset="0"/>
                <a:cs typeface="Arial" pitchFamily="34" charset="0"/>
              </a:rPr>
              <a:t>-Signaux sonores. </a:t>
            </a:r>
            <a:r>
              <a:rPr lang="fr-FR" dirty="0" smtClean="0">
                <a:solidFill>
                  <a:srgbClr val="FF0000"/>
                </a:solidFill>
                <a:latin typeface="Arial" pitchFamily="34" charset="0"/>
                <a:cs typeface="Arial" pitchFamily="34" charset="0"/>
              </a:rPr>
              <a:t>(nouveau)</a:t>
            </a:r>
          </a:p>
          <a:p>
            <a:pPr algn="just">
              <a:buNone/>
            </a:pPr>
            <a:r>
              <a:rPr lang="fr-FR" dirty="0" smtClean="0">
                <a:latin typeface="Arial" pitchFamily="34" charset="0"/>
                <a:cs typeface="Arial" pitchFamily="34" charset="0"/>
              </a:rPr>
              <a:t>-Signal et information (ondes radio). </a:t>
            </a:r>
            <a:r>
              <a:rPr lang="fr-FR" dirty="0" smtClean="0">
                <a:solidFill>
                  <a:srgbClr val="FF0000"/>
                </a:solidFill>
                <a:latin typeface="Arial" pitchFamily="34" charset="0"/>
                <a:cs typeface="Arial" pitchFamily="34" charset="0"/>
              </a:rPr>
              <a:t> (nouveau)</a:t>
            </a:r>
            <a:endParaRPr lang="fr-FR" dirty="0" smtClean="0">
              <a:latin typeface="Arial" pitchFamily="34" charset="0"/>
              <a:cs typeface="Arial" pitchFamily="34" charset="0"/>
            </a:endParaRPr>
          </a:p>
          <a:p>
            <a:pPr algn="just">
              <a:buNone/>
            </a:pPr>
            <a:endParaRPr lang="fr-FR" dirty="0" smtClean="0">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latin typeface="Arial" pitchFamily="34" charset="0"/>
                <a:cs typeface="Arial" pitchFamily="34" charset="0"/>
              </a:rPr>
              <a:t>Comparaison avec les anciens programmes</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r>
              <a:rPr lang="fr-FR" b="1" u="sng" dirty="0" smtClean="0">
                <a:latin typeface="Arial" pitchFamily="34" charset="0"/>
                <a:cs typeface="Arial" pitchFamily="34" charset="0"/>
              </a:rPr>
              <a:t>Chimie</a:t>
            </a:r>
            <a:r>
              <a:rPr lang="fr-FR" dirty="0" smtClean="0">
                <a:latin typeface="Arial" pitchFamily="34" charset="0"/>
                <a:cs typeface="Arial" pitchFamily="34" charset="0"/>
              </a:rPr>
              <a:t> : (partie allégée) placée dans le chapitre : Organisation et transformation de la matière</a:t>
            </a:r>
          </a:p>
          <a:p>
            <a:pPr algn="just"/>
            <a:r>
              <a:rPr lang="fr-FR" b="1" u="sng" dirty="0" smtClean="0">
                <a:latin typeface="Arial" pitchFamily="34" charset="0"/>
                <a:cs typeface="Arial" pitchFamily="34" charset="0"/>
              </a:rPr>
              <a:t>Physique :</a:t>
            </a:r>
            <a:r>
              <a:rPr lang="fr-FR" dirty="0" smtClean="0">
                <a:latin typeface="Arial" pitchFamily="34" charset="0"/>
                <a:cs typeface="Arial" pitchFamily="34" charset="0"/>
              </a:rPr>
              <a:t> </a:t>
            </a:r>
          </a:p>
          <a:p>
            <a:pPr algn="just"/>
            <a:r>
              <a:rPr lang="fr-FR" b="1" dirty="0" smtClean="0">
                <a:latin typeface="Arial" pitchFamily="34" charset="0"/>
                <a:cs typeface="Arial" pitchFamily="34" charset="0"/>
              </a:rPr>
              <a:t>Électricité</a:t>
            </a:r>
            <a:r>
              <a:rPr lang="fr-FR" dirty="0" smtClean="0">
                <a:latin typeface="Arial" pitchFamily="34" charset="0"/>
                <a:cs typeface="Arial" pitchFamily="34" charset="0"/>
              </a:rPr>
              <a:t> (partie très allégée) placée dans le chapitre : L’énergie et ses conversions</a:t>
            </a:r>
          </a:p>
          <a:p>
            <a:pPr algn="just"/>
            <a:r>
              <a:rPr lang="fr-FR" b="1" dirty="0" smtClean="0">
                <a:latin typeface="Arial" pitchFamily="34" charset="0"/>
                <a:cs typeface="Arial" pitchFamily="34" charset="0"/>
              </a:rPr>
              <a:t>Optique</a:t>
            </a:r>
            <a:r>
              <a:rPr lang="fr-FR" dirty="0" smtClean="0">
                <a:latin typeface="Arial" pitchFamily="34" charset="0"/>
                <a:cs typeface="Arial" pitchFamily="34" charset="0"/>
              </a:rPr>
              <a:t> (partie très allégée) placée dans le chapitre des signaux pour observer et communiquer</a:t>
            </a:r>
          </a:p>
          <a:p>
            <a:pPr algn="just"/>
            <a:r>
              <a:rPr lang="fr-FR" b="1" dirty="0" smtClean="0">
                <a:latin typeface="Arial" pitchFamily="34" charset="0"/>
                <a:cs typeface="Arial" pitchFamily="34" charset="0"/>
              </a:rPr>
              <a:t>Mécanique</a:t>
            </a:r>
            <a:r>
              <a:rPr lang="fr-FR" dirty="0" smtClean="0">
                <a:latin typeface="Arial" pitchFamily="34" charset="0"/>
                <a:cs typeface="Arial" pitchFamily="34" charset="0"/>
              </a:rPr>
              <a:t> (partie très développée) placée dans le chapitre : Mouvements et interactions</a:t>
            </a:r>
            <a:endParaRPr lang="fr-FR" dirty="0">
              <a:latin typeface="Arial" pitchFamily="34"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latin typeface="Arial" pitchFamily="34" charset="0"/>
                <a:cs typeface="Arial" pitchFamily="34" charset="0"/>
              </a:rPr>
              <a:t>Les principales disparitions en chimie</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pPr algn="just"/>
            <a:r>
              <a:rPr lang="fr-FR" sz="3200" dirty="0" smtClean="0">
                <a:latin typeface="Arial" pitchFamily="34" charset="0"/>
                <a:cs typeface="Arial" pitchFamily="34" charset="0"/>
              </a:rPr>
              <a:t>Test de l’eau 5</a:t>
            </a:r>
            <a:r>
              <a:rPr lang="fr-FR" sz="3200" baseline="30000" dirty="0" smtClean="0">
                <a:latin typeface="Arial" pitchFamily="34" charset="0"/>
                <a:cs typeface="Arial" pitchFamily="34" charset="0"/>
              </a:rPr>
              <a:t>ème</a:t>
            </a:r>
            <a:endParaRPr lang="fr-FR" sz="3200" dirty="0" smtClean="0">
              <a:latin typeface="Arial" pitchFamily="34" charset="0"/>
              <a:cs typeface="Arial" pitchFamily="34" charset="0"/>
            </a:endParaRPr>
          </a:p>
          <a:p>
            <a:pPr algn="just"/>
            <a:r>
              <a:rPr lang="fr-FR" sz="3200" dirty="0" smtClean="0">
                <a:latin typeface="Arial" pitchFamily="34" charset="0"/>
                <a:cs typeface="Arial" pitchFamily="34" charset="0"/>
              </a:rPr>
              <a:t>Chromatographie 5</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 </a:t>
            </a:r>
          </a:p>
          <a:p>
            <a:pPr algn="just"/>
            <a:r>
              <a:rPr lang="fr-FR" sz="3200" dirty="0" smtClean="0">
                <a:latin typeface="Arial" pitchFamily="34" charset="0"/>
                <a:cs typeface="Arial" pitchFamily="34" charset="0"/>
              </a:rPr>
              <a:t>Conduction électrique dans les solutions 3</a:t>
            </a:r>
            <a:r>
              <a:rPr lang="fr-FR" sz="3200" baseline="30000" dirty="0" smtClean="0">
                <a:latin typeface="Arial" pitchFamily="34" charset="0"/>
                <a:cs typeface="Arial" pitchFamily="34" charset="0"/>
              </a:rPr>
              <a:t>ème</a:t>
            </a:r>
            <a:endParaRPr lang="fr-FR" sz="3200" dirty="0" smtClean="0">
              <a:latin typeface="Arial" pitchFamily="34" charset="0"/>
              <a:cs typeface="Arial" pitchFamily="34" charset="0"/>
            </a:endParaRPr>
          </a:p>
          <a:p>
            <a:pPr algn="just"/>
            <a:r>
              <a:rPr lang="fr-FR" sz="3200" dirty="0" smtClean="0">
                <a:latin typeface="Arial" pitchFamily="34" charset="0"/>
                <a:cs typeface="Arial" pitchFamily="34" charset="0"/>
              </a:rPr>
              <a:t>Piles 3</a:t>
            </a:r>
            <a:r>
              <a:rPr lang="fr-FR" sz="3200" baseline="30000" dirty="0" smtClean="0">
                <a:latin typeface="Arial" pitchFamily="34" charset="0"/>
                <a:cs typeface="Arial" pitchFamily="34" charset="0"/>
              </a:rPr>
              <a:t>ème</a:t>
            </a:r>
            <a:endParaRPr lang="fr-FR" sz="3200" dirty="0" smtClean="0">
              <a:latin typeface="Arial" pitchFamily="34" charset="0"/>
              <a:cs typeface="Arial" pitchFamily="34" charset="0"/>
            </a:endParaRPr>
          </a:p>
          <a:p>
            <a:pPr algn="just"/>
            <a:r>
              <a:rPr lang="fr-FR" sz="3200" dirty="0" smtClean="0">
                <a:latin typeface="Arial" pitchFamily="34" charset="0"/>
                <a:cs typeface="Arial" pitchFamily="34" charset="0"/>
              </a:rPr>
              <a:t>Synthèse d’espèces chimiques 3</a:t>
            </a:r>
            <a:r>
              <a:rPr lang="fr-FR" sz="3200" baseline="30000" dirty="0" smtClean="0">
                <a:latin typeface="Arial" pitchFamily="34" charset="0"/>
                <a:cs typeface="Arial" pitchFamily="34" charset="0"/>
              </a:rPr>
              <a:t>ème</a:t>
            </a:r>
            <a:r>
              <a:rPr lang="fr-FR" sz="3200" dirty="0" smtClean="0">
                <a:latin typeface="Arial" pitchFamily="34" charset="0"/>
                <a:cs typeface="Arial" pitchFamily="34" charset="0"/>
              </a:rPr>
              <a:t> </a:t>
            </a:r>
            <a:endParaRPr lang="fr-FR" sz="3200" dirty="0">
              <a:latin typeface="Arial" pitchFamily="34" charset="0"/>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latin typeface="Arial" pitchFamily="34" charset="0"/>
                <a:cs typeface="Arial" pitchFamily="34" charset="0"/>
              </a:rPr>
              <a:t>Les principaux ajouts en chimie</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normAutofit/>
          </a:bodyPr>
          <a:lstStyle/>
          <a:p>
            <a:r>
              <a:rPr lang="fr-FR" sz="2800" dirty="0" smtClean="0">
                <a:latin typeface="Arial" pitchFamily="34" charset="0"/>
                <a:cs typeface="Arial" pitchFamily="34" charset="0"/>
              </a:rPr>
              <a:t>Formule masse volumique  </a:t>
            </a:r>
            <a:r>
              <a:rPr lang="fr-FR" sz="2800" i="1" dirty="0" smtClean="0">
                <a:latin typeface="Arial" pitchFamily="34" charset="0"/>
                <a:cs typeface="Arial" pitchFamily="34" charset="0"/>
              </a:rPr>
              <a:t>m = </a:t>
            </a:r>
            <a:r>
              <a:rPr lang="el-GR" sz="2800" i="1" dirty="0" smtClean="0">
                <a:latin typeface="Arial" pitchFamily="34" charset="0"/>
                <a:cs typeface="Arial" pitchFamily="34" charset="0"/>
              </a:rPr>
              <a:t>ρ.</a:t>
            </a:r>
            <a:r>
              <a:rPr lang="fr-FR" sz="2800" i="1" dirty="0" smtClean="0">
                <a:latin typeface="Arial" pitchFamily="34" charset="0"/>
                <a:cs typeface="Arial" pitchFamily="34" charset="0"/>
              </a:rPr>
              <a:t>V</a:t>
            </a:r>
          </a:p>
          <a:p>
            <a:r>
              <a:rPr lang="fr-FR" sz="2800" dirty="0" smtClean="0">
                <a:latin typeface="Arial" pitchFamily="34" charset="0"/>
                <a:cs typeface="Arial" pitchFamily="34" charset="0"/>
              </a:rPr>
              <a:t>Estimer expérimentalement une valeur de solubilité dans l’eau.</a:t>
            </a:r>
          </a:p>
          <a:p>
            <a:r>
              <a:rPr lang="fr-FR" sz="2800" dirty="0" smtClean="0">
                <a:latin typeface="Arial" pitchFamily="34" charset="0"/>
                <a:cs typeface="Arial" pitchFamily="34" charset="0"/>
              </a:rPr>
              <a:t>Réactions entre solutions acides et basiques. </a:t>
            </a:r>
          </a:p>
          <a:p>
            <a:r>
              <a:rPr lang="fr-FR" sz="2800" dirty="0" smtClean="0">
                <a:latin typeface="Arial" pitchFamily="34" charset="0"/>
                <a:cs typeface="Arial" pitchFamily="34" charset="0"/>
              </a:rPr>
              <a:t>Utilisation du tableau périodique.</a:t>
            </a:r>
          </a:p>
          <a:p>
            <a:r>
              <a:rPr lang="fr-FR" sz="2800" dirty="0" smtClean="0">
                <a:latin typeface="Arial" pitchFamily="34" charset="0"/>
                <a:cs typeface="Arial" pitchFamily="34" charset="0"/>
              </a:rPr>
              <a:t>Décrire l’organisation de la matière dans l’Univers.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latin typeface="Arial" pitchFamily="34" charset="0"/>
                <a:cs typeface="Arial" pitchFamily="34" charset="0"/>
              </a:rPr>
              <a:t>Les principales disparitions en physique</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lstStyle/>
          <a:p>
            <a:pPr algn="just"/>
            <a:r>
              <a:rPr lang="fr-FR" b="1" u="sng" dirty="0" smtClean="0">
                <a:latin typeface="Arial" pitchFamily="34" charset="0"/>
                <a:cs typeface="Arial" pitchFamily="34" charset="0"/>
              </a:rPr>
              <a:t>Electricité</a:t>
            </a:r>
            <a:r>
              <a:rPr lang="fr-FR" dirty="0" smtClean="0">
                <a:latin typeface="Arial" pitchFamily="34" charset="0"/>
                <a:cs typeface="Arial" pitchFamily="34" charset="0"/>
              </a:rPr>
              <a:t> : partie B1 3</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 « De la centrale électrique à l’utilisateur » (production de l’électricité, l’alternateur, tension alternative, oscilloscope, mesure d’une tension alternative) </a:t>
            </a:r>
            <a:r>
              <a:rPr lang="fr-FR" dirty="0" smtClean="0">
                <a:solidFill>
                  <a:srgbClr val="FF0000"/>
                </a:solidFill>
                <a:latin typeface="Arial" pitchFamily="34" charset="0"/>
                <a:cs typeface="Arial" pitchFamily="34" charset="0"/>
              </a:rPr>
              <a:t>tout l’alternatif est donc supprimé.</a:t>
            </a:r>
          </a:p>
          <a:p>
            <a:pPr algn="just"/>
            <a:r>
              <a:rPr lang="fr-FR" b="1" u="sng" dirty="0" smtClean="0">
                <a:latin typeface="Arial" pitchFamily="34" charset="0"/>
                <a:cs typeface="Arial" pitchFamily="34" charset="0"/>
              </a:rPr>
              <a:t>Optique:  </a:t>
            </a:r>
            <a:r>
              <a:rPr lang="fr-FR" dirty="0" smtClean="0">
                <a:latin typeface="Arial" pitchFamily="34" charset="0"/>
                <a:cs typeface="Arial" pitchFamily="34" charset="0"/>
              </a:rPr>
              <a:t>Partie C1 et C2 de 4</a:t>
            </a:r>
            <a:r>
              <a:rPr lang="fr-FR" baseline="30000" dirty="0" smtClean="0">
                <a:latin typeface="Arial" pitchFamily="34" charset="0"/>
                <a:cs typeface="Arial" pitchFamily="34" charset="0"/>
              </a:rPr>
              <a:t>ème</a:t>
            </a:r>
            <a:r>
              <a:rPr lang="fr-FR" dirty="0" smtClean="0">
                <a:latin typeface="Arial" pitchFamily="34" charset="0"/>
                <a:cs typeface="Arial" pitchFamily="34" charset="0"/>
              </a:rPr>
              <a:t> « lumières colorées et couleurs des objets » et « les lentilles », l’œil.</a:t>
            </a:r>
          </a:p>
          <a:p>
            <a:pPr algn="just"/>
            <a:r>
              <a:rPr lang="fr-FR" b="1" u="sng" dirty="0" smtClean="0">
                <a:latin typeface="Arial" pitchFamily="34" charset="0"/>
                <a:cs typeface="Arial" pitchFamily="34" charset="0"/>
              </a:rPr>
              <a:t>Mécanique 3</a:t>
            </a:r>
            <a:r>
              <a:rPr lang="fr-FR" b="1" u="sng" baseline="30000" dirty="0" smtClean="0">
                <a:latin typeface="Arial" pitchFamily="34" charset="0"/>
                <a:cs typeface="Arial" pitchFamily="34" charset="0"/>
              </a:rPr>
              <a:t>ème</a:t>
            </a:r>
            <a:r>
              <a:rPr lang="fr-FR" b="1" u="sng" dirty="0" smtClean="0">
                <a:latin typeface="Arial" pitchFamily="34" charset="0"/>
                <a:cs typeface="Arial" pitchFamily="34" charset="0"/>
              </a:rPr>
              <a:t>: </a:t>
            </a:r>
            <a:r>
              <a:rPr lang="fr-FR" dirty="0" smtClean="0">
                <a:latin typeface="Arial" pitchFamily="34" charset="0"/>
                <a:cs typeface="Arial" pitchFamily="34" charset="0"/>
              </a:rPr>
              <a:t>rien ne disparait.</a:t>
            </a:r>
            <a:endParaRPr lang="fr-FR" dirty="0">
              <a:latin typeface="Arial" pitchFamily="34" charset="0"/>
              <a:cs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642918"/>
            <a:ext cx="8229600" cy="1143000"/>
          </a:xfrm>
        </p:spPr>
        <p:txBody>
          <a:bodyPr>
            <a:normAutofit/>
          </a:bodyPr>
          <a:lstStyle/>
          <a:p>
            <a:pPr algn="ctr"/>
            <a:r>
              <a:rPr lang="fr-FR" sz="4000" dirty="0" smtClean="0">
                <a:latin typeface="Arial" pitchFamily="34" charset="0"/>
                <a:cs typeface="Arial" pitchFamily="34" charset="0"/>
              </a:rPr>
              <a:t>Les principaux ajouts en physique</a:t>
            </a:r>
            <a:endParaRPr lang="fr-FR" sz="4000" dirty="0">
              <a:latin typeface="Arial" pitchFamily="34" charset="0"/>
              <a:cs typeface="Arial" pitchFamily="34" charset="0"/>
            </a:endParaRPr>
          </a:p>
        </p:txBody>
      </p:sp>
      <p:sp>
        <p:nvSpPr>
          <p:cNvPr id="3" name="Espace réservé du contenu 2"/>
          <p:cNvSpPr>
            <a:spLocks noGrp="1"/>
          </p:cNvSpPr>
          <p:nvPr>
            <p:ph idx="1"/>
          </p:nvPr>
        </p:nvSpPr>
        <p:spPr>
          <a:xfrm>
            <a:off x="457200" y="1935480"/>
            <a:ext cx="8229600" cy="4636792"/>
          </a:xfrm>
        </p:spPr>
        <p:txBody>
          <a:bodyPr>
            <a:normAutofit fontScale="92500" lnSpcReduction="20000"/>
          </a:bodyPr>
          <a:lstStyle/>
          <a:p>
            <a:pPr>
              <a:buNone/>
            </a:pPr>
            <a:r>
              <a:rPr lang="fr-FR" b="1" dirty="0" smtClean="0"/>
              <a:t>   </a:t>
            </a:r>
            <a:r>
              <a:rPr lang="fr-FR" b="1" dirty="0" smtClean="0">
                <a:latin typeface="Arial" pitchFamily="34" charset="0"/>
                <a:cs typeface="Arial" pitchFamily="34" charset="0"/>
              </a:rPr>
              <a:t>Mouvement et interactions</a:t>
            </a:r>
          </a:p>
          <a:p>
            <a:pPr>
              <a:buNone/>
            </a:pPr>
            <a:r>
              <a:rPr lang="fr-FR" dirty="0" smtClean="0">
                <a:latin typeface="Arial" pitchFamily="34" charset="0"/>
                <a:cs typeface="Arial" pitchFamily="34" charset="0"/>
              </a:rPr>
              <a:t>- Mouvement rectiligne, circulaire, uniforme, non uniforme</a:t>
            </a:r>
          </a:p>
          <a:p>
            <a:pPr>
              <a:buNone/>
            </a:pPr>
            <a:r>
              <a:rPr lang="fr-FR" dirty="0" smtClean="0">
                <a:latin typeface="Arial" pitchFamily="34" charset="0"/>
                <a:cs typeface="Arial" pitchFamily="34" charset="0"/>
              </a:rPr>
              <a:t>- Relativité du mouvement</a:t>
            </a:r>
          </a:p>
          <a:p>
            <a:pPr>
              <a:buNone/>
            </a:pPr>
            <a:r>
              <a:rPr lang="fr-FR" dirty="0" smtClean="0">
                <a:latin typeface="Arial" pitchFamily="34" charset="0"/>
                <a:cs typeface="Arial" pitchFamily="34" charset="0"/>
              </a:rPr>
              <a:t>- La vitesse (flèche)</a:t>
            </a:r>
          </a:p>
          <a:p>
            <a:pPr>
              <a:buNone/>
            </a:pPr>
            <a:r>
              <a:rPr lang="fr-FR" dirty="0" smtClean="0">
                <a:latin typeface="Arial" pitchFamily="34" charset="0"/>
                <a:cs typeface="Arial" pitchFamily="34" charset="0"/>
              </a:rPr>
              <a:t>-Les forces (flèche)</a:t>
            </a:r>
          </a:p>
          <a:p>
            <a:pPr>
              <a:buNone/>
            </a:pPr>
            <a:r>
              <a:rPr lang="fr-FR" dirty="0" smtClean="0">
                <a:latin typeface="Arial" pitchFamily="34" charset="0"/>
                <a:cs typeface="Arial" pitchFamily="34" charset="0"/>
              </a:rPr>
              <a:t>-Calcul sur la force de gravitation F=</a:t>
            </a:r>
            <a:r>
              <a:rPr lang="fr-FR" dirty="0" err="1" smtClean="0">
                <a:latin typeface="Arial" pitchFamily="34" charset="0"/>
                <a:cs typeface="Arial" pitchFamily="34" charset="0"/>
              </a:rPr>
              <a:t>GmM</a:t>
            </a:r>
            <a:r>
              <a:rPr lang="fr-FR" dirty="0" smtClean="0">
                <a:latin typeface="Arial" pitchFamily="34" charset="0"/>
                <a:cs typeface="Arial" pitchFamily="34" charset="0"/>
              </a:rPr>
              <a:t>/ R</a:t>
            </a:r>
            <a:r>
              <a:rPr lang="fr-FR" baseline="30000" dirty="0" smtClean="0">
                <a:latin typeface="Arial" pitchFamily="34" charset="0"/>
                <a:cs typeface="Arial" pitchFamily="34" charset="0"/>
              </a:rPr>
              <a:t>2</a:t>
            </a:r>
          </a:p>
          <a:p>
            <a:pPr>
              <a:buFontTx/>
              <a:buChar char="-"/>
            </a:pPr>
            <a:endParaRPr lang="fr-FR" dirty="0" smtClean="0">
              <a:latin typeface="Arial" pitchFamily="34" charset="0"/>
              <a:cs typeface="Arial" pitchFamily="34" charset="0"/>
            </a:endParaRPr>
          </a:p>
          <a:p>
            <a:pPr>
              <a:buNone/>
            </a:pPr>
            <a:r>
              <a:rPr lang="fr-FR" b="1" dirty="0" smtClean="0">
                <a:latin typeface="Arial" pitchFamily="34" charset="0"/>
                <a:cs typeface="Arial" pitchFamily="34" charset="0"/>
              </a:rPr>
              <a:t>    L’énergie et ses conversions</a:t>
            </a:r>
          </a:p>
          <a:p>
            <a:pPr>
              <a:buNone/>
            </a:pPr>
            <a:r>
              <a:rPr lang="fr-FR" dirty="0" smtClean="0">
                <a:latin typeface="Arial" pitchFamily="34" charset="0"/>
                <a:cs typeface="Arial" pitchFamily="34" charset="0"/>
              </a:rPr>
              <a:t>-Sources, transfert, conversion d’énergie.</a:t>
            </a:r>
          </a:p>
          <a:p>
            <a:pPr>
              <a:buFontTx/>
              <a:buChar char="-"/>
            </a:pPr>
            <a:endParaRPr lang="fr-FR" dirty="0" smtClean="0">
              <a:latin typeface="Arial" pitchFamily="34" charset="0"/>
              <a:cs typeface="Arial" pitchFamily="34" charset="0"/>
            </a:endParaRPr>
          </a:p>
          <a:p>
            <a:pPr>
              <a:buNone/>
            </a:pPr>
            <a:r>
              <a:rPr lang="fr-FR" b="1" dirty="0" smtClean="0">
                <a:latin typeface="Arial" pitchFamily="34" charset="0"/>
                <a:cs typeface="Arial" pitchFamily="34" charset="0"/>
              </a:rPr>
              <a:t>    Des signaux pour observer et communiquer</a:t>
            </a:r>
          </a:p>
          <a:p>
            <a:pPr>
              <a:buNone/>
            </a:pPr>
            <a:r>
              <a:rPr lang="fr-FR" dirty="0" smtClean="0">
                <a:latin typeface="Arial" pitchFamily="34" charset="0"/>
                <a:cs typeface="Arial" pitchFamily="34" charset="0"/>
              </a:rPr>
              <a:t>-Les signaux sonores et radio</a:t>
            </a:r>
          </a:p>
          <a:p>
            <a:pPr>
              <a:buFontTx/>
              <a:buChar char="-"/>
            </a:pPr>
            <a:endParaRPr lang="fr-FR" dirty="0" smtClean="0"/>
          </a:p>
          <a:p>
            <a:pPr>
              <a:buFontTx/>
              <a:buChar char="-"/>
            </a:pPr>
            <a:endParaRPr lang="fr-FR" dirty="0" smtClean="0"/>
          </a:p>
          <a:p>
            <a:endParaRPr lang="fr-F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latin typeface="Arial" pitchFamily="34" charset="0"/>
                <a:cs typeface="Arial" pitchFamily="34" charset="0"/>
              </a:rPr>
              <a:t>Les programmes du cycle 4</a:t>
            </a:r>
            <a:endParaRPr lang="fr-FR" dirty="0">
              <a:latin typeface="Arial" pitchFamily="34" charset="0"/>
              <a:cs typeface="Arial" pitchFamily="34" charset="0"/>
            </a:endParaRPr>
          </a:p>
        </p:txBody>
      </p:sp>
      <p:sp>
        <p:nvSpPr>
          <p:cNvPr id="3" name="Espace réservé du contenu 2"/>
          <p:cNvSpPr>
            <a:spLocks noGrp="1"/>
          </p:cNvSpPr>
          <p:nvPr>
            <p:ph idx="1"/>
          </p:nvPr>
        </p:nvSpPr>
        <p:spPr/>
        <p:txBody>
          <a:bodyPr/>
          <a:lstStyle/>
          <a:p>
            <a:r>
              <a:rPr lang="fr-FR" dirty="0" smtClean="0">
                <a:hlinkClick r:id="rId2" action="ppaction://hlinkfile"/>
              </a:rPr>
              <a:t>BO programme cycle 4.docx</a:t>
            </a:r>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955</TotalTime>
  <Words>1989</Words>
  <Application>Microsoft Office PowerPoint</Application>
  <PresentationFormat>Affichage à l'écran (4:3)</PresentationFormat>
  <Paragraphs>234</Paragraphs>
  <Slides>41</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41</vt:i4>
      </vt:variant>
    </vt:vector>
  </HeadingPairs>
  <TitlesOfParts>
    <vt:vector size="47" baseType="lpstr">
      <vt:lpstr>Arial</vt:lpstr>
      <vt:lpstr>Calibri</vt:lpstr>
      <vt:lpstr>Constantia</vt:lpstr>
      <vt:lpstr>Lucida Sans Unicode</vt:lpstr>
      <vt:lpstr>Wingdings 2</vt:lpstr>
      <vt:lpstr>Débit</vt:lpstr>
      <vt:lpstr>Les nouveaux programmes des collèges en  Sciences Physiques</vt:lpstr>
      <vt:lpstr>LA FORMATION</vt:lpstr>
      <vt:lpstr>La consultation des programmes</vt:lpstr>
      <vt:lpstr>LES HORAIRES</vt:lpstr>
      <vt:lpstr>UNE DOTATION HORAIRE SUPPLÉMENTAIRE POUR CHAQUE CLASSE (autonomie des collèges)</vt:lpstr>
      <vt:lpstr>LA DOTATION HORAIRE SUPPLÉMENTAIRE</vt:lpstr>
      <vt:lpstr>La stratégie des groupes</vt:lpstr>
      <vt:lpstr>LES ARGUMENTS</vt:lpstr>
      <vt:lpstr>L’ENSEIGNEMENT DE « SCIENCES » EN 6ÈME </vt:lpstr>
      <vt:lpstr>Exemples d’organisation possible</vt:lpstr>
      <vt:lpstr>Programmes écrits par cycle</vt:lpstr>
      <vt:lpstr>Nouveaux points pédagogiques importants</vt:lpstr>
      <vt:lpstr>Programmes curriculaires</vt:lpstr>
      <vt:lpstr>Conséquences des programmes curriculaires</vt:lpstr>
      <vt:lpstr>LA PROGRESSION SPIRALÉE</vt:lpstr>
      <vt:lpstr>Nécessité de démarches pédagogiques  complémentaires</vt:lpstr>
      <vt:lpstr>L’interdisciplinarité</vt:lpstr>
      <vt:lpstr>Fin des thèmes de convergence et des IDD (remplacés par les EPI)</vt:lpstr>
      <vt:lpstr>Généralisation de l’AP à toutes les classes</vt:lpstr>
      <vt:lpstr>Présentation PowerPoint</vt:lpstr>
      <vt:lpstr>La structure des programmes cycle 3</vt:lpstr>
      <vt:lpstr>       Une introduction rappelant les principes généraux de l’enseignement des Sciences et Technologie au cycle 3</vt:lpstr>
      <vt:lpstr>  Les principales compétences à travailler en relation avec les domaines du socle commun</vt:lpstr>
      <vt:lpstr>  Les programmes  de SPC-SVT-Technologie CM1-CM2-6ème</vt:lpstr>
      <vt:lpstr>La partie SPC du cycle 3</vt:lpstr>
      <vt:lpstr>Le programme en détail BO cycle 3 </vt:lpstr>
      <vt:lpstr>LA STRUCTURE DES PROGRAMMES CYCLE 4</vt:lpstr>
      <vt:lpstr>       Une introduction rappelant les principes généraux de l’enseignement des SPC au cycle 4</vt:lpstr>
      <vt:lpstr>  Les principales compétences à travailler en relation avec les domaines du socle commun</vt:lpstr>
      <vt:lpstr>  Les programmes  de SPC sur les 3 ans du cycle 4</vt:lpstr>
      <vt:lpstr>Comparaisons des thèmes de SPC cycles 3 et 4</vt:lpstr>
      <vt:lpstr>Thème 1 : CHIMIE : Organisation et transformations de la matière</vt:lpstr>
      <vt:lpstr>Thème 2: Mécanique: Mouvements et interactions (nouveau)</vt:lpstr>
      <vt:lpstr>Thème 3: énergie: L’énergie et ses conversions. </vt:lpstr>
      <vt:lpstr>Thème 4: Des signaux pour observer et communiquer</vt:lpstr>
      <vt:lpstr>Comparaison avec les anciens programmes</vt:lpstr>
      <vt:lpstr>Les principales disparitions en chimie</vt:lpstr>
      <vt:lpstr>Les principaux ajouts en chimie</vt:lpstr>
      <vt:lpstr>Les principales disparitions en physique</vt:lpstr>
      <vt:lpstr>Les principaux ajouts en physique</vt:lpstr>
      <vt:lpstr>Les programmes du cycle 4</vt:lpstr>
    </vt:vector>
  </TitlesOfParts>
  <Company>Your Company Name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Your User Name</dc:creator>
  <cp:lastModifiedBy>rachid arab</cp:lastModifiedBy>
  <cp:revision>101</cp:revision>
  <dcterms:created xsi:type="dcterms:W3CDTF">2015-11-15T12:18:23Z</dcterms:created>
  <dcterms:modified xsi:type="dcterms:W3CDTF">2016-02-17T19:04:54Z</dcterms:modified>
</cp:coreProperties>
</file>