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96" r:id="rId6"/>
    <p:sldId id="281" r:id="rId7"/>
    <p:sldId id="298" r:id="rId8"/>
    <p:sldId id="280" r:id="rId9"/>
    <p:sldId id="305" r:id="rId10"/>
    <p:sldId id="308" r:id="rId11"/>
    <p:sldId id="289" r:id="rId12"/>
    <p:sldId id="290" r:id="rId13"/>
    <p:sldId id="291" r:id="rId14"/>
    <p:sldId id="292" r:id="rId15"/>
    <p:sldId id="293" r:id="rId16"/>
    <p:sldId id="294" r:id="rId17"/>
    <p:sldId id="286" r:id="rId18"/>
    <p:sldId id="284" r:id="rId19"/>
    <p:sldId id="287" r:id="rId20"/>
    <p:sldId id="295" r:id="rId21"/>
    <p:sldId id="282" r:id="rId22"/>
    <p:sldId id="300" r:id="rId23"/>
    <p:sldId id="307" r:id="rId2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C3D8"/>
    <a:srgbClr val="E2BCDD"/>
    <a:srgbClr val="D5C9CE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9983" autoAdjust="0"/>
  </p:normalViewPr>
  <p:slideViewPr>
    <p:cSldViewPr>
      <p:cViewPr varScale="1">
        <p:scale>
          <a:sx n="70" d="100"/>
          <a:sy n="70" d="100"/>
        </p:scale>
        <p:origin x="-11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19/09/2016</a:t>
            </a:fld>
            <a:endParaRPr lang="fr-FR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19/09/2016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19/09/2016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19/09/2016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19/09/2016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19/09/2016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19/09/2016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19/09/2016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19/09/2016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19/09/2016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gner et arrondir un rectangle à un seul coin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angle rect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19/09/2016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3ABC36D-E35B-433C-8144-2CD24740E019}" type="datetimeFigureOut">
              <a:rPr lang="fr-FR" smtClean="0"/>
              <a:pPr/>
              <a:t>19/09/2016</a:t>
            </a:fld>
            <a:endParaRPr lang="fr-FR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2" name="Grou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orme lib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orme lib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IGEN%20former%20et%20evaluer%20par%20competences%20les%20activites%20experimentales.pdf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college%20programme%20SPC%20p%20332.pdf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r-FR" dirty="0" smtClean="0">
                <a:solidFill>
                  <a:srgbClr val="FF0000"/>
                </a:solidFill>
              </a:rPr>
              <a:t>LES COMPÉTENCES 	</a:t>
            </a:r>
            <a:br>
              <a:rPr lang="fr-FR" dirty="0" smtClean="0">
                <a:solidFill>
                  <a:srgbClr val="FF0000"/>
                </a:solidFill>
              </a:rPr>
            </a:br>
            <a:r>
              <a:rPr lang="fr-FR" dirty="0" smtClean="0">
                <a:solidFill>
                  <a:srgbClr val="FF0000"/>
                </a:solidFill>
              </a:rPr>
              <a:t>AU COLLÈGE EN SPC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fr-FR" sz="4800" dirty="0" smtClean="0"/>
          </a:p>
          <a:p>
            <a:r>
              <a:rPr lang="fr-FR" sz="4800" dirty="0" smtClean="0"/>
              <a:t>Sept 2016</a:t>
            </a:r>
            <a:endParaRPr lang="fr-FR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l’étude de documents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r-FR" dirty="0" smtClean="0"/>
              <a:t>l’étude de documents est l’une des 3 activités pédagogiques importantes (avec la démarche d’investigation et le TP protocole).</a:t>
            </a:r>
          </a:p>
          <a:p>
            <a:pPr algn="just"/>
            <a:r>
              <a:rPr lang="fr-FR" dirty="0" smtClean="0">
                <a:solidFill>
                  <a:srgbClr val="FF0000"/>
                </a:solidFill>
              </a:rPr>
              <a:t>Il faut maintenant l’évaluer plus régulièrement et notamment dans le cas des évaluations sommatives.</a:t>
            </a:r>
          </a:p>
          <a:p>
            <a:pPr algn="just"/>
            <a:endParaRPr lang="fr-FR" dirty="0" smtClean="0"/>
          </a:p>
          <a:p>
            <a:pPr algn="just"/>
            <a:r>
              <a:rPr lang="fr-FR" dirty="0" smtClean="0"/>
              <a:t>Les deux premières compétences APP et ANA concernent </a:t>
            </a:r>
            <a:r>
              <a:rPr lang="fr-FR" dirty="0" smtClean="0"/>
              <a:t>principalement l’étude </a:t>
            </a:r>
            <a:r>
              <a:rPr lang="fr-FR" dirty="0" smtClean="0"/>
              <a:t>de documents (texte, graphique, schéma…) et la première étape de la démarche d’investigation.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>
            <a:normAutofit/>
          </a:bodyPr>
          <a:lstStyle/>
          <a:p>
            <a:pPr algn="ctr"/>
            <a:r>
              <a:rPr lang="fr-FR" dirty="0" smtClean="0"/>
              <a:t>S’approprier APP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fr-FR" sz="3200" b="1" dirty="0" smtClean="0"/>
              <a:t>La réponse à la question est dans les documents, il faut juste la trouver par une simple lecture.</a:t>
            </a:r>
          </a:p>
          <a:p>
            <a:r>
              <a:rPr lang="fr-FR" sz="3200" b="1" dirty="0" smtClean="0"/>
              <a:t>Exemple: DNB sujet « 0 »</a:t>
            </a:r>
            <a:endParaRPr lang="fr-FR" sz="3200" dirty="0" smtClean="0"/>
          </a:p>
          <a:p>
            <a:pPr algn="just"/>
            <a:r>
              <a:rPr lang="fr-FR" sz="3200" dirty="0" smtClean="0"/>
              <a:t>Au voisinage d’un collège, un véhicule roule à 30 km/h, vitesse maximale autorisée ; donner la valeur de la distance de réaction </a:t>
            </a:r>
            <a:r>
              <a:rPr lang="fr-FR" sz="3200" i="1" dirty="0" smtClean="0"/>
              <a:t>Dr, de la distance de freinage </a:t>
            </a:r>
            <a:r>
              <a:rPr lang="fr-FR" sz="3200" i="1" dirty="0" err="1" smtClean="0"/>
              <a:t>Df</a:t>
            </a:r>
            <a:r>
              <a:rPr lang="fr-FR" sz="3200" i="1" dirty="0" smtClean="0"/>
              <a:t> . </a:t>
            </a:r>
          </a:p>
          <a:p>
            <a:pPr>
              <a:buNone/>
            </a:pPr>
            <a:r>
              <a:rPr lang="fr-FR" sz="3200" i="1" dirty="0" smtClean="0"/>
              <a:t>   </a:t>
            </a:r>
            <a:r>
              <a:rPr lang="fr-FR" sz="3200" i="1" dirty="0" smtClean="0">
                <a:solidFill>
                  <a:srgbClr val="FF0000"/>
                </a:solidFill>
              </a:rPr>
              <a:t>(il suffit juste de lire le tableau)</a:t>
            </a:r>
            <a:endParaRPr lang="fr-FR" sz="3200" b="1" dirty="0" smtClean="0">
              <a:solidFill>
                <a:srgbClr val="FF0000"/>
              </a:solidFill>
            </a:endParaRPr>
          </a:p>
          <a:p>
            <a:pPr algn="just"/>
            <a:endParaRPr lang="fr-FR" sz="3200" b="1" dirty="0" smtClean="0"/>
          </a:p>
          <a:p>
            <a:pPr algn="just"/>
            <a:r>
              <a:rPr lang="fr-FR" sz="3200" b="1" dirty="0" smtClean="0"/>
              <a:t>Cette compétence peut se décliner des niveaux 0 à 3 en fonction de la longueur, de la complexité et du nombre de documents.</a:t>
            </a:r>
          </a:p>
          <a:p>
            <a:pPr>
              <a:buNone/>
            </a:pPr>
            <a:endParaRPr lang="fr-FR" b="1" i="1" dirty="0" smtClean="0"/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00132"/>
          </a:xfrm>
        </p:spPr>
        <p:txBody>
          <a:bodyPr/>
          <a:lstStyle/>
          <a:p>
            <a:pPr algn="ctr"/>
            <a:r>
              <a:rPr lang="fr-FR" dirty="0" smtClean="0"/>
              <a:t>Analyser ANA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824426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fr-FR" sz="3200" b="1" dirty="0" smtClean="0"/>
              <a:t>Les documents permettent de répondre à la question mais la réponse n’est pas immédiate et nécessite une réflexion utilisant ses connaissances. </a:t>
            </a:r>
          </a:p>
          <a:p>
            <a:pPr algn="just"/>
            <a:r>
              <a:rPr lang="fr-FR" sz="3200" dirty="0" smtClean="0"/>
              <a:t>Ex: Les pluies normales ont un pH de 5,6 car le dioxyde de carbone atmosphérique se dissout dans l’eau en produisant de l’acide carbonique…</a:t>
            </a:r>
          </a:p>
          <a:p>
            <a:pPr algn="just">
              <a:buNone/>
            </a:pPr>
            <a:r>
              <a:rPr lang="fr-FR" sz="3200" dirty="0" smtClean="0"/>
              <a:t>-Les eaux de pluies normales sont-elles acides, basiques ou neutres?</a:t>
            </a:r>
          </a:p>
          <a:p>
            <a:pPr algn="just">
              <a:buNone/>
            </a:pPr>
            <a:endParaRPr lang="fr-FR" sz="4100" dirty="0" smtClean="0"/>
          </a:p>
          <a:p>
            <a:pPr algn="just"/>
            <a:r>
              <a:rPr lang="fr-FR" sz="3600" b="1" dirty="0" smtClean="0"/>
              <a:t>Cette compétence peut se décliner des niveaux 0 à 3 en fonction de la longueur, de la complexité et du nombre de documents et de la difficulté du raisonnement attendu.</a:t>
            </a:r>
          </a:p>
          <a:p>
            <a:pPr algn="just"/>
            <a:endParaRPr lang="fr-F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000132"/>
          </a:xfrm>
        </p:spPr>
        <p:txBody>
          <a:bodyPr/>
          <a:lstStyle/>
          <a:p>
            <a:pPr algn="ctr"/>
            <a:r>
              <a:rPr lang="fr-FR" dirty="0" smtClean="0"/>
              <a:t>Réaliser REA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824426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fr-FR" sz="3900" b="1" dirty="0" smtClean="0"/>
              <a:t>Il s’agit le plus souvent de réaliser un calcul, quelquefois un schéma.</a:t>
            </a:r>
          </a:p>
          <a:p>
            <a:pPr algn="just"/>
            <a:r>
              <a:rPr lang="fr-FR" sz="3900" b="1" dirty="0" smtClean="0"/>
              <a:t>Ex:</a:t>
            </a:r>
            <a:r>
              <a:rPr lang="fr-FR" sz="4000" b="1" dirty="0" smtClean="0"/>
              <a:t> DNB sujet « 0 »</a:t>
            </a:r>
          </a:p>
          <a:p>
            <a:pPr algn="just">
              <a:buNone/>
            </a:pPr>
            <a:r>
              <a:rPr lang="fr-FR" sz="3600" i="1" dirty="0" smtClean="0"/>
              <a:t>   Calculer l’énergie cinétique d’un véhicule de masse m = 1000 kg roulant à 50 km/h.</a:t>
            </a:r>
            <a:endParaRPr lang="fr-FR" sz="3900" b="1" dirty="0" smtClean="0"/>
          </a:p>
          <a:p>
            <a:pPr algn="just"/>
            <a:endParaRPr lang="fr-FR" sz="3900" b="1" dirty="0" smtClean="0"/>
          </a:p>
          <a:p>
            <a:pPr algn="just"/>
            <a:r>
              <a:rPr lang="fr-FR" sz="4000" b="1" dirty="0" smtClean="0"/>
              <a:t>Cette compétence peut se décliner des niveaux 0 à 3 en fonction de exécution (niveau 1), exécution choix (niveau 2), exécution choix combinaison (niveau 3)</a:t>
            </a:r>
            <a:endParaRPr lang="fr-FR" sz="3900" b="1" dirty="0" smtClean="0"/>
          </a:p>
          <a:p>
            <a:pPr algn="just">
              <a:buNone/>
            </a:pPr>
            <a:endParaRPr lang="fr-FR" dirty="0" smtClean="0"/>
          </a:p>
          <a:p>
            <a:endParaRPr lang="fr-F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Valider VAL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dirty="0" smtClean="0"/>
              <a:t>Il s’agit de voir si le résultat obtenu est cohérent. (ordre de grandeur pour le nombre, unité correcte,…)</a:t>
            </a:r>
          </a:p>
          <a:p>
            <a:pPr algn="just"/>
            <a:r>
              <a:rPr lang="fr-FR" dirty="0" smtClean="0"/>
              <a:t>Cette compétence est souvent couplée avec REA au sein d’une même question.</a:t>
            </a:r>
          </a:p>
          <a:p>
            <a:pPr algn="just"/>
            <a:r>
              <a:rPr lang="fr-FR" dirty="0" smtClean="0"/>
              <a:t>En TP, on pourra comparer avec la valeur trouvée expérimentalement avec celle inscrite sur une étiquette ou dans un livre.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Communiquer COM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dirty="0" smtClean="0"/>
              <a:t>On est capable d’expliquer clairement ce que l’on fait par une phrase avec des connecteurs logiques à l’oral ou à l’écrit.</a:t>
            </a:r>
          </a:p>
          <a:p>
            <a:pPr algn="just"/>
            <a:r>
              <a:rPr lang="fr-FR" dirty="0" smtClean="0"/>
              <a:t>Cette compétence se trouve souvent avec l’une des quatre autres au sein d’une même question.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Restitution de connaissances RCO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 smtClean="0"/>
              <a:t>Il s’agit de répondre à une question sans l’aide d’aucun document (question de cours).</a:t>
            </a:r>
          </a:p>
          <a:p>
            <a:endParaRPr lang="fr-FR" b="1" dirty="0" smtClean="0"/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357158" y="1857363"/>
          <a:ext cx="8301038" cy="48322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942"/>
                <a:gridCol w="7658096"/>
              </a:tblGrid>
              <a:tr h="7310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APP</a:t>
                      </a:r>
                      <a:endParaRPr lang="fr-FR" sz="11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Extraire l'information utile sur des supports variés</a:t>
                      </a:r>
                      <a:endParaRPr lang="fr-FR" sz="11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0" dirty="0" smtClean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Identifier </a:t>
                      </a:r>
                      <a:r>
                        <a:rPr lang="fr-FR" sz="1100" b="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un problème, le formuler.</a:t>
                      </a:r>
                      <a:endParaRPr lang="fr-FR" sz="11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4620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latin typeface="Arial"/>
                          <a:ea typeface="Calibri"/>
                          <a:cs typeface="Times New Roman"/>
                        </a:rPr>
                        <a:t>ANA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>
                          <a:latin typeface="Arial"/>
                          <a:ea typeface="Calibri"/>
                          <a:cs typeface="Times New Roman"/>
                        </a:rPr>
                        <a:t>Organiser et exploiter </a:t>
                      </a:r>
                      <a:r>
                        <a:rPr lang="fr-FR" sz="1100" b="1" dirty="0" smtClean="0">
                          <a:latin typeface="Arial"/>
                          <a:ea typeface="Calibri"/>
                          <a:cs typeface="Times New Roman"/>
                        </a:rPr>
                        <a:t>les </a:t>
                      </a:r>
                      <a:r>
                        <a:rPr lang="fr-FR" sz="1100" b="1" dirty="0">
                          <a:latin typeface="Arial"/>
                          <a:ea typeface="Calibri"/>
                          <a:cs typeface="Times New Roman"/>
                        </a:rPr>
                        <a:t>informations extraites</a:t>
                      </a:r>
                      <a:endParaRPr lang="fr-FR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Formuler une hypothèse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Construire les étapes d'une résolution d'un problème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Justifier ou proposer un protocole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Identifier les paramètres qui influencent un phénomène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latin typeface="Arial"/>
                          <a:ea typeface="Calibri"/>
                          <a:cs typeface="Times New Roman"/>
                        </a:rPr>
                        <a:t>Évaluer </a:t>
                      </a: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des ordres de grandeurs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50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REA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Écrire un résultat de façon adaptée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>
                          <a:latin typeface="Arial"/>
                          <a:ea typeface="Calibri"/>
                          <a:cs typeface="Times New Roman"/>
                        </a:rPr>
                        <a:t>Effectuer des procédures courantes: calculs littéraux ou numériques, tracer un graphique, faire un schéma</a:t>
                      </a: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, 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Utiliser un modèle théorique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645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latin typeface="Arial"/>
                          <a:ea typeface="Calibri"/>
                          <a:cs typeface="Times New Roman"/>
                        </a:rPr>
                        <a:t>VAL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Faire preuve d'esprit critique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>
                          <a:latin typeface="Arial"/>
                          <a:ea typeface="Calibri"/>
                          <a:cs typeface="Times New Roman"/>
                        </a:rPr>
                        <a:t>Discuter de la validité d'un résultat, d'une information, d'une hypothèse, d'une propriété, d'une loi, d'un modèle…</a:t>
                      </a:r>
                      <a:endParaRPr lang="fr-FR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Interpréter les résultats, les mesures, rechercher les sources d'erreur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50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COM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>
                          <a:latin typeface="Arial"/>
                          <a:ea typeface="Calibri"/>
                          <a:cs typeface="Times New Roman"/>
                        </a:rPr>
                        <a:t>Rédiger une explication, une réponse, une argumentation ou une synthèse.</a:t>
                      </a:r>
                      <a:endParaRPr lang="fr-FR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Décrire une observation, la démarche suivie …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Utiliser un vocabulaire scientifique adapté et rigoureux (vocabulaire de la discipline, de la métrologie…).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Présenter les résultats de manière adaptée (unités, chiffres significatifs, incertitudes …)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645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RCO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>
                          <a:latin typeface="Arial"/>
                          <a:ea typeface="Calibri"/>
                          <a:cs typeface="Times New Roman"/>
                        </a:rPr>
                        <a:t>Restituer une connaissance</a:t>
                      </a:r>
                      <a:endParaRPr lang="fr-FR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r-FR" sz="3600" b="1" u="sng" dirty="0" smtClean="0"/>
              <a:t>Repérage des compétences mobilisées dans les évaluations</a:t>
            </a:r>
            <a:endParaRPr lang="fr-F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632798"/>
          </a:xfrm>
        </p:spPr>
        <p:txBody>
          <a:bodyPr>
            <a:normAutofit fontScale="90000"/>
          </a:bodyPr>
          <a:lstStyle/>
          <a:p>
            <a:r>
              <a:rPr lang="fr-FR" b="1" dirty="0" smtClean="0"/>
              <a:t>Les compétences mises en œuvre lors de la démarche expérimentale</a:t>
            </a:r>
            <a:br>
              <a:rPr lang="fr-FR" b="1" dirty="0" smtClean="0"/>
            </a:br>
            <a:r>
              <a:rPr lang="fr-FR" sz="2200" b="1" dirty="0" smtClean="0">
                <a:hlinkClick r:id="rId2" action="ppaction://hlinkfile"/>
              </a:rPr>
              <a:t>IGEN former et </a:t>
            </a:r>
            <a:r>
              <a:rPr lang="fr-FR" sz="2200" b="1" dirty="0" err="1" smtClean="0">
                <a:hlinkClick r:id="rId2" action="ppaction://hlinkfile"/>
              </a:rPr>
              <a:t>evaluer</a:t>
            </a:r>
            <a:r>
              <a:rPr lang="fr-FR" sz="2200" b="1" dirty="0" smtClean="0">
                <a:hlinkClick r:id="rId2" action="ppaction://hlinkfile"/>
              </a:rPr>
              <a:t> par </a:t>
            </a:r>
            <a:r>
              <a:rPr lang="fr-FR" sz="2200" b="1" dirty="0" err="1" smtClean="0">
                <a:hlinkClick r:id="rId2" action="ppaction://hlinkfile"/>
              </a:rPr>
              <a:t>competences</a:t>
            </a:r>
            <a:r>
              <a:rPr lang="fr-FR" sz="2200" b="1" dirty="0" smtClean="0">
                <a:hlinkClick r:id="rId2" action="ppaction://hlinkfile"/>
              </a:rPr>
              <a:t> les </a:t>
            </a:r>
            <a:r>
              <a:rPr lang="fr-FR" sz="2200" b="1" dirty="0" err="1" smtClean="0">
                <a:hlinkClick r:id="rId2" action="ppaction://hlinkfile"/>
              </a:rPr>
              <a:t>activites</a:t>
            </a:r>
            <a:r>
              <a:rPr lang="fr-FR" sz="2200" b="1" dirty="0" smtClean="0">
                <a:hlinkClick r:id="rId2" action="ppaction://hlinkfile"/>
              </a:rPr>
              <a:t> experimentales.pdf</a:t>
            </a:r>
            <a:endParaRPr lang="fr-FR" sz="2200" dirty="0"/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sz="quarter" idx="1"/>
          </p:nvPr>
        </p:nvGraphicFramePr>
        <p:xfrm>
          <a:off x="457200" y="1858986"/>
          <a:ext cx="7643192" cy="46490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5078"/>
                <a:gridCol w="4788114"/>
              </a:tblGrid>
              <a:tr h="6038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</a:rPr>
                        <a:t>S’approprier</a:t>
                      </a:r>
                      <a:endParaRPr lang="fr-FR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FFEBE8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000" b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</a:rPr>
                        <a:t>rechercher, extraire et organiser l’information en lien avec une situation</a:t>
                      </a:r>
                      <a:endParaRPr lang="fr-FR" sz="1200" b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000" b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</a:rPr>
                        <a:t>énoncer une </a:t>
                      </a:r>
                      <a:r>
                        <a:rPr lang="fr-FR" sz="1000" b="1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</a:rPr>
                        <a:t>problématique (trouver la question-problème)</a:t>
                      </a:r>
                      <a:endParaRPr lang="fr-FR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000" b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</a:rPr>
                        <a:t>définir des objectifs</a:t>
                      </a:r>
                      <a:endParaRPr lang="fr-FR" sz="1200" b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FFEBE8"/>
                    </a:solidFill>
                  </a:tcPr>
                </a:tc>
              </a:tr>
              <a:tr h="7547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1" dirty="0">
                          <a:latin typeface="Arial"/>
                          <a:ea typeface="Times New Roman"/>
                        </a:rPr>
                        <a:t>Analyser</a:t>
                      </a:r>
                      <a:endParaRPr lang="fr-FR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000" b="1" dirty="0">
                          <a:latin typeface="Arial"/>
                          <a:ea typeface="Times New Roman"/>
                        </a:rPr>
                        <a:t>formuler une </a:t>
                      </a:r>
                      <a:r>
                        <a:rPr lang="fr-FR" sz="1000" b="1" dirty="0" smtClean="0">
                          <a:latin typeface="Arial"/>
                          <a:ea typeface="Times New Roman"/>
                        </a:rPr>
                        <a:t>hypothèse qui</a:t>
                      </a:r>
                      <a:r>
                        <a:rPr lang="fr-FR" sz="1000" b="1" baseline="0" dirty="0" smtClean="0">
                          <a:latin typeface="Arial"/>
                          <a:ea typeface="Times New Roman"/>
                        </a:rPr>
                        <a:t> réponde à la question-problème</a:t>
                      </a:r>
                      <a:endParaRPr lang="fr-FR" sz="1200" b="1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000" b="0" dirty="0">
                          <a:latin typeface="Arial"/>
                          <a:ea typeface="Times New Roman"/>
                        </a:rPr>
                        <a:t>proposer une stratégie pour répondre à une problématique</a:t>
                      </a:r>
                      <a:endParaRPr lang="fr-FR" sz="1200" b="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000" b="1" dirty="0" smtClean="0">
                          <a:latin typeface="Arial"/>
                          <a:ea typeface="Times New Roman"/>
                        </a:rPr>
                        <a:t>choisir</a:t>
                      </a:r>
                      <a:r>
                        <a:rPr lang="fr-FR" sz="1000" b="1" dirty="0">
                          <a:latin typeface="Arial"/>
                          <a:ea typeface="Times New Roman"/>
                        </a:rPr>
                        <a:t>, concevoir ou justifier un protocole ou un dispositif  </a:t>
                      </a:r>
                      <a:r>
                        <a:rPr lang="fr-FR" sz="1000" b="1" dirty="0" smtClean="0">
                          <a:latin typeface="Arial"/>
                          <a:ea typeface="Times New Roman"/>
                        </a:rPr>
                        <a:t>expérimental, établir</a:t>
                      </a:r>
                      <a:r>
                        <a:rPr lang="fr-FR" sz="1000" b="1" baseline="0" dirty="0" smtClean="0">
                          <a:latin typeface="Arial"/>
                          <a:ea typeface="Times New Roman"/>
                        </a:rPr>
                        <a:t> une liste de matériel</a:t>
                      </a:r>
                      <a:endParaRPr lang="fr-FR" sz="1200" b="1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000" dirty="0">
                          <a:latin typeface="Arial"/>
                          <a:ea typeface="Times New Roman"/>
                        </a:rPr>
                        <a:t>évaluer l’ordre de grandeur d’un phénomène et de ses variations</a:t>
                      </a:r>
                      <a:endParaRPr lang="fr-FR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9057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1" dirty="0">
                          <a:latin typeface="Arial"/>
                          <a:ea typeface="Times New Roman"/>
                        </a:rPr>
                        <a:t>Réaliser</a:t>
                      </a:r>
                      <a:endParaRPr lang="fr-FR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FFEBE8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000" b="1" dirty="0">
                          <a:latin typeface="Arial"/>
                          <a:ea typeface="Times New Roman"/>
                        </a:rPr>
                        <a:t>mettre en œuvre un protocole</a:t>
                      </a:r>
                      <a:endParaRPr lang="fr-FR" sz="1200" b="1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000" dirty="0">
                          <a:latin typeface="Arial"/>
                          <a:ea typeface="Times New Roman"/>
                        </a:rPr>
                        <a:t>utiliser (avec la notice) le matériel de manière adaptée, en autonomie pour celui de la liste « Grandeurs et instruments », avec aide pour tout autre matériel</a:t>
                      </a:r>
                      <a:endParaRPr lang="fr-FR" sz="12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000" dirty="0">
                          <a:latin typeface="Arial"/>
                          <a:ea typeface="Times New Roman"/>
                        </a:rPr>
                        <a:t>mettre en œuvre des règles de sécurité adéquates</a:t>
                      </a:r>
                      <a:endParaRPr lang="fr-FR" sz="12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000" dirty="0">
                          <a:latin typeface="Arial"/>
                          <a:ea typeface="Times New Roman"/>
                        </a:rPr>
                        <a:t>effectuer des représentations graphiques à partir de données expérimentales</a:t>
                      </a:r>
                      <a:endParaRPr lang="fr-FR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FFEBE8"/>
                    </a:solidFill>
                  </a:tcPr>
                </a:tc>
              </a:tr>
              <a:tr h="9057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1" dirty="0">
                          <a:latin typeface="Arial"/>
                          <a:ea typeface="Times New Roman"/>
                        </a:rPr>
                        <a:t>Valider</a:t>
                      </a:r>
                      <a:endParaRPr lang="fr-FR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000" dirty="0">
                          <a:latin typeface="Arial"/>
                          <a:ea typeface="Times New Roman"/>
                        </a:rPr>
                        <a:t>exploiter des observations, des mesures en identifiant les sources d’erreurs et en estimant les incertitudes</a:t>
                      </a:r>
                      <a:endParaRPr lang="fr-FR" sz="12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000" b="1" dirty="0" smtClean="0">
                          <a:latin typeface="Arial"/>
                          <a:ea typeface="Times New Roman"/>
                        </a:rPr>
                        <a:t>confirmer </a:t>
                      </a:r>
                      <a:r>
                        <a:rPr lang="fr-FR" sz="1000" b="1" dirty="0">
                          <a:latin typeface="Arial"/>
                          <a:ea typeface="Times New Roman"/>
                        </a:rPr>
                        <a:t>ou infirmer </a:t>
                      </a:r>
                      <a:r>
                        <a:rPr lang="fr-FR" sz="1000" b="1" dirty="0" smtClean="0">
                          <a:latin typeface="Arial"/>
                          <a:ea typeface="Times New Roman"/>
                        </a:rPr>
                        <a:t>son hypothèse</a:t>
                      </a:r>
                      <a:endParaRPr lang="fr-FR" sz="1200" b="1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000" dirty="0">
                          <a:latin typeface="Arial"/>
                          <a:ea typeface="Times New Roman"/>
                        </a:rPr>
                        <a:t>analyser les résultats de manière </a:t>
                      </a:r>
                      <a:r>
                        <a:rPr lang="fr-FR" sz="1000" dirty="0" smtClean="0">
                          <a:latin typeface="Arial"/>
                          <a:ea typeface="Times New Roman"/>
                        </a:rPr>
                        <a:t>critique</a:t>
                      </a:r>
                      <a:endParaRPr lang="fr-FR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9057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1" dirty="0">
                          <a:latin typeface="Arial"/>
                          <a:ea typeface="Times New Roman"/>
                        </a:rPr>
                        <a:t>Communiquer</a:t>
                      </a:r>
                      <a:endParaRPr lang="fr-FR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FFEBE8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000" dirty="0">
                          <a:latin typeface="Arial"/>
                          <a:ea typeface="Times New Roman"/>
                        </a:rPr>
                        <a:t>à l’écrit comme à l’oral :</a:t>
                      </a:r>
                      <a:endParaRPr lang="fr-FR" sz="1200" dirty="0">
                        <a:latin typeface="Times New Roman"/>
                        <a:ea typeface="Times New Roman"/>
                      </a:endParaRPr>
                    </a:p>
                    <a:p>
                      <a:pPr marL="742950" lvl="1" indent="-285750" algn="just">
                        <a:spcAft>
                          <a:spcPts val="0"/>
                        </a:spcAft>
                        <a:buFont typeface="Courier New"/>
                        <a:buChar char="o"/>
                        <a:tabLst>
                          <a:tab pos="685800" algn="l"/>
                        </a:tabLst>
                      </a:pPr>
                      <a:r>
                        <a:rPr lang="fr-FR" sz="1000" b="1" dirty="0">
                          <a:latin typeface="Arial"/>
                          <a:ea typeface="Times New Roman"/>
                        </a:rPr>
                        <a:t>présenter les étapes de son travail de manière synthétique, organisée, cohérente et compréhensible</a:t>
                      </a:r>
                      <a:endParaRPr lang="fr-FR" sz="1200" b="1" dirty="0">
                        <a:latin typeface="Times New Roman"/>
                        <a:ea typeface="Times New Roman"/>
                      </a:endParaRPr>
                    </a:p>
                    <a:p>
                      <a:pPr marL="742950" lvl="1" indent="-285750" algn="just">
                        <a:spcAft>
                          <a:spcPts val="0"/>
                        </a:spcAft>
                        <a:buFont typeface="Courier New"/>
                        <a:buChar char="o"/>
                        <a:tabLst>
                          <a:tab pos="685800" algn="l"/>
                        </a:tabLst>
                      </a:pPr>
                      <a:r>
                        <a:rPr lang="fr-FR" sz="1000" dirty="0">
                          <a:latin typeface="Arial"/>
                          <a:ea typeface="Times New Roman"/>
                        </a:rPr>
                        <a:t>utiliser un vocabulaire scientifique adapté</a:t>
                      </a:r>
                      <a:endParaRPr lang="fr-FR" sz="1200" dirty="0">
                        <a:latin typeface="Times New Roman"/>
                        <a:ea typeface="Times New Roman"/>
                      </a:endParaRPr>
                    </a:p>
                    <a:p>
                      <a:pPr marL="742950" lvl="1" indent="-285750" algn="just">
                        <a:spcAft>
                          <a:spcPts val="0"/>
                        </a:spcAft>
                        <a:buFont typeface="Courier New"/>
                        <a:buChar char="o"/>
                        <a:tabLst>
                          <a:tab pos="685800" algn="l"/>
                        </a:tabLst>
                      </a:pPr>
                      <a:r>
                        <a:rPr lang="fr-FR" sz="1000" dirty="0">
                          <a:latin typeface="Arial"/>
                          <a:ea typeface="Times New Roman"/>
                        </a:rPr>
                        <a:t>s’appuyer sur des schémas, des graphes</a:t>
                      </a:r>
                      <a:endParaRPr lang="fr-FR" sz="12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000" dirty="0">
                          <a:latin typeface="Arial"/>
                          <a:ea typeface="Times New Roman"/>
                        </a:rPr>
                        <a:t>faire preuve d’écoute, confronter son point de vue</a:t>
                      </a:r>
                      <a:endParaRPr lang="fr-FR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FFEBE8"/>
                    </a:solidFill>
                  </a:tcPr>
                </a:tc>
              </a:tr>
              <a:tr h="5119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1" dirty="0">
                          <a:latin typeface="Arial"/>
                          <a:ea typeface="Times New Roman"/>
                        </a:rPr>
                        <a:t>Être autonome, faire preuve d’initiative</a:t>
                      </a:r>
                      <a:endParaRPr lang="fr-FR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000" dirty="0">
                          <a:latin typeface="Arial"/>
                          <a:ea typeface="Times New Roman"/>
                        </a:rPr>
                        <a:t>travailler seul ou en équipe</a:t>
                      </a:r>
                      <a:endParaRPr lang="fr-FR" sz="12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000" dirty="0">
                          <a:latin typeface="Arial"/>
                          <a:ea typeface="Times New Roman"/>
                        </a:rPr>
                        <a:t>solliciter une aide de manière pertinente</a:t>
                      </a:r>
                      <a:endParaRPr lang="fr-FR" sz="12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000" dirty="0">
                          <a:latin typeface="Arial"/>
                          <a:ea typeface="Times New Roman"/>
                        </a:rPr>
                        <a:t>s’impliquer, prendre des décisions, anticiper</a:t>
                      </a:r>
                      <a:endParaRPr lang="fr-FR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052785C-2098-4652-A6F1-4E122CE16269}" type="slidenum">
              <a:rPr lang="fr-FR" smtClean="0"/>
              <a:pPr>
                <a:defRPr/>
              </a:pPr>
              <a:t>18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0" y="1316721"/>
          <a:ext cx="9001156" cy="5360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3291"/>
                <a:gridCol w="7547865"/>
              </a:tblGrid>
              <a:tr h="3754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 dirty="0">
                          <a:latin typeface="Arial"/>
                          <a:ea typeface="Calibri"/>
                          <a:cs typeface="Times New Roman"/>
                        </a:rPr>
                        <a:t>Compétences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 dirty="0">
                          <a:latin typeface="Arial"/>
                          <a:ea typeface="Calibri"/>
                          <a:cs typeface="Times New Roman"/>
                        </a:rPr>
                        <a:t>Capacités  associées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68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>
                          <a:latin typeface="Arial"/>
                          <a:ea typeface="Calibri"/>
                          <a:cs typeface="Times New Roman"/>
                        </a:rPr>
                        <a:t> S’approprier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100" b="1" dirty="0">
                          <a:latin typeface="Arial"/>
                          <a:ea typeface="Calibri"/>
                          <a:cs typeface="Times New Roman"/>
                        </a:rPr>
                        <a:t>Dégager la problématique principale </a:t>
                      </a:r>
                      <a:endParaRPr lang="fr-FR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Acquérir de nouvelles connaissances en autonomie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Identifier la complémentarité d’informations présentées sous des formes différentes (texte, graphe, tableau,…) </a:t>
                      </a:r>
                      <a:endParaRPr lang="fr-FR" sz="1100" dirty="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100" b="1" dirty="0" smtClean="0">
                          <a:latin typeface="Arial"/>
                          <a:ea typeface="Calibri"/>
                          <a:cs typeface="Times New Roman"/>
                        </a:rPr>
                        <a:t>Extraire une information d’un texte</a:t>
                      </a:r>
                      <a:endParaRPr lang="fr-FR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584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>
                          <a:latin typeface="Arial"/>
                          <a:ea typeface="Calibri"/>
                          <a:cs typeface="Times New Roman"/>
                        </a:rPr>
                        <a:t>Analyser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Identifier les idées essentielles et leurs </a:t>
                      </a:r>
                      <a:r>
                        <a:rPr lang="fr-FR" sz="1100" dirty="0" smtClean="0">
                          <a:latin typeface="Arial"/>
                          <a:ea typeface="Calibri"/>
                          <a:cs typeface="Times New Roman"/>
                        </a:rPr>
                        <a:t>articulations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-"/>
                        <a:tabLst>
                          <a:tab pos="228600" algn="l"/>
                        </a:tabLst>
                        <a:defRPr/>
                      </a:pPr>
                      <a:r>
                        <a:rPr lang="fr-FR" sz="1100" dirty="0" smtClean="0">
                          <a:latin typeface="Arial"/>
                          <a:ea typeface="Calibri"/>
                          <a:cs typeface="Times New Roman"/>
                        </a:rPr>
                        <a:t>Extraire une information</a:t>
                      </a:r>
                      <a:r>
                        <a:rPr lang="fr-FR" sz="1100" baseline="0" dirty="0" smtClean="0"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100" dirty="0" smtClean="0">
                          <a:latin typeface="Arial"/>
                          <a:ea typeface="Calibri"/>
                          <a:cs typeface="Times New Roman"/>
                        </a:rPr>
                        <a:t>d’un graphe, d’un tableau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Relier qualitativement ou quantitativement différents éléments du ou des documents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Identifier une tendance, une corrélation, une grandeur d’influence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Conduire un raisonnement scientifique qualitatif ou quantitatif.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100" b="1" dirty="0" smtClean="0">
                          <a:latin typeface="Arial"/>
                          <a:ea typeface="Calibri"/>
                          <a:cs typeface="Times New Roman"/>
                        </a:rPr>
                        <a:t>Extraire des documents , des informations non immédiates pour répondre aux questions</a:t>
                      </a:r>
                      <a:endParaRPr lang="fr-FR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661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 dirty="0">
                          <a:latin typeface="Arial"/>
                          <a:ea typeface="Calibri"/>
                          <a:cs typeface="Times New Roman"/>
                        </a:rPr>
                        <a:t> Réaliser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100" dirty="0" smtClean="0">
                          <a:latin typeface="Arial"/>
                          <a:ea typeface="Calibri"/>
                          <a:cs typeface="Times New Roman"/>
                        </a:rPr>
                        <a:t>Trier </a:t>
                      </a: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et organiser des données, des informations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100" b="1" dirty="0">
                          <a:latin typeface="Arial"/>
                          <a:ea typeface="Calibri"/>
                          <a:cs typeface="Times New Roman"/>
                        </a:rPr>
                        <a:t>Tracer un graphe à partir de données</a:t>
                      </a:r>
                      <a:endParaRPr lang="fr-FR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100" b="1" dirty="0">
                          <a:latin typeface="Arial"/>
                          <a:ea typeface="Calibri"/>
                          <a:cs typeface="Times New Roman"/>
                        </a:rPr>
                        <a:t>Schématiser un dispositif, une expérience, une méthode de mesure,…</a:t>
                      </a:r>
                      <a:endParaRPr lang="fr-FR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Décrire un phénomène à travers la lecture d’un graphe, d’un tableau,…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Conduire une analyse dimensionnelle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Utiliser un modèle </a:t>
                      </a:r>
                      <a:r>
                        <a:rPr lang="fr-FR" sz="1100" dirty="0" smtClean="0">
                          <a:latin typeface="Arial"/>
                          <a:ea typeface="Calibri"/>
                          <a:cs typeface="Times New Roman"/>
                        </a:rPr>
                        <a:t>décrit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100" b="1" dirty="0" smtClean="0">
                          <a:latin typeface="Arial"/>
                          <a:ea typeface="Calibri"/>
                          <a:cs typeface="Times New Roman"/>
                        </a:rPr>
                        <a:t>Faire un calcul à partir des données d’un texte</a:t>
                      </a:r>
                      <a:endParaRPr lang="fr-FR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091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>
                          <a:latin typeface="Arial"/>
                          <a:ea typeface="Calibri"/>
                          <a:cs typeface="Times New Roman"/>
                        </a:rPr>
                        <a:t>Valider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-    </a:t>
                      </a:r>
                      <a:r>
                        <a:rPr lang="fr-FR" sz="1100" dirty="0" smtClean="0">
                          <a:latin typeface="Arial"/>
                          <a:ea typeface="Calibri"/>
                          <a:cs typeface="Times New Roman"/>
                        </a:rPr>
                        <a:t>    </a:t>
                      </a: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Faire preuve d’esprit critique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100" dirty="0">
                          <a:latin typeface="Arial"/>
                          <a:ea typeface="MS Mincho"/>
                          <a:cs typeface="Times New Roman"/>
                        </a:rPr>
                        <a:t>Confronter le contenu du document avec ses connaissances et savoir-faire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Repérer les points faibles d’une argumentation (contradiction, partialité, incomplétude,…)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100" b="1" dirty="0">
                          <a:latin typeface="Arial"/>
                          <a:ea typeface="Calibri"/>
                          <a:cs typeface="Times New Roman"/>
                        </a:rPr>
                        <a:t>Estimer des ordres de grandeur et procéder à des tests de vraisemblance</a:t>
                      </a:r>
                      <a:endParaRPr lang="fr-FR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806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 dirty="0">
                          <a:latin typeface="Arial"/>
                          <a:ea typeface="Calibri"/>
                          <a:cs typeface="Times New Roman"/>
                        </a:rPr>
                        <a:t>Communiquer 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à l’écrit comme à l’oral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100" b="1" dirty="0">
                          <a:latin typeface="Arial"/>
                          <a:ea typeface="Calibri"/>
                          <a:cs typeface="Times New Roman"/>
                        </a:rPr>
                        <a:t>Rédiger/présenter une synthèse, une analyse, une argumentation,… (clarté, justesse, pertinence, exhaustivité, logique)</a:t>
                      </a:r>
                      <a:endParaRPr lang="fr-FR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Résumer un paragraphe sous la forme d’un texte, d’un schéma, d’une carte mentale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fr-FR" sz="1100" dirty="0">
                          <a:latin typeface="Arial"/>
                          <a:ea typeface="Calibri"/>
                          <a:cs typeface="Times New Roman"/>
                        </a:rPr>
                        <a:t>Illustrer son propos par des schémas, des graphes, des développements mathématiques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643074"/>
          </a:xfrm>
        </p:spPr>
        <p:txBody>
          <a:bodyPr>
            <a:normAutofit fontScale="90000"/>
          </a:bodyPr>
          <a:lstStyle/>
          <a:p>
            <a:pPr algn="ctr"/>
            <a:r>
              <a:rPr lang="fr-FR" sz="4000" b="1" dirty="0" smtClean="0"/>
              <a:t>Compétences mobilisées lors d’une étude de documents</a:t>
            </a:r>
            <a:r>
              <a:rPr lang="fr-FR" sz="4000" b="1" u="sng" dirty="0" smtClean="0"/>
              <a:t> 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/>
          <a:lstStyle/>
          <a:p>
            <a:endParaRPr lang="fr-FR" dirty="0"/>
          </a:p>
        </p:txBody>
      </p:sp>
      <p:pic>
        <p:nvPicPr>
          <p:cNvPr id="3" name="Image 2" descr="http://webtice.ac-guyane.fr/raymond_tarcy/IMG/scenari/livretc/res/les_competences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857232"/>
            <a:ext cx="678661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/>
              <a:t>Qu’est ce qu’une bonne évaluation?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565354"/>
          </a:xfrm>
        </p:spPr>
        <p:txBody>
          <a:bodyPr>
            <a:noAutofit/>
          </a:bodyPr>
          <a:lstStyle/>
          <a:p>
            <a:pPr algn="just"/>
            <a:r>
              <a:rPr lang="fr-FR" sz="2800" dirty="0" smtClean="0"/>
              <a:t>Une évaluation sommative (de fin de chapitre) doit comporter des questions sur l’ensemble des 5 compétences APP, ANA, REA, VAL, COM plus la restitution de connaissances RCO. </a:t>
            </a:r>
          </a:p>
          <a:p>
            <a:pPr algn="just">
              <a:buNone/>
            </a:pPr>
            <a:endParaRPr lang="fr-FR" sz="2800" dirty="0" smtClean="0"/>
          </a:p>
          <a:p>
            <a:pPr algn="just"/>
            <a:r>
              <a:rPr lang="fr-FR" sz="2800" dirty="0" smtClean="0"/>
              <a:t>Si l’évaluation est formative, on peut par exemple travailler une compétence précise dans des situations diverses afin de voir si les élèves la maitrisent. Par exemple en AP.</a:t>
            </a:r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/>
              <a:t>Les taches simples et les taches complexes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fr-FR" b="1" dirty="0" smtClean="0"/>
              <a:t>Une tache simple </a:t>
            </a:r>
            <a:r>
              <a:rPr lang="fr-FR" dirty="0" smtClean="0"/>
              <a:t>nécessite un raisonnement avec une seule étape.</a:t>
            </a:r>
          </a:p>
          <a:p>
            <a:pPr algn="just">
              <a:buNone/>
            </a:pPr>
            <a:r>
              <a:rPr lang="fr-FR" dirty="0" smtClean="0"/>
              <a:t>Ex: Application directe d’une formule.</a:t>
            </a:r>
          </a:p>
          <a:p>
            <a:pPr algn="just">
              <a:buNone/>
            </a:pPr>
            <a:endParaRPr lang="fr-FR" dirty="0" smtClean="0"/>
          </a:p>
          <a:p>
            <a:pPr algn="just"/>
            <a:r>
              <a:rPr lang="fr-FR" b="1" dirty="0" smtClean="0"/>
              <a:t>Une tache complexe </a:t>
            </a:r>
            <a:r>
              <a:rPr lang="fr-FR" dirty="0" smtClean="0"/>
              <a:t>(pas forcement compliquée) nécessite un raisonnement avec plusieurs étapes.</a:t>
            </a:r>
          </a:p>
          <a:p>
            <a:pPr algn="just">
              <a:buNone/>
            </a:pPr>
            <a:r>
              <a:rPr lang="fr-FR" dirty="0" smtClean="0"/>
              <a:t>Ex: Application successive de deux formules pour pouvoir répondre à la question.</a:t>
            </a:r>
          </a:p>
          <a:p>
            <a:pPr algn="just">
              <a:buNone/>
            </a:pPr>
            <a:endParaRPr lang="fr-FR" dirty="0" smtClean="0"/>
          </a:p>
          <a:p>
            <a:pPr algn="just">
              <a:buNone/>
            </a:pPr>
            <a:r>
              <a:rPr lang="fr-FR" b="1" dirty="0" smtClean="0"/>
              <a:t>Une bonne évaluation sommative doit avoir des questions avec des taches simples et des taches complexes </a:t>
            </a:r>
            <a:r>
              <a:rPr lang="fr-FR" dirty="0" smtClean="0"/>
              <a:t>afin que tous les élèves, quelque soit leur niveau, puissent répondent à des questions.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/>
              <a:t>Identification des compétences dans les évaluations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dirty="0" smtClean="0"/>
              <a:t>Dans les évaluations, on ne décomposera pas les 5 compétences en savoirs, savoir-faire et savoir-être. Ceux-ci resteront implicites car ils sont évidemment trop nombreux.</a:t>
            </a:r>
          </a:p>
          <a:p>
            <a:pPr algn="just"/>
            <a:endParaRPr lang="fr-FR" dirty="0" smtClean="0"/>
          </a:p>
          <a:p>
            <a:pPr algn="just">
              <a:buNone/>
            </a:pPr>
            <a:endParaRPr lang="fr-FR" dirty="0" smtClean="0"/>
          </a:p>
          <a:p>
            <a:pPr algn="just"/>
            <a:r>
              <a:rPr lang="fr-FR" dirty="0" smtClean="0"/>
              <a:t>Chaque évaluation devra faire apparaitre en face de chaque question le (ou les) compétences nécessaires pour y répondre .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Fiche navette de suivi élève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dirty="0" smtClean="0"/>
              <a:t>Chaque élève aura sa grille de suivi des compétences qu’il remplira lors de la correction des contrôles.</a:t>
            </a:r>
          </a:p>
          <a:p>
            <a:pPr algn="just"/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500036" y="3357560"/>
          <a:ext cx="7929616" cy="31914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2404"/>
                <a:gridCol w="1982404"/>
                <a:gridCol w="1982404"/>
                <a:gridCol w="1982404"/>
              </a:tblGrid>
              <a:tr h="449039"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contrôle 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contrôle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TP1</a:t>
                      </a:r>
                    </a:p>
                  </a:txBody>
                  <a:tcPr marL="9525" marR="9525" marT="9525" marB="0" anchor="b"/>
                </a:tc>
              </a:tr>
              <a:tr h="449039"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S'APPROPRIER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49039"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ANALYSER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49039"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REALISER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ECA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49039"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VALIDER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49039"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COMMUNIQUER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49039"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RESTITUTION DE CONNAISSANCES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Exemples de savoirs et savoir-faire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5000660"/>
          </a:xfrm>
        </p:spPr>
        <p:txBody>
          <a:bodyPr>
            <a:normAutofit lnSpcReduction="10000"/>
          </a:bodyPr>
          <a:lstStyle/>
          <a:p>
            <a:pPr algn="just"/>
            <a:r>
              <a:rPr lang="fr-FR" b="1" dirty="0" smtClean="0"/>
              <a:t>Savoirs</a:t>
            </a:r>
          </a:p>
          <a:p>
            <a:pPr algn="just">
              <a:buNone/>
            </a:pPr>
            <a:r>
              <a:rPr lang="fr-FR" dirty="0" smtClean="0"/>
              <a:t>- Masse volumique : Relation </a:t>
            </a:r>
            <a:r>
              <a:rPr lang="fr-FR" i="1" dirty="0" smtClean="0"/>
              <a:t>m = </a:t>
            </a:r>
            <a:r>
              <a:rPr lang="fr-FR" i="1" dirty="0" err="1" smtClean="0"/>
              <a:t>ρ.V</a:t>
            </a:r>
            <a:r>
              <a:rPr lang="fr-FR" dirty="0" smtClean="0"/>
              <a:t>	</a:t>
            </a:r>
          </a:p>
          <a:p>
            <a:pPr algn="just">
              <a:buNone/>
            </a:pPr>
            <a:r>
              <a:rPr lang="fr-FR" dirty="0" smtClean="0"/>
              <a:t>-Notions de molécules, atomes, ions.	</a:t>
            </a:r>
          </a:p>
          <a:p>
            <a:pPr algn="just"/>
            <a:r>
              <a:rPr lang="fr-FR" b="1" dirty="0" smtClean="0"/>
              <a:t>Savoir-faire</a:t>
            </a:r>
          </a:p>
          <a:p>
            <a:pPr algn="just">
              <a:buNone/>
            </a:pPr>
            <a:r>
              <a:rPr lang="fr-FR" dirty="0" smtClean="0"/>
              <a:t>-Proposer et mettre en œuvre un protocole expérimental pour déterminer une masse volumique d’un liquide ou d’un solide.</a:t>
            </a:r>
          </a:p>
          <a:p>
            <a:pPr algn="just">
              <a:buNone/>
            </a:pPr>
            <a:r>
              <a:rPr lang="fr-FR" dirty="0" smtClean="0"/>
              <a:t>-Élaborer et mettre en œuvre un protocole expérimental simple visant à réaliser un circuit électrique.</a:t>
            </a:r>
          </a:p>
          <a:p>
            <a:pPr algn="just">
              <a:buNone/>
            </a:pPr>
            <a:r>
              <a:rPr lang="fr-FR" b="1" dirty="0" smtClean="0"/>
              <a:t>    Tous les savoirs et savoir-faire sont parfaitement identifiés dans la colonne de gauche des programmes. </a:t>
            </a:r>
            <a:r>
              <a:rPr lang="fr-FR" b="1" dirty="0" err="1" smtClean="0">
                <a:hlinkClick r:id="rId2" action="ppaction://hlinkfile"/>
              </a:rPr>
              <a:t>college</a:t>
            </a:r>
            <a:r>
              <a:rPr lang="fr-FR" b="1" dirty="0" smtClean="0">
                <a:hlinkClick r:id="rId2" action="ppaction://hlinkfile"/>
              </a:rPr>
              <a:t> programme SPC p 332.pdf</a:t>
            </a:r>
            <a:endParaRPr lang="fr-FR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472518" cy="85725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Exemples de savoir-être en sciences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214974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fr-FR" sz="4400" dirty="0" smtClean="0">
                <a:latin typeface="Arial" charset="0"/>
                <a:cs typeface="Arial" charset="0"/>
              </a:rPr>
              <a:t>être rigoureux, </a:t>
            </a:r>
          </a:p>
          <a:p>
            <a:pPr algn="just"/>
            <a:r>
              <a:rPr lang="fr-FR" sz="4400" dirty="0" smtClean="0">
                <a:latin typeface="Arial" charset="0"/>
                <a:cs typeface="Arial" charset="0"/>
              </a:rPr>
              <a:t>être curieux, </a:t>
            </a:r>
          </a:p>
          <a:p>
            <a:pPr algn="just"/>
            <a:r>
              <a:rPr lang="fr-FR" sz="4400" dirty="0" smtClean="0">
                <a:latin typeface="Arial" charset="0"/>
                <a:cs typeface="Arial" charset="0"/>
              </a:rPr>
              <a:t>être observateur, </a:t>
            </a:r>
          </a:p>
          <a:p>
            <a:pPr algn="just"/>
            <a:r>
              <a:rPr lang="fr-FR" sz="4400" dirty="0" smtClean="0">
                <a:latin typeface="Arial" charset="0"/>
                <a:cs typeface="Arial" charset="0"/>
              </a:rPr>
              <a:t>être autonome, </a:t>
            </a:r>
          </a:p>
          <a:p>
            <a:pPr algn="just"/>
            <a:r>
              <a:rPr lang="fr-FR" sz="4400" dirty="0" smtClean="0">
                <a:latin typeface="Arial" charset="0"/>
                <a:cs typeface="Arial" charset="0"/>
              </a:rPr>
              <a:t>être créatif, </a:t>
            </a:r>
          </a:p>
          <a:p>
            <a:pPr algn="just"/>
            <a:r>
              <a:rPr lang="fr-FR" sz="4400" dirty="0" smtClean="0">
                <a:latin typeface="Arial" charset="0"/>
                <a:cs typeface="Arial" charset="0"/>
              </a:rPr>
              <a:t>être organisé, </a:t>
            </a:r>
          </a:p>
          <a:p>
            <a:pPr algn="just"/>
            <a:r>
              <a:rPr lang="fr-FR" sz="4400" dirty="0" smtClean="0">
                <a:latin typeface="Arial" charset="0"/>
                <a:cs typeface="Arial" charset="0"/>
              </a:rPr>
              <a:t>être attentif, </a:t>
            </a:r>
          </a:p>
          <a:p>
            <a:pPr algn="just"/>
            <a:r>
              <a:rPr lang="fr-FR" sz="4400" dirty="0" smtClean="0">
                <a:latin typeface="Arial" charset="0"/>
                <a:cs typeface="Arial" charset="0"/>
              </a:rPr>
              <a:t>être soigneux, </a:t>
            </a:r>
          </a:p>
          <a:p>
            <a:pPr algn="just"/>
            <a:r>
              <a:rPr lang="fr-FR" sz="4400" dirty="0" smtClean="0">
                <a:latin typeface="Arial" charset="0"/>
                <a:cs typeface="Arial" charset="0"/>
              </a:rPr>
              <a:t>être méthodique, </a:t>
            </a:r>
          </a:p>
          <a:p>
            <a:pPr algn="just"/>
            <a:r>
              <a:rPr lang="fr-FR" sz="4400" dirty="0" smtClean="0">
                <a:latin typeface="Arial" charset="0"/>
                <a:cs typeface="Arial" charset="0"/>
              </a:rPr>
              <a:t>être sérieux…</a:t>
            </a:r>
            <a:endParaRPr lang="fr-FR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0" name="Text Box 3"/>
          <p:cNvSpPr txBox="1">
            <a:spLocks noChangeArrowheads="1"/>
          </p:cNvSpPr>
          <p:nvPr/>
        </p:nvSpPr>
        <p:spPr bwMode="auto">
          <a:xfrm>
            <a:off x="2051050" y="6237288"/>
            <a:ext cx="2619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b="1">
                <a:solidFill>
                  <a:schemeClr val="hlink"/>
                </a:solidFill>
                <a:latin typeface="Verdana" pitchFamily="34" charset="0"/>
                <a:ea typeface="ＭＳ Ｐゴシック" pitchFamily="-107" charset="-128"/>
              </a:rPr>
              <a:t> </a:t>
            </a:r>
          </a:p>
        </p:txBody>
      </p:sp>
      <p:sp>
        <p:nvSpPr>
          <p:cNvPr id="15371" name="Rectangle 7"/>
          <p:cNvSpPr>
            <a:spLocks noChangeArrowheads="1"/>
          </p:cNvSpPr>
          <p:nvPr/>
        </p:nvSpPr>
        <p:spPr bwMode="auto">
          <a:xfrm>
            <a:off x="714348" y="285728"/>
            <a:ext cx="842965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fr-FR" sz="3200">
                <a:latin typeface="Arial Black" pitchFamily="34" charset="0"/>
                <a:ea typeface="ＭＳ Ｐゴシック" pitchFamily="-107" charset="-128"/>
              </a:rPr>
              <a:t/>
            </a:r>
            <a:br>
              <a:rPr lang="fr-FR" sz="3200">
                <a:latin typeface="Arial Black" pitchFamily="34" charset="0"/>
                <a:ea typeface="ＭＳ Ｐゴシック" pitchFamily="-107" charset="-128"/>
              </a:rPr>
            </a:br>
            <a:r>
              <a:rPr lang="fr-FR" sz="3200">
                <a:latin typeface="Arial Black" pitchFamily="34" charset="0"/>
                <a:ea typeface="ＭＳ Ｐゴシック" pitchFamily="-107" charset="-128"/>
              </a:rPr>
              <a:t/>
            </a:r>
            <a:br>
              <a:rPr lang="fr-FR" sz="3200">
                <a:latin typeface="Arial Black" pitchFamily="34" charset="0"/>
                <a:ea typeface="ＭＳ Ｐゴシック" pitchFamily="-107" charset="-128"/>
              </a:rPr>
            </a:br>
            <a:r>
              <a:rPr lang="fr-FR" sz="3200">
                <a:latin typeface="Arial Black" pitchFamily="34" charset="0"/>
                <a:ea typeface="ＭＳ Ｐゴシック" pitchFamily="-107" charset="-128"/>
              </a:rPr>
              <a:t/>
            </a:r>
            <a:br>
              <a:rPr lang="fr-FR" sz="3200">
                <a:latin typeface="Arial Black" pitchFamily="34" charset="0"/>
                <a:ea typeface="ＭＳ Ｐゴシック" pitchFamily="-107" charset="-128"/>
              </a:rPr>
            </a:br>
            <a:r>
              <a:rPr lang="fr-FR" sz="3200">
                <a:latin typeface="Arial Black" pitchFamily="34" charset="0"/>
                <a:ea typeface="ＭＳ Ｐゴシック" pitchFamily="-107" charset="-128"/>
              </a:rPr>
              <a:t/>
            </a:r>
            <a:br>
              <a:rPr lang="fr-FR" sz="3200">
                <a:latin typeface="Arial Black" pitchFamily="34" charset="0"/>
                <a:ea typeface="ＭＳ Ｐゴシック" pitchFamily="-107" charset="-128"/>
              </a:rPr>
            </a:br>
            <a:endParaRPr lang="fr-FR" sz="3200">
              <a:latin typeface="Arial Black" pitchFamily="34" charset="0"/>
              <a:ea typeface="ＭＳ Ｐゴシック" pitchFamily="-107" charset="-128"/>
            </a:endParaRPr>
          </a:p>
        </p:txBody>
      </p:sp>
      <p:sp>
        <p:nvSpPr>
          <p:cNvPr id="15372" name="AutoShape 8"/>
          <p:cNvSpPr>
            <a:spLocks noChangeArrowheads="1"/>
          </p:cNvSpPr>
          <p:nvPr/>
        </p:nvSpPr>
        <p:spPr bwMode="auto">
          <a:xfrm>
            <a:off x="1008062" y="1255713"/>
            <a:ext cx="7127875" cy="1368425"/>
          </a:xfrm>
          <a:prstGeom prst="downArrowCallout">
            <a:avLst>
              <a:gd name="adj1" fmla="val 28793"/>
              <a:gd name="adj2" fmla="val 30626"/>
              <a:gd name="adj3" fmla="val 17519"/>
              <a:gd name="adj4" fmla="val 49537"/>
            </a:avLst>
          </a:prstGeom>
          <a:solidFill>
            <a:srgbClr val="FFE5FF">
              <a:alpha val="80000"/>
            </a:srgbClr>
          </a:solidFill>
          <a:ln w="25400">
            <a:solidFill>
              <a:srgbClr val="993366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fr-FR" b="1" dirty="0">
                <a:latin typeface="+mn-lt"/>
                <a:ea typeface="ＭＳ Ｐゴシック" pitchFamily="-107" charset="-128"/>
              </a:rPr>
              <a:t>Une compétence est un ensemble cohérent et indissociable 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fr-FR" b="1" dirty="0">
                <a:latin typeface="+mn-lt"/>
                <a:ea typeface="ＭＳ Ｐゴシック" pitchFamily="-107" charset="-128"/>
              </a:rPr>
              <a:t>de connaissances, capacités et attitudes </a:t>
            </a:r>
          </a:p>
          <a:p>
            <a:pPr algn="ctr">
              <a:lnSpc>
                <a:spcPct val="80000"/>
              </a:lnSpc>
            </a:pPr>
            <a:endParaRPr lang="fr-FR" sz="2000" dirty="0">
              <a:ea typeface="ＭＳ Ｐゴシック" pitchFamily="-107" charset="-128"/>
            </a:endParaRPr>
          </a:p>
        </p:txBody>
      </p:sp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5435673" y="2060575"/>
            <a:ext cx="2952750" cy="1247775"/>
          </a:xfrm>
          <a:prstGeom prst="rect">
            <a:avLst/>
          </a:prstGeom>
          <a:solidFill>
            <a:srgbClr val="F4FFE5"/>
          </a:solidFill>
          <a:ln w="25400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b="1" dirty="0">
                <a:solidFill>
                  <a:srgbClr val="660033"/>
                </a:solidFill>
                <a:latin typeface="+mn-lt"/>
                <a:ea typeface="ＭＳ Ｐゴシック" pitchFamily="-107" charset="-128"/>
              </a:rPr>
              <a:t>Capacités</a:t>
            </a:r>
          </a:p>
          <a:p>
            <a:pPr>
              <a:spcBef>
                <a:spcPct val="50000"/>
              </a:spcBef>
            </a:pPr>
            <a:r>
              <a:rPr lang="fr-FR" sz="1600" dirty="0">
                <a:latin typeface="+mn-lt"/>
                <a:ea typeface="ＭＳ Ｐゴシック" pitchFamily="-107" charset="-128"/>
              </a:rPr>
              <a:t>aptitudes  à </a:t>
            </a:r>
            <a:r>
              <a:rPr lang="fr-FR" sz="1600" b="1" dirty="0">
                <a:latin typeface="+mn-lt"/>
                <a:ea typeface="ＭＳ Ｐゴシック" pitchFamily="-107" charset="-128"/>
              </a:rPr>
              <a:t>mettre </a:t>
            </a:r>
            <a:r>
              <a:rPr lang="fr-FR" sz="1600" dirty="0">
                <a:latin typeface="+mn-lt"/>
                <a:ea typeface="ＭＳ Ｐゴシック" pitchFamily="-107" charset="-128"/>
              </a:rPr>
              <a:t> </a:t>
            </a:r>
            <a:r>
              <a:rPr lang="fr-FR" sz="1600" b="1" dirty="0">
                <a:latin typeface="+mn-lt"/>
                <a:ea typeface="ＭＳ Ｐゴシック" pitchFamily="-107" charset="-128"/>
              </a:rPr>
              <a:t>en œuvre</a:t>
            </a:r>
            <a:r>
              <a:rPr lang="fr-FR" sz="1600" dirty="0">
                <a:latin typeface="+mn-lt"/>
                <a:ea typeface="ＭＳ Ｐゴシック" pitchFamily="-107" charset="-128"/>
              </a:rPr>
              <a:t> les connaissances dans des situations variées</a:t>
            </a:r>
          </a:p>
        </p:txBody>
      </p:sp>
      <p:sp>
        <p:nvSpPr>
          <p:cNvPr id="47115" name="Text Box 11"/>
          <p:cNvSpPr txBox="1">
            <a:spLocks noChangeArrowheads="1"/>
          </p:cNvSpPr>
          <p:nvPr/>
        </p:nvSpPr>
        <p:spPr bwMode="auto">
          <a:xfrm>
            <a:off x="5435673" y="3449638"/>
            <a:ext cx="2952750" cy="1492250"/>
          </a:xfrm>
          <a:prstGeom prst="rect">
            <a:avLst/>
          </a:prstGeom>
          <a:solidFill>
            <a:srgbClr val="F4FFE5"/>
          </a:solidFill>
          <a:ln w="25400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b="1" dirty="0">
                <a:solidFill>
                  <a:srgbClr val="660033"/>
                </a:solidFill>
                <a:latin typeface="+mn-lt"/>
                <a:ea typeface="ＭＳ Ｐゴシック" pitchFamily="-107" charset="-128"/>
              </a:rPr>
              <a:t>Attitudes </a:t>
            </a:r>
            <a:r>
              <a:rPr lang="fr-FR" b="1" dirty="0" smtClean="0">
                <a:solidFill>
                  <a:srgbClr val="660033"/>
                </a:solidFill>
                <a:latin typeface="+mn-lt"/>
                <a:ea typeface="ＭＳ Ｐゴシック" pitchFamily="-107" charset="-128"/>
              </a:rPr>
              <a:t> </a:t>
            </a:r>
            <a:endParaRPr lang="fr-FR" b="1" dirty="0">
              <a:solidFill>
                <a:srgbClr val="660033"/>
              </a:solidFill>
              <a:latin typeface="+mn-lt"/>
              <a:ea typeface="ＭＳ Ｐゴシック" pitchFamily="-107" charset="-128"/>
            </a:endParaRPr>
          </a:p>
          <a:p>
            <a:pPr>
              <a:spcBef>
                <a:spcPct val="50000"/>
              </a:spcBef>
            </a:pPr>
            <a:r>
              <a:rPr lang="fr-FR" sz="1600" dirty="0">
                <a:latin typeface="+mn-lt"/>
                <a:ea typeface="ＭＳ Ｐゴシック" pitchFamily="-107" charset="-128"/>
              </a:rPr>
              <a:t>ouverture aux autres, goût de la recherche de la vérité, respect de soi et d’autrui, curiosité, </a:t>
            </a:r>
            <a:r>
              <a:rPr lang="fr-FR" sz="1600" dirty="0" smtClean="0">
                <a:latin typeface="+mn-lt"/>
                <a:ea typeface="ＭＳ Ｐゴシック" pitchFamily="-107" charset="-128"/>
              </a:rPr>
              <a:t>créativité, …</a:t>
            </a:r>
            <a:endParaRPr lang="fr-FR" sz="1600" dirty="0">
              <a:latin typeface="+mn-lt"/>
              <a:ea typeface="ＭＳ Ｐゴシック" pitchFamily="-107" charset="-128"/>
            </a:endParaRPr>
          </a:p>
        </p:txBody>
      </p:sp>
      <p:sp>
        <p:nvSpPr>
          <p:cNvPr id="47116" name="Text Box 12"/>
          <p:cNvSpPr txBox="1">
            <a:spLocks noChangeArrowheads="1"/>
          </p:cNvSpPr>
          <p:nvPr/>
        </p:nvSpPr>
        <p:spPr bwMode="auto">
          <a:xfrm>
            <a:off x="827584" y="2624137"/>
            <a:ext cx="3023419" cy="1231106"/>
          </a:xfrm>
          <a:prstGeom prst="rect">
            <a:avLst/>
          </a:prstGeom>
          <a:solidFill>
            <a:srgbClr val="F4FFE5"/>
          </a:solidFill>
          <a:ln w="25400">
            <a:solidFill>
              <a:schemeClr val="bg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b="1" dirty="0" smtClean="0">
                <a:solidFill>
                  <a:srgbClr val="660033"/>
                </a:solidFill>
                <a:latin typeface="+mn-lt"/>
                <a:ea typeface="ＭＳ Ｐゴシック" pitchFamily="-107" charset="-128"/>
              </a:rPr>
              <a:t>Connaissances</a:t>
            </a:r>
          </a:p>
          <a:p>
            <a:pPr>
              <a:spcBef>
                <a:spcPct val="50000"/>
              </a:spcBef>
            </a:pPr>
            <a:r>
              <a:rPr lang="fr-FR" sz="1600" dirty="0" smtClean="0">
                <a:latin typeface="+mn-lt"/>
                <a:ea typeface="ＭＳ Ｐゴシック" pitchFamily="-107" charset="-128"/>
              </a:rPr>
              <a:t>à construire, à acquérir </a:t>
            </a:r>
            <a:r>
              <a:rPr lang="fr-FR" sz="1600" dirty="0">
                <a:latin typeface="+mn-lt"/>
                <a:ea typeface="ＭＳ Ｐゴシック" pitchFamily="-107" charset="-128"/>
              </a:rPr>
              <a:t>et à mobiliser dans le cadre des </a:t>
            </a:r>
            <a:r>
              <a:rPr lang="fr-FR" sz="1600" b="1" dirty="0" smtClean="0">
                <a:latin typeface="+mn-lt"/>
                <a:ea typeface="ＭＳ Ｐゴシック" pitchFamily="-107" charset="-128"/>
              </a:rPr>
              <a:t>enseignements disciplinaires</a:t>
            </a:r>
            <a:endParaRPr lang="fr-FR" sz="1600" b="1" dirty="0">
              <a:latin typeface="+mn-lt"/>
              <a:ea typeface="ＭＳ Ｐゴシック" pitchFamily="-107" charset="-128"/>
            </a:endParaRPr>
          </a:p>
        </p:txBody>
      </p:sp>
      <p:sp>
        <p:nvSpPr>
          <p:cNvPr id="47117" name="AutoShape 13"/>
          <p:cNvSpPr>
            <a:spLocks noChangeArrowheads="1"/>
          </p:cNvSpPr>
          <p:nvPr/>
        </p:nvSpPr>
        <p:spPr bwMode="auto">
          <a:xfrm>
            <a:off x="827584" y="5157788"/>
            <a:ext cx="7560839" cy="1343046"/>
          </a:xfrm>
          <a:prstGeom prst="wedgeRectCallout">
            <a:avLst>
              <a:gd name="adj1" fmla="val -15435"/>
              <a:gd name="adj2" fmla="val -48676"/>
            </a:avLst>
          </a:prstGeom>
          <a:solidFill>
            <a:srgbClr val="FFE5FF"/>
          </a:solidFill>
          <a:ln w="25400">
            <a:solidFill>
              <a:srgbClr val="660033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fr-FR" b="1" dirty="0">
                <a:latin typeface="+mn-lt"/>
                <a:ea typeface="ＭＳ Ｐゴシック" pitchFamily="-107" charset="-128"/>
              </a:rPr>
              <a:t>Maîtriser une compétence, c’est pouvoir mobiliser et réinvestir des connaissances, des capacités et des attitudes </a:t>
            </a:r>
          </a:p>
          <a:p>
            <a:pPr algn="ctr"/>
            <a:r>
              <a:rPr lang="fr-FR" b="1" dirty="0" smtClean="0"/>
              <a:t>dans le but d’agir : résoudre un problème, réaliser un projet, etc., ceci dans des situations variées, si possible nouvelles</a:t>
            </a:r>
            <a:endParaRPr lang="fr-FR" b="1" dirty="0">
              <a:latin typeface="+mn-lt"/>
              <a:ea typeface="ＭＳ Ｐゴシック" pitchFamily="-107" charset="-128"/>
            </a:endParaRPr>
          </a:p>
        </p:txBody>
      </p:sp>
      <p:sp>
        <p:nvSpPr>
          <p:cNvPr id="15382" name="Rectangle 3"/>
          <p:cNvSpPr>
            <a:spLocks noChangeArrowheads="1"/>
          </p:cNvSpPr>
          <p:nvPr/>
        </p:nvSpPr>
        <p:spPr bwMode="auto">
          <a:xfrm>
            <a:off x="1000100" y="333376"/>
            <a:ext cx="738832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fr-FR" sz="2800" b="1" dirty="0" smtClean="0"/>
              <a:t>Que veut dire maîtriser une compétence ?</a:t>
            </a:r>
          </a:p>
        </p:txBody>
      </p:sp>
      <p:pic>
        <p:nvPicPr>
          <p:cNvPr id="15389" name="Picture 29" descr="MC900411254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944" y="2909094"/>
            <a:ext cx="1130300" cy="10810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71472" y="714356"/>
            <a:ext cx="8229600" cy="1143000"/>
          </a:xfrm>
        </p:spPr>
        <p:txBody>
          <a:bodyPr/>
          <a:lstStyle/>
          <a:p>
            <a:r>
              <a:rPr lang="fr-FR" dirty="0" smtClean="0"/>
              <a:t>Les compétences et les classes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r-FR" dirty="0" smtClean="0"/>
              <a:t>De nombreux pays étrangers travaillent par compétences.</a:t>
            </a:r>
          </a:p>
          <a:p>
            <a:pPr algn="just"/>
            <a:r>
              <a:rPr lang="fr-FR" dirty="0" smtClean="0"/>
              <a:t>Tout le système éducatif français travaille désormais par compétences. </a:t>
            </a:r>
          </a:p>
          <a:p>
            <a:pPr algn="just"/>
            <a:r>
              <a:rPr lang="fr-FR" dirty="0" smtClean="0"/>
              <a:t>L’école élémentaire, les lycées professionnels et les BTS travaillent par compétences depuis très longtemps.</a:t>
            </a:r>
          </a:p>
          <a:p>
            <a:pPr algn="just"/>
            <a:r>
              <a:rPr lang="fr-FR" dirty="0" smtClean="0"/>
              <a:t>Les lycées travaillent par compétences depuis la dernière réforme d’il y a 5 ans.(CPGE compris)</a:t>
            </a:r>
          </a:p>
          <a:p>
            <a:pPr algn="just"/>
            <a:r>
              <a:rPr lang="fr-FR" dirty="0" smtClean="0"/>
              <a:t>Les collèges travaillent par compétences depuis l’avant dernière réforme (une dizaine d’année).</a:t>
            </a:r>
          </a:p>
          <a:p>
            <a:pPr algn="just"/>
            <a:endParaRPr lang="fr-FR" dirty="0" smtClean="0"/>
          </a:p>
          <a:p>
            <a:pPr algn="just"/>
            <a:endParaRPr lang="fr-FR" dirty="0" smtClean="0"/>
          </a:p>
          <a:p>
            <a:pPr algn="just"/>
            <a:endParaRPr lang="fr-F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 smtClean="0"/>
              <a:t>Les compétences et la démarche scientifique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5720" y="1500174"/>
            <a:ext cx="8572560" cy="5000660"/>
          </a:xfrm>
        </p:spPr>
        <p:txBody>
          <a:bodyPr>
            <a:normAutofit/>
          </a:bodyPr>
          <a:lstStyle/>
          <a:p>
            <a:pPr algn="just"/>
            <a:r>
              <a:rPr lang="fr-FR" b="1" dirty="0" smtClean="0"/>
              <a:t>L’objectif principal du collège en SPC est que les élèves maitrisent la démarche scientifique. </a:t>
            </a:r>
          </a:p>
          <a:p>
            <a:pPr algn="just"/>
            <a:r>
              <a:rPr lang="fr-FR" dirty="0" smtClean="0"/>
              <a:t>Parmi les nombreuses compétences qui existent, les SPC en ont choisies 5 qui sont particulièrement utiles dans la démarche scientifique. </a:t>
            </a:r>
          </a:p>
          <a:p>
            <a:pPr algn="just"/>
            <a:r>
              <a:rPr lang="fr-FR" dirty="0" smtClean="0"/>
              <a:t>Ces 5 compétences s’appliquent désormais à tous le niveaux (collège, lycée, BTS,CPGE).</a:t>
            </a:r>
          </a:p>
          <a:p>
            <a:pPr algn="just">
              <a:buNone/>
            </a:pPr>
            <a:endParaRPr lang="fr-FR" dirty="0" smtClean="0"/>
          </a:p>
          <a:p>
            <a:pPr algn="just"/>
            <a:r>
              <a:rPr lang="fr-FR" b="1" dirty="0" smtClean="0"/>
              <a:t>Ces 5 compétences s’appliquent à toutes les situations (exercices, TP, étude de documents, évaluation…)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28694"/>
          </a:xfrm>
        </p:spPr>
        <p:txBody>
          <a:bodyPr>
            <a:normAutofit/>
          </a:bodyPr>
          <a:lstStyle/>
          <a:p>
            <a:r>
              <a:rPr lang="fr-FR" dirty="0" smtClean="0"/>
              <a:t>Compétences choisies en SPC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>
            <a:normAutofit lnSpcReduction="10000"/>
          </a:bodyPr>
          <a:lstStyle/>
          <a:p>
            <a:pPr algn="just"/>
            <a:r>
              <a:rPr lang="fr-FR" b="1" dirty="0" smtClean="0"/>
              <a:t>S’approprier APP</a:t>
            </a:r>
          </a:p>
          <a:p>
            <a:pPr algn="just"/>
            <a:r>
              <a:rPr lang="fr-FR" b="1" dirty="0" smtClean="0"/>
              <a:t>Analyser ANA </a:t>
            </a:r>
          </a:p>
          <a:p>
            <a:pPr algn="just"/>
            <a:r>
              <a:rPr lang="fr-FR" b="1" dirty="0" smtClean="0"/>
              <a:t>Réaliser REA</a:t>
            </a:r>
          </a:p>
          <a:p>
            <a:pPr algn="just"/>
            <a:r>
              <a:rPr lang="fr-FR" b="1" dirty="0" smtClean="0"/>
              <a:t>Valider VAL</a:t>
            </a:r>
          </a:p>
          <a:p>
            <a:pPr algn="just"/>
            <a:r>
              <a:rPr lang="fr-FR" b="1" dirty="0" smtClean="0"/>
              <a:t>Communiquer COM</a:t>
            </a:r>
          </a:p>
          <a:p>
            <a:pPr algn="just">
              <a:buNone/>
            </a:pPr>
            <a:endParaRPr lang="fr-FR" b="1" dirty="0" smtClean="0"/>
          </a:p>
          <a:p>
            <a:pPr algn="just">
              <a:buNone/>
            </a:pPr>
            <a:r>
              <a:rPr lang="fr-FR" dirty="0" smtClean="0"/>
              <a:t>Auxquelles s’ajoutent:</a:t>
            </a:r>
          </a:p>
          <a:p>
            <a:pPr algn="just"/>
            <a:r>
              <a:rPr lang="fr-FR" b="1" dirty="0" smtClean="0"/>
              <a:t>Restitution de connaissances RCO (savoir) pour les évaluations</a:t>
            </a:r>
          </a:p>
          <a:p>
            <a:pPr algn="just"/>
            <a:r>
              <a:rPr lang="fr-FR" b="1" dirty="0" smtClean="0"/>
              <a:t>Etre autonome, faire preuve d’initiative AUTO (savoir-être) pour les TP.	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010796"/>
          </a:xfrm>
        </p:spPr>
        <p:txBody>
          <a:bodyPr>
            <a:normAutofit/>
          </a:bodyPr>
          <a:lstStyle/>
          <a:p>
            <a:pPr algn="ctr"/>
            <a:r>
              <a:rPr lang="fr-FR" dirty="0" smtClean="0"/>
              <a:t>Explication des 5 compétences dans le cas d’une évaluation sommative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1112</TotalTime>
  <Words>1504</Words>
  <Application>Microsoft Office PowerPoint</Application>
  <PresentationFormat>Affichage à l'écran (4:3)</PresentationFormat>
  <Paragraphs>213</Paragraphs>
  <Slides>23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24" baseType="lpstr">
      <vt:lpstr>Débit</vt:lpstr>
      <vt:lpstr>LES COMPÉTENCES   AU COLLÈGE EN SPC</vt:lpstr>
      <vt:lpstr>Diapositive 2</vt:lpstr>
      <vt:lpstr>Exemples de savoirs et savoir-faire</vt:lpstr>
      <vt:lpstr>Exemples de savoir-être en sciences</vt:lpstr>
      <vt:lpstr>Diapositive 5</vt:lpstr>
      <vt:lpstr>Les compétences et les classes</vt:lpstr>
      <vt:lpstr>Les compétences et la démarche scientifique</vt:lpstr>
      <vt:lpstr>Compétences choisies en SPC</vt:lpstr>
      <vt:lpstr>Explication des 5 compétences dans le cas d’une évaluation sommative</vt:lpstr>
      <vt:lpstr>l’étude de documents</vt:lpstr>
      <vt:lpstr>S’approprier APP</vt:lpstr>
      <vt:lpstr>Analyser ANA</vt:lpstr>
      <vt:lpstr>Réaliser REA</vt:lpstr>
      <vt:lpstr>Valider VAL</vt:lpstr>
      <vt:lpstr>Communiquer COM</vt:lpstr>
      <vt:lpstr>Restitution de connaissances RCO</vt:lpstr>
      <vt:lpstr>Repérage des compétences mobilisées dans les évaluations</vt:lpstr>
      <vt:lpstr>Les compétences mises en œuvre lors de la démarche expérimentale IGEN former et evaluer par competences les activites experimentales.pdf</vt:lpstr>
      <vt:lpstr>Compétences mobilisées lors d’une étude de documents  </vt:lpstr>
      <vt:lpstr>Qu’est ce qu’une bonne évaluation?</vt:lpstr>
      <vt:lpstr>Les taches simples et les taches complexes</vt:lpstr>
      <vt:lpstr>Identification des compétences dans les évaluations</vt:lpstr>
      <vt:lpstr>Fiche navette de suivi élève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COMPETENCES</dc:title>
  <dc:creator>Your User Name</dc:creator>
  <cp:lastModifiedBy>Your User Name</cp:lastModifiedBy>
  <cp:revision>131</cp:revision>
  <dcterms:created xsi:type="dcterms:W3CDTF">2013-01-26T17:55:14Z</dcterms:created>
  <dcterms:modified xsi:type="dcterms:W3CDTF">2016-09-19T15:45:23Z</dcterms:modified>
</cp:coreProperties>
</file>