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98" r:id="rId3"/>
    <p:sldId id="295" r:id="rId4"/>
    <p:sldId id="293" r:id="rId5"/>
    <p:sldId id="282" r:id="rId6"/>
    <p:sldId id="265" r:id="rId7"/>
    <p:sldId id="289" r:id="rId8"/>
    <p:sldId id="271" r:id="rId9"/>
    <p:sldId id="270" r:id="rId10"/>
    <p:sldId id="287" r:id="rId11"/>
    <p:sldId id="268" r:id="rId12"/>
    <p:sldId id="290" r:id="rId13"/>
    <p:sldId id="279" r:id="rId14"/>
    <p:sldId id="288" r:id="rId15"/>
    <p:sldId id="272" r:id="rId16"/>
    <p:sldId id="275" r:id="rId17"/>
    <p:sldId id="276" r:id="rId18"/>
    <p:sldId id="280" r:id="rId19"/>
    <p:sldId id="281" r:id="rId20"/>
    <p:sldId id="292" r:id="rId21"/>
    <p:sldId id="286" r:id="rId2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078F3-1D3D-4375-AFC2-CB2EB4D9824E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CCCF-5F57-4897-B505-7C5049237EE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maîtrise de chaque domaine ne peut être compensée par la maîtrise d’un autre domaine.</a:t>
            </a:r>
          </a:p>
          <a:p>
            <a:r>
              <a:rPr lang="fr-FR" dirty="0"/>
              <a:t>Les quatre « objectifs de connaissances et de compétences pour la maîtrise du socle commun » du domaine 1 ne sont pas compensables entre eux.</a:t>
            </a:r>
          </a:p>
          <a:p>
            <a:r>
              <a:rPr lang="fr-FR" dirty="0"/>
              <a:t>Page de présentation du socle commun : http://www.education.gouv.fr/cid88125/qu-apprendront-les-eleves-de-6-a-16-ans-a-la-rentree-2016-decouvrez-le-socle-commun-de-connaissances-de-competences-et-de-culture.html&amp;xtmc=soclecommun&amp;xtnp=1&amp;xtcr=5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0D9A2-AFB5-4A74-A08D-AF944EB8AC25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6108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F06BE1-F84D-4FAE-9C10-D3C9CB406678}" type="slidenum">
              <a:rPr lang="fr-FR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fr-FR" smtClean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smtClean="0">
                <a:latin typeface="Arial" charset="0"/>
              </a:rPr>
              <a:t>On parle de compétences de 1er, 2ème et 3ème degré. </a:t>
            </a:r>
          </a:p>
          <a:p>
            <a:pPr eaLnBrk="1" hangingPunct="1"/>
            <a:r>
              <a:rPr lang="fr-FR" sz="1300" smtClean="0">
                <a:latin typeface="Arial" charset="0"/>
              </a:rPr>
              <a:t>Le but de l’acquisition de compétences est d’amener l’élève à une véritable autonomie intellectuelle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67FF19-D7A3-4014-9E0E-B2A8F856AC56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30798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phares%20de%20voitures%205&#232;me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ache.media.education.gouv.fr/file/17/45/6/Socle_commun_de_connaissances,_de_competences_et_de_culture_415456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LES COMPÉTENCES ET LES NIVEAUX DE MAITRISE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Exemple en électricité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Problème avec plusieurs questions successives.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Une lampe dont la tension entre ses bornes est 6V est parcourue par un courant de 2A pendant 60s.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Calculer la puissance puis l’énergie consommées par cette lampe.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Solution: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P=UI=6x2=12W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E=Pt=12x60=720J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L’ élève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choisit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ses formules et les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applique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.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Evaluation par compétences (niveau 3) : </a:t>
            </a:r>
            <a:r>
              <a:rPr lang="fr-FR" dirty="0" smtClean="0">
                <a:solidFill>
                  <a:srgbClr val="FF0000"/>
                </a:solidFill>
              </a:rPr>
              <a:t>les taches complexes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r-FR" dirty="0" smtClean="0"/>
              <a:t>Dans cette troisième étape, il ne faudra donc pas évaluer séparément les savoirs, les savoir-faire et les savoir-être, mais les évaluer au sein d’un problème. </a:t>
            </a:r>
          </a:p>
          <a:p>
            <a:pPr algn="just"/>
            <a:r>
              <a:rPr lang="fr-FR" sz="2800" b="1" dirty="0" smtClean="0"/>
              <a:t>Dans ce contexte, complexe ne veut pas dire compliqué. Il signifie que l’élève doit choisir  parmi ses 3S ceux qu’il va utiliser et qu’il devra </a:t>
            </a:r>
            <a:r>
              <a:rPr lang="fr-FR" sz="2800" b="1" dirty="0" smtClean="0">
                <a:solidFill>
                  <a:srgbClr val="FF0000"/>
                </a:solidFill>
              </a:rPr>
              <a:t>les combiner </a:t>
            </a:r>
            <a:r>
              <a:rPr lang="fr-FR" sz="2800" b="1" dirty="0" smtClean="0"/>
              <a:t>pour répondre au problème (qui peu être simple et court).</a:t>
            </a:r>
            <a:endParaRPr lang="fr-FR" dirty="0" smtClean="0"/>
          </a:p>
          <a:p>
            <a:pPr algn="just"/>
            <a:r>
              <a:rPr lang="fr-FR" dirty="0" smtClean="0"/>
              <a:t>Pour le professeur, il faut donc identifier les 3S que l’on veut évaluer, et imaginer une évaluation où ils devront être mobilisés ensemble.</a:t>
            </a:r>
          </a:p>
          <a:p>
            <a:pPr algn="just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EN PRATIQUE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r-FR" sz="2800" dirty="0" smtClean="0"/>
              <a:t>Une tâche complexe n’est pas un ensemble de réponses à </a:t>
            </a:r>
            <a:r>
              <a:rPr kumimoji="1" lang="fr-FR" sz="2800" dirty="0" smtClean="0"/>
              <a:t>un questionnement guidé imposant une démarche et une succession de tâches ponctuelles (ceci est le niveau 2).</a:t>
            </a:r>
          </a:p>
          <a:p>
            <a:pPr algn="just"/>
            <a:r>
              <a:rPr lang="fr-FR" sz="2800" dirty="0" smtClean="0"/>
              <a:t>Les problèmes devront donc être ouverts, c’est-à-dire avec peu de questions pour ne pas que chaque question corresponde à </a:t>
            </a:r>
            <a:r>
              <a:rPr lang="fr-FR" sz="2800" smtClean="0"/>
              <a:t>un savoir, </a:t>
            </a:r>
            <a:r>
              <a:rPr lang="fr-FR" sz="2800" dirty="0" smtClean="0"/>
              <a:t>un savoir-faire ou un savoir-être.</a:t>
            </a:r>
          </a:p>
          <a:p>
            <a:pPr algn="just"/>
            <a:r>
              <a:rPr lang="fr-FR" sz="2800" dirty="0" smtClean="0"/>
              <a:t>Le problème peut être interdisciplinaire ou hors contexte</a:t>
            </a:r>
          </a:p>
          <a:p>
            <a:endParaRPr kumimoji="1" lang="fr-FR" sz="2800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Précautions à prendre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r-FR" dirty="0" smtClean="0"/>
              <a:t>Pour répondre à une tache complexe (niveau 3), il faut maitriser les niveaux 1 et 2.</a:t>
            </a:r>
          </a:p>
          <a:p>
            <a:pPr algn="just"/>
            <a:r>
              <a:rPr lang="fr-FR" dirty="0" smtClean="0"/>
              <a:t>Avant de proposer de telles évaluations aux élèves, il faudra les entrainer.</a:t>
            </a:r>
          </a:p>
          <a:p>
            <a:pPr algn="just"/>
            <a:r>
              <a:rPr lang="fr-FR" dirty="0" smtClean="0"/>
              <a:t>Les trois types d’évaluations sont importantes et elles doivent être mises en œuvre toutes les trois.</a:t>
            </a:r>
          </a:p>
          <a:p>
            <a:pPr algn="just"/>
            <a:r>
              <a:rPr lang="fr-FR" dirty="0" smtClean="0"/>
              <a:t>On ne fera pas 6 mois d’enseignement avant de proposer des évaluations de type 2 ou 3. On en fera toute l’année au fur et à mesure des acquis des élèves.</a:t>
            </a:r>
          </a:p>
          <a:p>
            <a:pPr algn="just"/>
            <a:r>
              <a:rPr lang="fr-FR" dirty="0" smtClean="0"/>
              <a:t>Il est souhaitable au sein d’un même contrôle de combiner les trois types d’évaluations.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Exemple en électricité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Problème avec une seule question </a:t>
            </a:r>
            <a:r>
              <a:rPr lang="fr-FR" b="1" u="sng" dirty="0" err="1" smtClean="0">
                <a:latin typeface="Arial" pitchFamily="34" charset="0"/>
                <a:cs typeface="Arial" pitchFamily="34" charset="0"/>
              </a:rPr>
              <a:t>necessitant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fr-FR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combinaison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de plusieurs formules.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Une lampe dont la tension entre ses bornes est 6V est parcourue par un courant de 2A pendant 60s.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Calculer l’énergie consommée par cette lampe.</a:t>
            </a:r>
          </a:p>
          <a:p>
            <a:pPr algn="just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 1: P=UI=6x2=12W  puis     E=Pt=12x60=720J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 2: P=UI et E=Pt donc E=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UIt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=6x2x60=720J</a:t>
            </a:r>
          </a:p>
          <a:p>
            <a:pPr algn="just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L’ élève ne dispose pas de formule directe reliant l’énergie consommée et les données de l’énoncé. Il doit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combiner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deux formules connues.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Exemples en démarche d’investigation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hlinkClick r:id="rId2" action="ppaction://hlinkfile"/>
              </a:rPr>
              <a:t>phares de voitures 5ème.PDF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736271" cy="635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2"/>
            <a:ext cx="8297370" cy="635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 smtClean="0"/>
              <a:t>Exemple avec étude de document</a:t>
            </a:r>
            <a:endParaRPr lang="fr-FR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4102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/>
              <a:t>Solution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J’observe que le dynamomètre indique 1,4N, donc que le poids de la pomme est de 1,4N </a:t>
            </a:r>
            <a:r>
              <a:rPr lang="fr-FR" dirty="0" smtClean="0">
                <a:solidFill>
                  <a:srgbClr val="FF0000"/>
                </a:solidFill>
              </a:rPr>
              <a:t>(APP ANA)</a:t>
            </a:r>
          </a:p>
          <a:p>
            <a:r>
              <a:rPr lang="fr-FR" dirty="0" smtClean="0"/>
              <a:t>Je sais que la relation entre le poids et la masse est P=mg avec g=10N/kg </a:t>
            </a:r>
            <a:r>
              <a:rPr lang="fr-FR" dirty="0" smtClean="0">
                <a:solidFill>
                  <a:srgbClr val="FF0000"/>
                </a:solidFill>
              </a:rPr>
              <a:t>(RCO)</a:t>
            </a:r>
          </a:p>
          <a:p>
            <a:r>
              <a:rPr lang="fr-FR" dirty="0" smtClean="0"/>
              <a:t>J’en déduis que m=P/g= 0,14 kg </a:t>
            </a:r>
            <a:r>
              <a:rPr lang="fr-FR" dirty="0" smtClean="0">
                <a:solidFill>
                  <a:srgbClr val="FF0000"/>
                </a:solidFill>
              </a:rPr>
              <a:t>(REA)</a:t>
            </a:r>
          </a:p>
          <a:p>
            <a:r>
              <a:rPr lang="fr-FR" dirty="0" smtClean="0"/>
              <a:t>Ce résultat semble cohérent 140g pour la masse d’une pomme. </a:t>
            </a:r>
            <a:r>
              <a:rPr lang="fr-FR" dirty="0" smtClean="0">
                <a:solidFill>
                  <a:srgbClr val="FF0000"/>
                </a:solidFill>
              </a:rPr>
              <a:t>(VAL)</a:t>
            </a:r>
          </a:p>
          <a:p>
            <a:r>
              <a:rPr lang="fr-FR" dirty="0" smtClean="0"/>
              <a:t>Il faut expliquer tout cela clairement </a:t>
            </a:r>
            <a:r>
              <a:rPr lang="fr-FR" dirty="0" smtClean="0">
                <a:solidFill>
                  <a:srgbClr val="FF0000"/>
                </a:solidFill>
              </a:rPr>
              <a:t>(COM)</a:t>
            </a:r>
          </a:p>
          <a:p>
            <a:endParaRPr lang="fr-F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6"/>
          <p:cNvSpPr/>
          <p:nvPr/>
        </p:nvSpPr>
        <p:spPr bwMode="auto">
          <a:xfrm>
            <a:off x="1416110" y="2122256"/>
            <a:ext cx="2600796" cy="242173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3" name="Rectang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400" dirty="0"/>
              <a:t>Le nouveau socle commun</a:t>
            </a:r>
          </a:p>
        </p:txBody>
      </p:sp>
      <p:sp>
        <p:nvSpPr>
          <p:cNvPr id="28704" name="AutoShape 32"/>
          <p:cNvSpPr>
            <a:spLocks noChangeArrowheads="1"/>
          </p:cNvSpPr>
          <p:nvPr/>
        </p:nvSpPr>
        <p:spPr bwMode="auto">
          <a:xfrm>
            <a:off x="693316" y="4075559"/>
            <a:ext cx="2222500" cy="895350"/>
          </a:xfrm>
          <a:prstGeom prst="roundRect">
            <a:avLst>
              <a:gd name="adj" fmla="val 16667"/>
            </a:avLst>
          </a:prstGeom>
          <a:solidFill>
            <a:srgbClr val="0094C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4. Les systèmes naturels et les systèmes techniques</a:t>
            </a:r>
          </a:p>
        </p:txBody>
      </p:sp>
      <p:sp>
        <p:nvSpPr>
          <p:cNvPr id="28705" name="AutoShape 33"/>
          <p:cNvSpPr>
            <a:spLocks noChangeArrowheads="1"/>
          </p:cNvSpPr>
          <p:nvPr/>
        </p:nvSpPr>
        <p:spPr bwMode="auto">
          <a:xfrm>
            <a:off x="107504" y="2905894"/>
            <a:ext cx="2376487" cy="809625"/>
          </a:xfrm>
          <a:prstGeom prst="roundRect">
            <a:avLst>
              <a:gd name="adj" fmla="val 16667"/>
            </a:avLst>
          </a:prstGeom>
          <a:solidFill>
            <a:srgbClr val="7B418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3. La formation de la personne et du citoyen</a:t>
            </a:r>
            <a:endParaRPr lang="fr-FR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06" name="AutoShape 34"/>
          <p:cNvSpPr>
            <a:spLocks noChangeArrowheads="1"/>
          </p:cNvSpPr>
          <p:nvPr/>
        </p:nvSpPr>
        <p:spPr bwMode="auto">
          <a:xfrm>
            <a:off x="429667" y="1700808"/>
            <a:ext cx="2270125" cy="790575"/>
          </a:xfrm>
          <a:prstGeom prst="roundRect">
            <a:avLst>
              <a:gd name="adj" fmla="val 16667"/>
            </a:avLst>
          </a:prstGeom>
          <a:solidFill>
            <a:srgbClr val="CB845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2. Les méthodes et outils pour apprendre</a:t>
            </a:r>
          </a:p>
        </p:txBody>
      </p:sp>
      <p:sp>
        <p:nvSpPr>
          <p:cNvPr id="28708" name="AutoShape 36"/>
          <p:cNvSpPr>
            <a:spLocks noChangeArrowheads="1"/>
          </p:cNvSpPr>
          <p:nvPr/>
        </p:nvSpPr>
        <p:spPr bwMode="auto">
          <a:xfrm>
            <a:off x="3109774" y="3212400"/>
            <a:ext cx="2374900" cy="971550"/>
          </a:xfrm>
          <a:prstGeom prst="roundRect">
            <a:avLst>
              <a:gd name="adj" fmla="val 16667"/>
            </a:avLst>
          </a:prstGeom>
          <a:solidFill>
            <a:srgbClr val="FDA40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5. Les représentations du monde et </a:t>
            </a:r>
            <a:br>
              <a:rPr lang="fr-FR" sz="1600" b="1" dirty="0">
                <a:solidFill>
                  <a:srgbClr val="FFFFFF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l’activité humaine</a:t>
            </a:r>
            <a:endParaRPr lang="fr-FR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10" name="AutoShape 38"/>
          <p:cNvSpPr>
            <a:spLocks noChangeArrowheads="1"/>
          </p:cNvSpPr>
          <p:nvPr/>
        </p:nvSpPr>
        <p:spPr bwMode="auto">
          <a:xfrm>
            <a:off x="2964394" y="1949023"/>
            <a:ext cx="2105025" cy="8636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1. Les langages pour penser et communiquer</a:t>
            </a:r>
            <a:endParaRPr lang="fr-FR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661988" y="1052736"/>
            <a:ext cx="3946525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5</a:t>
            </a:r>
            <a:r>
              <a:rPr lang="fr-FR" sz="2000" b="1" dirty="0">
                <a:solidFill>
                  <a:srgbClr val="78BBBC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2000" b="1" dirty="0">
                <a:solidFill>
                  <a:srgbClr val="7B418E"/>
                </a:solidFill>
                <a:latin typeface="+mn-lt"/>
                <a:ea typeface="+mn-ea"/>
                <a:cs typeface="+mn-cs"/>
              </a:rPr>
              <a:t>domaines</a:t>
            </a: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de formation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644008" y="1052736"/>
            <a:ext cx="4506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Des</a:t>
            </a:r>
            <a:r>
              <a:rPr lang="fr-FR" sz="2000" b="1" dirty="0">
                <a:solidFill>
                  <a:srgbClr val="78BBBC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2000" b="1" dirty="0">
                <a:solidFill>
                  <a:srgbClr val="7B418E"/>
                </a:solidFill>
                <a:latin typeface="+mn-lt"/>
                <a:ea typeface="+mn-ea"/>
                <a:cs typeface="+mn-cs"/>
              </a:rPr>
              <a:t>objectifs </a:t>
            </a: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dans chacun d’eux</a:t>
            </a:r>
          </a:p>
        </p:txBody>
      </p:sp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6132746" y="152116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048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en utilisant la langue française à l’oral et à l’écrit</a:t>
            </a:r>
          </a:p>
        </p:txBody>
      </p:sp>
      <p:sp>
        <p:nvSpPr>
          <p:cNvPr id="41" name="AutoShape 34"/>
          <p:cNvSpPr>
            <a:spLocks noChangeArrowheads="1"/>
          </p:cNvSpPr>
          <p:nvPr/>
        </p:nvSpPr>
        <p:spPr bwMode="auto">
          <a:xfrm>
            <a:off x="6132746" y="262532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4D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 en utilisant une langue étrangère et, le cas échéant, une langue régionale</a:t>
            </a:r>
          </a:p>
        </p:txBody>
      </p:sp>
      <p:sp>
        <p:nvSpPr>
          <p:cNvPr id="42" name="AutoShape 34"/>
          <p:cNvSpPr>
            <a:spLocks noChangeArrowheads="1"/>
          </p:cNvSpPr>
          <p:nvPr/>
        </p:nvSpPr>
        <p:spPr bwMode="auto">
          <a:xfrm>
            <a:off x="6132746" y="372948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en utilisant les langages mathématiques, scientifiques et informatiques</a:t>
            </a:r>
          </a:p>
        </p:txBody>
      </p:sp>
      <p:sp>
        <p:nvSpPr>
          <p:cNvPr id="43" name="AutoShape 34"/>
          <p:cNvSpPr>
            <a:spLocks noChangeArrowheads="1"/>
          </p:cNvSpPr>
          <p:nvPr/>
        </p:nvSpPr>
        <p:spPr bwMode="auto">
          <a:xfrm>
            <a:off x="6132746" y="483364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E5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en utilisant les langages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des arts et du corps</a:t>
            </a:r>
          </a:p>
        </p:txBody>
      </p:sp>
      <p:cxnSp>
        <p:nvCxnSpPr>
          <p:cNvPr id="30" name="Connecteur en angle 29"/>
          <p:cNvCxnSpPr>
            <a:cxnSpLocks noChangeShapeType="1"/>
            <a:stCxn id="28710" idx="3"/>
            <a:endCxn id="40" idx="1"/>
          </p:cNvCxnSpPr>
          <p:nvPr/>
        </p:nvCxnSpPr>
        <p:spPr bwMode="auto">
          <a:xfrm flipV="1">
            <a:off x="5069419" y="2025167"/>
            <a:ext cx="1063327" cy="355656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48" name="Connecteur en angle 47"/>
          <p:cNvCxnSpPr>
            <a:cxnSpLocks noChangeShapeType="1"/>
            <a:stCxn id="28710" idx="3"/>
            <a:endCxn id="41" idx="1"/>
          </p:cNvCxnSpPr>
          <p:nvPr/>
        </p:nvCxnSpPr>
        <p:spPr bwMode="auto">
          <a:xfrm>
            <a:off x="5069419" y="2380823"/>
            <a:ext cx="1063327" cy="748504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51" name="Connecteur en angle 50"/>
          <p:cNvCxnSpPr>
            <a:cxnSpLocks noChangeShapeType="1"/>
            <a:stCxn id="28710" idx="3"/>
            <a:endCxn id="42" idx="1"/>
          </p:cNvCxnSpPr>
          <p:nvPr/>
        </p:nvCxnSpPr>
        <p:spPr bwMode="auto">
          <a:xfrm>
            <a:off x="5069419" y="2380823"/>
            <a:ext cx="1063327" cy="1852664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54" name="Connecteur en angle 53"/>
          <p:cNvCxnSpPr>
            <a:cxnSpLocks noChangeShapeType="1"/>
            <a:stCxn id="28710" idx="3"/>
            <a:endCxn id="43" idx="1"/>
          </p:cNvCxnSpPr>
          <p:nvPr/>
        </p:nvCxnSpPr>
        <p:spPr bwMode="auto">
          <a:xfrm>
            <a:off x="5069419" y="2380823"/>
            <a:ext cx="1063327" cy="2956824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sp>
        <p:nvSpPr>
          <p:cNvPr id="20" name="ZoneTexte 19">
            <a:hlinkClick r:id="rId3"/>
          </p:cNvPr>
          <p:cNvSpPr txBox="1"/>
          <p:nvPr/>
        </p:nvSpPr>
        <p:spPr>
          <a:xfrm>
            <a:off x="6351899" y="5991878"/>
            <a:ext cx="24416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i="1" dirty="0">
                <a:solidFill>
                  <a:schemeClr val="accent1">
                    <a:lumMod val="50000"/>
                  </a:schemeClr>
                </a:solidFill>
              </a:rPr>
              <a:t>Le décret sur le socle commun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80818" y="5085184"/>
            <a:ext cx="4883270" cy="1077218"/>
          </a:xfrm>
          <a:prstGeom prst="rect">
            <a:avLst/>
          </a:prstGeom>
          <a:solidFill>
            <a:srgbClr val="FFC9C9"/>
          </a:solidFill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accent6">
                    <a:lumMod val="75000"/>
                  </a:schemeClr>
                </a:solidFill>
              </a:rPr>
              <a:t>Les quatre objectifs du premier domaine et les quatre autres domaines sont les </a:t>
            </a:r>
            <a:r>
              <a:rPr lang="fr-FR" sz="1600" b="1" dirty="0"/>
              <a:t>huit composantes</a:t>
            </a:r>
            <a:r>
              <a:rPr lang="fr-FR" sz="1600" b="1" dirty="0">
                <a:solidFill>
                  <a:schemeClr val="accent6">
                    <a:lumMod val="75000"/>
                  </a:schemeClr>
                </a:solidFill>
              </a:rPr>
              <a:t> du socle commun dont la maîtrise doit être acquise à un niveau satisfaisant.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2844" y="704088"/>
            <a:ext cx="8786874" cy="653210"/>
          </a:xfrm>
        </p:spPr>
        <p:txBody>
          <a:bodyPr>
            <a:noAutofit/>
          </a:bodyPr>
          <a:lstStyle/>
          <a:p>
            <a:pPr algn="ctr"/>
            <a:r>
              <a:rPr lang="fr-FR" sz="4000" dirty="0" smtClean="0"/>
              <a:t>Interdisciplinarité, hors contexte</a:t>
            </a:r>
            <a:endParaRPr lang="fr-FR" sz="40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7364"/>
            <a:ext cx="4041775" cy="571504"/>
          </a:xfrm>
        </p:spPr>
        <p:txBody>
          <a:bodyPr>
            <a:normAutofit fontScale="92500" lnSpcReduction="20000"/>
          </a:bodyPr>
          <a:lstStyle/>
          <a:p>
            <a:r>
              <a:rPr lang="fr-FR" i="1" dirty="0" smtClean="0"/>
              <a:t>PISA 2016       Question 3       Ex Grand Canyon </a:t>
            </a:r>
          </a:p>
          <a:p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"/>
            <a:r>
              <a:rPr lang="fr-FR" i="1" dirty="0" smtClean="0"/>
              <a:t>La température dans le Grand Canyon varie de moins de 0°C à plus de 40°C. Bien que la zone soit désertique, les fissures de la roche contiennent parfois de l’eau. De quelle façon ces changements de température et l’eau dans les fissures contribuent-elles à accélérer l’effritement de la roche ?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2050" name="Picture 2" descr="C:\Documents and Settings\EMERY\Bureau\index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6638" y="2857496"/>
            <a:ext cx="4512734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499350" cy="635000"/>
          </a:xfrm>
        </p:spPr>
        <p:txBody>
          <a:bodyPr bIns="45720">
            <a:normAutofit fontScale="90000"/>
          </a:bodyPr>
          <a:lstStyle/>
          <a:p>
            <a:pPr algn="ctr" eaLnBrk="1" hangingPunct="1"/>
            <a:r>
              <a:rPr lang="fr-FR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CONCLUSION: Travailler des compétences c’est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68313" y="1052513"/>
            <a:ext cx="8424862" cy="5805487"/>
          </a:xfrm>
        </p:spPr>
        <p:txBody>
          <a:bodyPr>
            <a:normAutofit fontScale="85000" lnSpcReduction="20000"/>
          </a:bodyPr>
          <a:lstStyle/>
          <a:p>
            <a:pPr marL="261938" indent="-2619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planifier les apprentissages pour permettre à l’élève : 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de mémoriser des connaissances (savoir)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d’automatiser, par répétition et entrainement, des procédures simples, des techniques (savoir-faire)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Développer des comportements scientifiques chez les élèves (savoir-être)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d’exercer des compétences, en mobilisant les 3S dans des tâches complexes.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fr-FR" sz="3000" dirty="0" smtClean="0">
              <a:latin typeface="Arial" pitchFamily="34" charset="0"/>
              <a:cs typeface="Arial" pitchFamily="34" charset="0"/>
            </a:endParaRPr>
          </a:p>
          <a:p>
            <a:pPr marL="261938" indent="-2619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Le travail sur les 3S de façon séparée, constitue l’apprentissage indispensable des procédures et des automatismes, mais ne suffit pas à exercer les compétences.</a:t>
            </a:r>
          </a:p>
          <a:p>
            <a:pPr marL="261938" indent="-2619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Il ne s’agit pas de remplacer l’apprentissage des « bases » ou les apprentissages disciplinaires,  mais d’ajouter leur mobilisation lors de résolution de tâche complexe.</a:t>
            </a:r>
          </a:p>
          <a:p>
            <a:pPr marL="228600" indent="-22860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fr-FR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684344" y="285444"/>
            <a:ext cx="6683765" cy="679757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/>
              <a:t>Le nouveau livret scolaire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1187451" y="897467"/>
            <a:ext cx="7670800" cy="5816600"/>
          </a:xfrm>
        </p:spPr>
        <p:txBody>
          <a:bodyPr/>
          <a:lstStyle/>
          <a:p>
            <a:pPr lvl="0"/>
            <a:r>
              <a:rPr lang="fr-FR" dirty="0" smtClean="0"/>
              <a:t>Prise en compte de la maîtrise des 8 champs d’apprentissage du socle pour l’obtention du DNB</a:t>
            </a:r>
          </a:p>
          <a:p>
            <a:pPr lvl="0"/>
            <a:r>
              <a:rPr lang="fr-FR" dirty="0" smtClean="0"/>
              <a:t>À la fin de chaque cycle (CE2, 6e, 3e) : une fiche dressant un bilan global sur les 8 champs.</a:t>
            </a: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1357291" y="2714623"/>
          <a:ext cx="7143797" cy="371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197"/>
                <a:gridCol w="1025644"/>
                <a:gridCol w="951656"/>
                <a:gridCol w="1048608"/>
                <a:gridCol w="928692"/>
              </a:tblGrid>
              <a:tr h="655560"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Maîtrise insuffisante</a:t>
                      </a:r>
                      <a:endParaRPr lang="fr-FR" sz="12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Maîtrise de base</a:t>
                      </a:r>
                      <a:endParaRPr lang="fr-FR" sz="12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Maîtrise satisfaisante</a:t>
                      </a:r>
                      <a:endParaRPr lang="fr-FR" sz="12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Très bonne maîtrise</a:t>
                      </a:r>
                      <a:endParaRPr lang="fr-FR" sz="1200" dirty="0"/>
                    </a:p>
                  </a:txBody>
                  <a:tcPr marL="68585" marR="68585" marT="45710" marB="45710"/>
                </a:tc>
              </a:tr>
              <a:tr h="312161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Langue française à l’oral et à l’écrit D1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  <a:tr h="499470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Langages mathématiques, scientifiques et informatiques D1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  <a:tr h="499470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Représentations du monde et </a:t>
                      </a:r>
                      <a:r>
                        <a:rPr lang="fr-FR" sz="1300" smtClean="0"/>
                        <a:t>activité humaine D5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  <a:tr h="312161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Langues étrangères et régionales D1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  <a:tr h="499470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Systèmes naturels et systèmes techniques D4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 marL="68585" marR="68585" marT="45710" marB="45710"/>
                </a:tc>
              </a:tr>
              <a:tr h="312161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Langages des arts et du corps D1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  <a:tr h="312161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Formation</a:t>
                      </a:r>
                      <a:r>
                        <a:rPr lang="fr-FR" sz="1300" baseline="0" dirty="0" smtClean="0"/>
                        <a:t> de la personne et du citoyen D3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  <a:tr h="312161">
                <a:tc>
                  <a:txBody>
                    <a:bodyPr/>
                    <a:lstStyle/>
                    <a:p>
                      <a:r>
                        <a:rPr lang="fr-FR" sz="1300" dirty="0" smtClean="0"/>
                        <a:t>Méthodes et outils pour apprendre D2</a:t>
                      </a:r>
                      <a:endParaRPr lang="fr-FR" sz="13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 marL="68585" marR="68585" marT="45710" marB="4571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DNB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lnSpcReduction="10000"/>
          </a:bodyPr>
          <a:lstStyle/>
          <a:p>
            <a:pPr algn="just"/>
            <a:r>
              <a:rPr lang="fr-FR" dirty="0" smtClean="0"/>
              <a:t>Pour chacun des huit éléments pris en compte du socle commun, le candidat obtient :</a:t>
            </a:r>
          </a:p>
          <a:p>
            <a:pPr lvl="0" algn="just"/>
            <a:r>
              <a:rPr lang="fr-FR" dirty="0" smtClean="0"/>
              <a:t>10 points pour le niveau « maitrise insuffisante »,</a:t>
            </a:r>
            <a:r>
              <a:rPr lang="fr-FR" dirty="0" smtClean="0">
                <a:solidFill>
                  <a:srgbClr val="FF0000"/>
                </a:solidFill>
              </a:rPr>
              <a:t>niveau 0</a:t>
            </a:r>
          </a:p>
          <a:p>
            <a:pPr lvl="0" algn="just"/>
            <a:r>
              <a:rPr lang="fr-FR" dirty="0" smtClean="0"/>
              <a:t>25 points pour le niveau « maitrise fragile »,</a:t>
            </a:r>
            <a:r>
              <a:rPr lang="fr-FR" dirty="0" smtClean="0">
                <a:solidFill>
                  <a:srgbClr val="FF0000"/>
                </a:solidFill>
              </a:rPr>
              <a:t> niveau 1</a:t>
            </a:r>
            <a:endParaRPr lang="fr-FR" dirty="0" smtClean="0"/>
          </a:p>
          <a:p>
            <a:pPr lvl="0" algn="just"/>
            <a:r>
              <a:rPr lang="fr-FR" dirty="0" smtClean="0"/>
              <a:t>40 points pour le niveau « maitrise satisfaisante »,</a:t>
            </a:r>
            <a:r>
              <a:rPr lang="fr-FR" dirty="0" smtClean="0">
                <a:solidFill>
                  <a:srgbClr val="FF0000"/>
                </a:solidFill>
              </a:rPr>
              <a:t> niveau 2</a:t>
            </a:r>
            <a:endParaRPr lang="fr-FR" dirty="0" smtClean="0"/>
          </a:p>
          <a:p>
            <a:pPr lvl="0" algn="just"/>
            <a:r>
              <a:rPr lang="fr-FR" dirty="0" smtClean="0"/>
              <a:t>50 points pour le niveau « très bonne maitrise ».</a:t>
            </a:r>
            <a:r>
              <a:rPr lang="fr-FR" dirty="0" smtClean="0">
                <a:solidFill>
                  <a:srgbClr val="FF0000"/>
                </a:solidFill>
              </a:rPr>
              <a:t> niveau 3</a:t>
            </a:r>
            <a:endParaRPr lang="fr-FR" dirty="0" smtClean="0"/>
          </a:p>
          <a:p>
            <a:pPr lvl="0" algn="just"/>
            <a:r>
              <a:rPr lang="fr-FR" b="1" u="sng" dirty="0" smtClean="0">
                <a:solidFill>
                  <a:srgbClr val="FF0000"/>
                </a:solidFill>
              </a:rPr>
              <a:t>Que signifie pour les Sciences Physiques, ces 4 niveaux de compétences?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6970713" cy="1143000"/>
          </a:xfrm>
        </p:spPr>
        <p:txBody>
          <a:bodyPr/>
          <a:lstStyle/>
          <a:p>
            <a:pPr algn="ctr" eaLnBrk="1" hangingPunct="1"/>
            <a:r>
              <a:rPr lang="fr-FR" sz="3600" b="1" smtClean="0">
                <a:solidFill>
                  <a:schemeClr val="tx1"/>
                </a:solidFill>
              </a:rPr>
              <a:t>Maîtrise de compétences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03350" y="1557338"/>
            <a:ext cx="7010400" cy="4824412"/>
          </a:xfrm>
        </p:spPr>
        <p:txBody>
          <a:bodyPr>
            <a:normAutofit fontScale="92500" lnSpcReduction="20000"/>
          </a:bodyPr>
          <a:lstStyle/>
          <a:p>
            <a:pPr algn="just" eaLnBrk="1" hangingPunct="1"/>
            <a:r>
              <a:rPr lang="fr-FR" sz="2800" dirty="0" smtClean="0"/>
              <a:t>On distingue quatre degrés de maîtrise :</a:t>
            </a:r>
          </a:p>
          <a:p>
            <a:pPr lvl="1" algn="just"/>
            <a:r>
              <a:rPr lang="fr-FR" sz="2800" dirty="0" smtClean="0"/>
              <a:t>Ne maitrise pas le niveau 1.</a:t>
            </a:r>
            <a:r>
              <a:rPr lang="fr-FR" sz="2800" dirty="0" smtClean="0">
                <a:solidFill>
                  <a:srgbClr val="FF0000"/>
                </a:solidFill>
              </a:rPr>
              <a:t> Niveau 0</a:t>
            </a:r>
            <a:endParaRPr lang="fr-FR" sz="2800" dirty="0" smtClean="0"/>
          </a:p>
          <a:p>
            <a:pPr lvl="1" algn="just"/>
            <a:r>
              <a:rPr lang="fr-FR" sz="2600" dirty="0" smtClean="0"/>
              <a:t>Savoir exécuter une procédure élémentaire en réponse à une question ou à une consigne.</a:t>
            </a:r>
            <a:r>
              <a:rPr lang="fr-FR" sz="2800" dirty="0" smtClean="0">
                <a:solidFill>
                  <a:srgbClr val="FF0000"/>
                </a:solidFill>
              </a:rPr>
              <a:t> Niveau 1</a:t>
            </a:r>
          </a:p>
          <a:p>
            <a:pPr lvl="1" algn="just"/>
            <a:r>
              <a:rPr lang="fr-FR" sz="2600" dirty="0" smtClean="0"/>
              <a:t>Posséder toute une gamme de procédures élémentaires et savoir, dans une situation inédite, choisir celle qui convient et l’exécuter.</a:t>
            </a:r>
            <a:r>
              <a:rPr lang="fr-FR" sz="2800" dirty="0" smtClean="0">
                <a:solidFill>
                  <a:srgbClr val="FF0000"/>
                </a:solidFill>
              </a:rPr>
              <a:t> Niveau 2</a:t>
            </a:r>
            <a:endParaRPr lang="fr-FR" sz="2600" dirty="0" smtClean="0"/>
          </a:p>
          <a:p>
            <a:pPr lvl="1" algn="just"/>
            <a:r>
              <a:rPr lang="fr-FR" sz="2600" dirty="0" smtClean="0"/>
              <a:t>Savoir choisir et combiner, correctement  et de façon autonome, plusieurs procédures élémentaires pour traiter une situation nouvelle. On parle de </a:t>
            </a:r>
            <a:r>
              <a:rPr lang="fr-FR" sz="2600" b="1" dirty="0" smtClean="0"/>
              <a:t>tache complexe.</a:t>
            </a:r>
            <a:r>
              <a:rPr lang="fr-FR" sz="2800" dirty="0" smtClean="0">
                <a:solidFill>
                  <a:srgbClr val="FF0000"/>
                </a:solidFill>
              </a:rPr>
              <a:t> Niveau 3</a:t>
            </a:r>
            <a:endParaRPr lang="fr-FR" sz="2600" b="1" dirty="0" smtClean="0"/>
          </a:p>
        </p:txBody>
      </p:sp>
      <p:sp>
        <p:nvSpPr>
          <p:cNvPr id="41988" name="Oval 4"/>
          <p:cNvSpPr>
            <a:spLocks noChangeArrowheads="1"/>
          </p:cNvSpPr>
          <p:nvPr/>
        </p:nvSpPr>
        <p:spPr bwMode="auto">
          <a:xfrm>
            <a:off x="323850" y="2276475"/>
            <a:ext cx="1582738" cy="719138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fr-FR"/>
              <a:t>Exécution</a:t>
            </a:r>
          </a:p>
        </p:txBody>
      </p:sp>
      <p:sp>
        <p:nvSpPr>
          <p:cNvPr id="41990" name="Oval 6"/>
          <p:cNvSpPr>
            <a:spLocks noChangeArrowheads="1"/>
          </p:cNvSpPr>
          <p:nvPr/>
        </p:nvSpPr>
        <p:spPr bwMode="auto">
          <a:xfrm>
            <a:off x="323850" y="3213100"/>
            <a:ext cx="1582738" cy="719138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fr-FR"/>
              <a:t>Choix, </a:t>
            </a:r>
          </a:p>
          <a:p>
            <a:r>
              <a:rPr lang="fr-FR"/>
              <a:t>Exécution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179388" y="4437063"/>
            <a:ext cx="1798637" cy="1008062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  <a:p>
            <a:endParaRPr lang="fr-FR" dirty="0"/>
          </a:p>
          <a:p>
            <a:r>
              <a:rPr lang="fr-FR" dirty="0"/>
              <a:t>Choix,</a:t>
            </a:r>
          </a:p>
          <a:p>
            <a:r>
              <a:rPr lang="fr-FR" dirty="0"/>
              <a:t>Combinaison,</a:t>
            </a:r>
          </a:p>
          <a:p>
            <a:r>
              <a:rPr lang="fr-FR" dirty="0"/>
              <a:t>Exécution</a:t>
            </a:r>
          </a:p>
          <a:p>
            <a:r>
              <a:rPr lang="fr-FR" dirty="0"/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8" grpId="0" animBg="1"/>
      <p:bldP spid="41990" grpId="0" animBg="1"/>
      <p:bldP spid="4199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Maitrise d’une compétence (niveau 1)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sz="3200" dirty="0" smtClean="0"/>
              <a:t>1</a:t>
            </a:r>
            <a:r>
              <a:rPr lang="fr-FR" sz="3200" baseline="30000" dirty="0" smtClean="0"/>
              <a:t>ère</a:t>
            </a:r>
            <a:r>
              <a:rPr lang="fr-FR" sz="3200" dirty="0" smtClean="0"/>
              <a:t>  étape :  nécessaire mais pas suffisante</a:t>
            </a:r>
          </a:p>
          <a:p>
            <a:pPr algn="just">
              <a:buNone/>
            </a:pPr>
            <a:r>
              <a:rPr lang="fr-FR" sz="3200" dirty="0" smtClean="0"/>
              <a:t>-Pour être compétent, il faut déjà maitriser individuellement des savoirs, des savoir-faire et des savoir-être.</a:t>
            </a:r>
          </a:p>
          <a:p>
            <a:pPr algn="just"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Exemple en électricité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u="sng" dirty="0" smtClean="0">
                <a:latin typeface="Arial" pitchFamily="34" charset="0"/>
                <a:cs typeface="Arial" pitchFamily="34" charset="0"/>
              </a:rPr>
              <a:t>Exercice d’application directe du cours.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Une lampe dont la tension entre ses bornes est 6V est parcourue par un courant de 2A.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Calculer la puissance consommée par cette lampe.</a:t>
            </a:r>
          </a:p>
          <a:p>
            <a:pPr algn="just"/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Solution: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P=UI=6x2=12W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L’ élève applique la formule apprise en cours. Il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applique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une procédure élémentaire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Maitrise d’une compétence (niveau 2)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329642" cy="4389120"/>
          </a:xfrm>
        </p:spPr>
        <p:txBody>
          <a:bodyPr/>
          <a:lstStyle/>
          <a:p>
            <a:pPr algn="just"/>
            <a:r>
              <a:rPr lang="fr-FR" sz="3200" dirty="0" smtClean="0"/>
              <a:t>2</a:t>
            </a:r>
            <a:r>
              <a:rPr lang="fr-FR" sz="3200" baseline="30000" dirty="0" smtClean="0"/>
              <a:t>ème</a:t>
            </a:r>
            <a:r>
              <a:rPr lang="fr-FR" sz="3200" dirty="0" smtClean="0"/>
              <a:t> étape : Maitriser une compétence, c’est mobiliser à bon escient ses savoirs, ses savoir-faire et ses savoir-être pour résoudre un problème  simple (complexe au niveau 3).</a:t>
            </a:r>
          </a:p>
          <a:p>
            <a:pPr algn="just"/>
            <a:endParaRPr lang="fr-FR" sz="3200" dirty="0" smtClean="0"/>
          </a:p>
          <a:p>
            <a:pPr algn="just"/>
            <a:r>
              <a:rPr lang="fr-FR" sz="3200" dirty="0" smtClean="0"/>
              <a:t>Pour résoudre un problème simple (niveau 2), il faut maitriser le niveau 1.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1861" y="214290"/>
            <a:ext cx="866863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550</TotalTime>
  <Words>1190</Words>
  <Application>Microsoft Office PowerPoint</Application>
  <PresentationFormat>Affichage à l'écran (4:3)</PresentationFormat>
  <Paragraphs>128</Paragraphs>
  <Slides>21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Débit</vt:lpstr>
      <vt:lpstr>LES COMPÉTENCES ET LES NIVEAUX DE MAITRISE</vt:lpstr>
      <vt:lpstr>Le nouveau socle commun</vt:lpstr>
      <vt:lpstr>Le nouveau livret scolaire</vt:lpstr>
      <vt:lpstr>DNB</vt:lpstr>
      <vt:lpstr>Maîtrise de compétences</vt:lpstr>
      <vt:lpstr>Maitrise d’une compétence (niveau 1)</vt:lpstr>
      <vt:lpstr>Exemple en électricité</vt:lpstr>
      <vt:lpstr>Maitrise d’une compétence (niveau 2)</vt:lpstr>
      <vt:lpstr>Diapositive 9</vt:lpstr>
      <vt:lpstr>Exemple en électricité</vt:lpstr>
      <vt:lpstr>Evaluation par compétences (niveau 3) : les taches complexes</vt:lpstr>
      <vt:lpstr>EN PRATIQUE</vt:lpstr>
      <vt:lpstr>Précautions à prendre</vt:lpstr>
      <vt:lpstr>Exemple en électricité</vt:lpstr>
      <vt:lpstr>Exemples en démarche d’investigation</vt:lpstr>
      <vt:lpstr>Diapositive 16</vt:lpstr>
      <vt:lpstr>Diapositive 17</vt:lpstr>
      <vt:lpstr>Exemple avec étude de document</vt:lpstr>
      <vt:lpstr>Solution</vt:lpstr>
      <vt:lpstr>Interdisciplinarité, hors contexte</vt:lpstr>
      <vt:lpstr>CONCLUSION: Travailler des compétences c’est 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COMPETENCES</dc:title>
  <dc:creator>Your User Name</dc:creator>
  <cp:lastModifiedBy>Your User Name</cp:lastModifiedBy>
  <cp:revision>73</cp:revision>
  <dcterms:created xsi:type="dcterms:W3CDTF">2013-01-26T17:55:14Z</dcterms:created>
  <dcterms:modified xsi:type="dcterms:W3CDTF">2016-09-19T15:49:52Z</dcterms:modified>
</cp:coreProperties>
</file>