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  <p:sldMasterId id="2147483690" r:id="rId2"/>
  </p:sldMasterIdLst>
  <p:notesMasterIdLst>
    <p:notesMasterId r:id="rId12"/>
  </p:notesMasterIdLst>
  <p:handoutMasterIdLst>
    <p:handoutMasterId r:id="rId13"/>
  </p:handoutMasterIdLst>
  <p:sldIdLst>
    <p:sldId id="317" r:id="rId3"/>
    <p:sldId id="310" r:id="rId4"/>
    <p:sldId id="275" r:id="rId5"/>
    <p:sldId id="312" r:id="rId6"/>
    <p:sldId id="314" r:id="rId7"/>
    <p:sldId id="315" r:id="rId8"/>
    <p:sldId id="320" r:id="rId9"/>
    <p:sldId id="321" r:id="rId10"/>
    <p:sldId id="322" r:id="rId11"/>
  </p:sldIdLst>
  <p:sldSz cx="9144000" cy="6858000" type="screen4x3"/>
  <p:notesSz cx="6797675" cy="9926638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68EEA"/>
    <a:srgbClr val="E36BA7"/>
    <a:srgbClr val="FDA403"/>
    <a:srgbClr val="66FFFF"/>
    <a:srgbClr val="CCFF66"/>
    <a:srgbClr val="FFD243"/>
    <a:srgbClr val="1C1850"/>
    <a:srgbClr val="FFC9C9"/>
    <a:srgbClr val="33CC33"/>
    <a:srgbClr val="00AAE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13" autoAdjust="0"/>
    <p:restoredTop sz="85888" autoAdjust="0"/>
  </p:normalViewPr>
  <p:slideViewPr>
    <p:cSldViewPr>
      <p:cViewPr>
        <p:scale>
          <a:sx n="70" d="100"/>
          <a:sy n="70" d="100"/>
        </p:scale>
        <p:origin x="-1176" y="-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4" d="100"/>
          <a:sy n="74" d="100"/>
        </p:scale>
        <p:origin x="-3210" y="-90"/>
      </p:cViewPr>
      <p:guideLst>
        <p:guide orient="horz" pos="3126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33AF89-13BB-4816-85EA-4A1A797E1659}" type="datetimeFigureOut">
              <a:rPr lang="fr-FR" smtClean="0"/>
              <a:pPr/>
              <a:t>19/09/2016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894324-E739-4F5A-A5AD-4A4391DD752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8500726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80DFFA7-D311-4C04-891B-1275E432F7EC}" type="datetimeFigureOut">
              <a:rPr lang="fr-FR"/>
              <a:pPr>
                <a:defRPr/>
              </a:pPr>
              <a:t>19/09/2016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F0D9A2-AFB5-4A74-A08D-AF944EB8AC2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3272404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Les niveaux de maîtrise des composantes du socle commun sont fixés par le conseil de classe de fin d’année de troisième.</a:t>
            </a:r>
          </a:p>
          <a:p>
            <a:r>
              <a:rPr lang="fr-FR" dirty="0"/>
              <a:t>Pour la première épreuve terminale</a:t>
            </a:r>
            <a:r>
              <a:rPr lang="fr-FR" baseline="0" dirty="0"/>
              <a:t> écrite, deux disciplines sur les trois : physique-chimie, SVT, technologie, seront évaluées.</a:t>
            </a:r>
          </a:p>
          <a:p>
            <a:r>
              <a:rPr lang="fr-FR" baseline="0" dirty="0"/>
              <a:t>L’épreuve orale a lieu dans l’établissement entre le 15 avril et le dernier jour des épreuves écrites : le parcours éducatif de santé ne fait pas partie des parcours présentés lors de cette épreuve.</a:t>
            </a:r>
          </a:p>
          <a:p>
            <a:r>
              <a:rPr lang="fr-FR" baseline="0" dirty="0"/>
              <a:t>L’évaluation du niveau pour un enseignement de complément ou la LSF est effectuée par le professeur en charge de l’enseignement</a:t>
            </a:r>
            <a:r>
              <a:rPr lang="fr-FR" baseline="0" dirty="0" smtClean="0"/>
              <a:t>.</a:t>
            </a:r>
          </a:p>
          <a:p>
            <a:endParaRPr lang="fr-FR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F0D9A2-AFB5-4A74-A08D-AF944EB8AC25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9199782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La maîtrise de chaque domaine ne peut être compensée par la maîtrise d’un autre domaine.</a:t>
            </a:r>
          </a:p>
          <a:p>
            <a:r>
              <a:rPr lang="fr-FR" dirty="0"/>
              <a:t>Les quatre « objectifs de connaissances et de compétences pour la maîtrise du socle commun » du domaine 1 ne sont pas compensables entre eux.</a:t>
            </a:r>
          </a:p>
          <a:p>
            <a:r>
              <a:rPr lang="fr-FR" dirty="0"/>
              <a:t>Page de présentation du socle commun : http://www.education.gouv.fr/cid88125/qu-apprendront-les-eleves-de-6-a-16-ans-a-la-rentree-2016-decouvrez-le-socle-commun-de-connaissances-de-competences-et-de-culture.html&amp;xtmc=soclecommun&amp;xtnp=1&amp;xtcr=5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F0D9A2-AFB5-4A74-A08D-AF944EB8AC25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761089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Chaque encadré est lié au BO correspondant.</a:t>
            </a:r>
          </a:p>
          <a:p>
            <a:r>
              <a:rPr lang="fr-FR" dirty="0"/>
              <a:t>Pour</a:t>
            </a:r>
            <a:r>
              <a:rPr lang="fr-FR" baseline="0" dirty="0"/>
              <a:t> le parcours Avenir, voir aussi : http://www.education.gouv.fr/cid83948/le-parcours-avenir.html&amp;xtmc=parcoursavenir&amp;xtnp=1&amp;xtcr=1</a:t>
            </a:r>
          </a:p>
          <a:p>
            <a:r>
              <a:rPr lang="fr-FR" dirty="0"/>
              <a:t>Pour le parcours citoyen voir aussi : http://www.education.gouv.fr/cid100517/le-parcours-citoyen.html&amp;xtmc=parcourscitoyen&amp;xtnp=1&amp;xtcr=3</a:t>
            </a:r>
          </a:p>
          <a:p>
            <a:r>
              <a:rPr lang="fr-FR" dirty="0"/>
              <a:t>La charte pour l’éducation artistique et culturelle est sur http://www.education.gouv.fr/cid104753/charte-pour-l-education-artistique-et-culturelle.html&amp;xtmc=parcoursdeacuteducationartistiqueetculturelle&amp;xtnp=1&amp;xtcr=1</a:t>
            </a:r>
          </a:p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 guide d'accompagnement de la mise en œuvre du parcours éducatif de santé sera diffusé au cours du premier trimestre aux directeurs d'école, </a:t>
            </a:r>
            <a:r>
              <a:rPr lang="fr-F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IEN</a:t>
            </a:r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et chefs d'établissement.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F0D9A2-AFB5-4A74-A08D-AF944EB8AC25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3373104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Les barèmes ne changent pas si l’élève a suivi un enseignement de complément.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F0D9A2-AFB5-4A74-A08D-AF944EB8AC25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9199782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Le choix des deux disciplines en sciences-technologie ne sera connu qu’à l’ouverture des sujets.</a:t>
            </a:r>
          </a:p>
          <a:p>
            <a:r>
              <a:rPr lang="fr-FR" dirty="0"/>
              <a:t>La deuxième partie de la deuxième épreuve</a:t>
            </a:r>
            <a:r>
              <a:rPr lang="fr-FR" baseline="0" dirty="0"/>
              <a:t> comporte une dictée et réécriture, et un travail d’écriture.</a:t>
            </a:r>
          </a:p>
          <a:p>
            <a:r>
              <a:rPr lang="fr-FR" baseline="0" dirty="0"/>
              <a:t>L’épreuve orale peut se passer en groupe (2 ou 3 élèves), avec 10 minutes d’exposé et 15 minutes d’entretien en tout. Ce n’est pas le projet qui est évalué mais la maîtrise de l’oral et du sujet par le candidat.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F0D9A2-AFB5-4A74-A08D-AF944EB8AC25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919978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68057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cs typeface="Arial" pitchFamily="34" charset="0"/>
              </a:defRPr>
            </a:lvl1pPr>
          </a:lstStyle>
          <a:p>
            <a:fld id="{524C8911-2C3E-4ABF-8FC8-714B3A73F011}" type="datetime1">
              <a:rPr lang="fr-FR" altLang="fr-FR"/>
              <a:pPr/>
              <a:t>19/09/2016</a:t>
            </a:fld>
            <a:endParaRPr lang="fr-FR" alt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cs typeface="Arial" pitchFamily="34" charset="0"/>
              </a:defRPr>
            </a:lvl1pPr>
          </a:lstStyle>
          <a:p>
            <a:r>
              <a:rPr lang="fr-FR" altLang="fr-FR"/>
              <a:t>Document de travail à ne pas diffuser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cs typeface="Arial" pitchFamily="34" charset="0"/>
              </a:defRPr>
            </a:lvl1pPr>
          </a:lstStyle>
          <a:p>
            <a:fld id="{8FECE3FF-E3B6-4B09-969F-25142EA41CAA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xmlns="" val="4201151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1C1850"/>
                </a:solidFill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xmlns="" val="174277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 bwMode="gray">
          <a:xfrm>
            <a:off x="7956550" y="6408738"/>
            <a:ext cx="647700" cy="188912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chemeClr val="accent1"/>
                </a:solidFill>
                <a:latin typeface="Calibri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868233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67545" y="1484784"/>
            <a:ext cx="4028256" cy="4536604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500"/>
            </a:lvl4pPr>
            <a:lvl5pPr>
              <a:defRPr sz="15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484784"/>
            <a:ext cx="4028256" cy="4536604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500"/>
            </a:lvl4pPr>
            <a:lvl5pPr>
              <a:defRPr sz="15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pied de page 4"/>
          <p:cNvSpPr>
            <a:spLocks noGrp="1" noChangeArrowheads="1"/>
          </p:cNvSpPr>
          <p:nvPr>
            <p:ph type="ftr" sz="quarter" idx="10"/>
          </p:nvPr>
        </p:nvSpPr>
        <p:spPr bwMode="gray">
          <a:xfrm>
            <a:off x="7956550" y="6408738"/>
            <a:ext cx="647700" cy="188912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chemeClr val="accent1"/>
                </a:solidFill>
                <a:latin typeface="Calibri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687810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fr-FR"/>
              <a:t>Cliquez et modifiez le titre</a:t>
            </a:r>
            <a:endParaRPr lang="fr-FR" dirty="0"/>
          </a:p>
        </p:txBody>
      </p:sp>
      <p:sp>
        <p:nvSpPr>
          <p:cNvPr id="5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467544" y="1916832"/>
            <a:ext cx="8136904" cy="404279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dirty="0"/>
          </a:p>
        </p:txBody>
      </p:sp>
      <p:sp>
        <p:nvSpPr>
          <p:cNvPr id="6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67544" y="1412776"/>
            <a:ext cx="5702424" cy="360040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 bwMode="gray">
          <a:xfrm>
            <a:off x="7956550" y="6408738"/>
            <a:ext cx="647700" cy="188912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chemeClr val="accent1"/>
                </a:solidFill>
                <a:latin typeface="Calibri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428220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fr-FR"/>
              <a:t>Cliquez et modifiez le titre</a:t>
            </a:r>
            <a:endParaRPr lang="fr-FR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 bwMode="gray">
          <a:xfrm>
            <a:off x="7956550" y="6408738"/>
            <a:ext cx="647700" cy="188912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chemeClr val="accent1"/>
                </a:solidFill>
                <a:latin typeface="Calibri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130798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age 1" descr="fond 3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 userDrawn="1"/>
        </p:nvSpPr>
        <p:spPr>
          <a:xfrm>
            <a:off x="1259632" y="1556792"/>
            <a:ext cx="6552728" cy="1446550"/>
          </a:xfrm>
          <a:prstGeom prst="rect">
            <a:avLst/>
          </a:prstGeom>
          <a:solidFill>
            <a:srgbClr val="00AAE6"/>
          </a:solidFill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COLLÈGE RENTRÉE</a:t>
            </a:r>
          </a:p>
          <a:p>
            <a:r>
              <a:rPr lang="fr-FR" sz="4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2016</a:t>
            </a:r>
          </a:p>
        </p:txBody>
      </p:sp>
    </p:spTree>
    <p:extLst>
      <p:ext uri="{BB962C8B-B14F-4D97-AF65-F5344CB8AC3E}">
        <p14:creationId xmlns:p14="http://schemas.microsoft.com/office/powerpoint/2010/main" xmlns="" val="3605467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MS PGothic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 userDrawn="1"/>
        </p:nvSpPr>
        <p:spPr>
          <a:xfrm>
            <a:off x="468313" y="260350"/>
            <a:ext cx="8207375" cy="792163"/>
          </a:xfrm>
          <a:prstGeom prst="roundRect">
            <a:avLst/>
          </a:prstGeom>
          <a:solidFill>
            <a:srgbClr val="2E98D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684213" y="163513"/>
            <a:ext cx="799147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TITRE DE LA PAGE DE CONTENU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68313" y="1412875"/>
            <a:ext cx="8207375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premier niveau </a:t>
            </a:r>
          </a:p>
          <a:p>
            <a:pPr lvl="1"/>
            <a:r>
              <a:rPr lang="fr-FR" altLang="fr-FR" dirty="0"/>
              <a:t>Texte deuxième niveau</a:t>
            </a:r>
          </a:p>
          <a:p>
            <a:pPr lvl="2"/>
            <a:r>
              <a:rPr lang="fr-FR" altLang="fr-FR" dirty="0"/>
              <a:t>Texte 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sp>
        <p:nvSpPr>
          <p:cNvPr id="6150" name="ZoneTexte 2"/>
          <p:cNvSpPr txBox="1">
            <a:spLocks noChangeArrowheads="1"/>
          </p:cNvSpPr>
          <p:nvPr/>
        </p:nvSpPr>
        <p:spPr bwMode="auto">
          <a:xfrm>
            <a:off x="1979637" y="6453336"/>
            <a:ext cx="5400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r>
              <a:rPr lang="fr-FR" altLang="fr-FR" sz="1400" baseline="0" dirty="0">
                <a:solidFill>
                  <a:srgbClr val="1C1850"/>
                </a:solidFill>
                <a:latin typeface="Calibri" pitchFamily="34" charset="0"/>
                <a:cs typeface="Calibri" pitchFamily="34" charset="0"/>
              </a:rPr>
              <a:t>Prérentrée 2016 </a:t>
            </a:r>
            <a:r>
              <a:rPr lang="fr-FR" altLang="fr-FR" sz="1400" baseline="0" dirty="0">
                <a:solidFill>
                  <a:srgbClr val="2E98D5"/>
                </a:solidFill>
                <a:latin typeface="Calibri" pitchFamily="34" charset="0"/>
                <a:cs typeface="Calibri" pitchFamily="34" charset="0"/>
              </a:rPr>
              <a:t>&gt; Bilan et perspectives</a:t>
            </a:r>
          </a:p>
        </p:txBody>
      </p:sp>
      <p:pic>
        <p:nvPicPr>
          <p:cNvPr id="3079" name="Image 1" descr="2014_MENESRlogo_horizontal.jpg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2438" y="6324600"/>
            <a:ext cx="1150937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Connecteur droit 18"/>
          <p:cNvCxnSpPr/>
          <p:nvPr userDrawn="1"/>
        </p:nvCxnSpPr>
        <p:spPr>
          <a:xfrm flipV="1">
            <a:off x="2017713" y="6332538"/>
            <a:ext cx="6657975" cy="11112"/>
          </a:xfrm>
          <a:prstGeom prst="line">
            <a:avLst/>
          </a:prstGeom>
          <a:ln w="38100" cap="rnd" cmpd="sng">
            <a:solidFill>
              <a:srgbClr val="BFBFBF"/>
            </a:solidFill>
            <a:prstDash val="solid"/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081" name="Image 19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8438" y="6210300"/>
            <a:ext cx="622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llipse 1"/>
          <p:cNvSpPr/>
          <p:nvPr userDrawn="1"/>
        </p:nvSpPr>
        <p:spPr>
          <a:xfrm>
            <a:off x="8316416" y="6453336"/>
            <a:ext cx="324000" cy="324000"/>
          </a:xfrm>
          <a:prstGeom prst="ellipse">
            <a:avLst/>
          </a:prstGeom>
          <a:noFill/>
          <a:ln w="19050" cmpd="sng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0" hangingPunct="0">
              <a:defRPr/>
            </a:pPr>
            <a:fld id="{F64F160C-7380-4CC3-AED1-632B31C3AA07}" type="slidenum">
              <a:rPr lang="fr-FR" altLang="fr-FR" sz="1400" smtClean="0">
                <a:solidFill>
                  <a:srgbClr val="A6A6A6"/>
                </a:solidFill>
                <a:latin typeface="Calibri" pitchFamily="34" charset="0"/>
              </a:rPr>
              <a:pPr algn="ctr" eaLnBrk="0" hangingPunct="0">
                <a:defRPr/>
              </a:pPr>
              <a:t>‹N°›</a:t>
            </a:fld>
            <a:endParaRPr lang="fr-FR" sz="1400" dirty="0"/>
          </a:p>
        </p:txBody>
      </p:sp>
      <p:pic>
        <p:nvPicPr>
          <p:cNvPr id="3083" name="Image 2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3888" y="10795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0623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/>
          <a:ea typeface="+mj-ea"/>
          <a:cs typeface="Calibri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charset="0"/>
          <a:ea typeface="Arial" charset="0"/>
          <a:cs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charset="0"/>
          <a:ea typeface="Arial" charset="0"/>
          <a:cs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charset="0"/>
          <a:ea typeface="Arial" charset="0"/>
          <a:cs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charset="0"/>
          <a:ea typeface="Arial" charset="0"/>
          <a:cs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Arial" charset="0"/>
          <a:cs typeface="Arial" charset="0"/>
        </a:defRPr>
      </a:lvl9pPr>
    </p:titleStyle>
    <p:bodyStyle>
      <a:lvl1pPr marL="250825" indent="-250825" algn="l" rtl="0" eaLnBrk="0" fontAlgn="base" hangingPunct="0">
        <a:spcBef>
          <a:spcPct val="60000"/>
        </a:spcBef>
        <a:spcAft>
          <a:spcPct val="40000"/>
        </a:spcAft>
        <a:buClr>
          <a:srgbClr val="FF0000"/>
        </a:buClr>
        <a:buSzPct val="100000"/>
        <a:buFont typeface="Akkurat-BoldExtra" pitchFamily="-84" charset="0"/>
        <a:buChar char="●"/>
        <a:defRPr sz="2000">
          <a:solidFill>
            <a:srgbClr val="1C1850"/>
          </a:solidFill>
          <a:latin typeface="Calibri"/>
          <a:ea typeface="+mn-ea"/>
          <a:cs typeface="Calibri"/>
        </a:defRPr>
      </a:lvl1pPr>
      <a:lvl2pPr marL="423863" indent="-1714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Lucida Grande" pitchFamily="-84" charset="0"/>
        <a:buChar char="-"/>
        <a:defRPr sz="1500">
          <a:solidFill>
            <a:srgbClr val="1C1850"/>
          </a:solidFill>
          <a:latin typeface="Calibri"/>
          <a:ea typeface="+mn-ea"/>
          <a:cs typeface="Calibri"/>
        </a:defRPr>
      </a:lvl2pPr>
      <a:lvl3pPr marL="425450" indent="3175" algn="l" rtl="0" eaLnBrk="0" fontAlgn="base" hangingPunct="0">
        <a:spcBef>
          <a:spcPct val="20000"/>
        </a:spcBef>
        <a:spcAft>
          <a:spcPct val="0"/>
        </a:spcAft>
        <a:defRPr sz="1500">
          <a:solidFill>
            <a:srgbClr val="1C1850"/>
          </a:solidFill>
          <a:latin typeface="Calibri"/>
          <a:ea typeface="+mn-ea"/>
          <a:cs typeface="Calibri"/>
        </a:defRPr>
      </a:lvl3pPr>
      <a:lvl4pPr marL="617538" indent="-187325" algn="l" rtl="0" eaLnBrk="0" fontAlgn="base" hangingPunct="0">
        <a:spcBef>
          <a:spcPct val="20000"/>
        </a:spcBef>
        <a:spcAft>
          <a:spcPct val="0"/>
        </a:spcAft>
        <a:buClr>
          <a:srgbClr val="1C1850"/>
        </a:buClr>
        <a:buFont typeface="Arial" pitchFamily="34" charset="0"/>
        <a:buChar char="–"/>
        <a:defRPr sz="1100">
          <a:solidFill>
            <a:srgbClr val="1C1850"/>
          </a:solidFill>
          <a:latin typeface="Calibri"/>
          <a:ea typeface="+mn-ea"/>
          <a:cs typeface="Calibri"/>
        </a:defRPr>
      </a:lvl4pPr>
      <a:lvl5pPr marL="619125" indent="1209675" algn="l" rtl="0" eaLnBrk="0" fontAlgn="base" hangingPunct="0">
        <a:spcBef>
          <a:spcPct val="20000"/>
        </a:spcBef>
        <a:spcAft>
          <a:spcPct val="0"/>
        </a:spcAft>
        <a:defRPr sz="1100">
          <a:solidFill>
            <a:srgbClr val="1C1850"/>
          </a:solidFill>
          <a:latin typeface="Calibri"/>
          <a:ea typeface="+mn-ea"/>
          <a:cs typeface="Calibri"/>
        </a:defRPr>
      </a:lvl5pPr>
      <a:lvl6pPr marL="1076325" algn="l" rtl="0" fontAlgn="base">
        <a:spcBef>
          <a:spcPct val="20000"/>
        </a:spcBef>
        <a:spcAft>
          <a:spcPct val="0"/>
        </a:spcAft>
        <a:defRPr sz="1100">
          <a:solidFill>
            <a:schemeClr val="tx1"/>
          </a:solidFill>
          <a:latin typeface="+mn-lt"/>
          <a:ea typeface="+mn-ea"/>
          <a:cs typeface="+mn-cs"/>
        </a:defRPr>
      </a:lvl6pPr>
      <a:lvl7pPr marL="1533525" algn="l" rtl="0" fontAlgn="base">
        <a:spcBef>
          <a:spcPct val="20000"/>
        </a:spcBef>
        <a:spcAft>
          <a:spcPct val="0"/>
        </a:spcAft>
        <a:defRPr sz="1100">
          <a:solidFill>
            <a:schemeClr val="tx1"/>
          </a:solidFill>
          <a:latin typeface="+mn-lt"/>
          <a:ea typeface="+mn-ea"/>
          <a:cs typeface="+mn-cs"/>
        </a:defRPr>
      </a:lvl7pPr>
      <a:lvl8pPr marL="1990725" algn="l" rtl="0" fontAlgn="base">
        <a:spcBef>
          <a:spcPct val="20000"/>
        </a:spcBef>
        <a:spcAft>
          <a:spcPct val="0"/>
        </a:spcAft>
        <a:defRPr sz="1100">
          <a:solidFill>
            <a:schemeClr val="tx1"/>
          </a:solidFill>
          <a:latin typeface="+mn-lt"/>
          <a:ea typeface="+mn-ea"/>
          <a:cs typeface="+mn-cs"/>
        </a:defRPr>
      </a:lvl8pPr>
      <a:lvl9pPr marL="2447925" algn="l" rtl="0" fontAlgn="base">
        <a:spcBef>
          <a:spcPct val="20000"/>
        </a:spcBef>
        <a:spcAft>
          <a:spcPct val="0"/>
        </a:spcAft>
        <a:defRPr sz="11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cache.media.education.gouv.fr/file/17/45/6/Socle_commun_de_connaissances,_de_competences_et_de_culture_415456.pd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ducation.gouv.fr/pid285/bulletin_officiel.html?cid_bo=91137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education.gouv.fr/pid285/bulletin_officiel.html?cid_bo=91164" TargetMode="External"/><Relationship Id="rId4" Type="http://schemas.openxmlformats.org/officeDocument/2006/relationships/hyperlink" Target="http://www.education.gouv.fr/pid285/bulletin_officiel.html?cid_bo=103533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ducation.gouv.fr/pid285/bulletin_officiel.html?cid_bo=97271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education.gouv.fr/pid285/bulletin_officiel.html?cid_bo=100848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Livret-scolaire.pdf" TargetMode="Externa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dnb-2017-sujet-zero-maths%20SPC%20SVT.pdf" TargetMode="Externa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4800" dirty="0" smtClean="0"/>
              <a:t>LE NOUVEAU DNB</a:t>
            </a:r>
            <a:endParaRPr lang="fr-FR" sz="48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sz="3200" dirty="0" smtClean="0"/>
              <a:t>Application: juin 2017.</a:t>
            </a:r>
          </a:p>
          <a:p>
            <a:pPr algn="just"/>
            <a:r>
              <a:rPr lang="fr-FR" sz="3200" dirty="0" smtClean="0"/>
              <a:t>Il n’y a plus de contrôle continu. Il est remplacé par la maitrise du socle commun.</a:t>
            </a:r>
          </a:p>
          <a:p>
            <a:pPr algn="just"/>
            <a:r>
              <a:rPr lang="fr-FR" sz="3200" dirty="0" smtClean="0"/>
              <a:t>Il y a une épreuve de SPC.</a:t>
            </a:r>
          </a:p>
          <a:p>
            <a:pPr algn="just"/>
            <a:r>
              <a:rPr lang="fr-FR" sz="3200" dirty="0" smtClean="0"/>
              <a:t>L’épreuve d’histoire des arts est remplacée par une épreuve sur les EPI ou les parcours.</a:t>
            </a:r>
            <a:endParaRPr lang="fr-FR" sz="3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fr-FR" sz="4000" dirty="0"/>
              <a:t>Le DNB : ce qui est évalué</a:t>
            </a:r>
          </a:p>
        </p:txBody>
      </p:sp>
      <p:sp>
        <p:nvSpPr>
          <p:cNvPr id="4" name="Rectangle à coins arrondis 3"/>
          <p:cNvSpPr/>
          <p:nvPr/>
        </p:nvSpPr>
        <p:spPr>
          <a:xfrm>
            <a:off x="323528" y="5301244"/>
            <a:ext cx="2412000" cy="648000"/>
          </a:xfrm>
          <a:prstGeom prst="roundRect">
            <a:avLst/>
          </a:prstGeom>
          <a:solidFill>
            <a:srgbClr val="FDA40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bg1"/>
                </a:solidFill>
              </a:rPr>
              <a:t>Enseignements de </a:t>
            </a:r>
            <a:r>
              <a:rPr lang="fr-FR" sz="1600" b="1" dirty="0" smtClean="0">
                <a:solidFill>
                  <a:schemeClr val="bg1"/>
                </a:solidFill>
              </a:rPr>
              <a:t>complément (latin-grec…)</a:t>
            </a:r>
            <a:endParaRPr lang="fr-FR" sz="1600" dirty="0">
              <a:solidFill>
                <a:schemeClr val="bg1"/>
              </a:solidFill>
            </a:endParaRPr>
          </a:p>
        </p:txBody>
      </p:sp>
      <p:sp>
        <p:nvSpPr>
          <p:cNvPr id="5" name="Rectangle à coins arrondis 4"/>
          <p:cNvSpPr/>
          <p:nvPr/>
        </p:nvSpPr>
        <p:spPr>
          <a:xfrm>
            <a:off x="323528" y="3509960"/>
            <a:ext cx="2412000" cy="117000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Examen terminal</a:t>
            </a:r>
            <a:endParaRPr lang="fr-FR" sz="1600" dirty="0">
              <a:solidFill>
                <a:schemeClr val="bg1"/>
              </a:solidFill>
            </a:endParaRPr>
          </a:p>
        </p:txBody>
      </p:sp>
      <p:sp>
        <p:nvSpPr>
          <p:cNvPr id="6" name="Rectangle à coins arrondis 5"/>
          <p:cNvSpPr/>
          <p:nvPr/>
        </p:nvSpPr>
        <p:spPr>
          <a:xfrm>
            <a:off x="323528" y="1480074"/>
            <a:ext cx="2412000" cy="1170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Maîtrise du socle commun</a:t>
            </a:r>
            <a:endParaRPr lang="fr-FR" sz="1600" dirty="0">
              <a:solidFill>
                <a:schemeClr val="bg1"/>
              </a:solidFill>
            </a:endParaRPr>
          </a:p>
        </p:txBody>
      </p:sp>
      <p:sp>
        <p:nvSpPr>
          <p:cNvPr id="7" name="Rectangle à coins arrondis 6"/>
          <p:cNvSpPr/>
          <p:nvPr/>
        </p:nvSpPr>
        <p:spPr>
          <a:xfrm>
            <a:off x="2939449" y="3068960"/>
            <a:ext cx="5904000" cy="2052000"/>
          </a:xfrm>
          <a:prstGeom prst="roundRect">
            <a:avLst/>
          </a:prstGeom>
          <a:solidFill>
            <a:srgbClr val="CCFF66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4625">
              <a:defRPr/>
            </a:pPr>
            <a:r>
              <a:rPr lang="fr-FR" sz="1600" dirty="0">
                <a:solidFill>
                  <a:srgbClr val="1C1850"/>
                </a:solidFill>
              </a:rPr>
              <a:t>Trois épreuves sur 100 points chacune :</a:t>
            </a:r>
          </a:p>
          <a:p>
            <a:pPr marL="460375" indent="-285750">
              <a:buFontTx/>
              <a:buChar char="-"/>
              <a:defRPr/>
            </a:pPr>
            <a:r>
              <a:rPr lang="fr-FR" sz="1600" dirty="0">
                <a:solidFill>
                  <a:srgbClr val="1C1850"/>
                </a:solidFill>
              </a:rPr>
              <a:t>épreuve écrite de </a:t>
            </a:r>
            <a:r>
              <a:rPr lang="fr-FR" sz="1600" dirty="0" smtClean="0">
                <a:solidFill>
                  <a:srgbClr val="1C1850"/>
                </a:solidFill>
              </a:rPr>
              <a:t>mathématiques, </a:t>
            </a:r>
            <a:r>
              <a:rPr lang="fr-FR" sz="1600" dirty="0">
                <a:solidFill>
                  <a:srgbClr val="1C1850"/>
                </a:solidFill>
              </a:rPr>
              <a:t>physique-chimie, sciences de la vie et de la Terre, et </a:t>
            </a:r>
            <a:r>
              <a:rPr lang="fr-FR" sz="1600" dirty="0" smtClean="0">
                <a:solidFill>
                  <a:srgbClr val="1C1850"/>
                </a:solidFill>
              </a:rPr>
              <a:t>technologie</a:t>
            </a:r>
            <a:endParaRPr lang="fr-FR" sz="1600" dirty="0">
              <a:solidFill>
                <a:srgbClr val="1C1850"/>
              </a:solidFill>
            </a:endParaRPr>
          </a:p>
          <a:p>
            <a:pPr marL="460375" indent="-285750">
              <a:buFontTx/>
              <a:buChar char="-"/>
              <a:defRPr/>
            </a:pPr>
            <a:r>
              <a:rPr lang="fr-FR" sz="1600" dirty="0">
                <a:solidFill>
                  <a:srgbClr val="1C1850"/>
                </a:solidFill>
              </a:rPr>
              <a:t>épreuve écrite de français, histoire et géographie, éducation morale et civique</a:t>
            </a:r>
          </a:p>
          <a:p>
            <a:pPr marL="460375" indent="-285750">
              <a:buFontTx/>
              <a:buChar char="-"/>
              <a:defRPr/>
            </a:pPr>
            <a:r>
              <a:rPr lang="fr-FR" sz="1600" dirty="0">
                <a:solidFill>
                  <a:srgbClr val="1C1850"/>
                </a:solidFill>
              </a:rPr>
              <a:t>épreuve orale : soutenance d’un projet mené au cours des EPI ou d’un parcours(Avenir, citoyen, EAC)</a:t>
            </a:r>
          </a:p>
          <a:p>
            <a:pPr marL="174625">
              <a:defRPr/>
            </a:pPr>
            <a:r>
              <a:rPr lang="fr-FR" sz="1600" dirty="0">
                <a:solidFill>
                  <a:srgbClr val="1C1850"/>
                </a:solidFill>
              </a:rPr>
              <a:t>	</a:t>
            </a:r>
            <a:r>
              <a:rPr lang="fr-FR" dirty="0">
                <a:solidFill>
                  <a:srgbClr val="1C1850"/>
                </a:solidFill>
              </a:rPr>
              <a:t>Soit au maximum </a:t>
            </a:r>
            <a:r>
              <a:rPr lang="fr-FR" b="1" dirty="0">
                <a:solidFill>
                  <a:srgbClr val="1C1850"/>
                </a:solidFill>
              </a:rPr>
              <a:t>300 points</a:t>
            </a:r>
            <a:endParaRPr lang="fr-FR" sz="1600" dirty="0">
              <a:solidFill>
                <a:srgbClr val="1C1850"/>
              </a:solidFill>
            </a:endParaRPr>
          </a:p>
        </p:txBody>
      </p:sp>
      <p:sp>
        <p:nvSpPr>
          <p:cNvPr id="8" name="Rectangle à coins arrondis 7"/>
          <p:cNvSpPr/>
          <p:nvPr/>
        </p:nvSpPr>
        <p:spPr>
          <a:xfrm>
            <a:off x="2939449" y="5202306"/>
            <a:ext cx="5904000" cy="864000"/>
          </a:xfrm>
          <a:prstGeom prst="roundRect">
            <a:avLst/>
          </a:prstGeom>
          <a:solidFill>
            <a:srgbClr val="FFD243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4625">
              <a:defRPr/>
            </a:pPr>
            <a:r>
              <a:rPr lang="fr-FR" sz="1600" dirty="0">
                <a:solidFill>
                  <a:srgbClr val="1C1850"/>
                </a:solidFill>
              </a:rPr>
              <a:t>Objectifs d’apprentissage du cycle :</a:t>
            </a:r>
          </a:p>
          <a:p>
            <a:pPr marL="460375" indent="-285750">
              <a:buFontTx/>
              <a:buChar char="-"/>
              <a:defRPr/>
            </a:pPr>
            <a:r>
              <a:rPr lang="fr-FR" sz="1600" dirty="0">
                <a:solidFill>
                  <a:srgbClr val="1C1850"/>
                </a:solidFill>
              </a:rPr>
              <a:t>atteints		10 points</a:t>
            </a:r>
          </a:p>
          <a:p>
            <a:pPr marL="460375" indent="-285750">
              <a:buFontTx/>
              <a:buChar char="-"/>
              <a:defRPr/>
            </a:pPr>
            <a:r>
              <a:rPr lang="fr-FR" sz="1600" dirty="0">
                <a:solidFill>
                  <a:srgbClr val="1C1850"/>
                </a:solidFill>
              </a:rPr>
              <a:t>dépassés		20 points</a:t>
            </a:r>
          </a:p>
        </p:txBody>
      </p:sp>
      <p:sp>
        <p:nvSpPr>
          <p:cNvPr id="9" name="Rectangle à coins arrondis 8"/>
          <p:cNvSpPr/>
          <p:nvPr/>
        </p:nvSpPr>
        <p:spPr>
          <a:xfrm>
            <a:off x="2939449" y="1129074"/>
            <a:ext cx="5904000" cy="1872000"/>
          </a:xfrm>
          <a:prstGeom prst="roundRect">
            <a:avLst/>
          </a:prstGeom>
          <a:solidFill>
            <a:srgbClr val="00B0F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fr-FR" sz="1600" dirty="0">
                <a:solidFill>
                  <a:srgbClr val="1C1850"/>
                </a:solidFill>
              </a:rPr>
              <a:t>Pour chacune des 8 composantes (objectifs du domaine 1,</a:t>
            </a:r>
          </a:p>
          <a:p>
            <a:pPr>
              <a:defRPr/>
            </a:pPr>
            <a:r>
              <a:rPr lang="fr-FR" sz="1600" dirty="0">
                <a:solidFill>
                  <a:srgbClr val="1C1850"/>
                </a:solidFill>
              </a:rPr>
              <a:t> 4 autres domaines), le niveau de maîtrise donne des points :</a:t>
            </a:r>
          </a:p>
          <a:p>
            <a:pPr marL="285750" indent="-285750">
              <a:buFontTx/>
              <a:buChar char="-"/>
              <a:defRPr/>
            </a:pPr>
            <a:r>
              <a:rPr lang="fr-FR" sz="1600" dirty="0">
                <a:solidFill>
                  <a:srgbClr val="1C1850"/>
                </a:solidFill>
              </a:rPr>
              <a:t>maîtrise insuffisante : 	10 points</a:t>
            </a:r>
          </a:p>
          <a:p>
            <a:pPr marL="285750" indent="-285750">
              <a:buFontTx/>
              <a:buChar char="-"/>
              <a:defRPr/>
            </a:pPr>
            <a:r>
              <a:rPr lang="fr-FR" sz="1600" dirty="0">
                <a:solidFill>
                  <a:srgbClr val="1C1850"/>
                </a:solidFill>
              </a:rPr>
              <a:t>maîtrise fragile : 		25 points</a:t>
            </a:r>
          </a:p>
          <a:p>
            <a:pPr marL="285750" indent="-285750">
              <a:buFontTx/>
              <a:buChar char="-"/>
              <a:defRPr/>
            </a:pPr>
            <a:r>
              <a:rPr lang="fr-FR" sz="1600" dirty="0">
                <a:solidFill>
                  <a:srgbClr val="1C1850"/>
                </a:solidFill>
              </a:rPr>
              <a:t>maîtrise satisfaisante : 	40 points</a:t>
            </a:r>
          </a:p>
          <a:p>
            <a:pPr marL="285750" indent="-285750">
              <a:buFontTx/>
              <a:buChar char="-"/>
              <a:defRPr/>
            </a:pPr>
            <a:r>
              <a:rPr lang="fr-FR" sz="1600" dirty="0">
                <a:solidFill>
                  <a:srgbClr val="1C1850"/>
                </a:solidFill>
              </a:rPr>
              <a:t>très bonne maîtrise : 	50 points</a:t>
            </a:r>
          </a:p>
          <a:p>
            <a:pPr>
              <a:defRPr/>
            </a:pPr>
            <a:r>
              <a:rPr lang="fr-FR" sz="1600" dirty="0">
                <a:solidFill>
                  <a:srgbClr val="1C1850"/>
                </a:solidFill>
              </a:rPr>
              <a:t>	</a:t>
            </a:r>
            <a:r>
              <a:rPr lang="fr-FR" dirty="0">
                <a:solidFill>
                  <a:srgbClr val="1C1850"/>
                </a:solidFill>
              </a:rPr>
              <a:t>Soit au maximum </a:t>
            </a:r>
            <a:r>
              <a:rPr lang="fr-FR" b="1" dirty="0">
                <a:solidFill>
                  <a:srgbClr val="1C1850"/>
                </a:solidFill>
              </a:rPr>
              <a:t>400 points</a:t>
            </a:r>
            <a:endParaRPr lang="fr-FR" sz="1600" b="1" dirty="0">
              <a:solidFill>
                <a:srgbClr val="1C18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6372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llipse 6"/>
          <p:cNvSpPr/>
          <p:nvPr/>
        </p:nvSpPr>
        <p:spPr bwMode="auto">
          <a:xfrm>
            <a:off x="1416110" y="2122256"/>
            <a:ext cx="2600796" cy="242173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553" name="Rectang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4400" dirty="0"/>
              <a:t>Le nouveau socle commun</a:t>
            </a:r>
          </a:p>
        </p:txBody>
      </p:sp>
      <p:sp>
        <p:nvSpPr>
          <p:cNvPr id="28704" name="AutoShape 32"/>
          <p:cNvSpPr>
            <a:spLocks noChangeArrowheads="1"/>
          </p:cNvSpPr>
          <p:nvPr/>
        </p:nvSpPr>
        <p:spPr bwMode="auto">
          <a:xfrm>
            <a:off x="693316" y="4075559"/>
            <a:ext cx="2222500" cy="895350"/>
          </a:xfrm>
          <a:prstGeom prst="roundRect">
            <a:avLst>
              <a:gd name="adj" fmla="val 16667"/>
            </a:avLst>
          </a:prstGeom>
          <a:solidFill>
            <a:srgbClr val="0094C8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fr-FR" sz="1600" b="1" dirty="0">
                <a:solidFill>
                  <a:srgbClr val="FFFFFF"/>
                </a:solidFill>
                <a:latin typeface="Calibri" pitchFamily="34" charset="0"/>
              </a:rPr>
              <a:t>4. Les systèmes naturels et les systèmes techniques</a:t>
            </a:r>
          </a:p>
        </p:txBody>
      </p:sp>
      <p:sp>
        <p:nvSpPr>
          <p:cNvPr id="28705" name="AutoShape 33"/>
          <p:cNvSpPr>
            <a:spLocks noChangeArrowheads="1"/>
          </p:cNvSpPr>
          <p:nvPr/>
        </p:nvSpPr>
        <p:spPr bwMode="auto">
          <a:xfrm>
            <a:off x="107504" y="2905894"/>
            <a:ext cx="2376487" cy="809625"/>
          </a:xfrm>
          <a:prstGeom prst="roundRect">
            <a:avLst>
              <a:gd name="adj" fmla="val 16667"/>
            </a:avLst>
          </a:prstGeom>
          <a:solidFill>
            <a:srgbClr val="7B418E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fr-FR" sz="1600" b="1" dirty="0">
                <a:solidFill>
                  <a:srgbClr val="FFFFFF"/>
                </a:solidFill>
                <a:latin typeface="Calibri" pitchFamily="34" charset="0"/>
              </a:rPr>
              <a:t>3. La formation de la personne et du citoyen</a:t>
            </a:r>
            <a:endParaRPr lang="fr-FR" sz="1600" i="1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8706" name="AutoShape 34"/>
          <p:cNvSpPr>
            <a:spLocks noChangeArrowheads="1"/>
          </p:cNvSpPr>
          <p:nvPr/>
        </p:nvSpPr>
        <p:spPr bwMode="auto">
          <a:xfrm>
            <a:off x="429667" y="1700808"/>
            <a:ext cx="2270125" cy="790575"/>
          </a:xfrm>
          <a:prstGeom prst="roundRect">
            <a:avLst>
              <a:gd name="adj" fmla="val 16667"/>
            </a:avLst>
          </a:prstGeom>
          <a:solidFill>
            <a:srgbClr val="CB845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fr-FR" sz="1600" b="1" dirty="0">
                <a:solidFill>
                  <a:srgbClr val="FFFFFF"/>
                </a:solidFill>
                <a:latin typeface="Calibri" pitchFamily="34" charset="0"/>
              </a:rPr>
              <a:t>2. Les méthodes et outils pour apprendre</a:t>
            </a:r>
          </a:p>
        </p:txBody>
      </p:sp>
      <p:sp>
        <p:nvSpPr>
          <p:cNvPr id="28708" name="AutoShape 36"/>
          <p:cNvSpPr>
            <a:spLocks noChangeArrowheads="1"/>
          </p:cNvSpPr>
          <p:nvPr/>
        </p:nvSpPr>
        <p:spPr bwMode="auto">
          <a:xfrm>
            <a:off x="3109774" y="3212400"/>
            <a:ext cx="2374900" cy="971550"/>
          </a:xfrm>
          <a:prstGeom prst="roundRect">
            <a:avLst>
              <a:gd name="adj" fmla="val 16667"/>
            </a:avLst>
          </a:prstGeom>
          <a:solidFill>
            <a:srgbClr val="FDA40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fr-FR" sz="1600" b="1" dirty="0">
                <a:solidFill>
                  <a:srgbClr val="FFFFFF"/>
                </a:solidFill>
                <a:latin typeface="Calibri" pitchFamily="34" charset="0"/>
              </a:rPr>
              <a:t>5. Les représentations du monde et </a:t>
            </a:r>
            <a:br>
              <a:rPr lang="fr-FR" sz="1600" b="1" dirty="0">
                <a:solidFill>
                  <a:srgbClr val="FFFFFF"/>
                </a:solidFill>
                <a:latin typeface="Calibri" pitchFamily="34" charset="0"/>
              </a:rPr>
            </a:br>
            <a:r>
              <a:rPr lang="fr-FR" sz="1600" b="1" dirty="0">
                <a:solidFill>
                  <a:srgbClr val="FFFFFF"/>
                </a:solidFill>
                <a:latin typeface="Calibri" pitchFamily="34" charset="0"/>
              </a:rPr>
              <a:t>l’activité humaine</a:t>
            </a:r>
            <a:endParaRPr lang="fr-FR" sz="1600" i="1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8710" name="AutoShape 38"/>
          <p:cNvSpPr>
            <a:spLocks noChangeArrowheads="1"/>
          </p:cNvSpPr>
          <p:nvPr/>
        </p:nvSpPr>
        <p:spPr bwMode="auto">
          <a:xfrm>
            <a:off x="2964394" y="1949023"/>
            <a:ext cx="2105025" cy="86360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fr-FR" sz="1600" b="1" dirty="0">
                <a:solidFill>
                  <a:srgbClr val="FFFFFF"/>
                </a:solidFill>
                <a:latin typeface="Calibri" pitchFamily="34" charset="0"/>
              </a:rPr>
              <a:t>1. Les langages pour penser et communiquer</a:t>
            </a:r>
            <a:endParaRPr lang="fr-FR" sz="1600" i="1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8720" name="Text Box 48"/>
          <p:cNvSpPr txBox="1">
            <a:spLocks noChangeArrowheads="1"/>
          </p:cNvSpPr>
          <p:nvPr/>
        </p:nvSpPr>
        <p:spPr bwMode="auto">
          <a:xfrm>
            <a:off x="661988" y="1052736"/>
            <a:ext cx="3946525" cy="4001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Char char="Ø"/>
              <a:defRPr/>
            </a:pPr>
            <a:r>
              <a:rPr lang="fr-FR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5</a:t>
            </a:r>
            <a:r>
              <a:rPr lang="fr-FR" sz="2000" b="1" dirty="0">
                <a:solidFill>
                  <a:srgbClr val="78BBBC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2000" b="1" dirty="0">
                <a:solidFill>
                  <a:srgbClr val="7B418E"/>
                </a:solidFill>
                <a:latin typeface="+mn-lt"/>
                <a:ea typeface="+mn-ea"/>
                <a:cs typeface="+mn-cs"/>
              </a:rPr>
              <a:t>domaines</a:t>
            </a:r>
            <a:r>
              <a:rPr lang="fr-FR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 de formation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644008" y="1052736"/>
            <a:ext cx="45063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Char char="Ø"/>
              <a:defRPr/>
            </a:pPr>
            <a:r>
              <a:rPr lang="fr-FR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Des</a:t>
            </a:r>
            <a:r>
              <a:rPr lang="fr-FR" sz="2000" b="1" dirty="0">
                <a:solidFill>
                  <a:srgbClr val="78BBBC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2000" b="1" dirty="0">
                <a:solidFill>
                  <a:srgbClr val="7B418E"/>
                </a:solidFill>
                <a:latin typeface="+mn-lt"/>
                <a:ea typeface="+mn-ea"/>
                <a:cs typeface="+mn-cs"/>
              </a:rPr>
              <a:t>objectifs </a:t>
            </a:r>
            <a:r>
              <a:rPr lang="fr-FR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dans chacun d’eux</a:t>
            </a:r>
          </a:p>
        </p:txBody>
      </p:sp>
      <p:sp>
        <p:nvSpPr>
          <p:cNvPr id="40" name="AutoShape 34"/>
          <p:cNvSpPr>
            <a:spLocks noChangeArrowheads="1"/>
          </p:cNvSpPr>
          <p:nvPr/>
        </p:nvSpPr>
        <p:spPr bwMode="auto">
          <a:xfrm>
            <a:off x="6132746" y="1521167"/>
            <a:ext cx="2880000" cy="10080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A048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fr-FR" sz="1600" b="1" dirty="0">
                <a:solidFill>
                  <a:srgbClr val="00B050"/>
                </a:solidFill>
                <a:latin typeface="Calibri" pitchFamily="34" charset="0"/>
              </a:rPr>
              <a:t>Comprendre, s’exprimer</a:t>
            </a:r>
            <a:br>
              <a:rPr lang="fr-FR" sz="1600" b="1" dirty="0">
                <a:solidFill>
                  <a:srgbClr val="00B050"/>
                </a:solidFill>
                <a:latin typeface="Calibri" pitchFamily="34" charset="0"/>
              </a:rPr>
            </a:br>
            <a:r>
              <a:rPr lang="fr-FR" sz="1600" b="1" dirty="0">
                <a:solidFill>
                  <a:srgbClr val="00B050"/>
                </a:solidFill>
                <a:latin typeface="Calibri" pitchFamily="34" charset="0"/>
              </a:rPr>
              <a:t>en utilisant la langue française à l’oral et à l’écrit</a:t>
            </a:r>
          </a:p>
        </p:txBody>
      </p:sp>
      <p:sp>
        <p:nvSpPr>
          <p:cNvPr id="41" name="AutoShape 34"/>
          <p:cNvSpPr>
            <a:spLocks noChangeArrowheads="1"/>
          </p:cNvSpPr>
          <p:nvPr/>
        </p:nvSpPr>
        <p:spPr bwMode="auto">
          <a:xfrm>
            <a:off x="6132746" y="2625327"/>
            <a:ext cx="2880000" cy="10080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AA4D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fr-FR" sz="1600" b="1" dirty="0">
                <a:solidFill>
                  <a:srgbClr val="00B050"/>
                </a:solidFill>
                <a:latin typeface="Calibri" pitchFamily="34" charset="0"/>
              </a:rPr>
              <a:t>Comprendre, s’exprimer en utilisant une langue étrangère et, le cas échéant, une langue régionale</a:t>
            </a:r>
          </a:p>
        </p:txBody>
      </p:sp>
      <p:sp>
        <p:nvSpPr>
          <p:cNvPr id="42" name="AutoShape 34"/>
          <p:cNvSpPr>
            <a:spLocks noChangeArrowheads="1"/>
          </p:cNvSpPr>
          <p:nvPr/>
        </p:nvSpPr>
        <p:spPr bwMode="auto">
          <a:xfrm>
            <a:off x="6132746" y="3729487"/>
            <a:ext cx="2880000" cy="10080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B052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fr-FR" sz="1600" b="1" dirty="0">
                <a:solidFill>
                  <a:srgbClr val="00B050"/>
                </a:solidFill>
                <a:latin typeface="Calibri" pitchFamily="34" charset="0"/>
              </a:rPr>
              <a:t>Comprendre, s’exprimer</a:t>
            </a:r>
            <a:br>
              <a:rPr lang="fr-FR" sz="1600" b="1" dirty="0">
                <a:solidFill>
                  <a:srgbClr val="00B050"/>
                </a:solidFill>
                <a:latin typeface="Calibri" pitchFamily="34" charset="0"/>
              </a:rPr>
            </a:br>
            <a:r>
              <a:rPr lang="fr-FR" sz="1600" b="1" dirty="0">
                <a:solidFill>
                  <a:srgbClr val="00B050"/>
                </a:solidFill>
                <a:latin typeface="Calibri" pitchFamily="34" charset="0"/>
              </a:rPr>
              <a:t>en utilisant les langages mathématiques, scientifiques et informatiques</a:t>
            </a:r>
          </a:p>
        </p:txBody>
      </p:sp>
      <p:sp>
        <p:nvSpPr>
          <p:cNvPr id="43" name="AutoShape 34"/>
          <p:cNvSpPr>
            <a:spLocks noChangeArrowheads="1"/>
          </p:cNvSpPr>
          <p:nvPr/>
        </p:nvSpPr>
        <p:spPr bwMode="auto">
          <a:xfrm>
            <a:off x="6132746" y="4833647"/>
            <a:ext cx="2880000" cy="10080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BE56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fr-FR" sz="1600" b="1" dirty="0">
                <a:solidFill>
                  <a:srgbClr val="00B050"/>
                </a:solidFill>
                <a:latin typeface="Calibri" pitchFamily="34" charset="0"/>
              </a:rPr>
              <a:t>Comprendre, s’exprimer</a:t>
            </a:r>
            <a:br>
              <a:rPr lang="fr-FR" sz="1600" b="1" dirty="0">
                <a:solidFill>
                  <a:srgbClr val="00B050"/>
                </a:solidFill>
                <a:latin typeface="Calibri" pitchFamily="34" charset="0"/>
              </a:rPr>
            </a:br>
            <a:r>
              <a:rPr lang="fr-FR" sz="1600" b="1" dirty="0">
                <a:solidFill>
                  <a:srgbClr val="00B050"/>
                </a:solidFill>
                <a:latin typeface="Calibri" pitchFamily="34" charset="0"/>
              </a:rPr>
              <a:t>en utilisant les langages</a:t>
            </a:r>
            <a:br>
              <a:rPr lang="fr-FR" sz="1600" b="1" dirty="0">
                <a:solidFill>
                  <a:srgbClr val="00B050"/>
                </a:solidFill>
                <a:latin typeface="Calibri" pitchFamily="34" charset="0"/>
              </a:rPr>
            </a:br>
            <a:r>
              <a:rPr lang="fr-FR" sz="1600" b="1" dirty="0">
                <a:solidFill>
                  <a:srgbClr val="00B050"/>
                </a:solidFill>
                <a:latin typeface="Calibri" pitchFamily="34" charset="0"/>
              </a:rPr>
              <a:t>des arts et du corps</a:t>
            </a:r>
          </a:p>
        </p:txBody>
      </p:sp>
      <p:cxnSp>
        <p:nvCxnSpPr>
          <p:cNvPr id="30" name="Connecteur en angle 29"/>
          <p:cNvCxnSpPr>
            <a:cxnSpLocks noChangeShapeType="1"/>
            <a:stCxn id="28710" idx="3"/>
            <a:endCxn id="40" idx="1"/>
          </p:cNvCxnSpPr>
          <p:nvPr/>
        </p:nvCxnSpPr>
        <p:spPr bwMode="auto">
          <a:xfrm flipV="1">
            <a:off x="5069419" y="2025167"/>
            <a:ext cx="1063327" cy="355656"/>
          </a:xfrm>
          <a:prstGeom prst="bentConnector3">
            <a:avLst>
              <a:gd name="adj1" fmla="val 50000"/>
            </a:avLst>
          </a:prstGeom>
          <a:noFill/>
          <a:ln w="19050" algn="ctr">
            <a:solidFill>
              <a:srgbClr val="00B050"/>
            </a:solidFill>
            <a:round/>
            <a:headEnd/>
            <a:tailEnd type="arrow" w="med" len="med"/>
          </a:ln>
        </p:spPr>
      </p:cxnSp>
      <p:cxnSp>
        <p:nvCxnSpPr>
          <p:cNvPr id="48" name="Connecteur en angle 47"/>
          <p:cNvCxnSpPr>
            <a:cxnSpLocks noChangeShapeType="1"/>
            <a:stCxn id="28710" idx="3"/>
            <a:endCxn id="41" idx="1"/>
          </p:cNvCxnSpPr>
          <p:nvPr/>
        </p:nvCxnSpPr>
        <p:spPr bwMode="auto">
          <a:xfrm>
            <a:off x="5069419" y="2380823"/>
            <a:ext cx="1063327" cy="748504"/>
          </a:xfrm>
          <a:prstGeom prst="bentConnector3">
            <a:avLst>
              <a:gd name="adj1" fmla="val 50000"/>
            </a:avLst>
          </a:prstGeom>
          <a:noFill/>
          <a:ln w="19050" algn="ctr">
            <a:solidFill>
              <a:srgbClr val="00B050"/>
            </a:solidFill>
            <a:round/>
            <a:headEnd/>
            <a:tailEnd type="arrow" w="med" len="med"/>
          </a:ln>
        </p:spPr>
      </p:cxnSp>
      <p:cxnSp>
        <p:nvCxnSpPr>
          <p:cNvPr id="51" name="Connecteur en angle 50"/>
          <p:cNvCxnSpPr>
            <a:cxnSpLocks noChangeShapeType="1"/>
            <a:stCxn id="28710" idx="3"/>
            <a:endCxn id="42" idx="1"/>
          </p:cNvCxnSpPr>
          <p:nvPr/>
        </p:nvCxnSpPr>
        <p:spPr bwMode="auto">
          <a:xfrm>
            <a:off x="5069419" y="2380823"/>
            <a:ext cx="1063327" cy="1852664"/>
          </a:xfrm>
          <a:prstGeom prst="bentConnector3">
            <a:avLst>
              <a:gd name="adj1" fmla="val 50000"/>
            </a:avLst>
          </a:prstGeom>
          <a:noFill/>
          <a:ln w="19050" algn="ctr">
            <a:solidFill>
              <a:srgbClr val="00B050"/>
            </a:solidFill>
            <a:round/>
            <a:headEnd/>
            <a:tailEnd type="arrow" w="med" len="med"/>
          </a:ln>
        </p:spPr>
      </p:cxnSp>
      <p:cxnSp>
        <p:nvCxnSpPr>
          <p:cNvPr id="54" name="Connecteur en angle 53"/>
          <p:cNvCxnSpPr>
            <a:cxnSpLocks noChangeShapeType="1"/>
            <a:stCxn id="28710" idx="3"/>
            <a:endCxn id="43" idx="1"/>
          </p:cNvCxnSpPr>
          <p:nvPr/>
        </p:nvCxnSpPr>
        <p:spPr bwMode="auto">
          <a:xfrm>
            <a:off x="5069419" y="2380823"/>
            <a:ext cx="1063327" cy="2956824"/>
          </a:xfrm>
          <a:prstGeom prst="bentConnector3">
            <a:avLst>
              <a:gd name="adj1" fmla="val 50000"/>
            </a:avLst>
          </a:prstGeom>
          <a:noFill/>
          <a:ln w="19050" algn="ctr">
            <a:solidFill>
              <a:srgbClr val="00B050"/>
            </a:solidFill>
            <a:round/>
            <a:headEnd/>
            <a:tailEnd type="arrow" w="med" len="med"/>
          </a:ln>
        </p:spPr>
      </p:cxnSp>
      <p:sp>
        <p:nvSpPr>
          <p:cNvPr id="20" name="ZoneTexte 19">
            <a:hlinkClick r:id="rId3"/>
          </p:cNvPr>
          <p:cNvSpPr txBox="1"/>
          <p:nvPr/>
        </p:nvSpPr>
        <p:spPr>
          <a:xfrm>
            <a:off x="6351899" y="5991878"/>
            <a:ext cx="24416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i="1" dirty="0">
                <a:solidFill>
                  <a:schemeClr val="accent1">
                    <a:lumMod val="50000"/>
                  </a:schemeClr>
                </a:solidFill>
              </a:rPr>
              <a:t>Le décret sur le socle commun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480818" y="5085184"/>
            <a:ext cx="4883270" cy="1077218"/>
          </a:xfrm>
          <a:prstGeom prst="rect">
            <a:avLst/>
          </a:prstGeom>
          <a:solidFill>
            <a:srgbClr val="FFC9C9"/>
          </a:solidFill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chemeClr val="accent6">
                    <a:lumMod val="75000"/>
                  </a:schemeClr>
                </a:solidFill>
              </a:rPr>
              <a:t>Les quatre objectifs du premier domaine et les quatre autres domaines sont les </a:t>
            </a:r>
            <a:r>
              <a:rPr lang="fr-FR" sz="1600" b="1" dirty="0"/>
              <a:t>huit composantes</a:t>
            </a:r>
            <a:r>
              <a:rPr lang="fr-FR" sz="1600" b="1" dirty="0">
                <a:solidFill>
                  <a:schemeClr val="accent6">
                    <a:lumMod val="75000"/>
                  </a:schemeClr>
                </a:solidFill>
              </a:rPr>
              <a:t> du socle commun dont la maîtrise doit être acquise à un niveau satisfaisant.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algn="ctr"/>
            <a:r>
              <a:rPr lang="fr-FR" sz="4800" dirty="0"/>
              <a:t>Les parcours éducatifs</a:t>
            </a:r>
          </a:p>
        </p:txBody>
      </p:sp>
      <p:sp>
        <p:nvSpPr>
          <p:cNvPr id="3" name="Rectangle à coins arrondis 2">
            <a:hlinkClick r:id="rId3"/>
          </p:cNvPr>
          <p:cNvSpPr/>
          <p:nvPr/>
        </p:nvSpPr>
        <p:spPr>
          <a:xfrm>
            <a:off x="251520" y="1138191"/>
            <a:ext cx="4248000" cy="2340000"/>
          </a:xfrm>
          <a:prstGeom prst="roundRect">
            <a:avLst/>
          </a:prstGeom>
          <a:solidFill>
            <a:srgbClr val="FFD2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tx1"/>
                </a:solidFill>
              </a:rPr>
              <a:t>Parcours Avenir</a:t>
            </a:r>
          </a:p>
          <a:p>
            <a:pPr marL="285750" indent="-285750">
              <a:buFontTx/>
              <a:buChar char="-"/>
            </a:pPr>
            <a:r>
              <a:rPr lang="fr-FR" sz="1600" dirty="0">
                <a:solidFill>
                  <a:schemeClr val="tx1"/>
                </a:solidFill>
              </a:rPr>
              <a:t>comprendre le monde économique et professionnel</a:t>
            </a:r>
          </a:p>
          <a:p>
            <a:pPr marL="285750" indent="-285750">
              <a:buFontTx/>
              <a:buChar char="-"/>
            </a:pPr>
            <a:r>
              <a:rPr lang="fr-FR" sz="1600" dirty="0">
                <a:solidFill>
                  <a:schemeClr val="tx1"/>
                </a:solidFill>
              </a:rPr>
              <a:t>connaître la diversité des métiers et des formations</a:t>
            </a:r>
          </a:p>
          <a:p>
            <a:pPr marL="285750" indent="-285750">
              <a:buFontTx/>
              <a:buChar char="-"/>
            </a:pPr>
            <a:r>
              <a:rPr lang="fr-FR" sz="1600" dirty="0">
                <a:solidFill>
                  <a:schemeClr val="tx1"/>
                </a:solidFill>
              </a:rPr>
              <a:t>développer le sens de l’engagement et de l’initiative</a:t>
            </a:r>
          </a:p>
          <a:p>
            <a:pPr marL="285750" indent="-285750">
              <a:buFontTx/>
              <a:buChar char="-"/>
            </a:pPr>
            <a:r>
              <a:rPr lang="fr-FR" sz="1600" dirty="0">
                <a:solidFill>
                  <a:schemeClr val="tx1"/>
                </a:solidFill>
              </a:rPr>
              <a:t>élaborer le projet d’orientation scolaire et professionnelle</a:t>
            </a:r>
          </a:p>
        </p:txBody>
      </p:sp>
      <p:sp>
        <p:nvSpPr>
          <p:cNvPr id="7" name="Rectangle à coins arrondis 6">
            <a:hlinkClick r:id="rId4"/>
          </p:cNvPr>
          <p:cNvSpPr/>
          <p:nvPr/>
        </p:nvSpPr>
        <p:spPr>
          <a:xfrm>
            <a:off x="4644480" y="1138191"/>
            <a:ext cx="4248000" cy="23400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b="1" dirty="0">
                <a:solidFill>
                  <a:schemeClr val="tx1"/>
                </a:solidFill>
              </a:rPr>
              <a:t>Parcours citoyen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FR" sz="1600" dirty="0">
                <a:solidFill>
                  <a:schemeClr val="tx1"/>
                </a:solidFill>
              </a:rPr>
              <a:t>Apprendre les valeurs de la République</a:t>
            </a:r>
          </a:p>
          <a:p>
            <a:pPr marL="285750" indent="-285750">
              <a:buFontTx/>
              <a:buChar char="-"/>
            </a:pPr>
            <a:r>
              <a:rPr lang="fr-FR" sz="1600" dirty="0">
                <a:solidFill>
                  <a:schemeClr val="tx1"/>
                </a:solidFill>
              </a:rPr>
              <a:t>enseignement moral et civique</a:t>
            </a:r>
          </a:p>
          <a:p>
            <a:pPr marL="285750" indent="-285750">
              <a:buFontTx/>
              <a:buChar char="-"/>
            </a:pPr>
            <a:r>
              <a:rPr lang="fr-FR" sz="1600" dirty="0">
                <a:solidFill>
                  <a:schemeClr val="tx1"/>
                </a:solidFill>
              </a:rPr>
              <a:t>éducation aux médias et à l’information</a:t>
            </a:r>
          </a:p>
          <a:p>
            <a:pPr marL="285750" indent="-285750">
              <a:buFontTx/>
              <a:buChar char="-"/>
            </a:pPr>
            <a:r>
              <a:rPr lang="fr-FR" sz="1600" dirty="0">
                <a:solidFill>
                  <a:schemeClr val="tx1"/>
                </a:solidFill>
              </a:rPr>
              <a:t>participation des élèves à la vie sociale de l’établissement et de son environnement</a:t>
            </a:r>
          </a:p>
        </p:txBody>
      </p:sp>
      <p:sp>
        <p:nvSpPr>
          <p:cNvPr id="8" name="Rectangle à coins arrondis 7">
            <a:hlinkClick r:id="rId5"/>
          </p:cNvPr>
          <p:cNvSpPr/>
          <p:nvPr/>
        </p:nvSpPr>
        <p:spPr>
          <a:xfrm>
            <a:off x="261483" y="3586463"/>
            <a:ext cx="4248000" cy="2232000"/>
          </a:xfrm>
          <a:prstGeom prst="roundRect">
            <a:avLst/>
          </a:prstGeom>
          <a:solidFill>
            <a:srgbClr val="F68E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b="1" dirty="0">
                <a:solidFill>
                  <a:schemeClr val="tx1"/>
                </a:solidFill>
              </a:rPr>
              <a:t>Parcours d’éducation artistique</a:t>
            </a:r>
            <a:br>
              <a:rPr lang="fr-FR" b="1" dirty="0">
                <a:solidFill>
                  <a:schemeClr val="tx1"/>
                </a:solidFill>
              </a:rPr>
            </a:br>
            <a:r>
              <a:rPr lang="fr-FR" b="1" dirty="0">
                <a:solidFill>
                  <a:schemeClr val="tx1"/>
                </a:solidFill>
              </a:rPr>
              <a:t> et culturelle (PEAC)</a:t>
            </a:r>
          </a:p>
          <a:p>
            <a:r>
              <a:rPr lang="fr-FR" sz="1600" dirty="0">
                <a:solidFill>
                  <a:schemeClr val="tx1"/>
                </a:solidFill>
              </a:rPr>
              <a:t>Favoriser un égal accès à l’art et à la culture</a:t>
            </a:r>
          </a:p>
          <a:p>
            <a:pPr marL="285750" indent="-285750">
              <a:buFontTx/>
              <a:buChar char="-"/>
            </a:pPr>
            <a:r>
              <a:rPr lang="fr-FR" sz="1600" dirty="0">
                <a:solidFill>
                  <a:schemeClr val="tx1"/>
                </a:solidFill>
              </a:rPr>
              <a:t>rencontre, fréquentation d’œuvres et d’artistes</a:t>
            </a:r>
          </a:p>
          <a:p>
            <a:pPr marL="285750" indent="-285750">
              <a:buFontTx/>
              <a:buChar char="-"/>
            </a:pPr>
            <a:r>
              <a:rPr lang="fr-FR" sz="1600" dirty="0">
                <a:solidFill>
                  <a:schemeClr val="tx1"/>
                </a:solidFill>
              </a:rPr>
              <a:t>pratique individuelle et collective</a:t>
            </a:r>
          </a:p>
          <a:p>
            <a:pPr marL="285750" indent="-285750">
              <a:buFontTx/>
              <a:buChar char="-"/>
            </a:pPr>
            <a:r>
              <a:rPr lang="fr-FR" sz="1600" dirty="0">
                <a:solidFill>
                  <a:schemeClr val="tx1"/>
                </a:solidFill>
              </a:rPr>
              <a:t>connaissances : repères culturels et esprit critique</a:t>
            </a:r>
          </a:p>
        </p:txBody>
      </p:sp>
      <p:sp>
        <p:nvSpPr>
          <p:cNvPr id="9" name="Rectangle à coins arrondis 8"/>
          <p:cNvSpPr/>
          <p:nvPr/>
        </p:nvSpPr>
        <p:spPr>
          <a:xfrm>
            <a:off x="4644480" y="3586463"/>
            <a:ext cx="4248000" cy="2232000"/>
          </a:xfrm>
          <a:prstGeom prst="roundRect">
            <a:avLst/>
          </a:prstGeom>
          <a:solidFill>
            <a:srgbClr val="66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tx1"/>
                </a:solidFill>
              </a:rPr>
              <a:t>Parcours éducatif de santé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FR" sz="1600" dirty="0">
                <a:solidFill>
                  <a:schemeClr val="tx1"/>
                </a:solidFill>
              </a:rPr>
              <a:t>Expliciter ce qui est offert aux élèves en matière de santé :</a:t>
            </a:r>
          </a:p>
          <a:p>
            <a:pPr marL="285750" indent="-285750">
              <a:buFontTx/>
              <a:buChar char="-"/>
            </a:pPr>
            <a:r>
              <a:rPr lang="fr-FR" sz="1600" dirty="0">
                <a:solidFill>
                  <a:schemeClr val="tx1"/>
                </a:solidFill>
              </a:rPr>
              <a:t>éducation pour des choix éclairés</a:t>
            </a:r>
          </a:p>
          <a:p>
            <a:pPr marL="285750" indent="-285750">
              <a:buFontTx/>
              <a:buChar char="-"/>
            </a:pPr>
            <a:r>
              <a:rPr lang="fr-FR" sz="1600" dirty="0">
                <a:solidFill>
                  <a:schemeClr val="tx1"/>
                </a:solidFill>
              </a:rPr>
              <a:t>prévention sur des problématiques prioritaires</a:t>
            </a:r>
          </a:p>
          <a:p>
            <a:pPr marL="285750" indent="-285750">
              <a:buFontTx/>
              <a:buChar char="-"/>
            </a:pPr>
            <a:r>
              <a:rPr lang="fr-FR" sz="1600" dirty="0">
                <a:solidFill>
                  <a:schemeClr val="tx1"/>
                </a:solidFill>
              </a:rPr>
              <a:t>protection dans l’établissement et l’environnement local</a:t>
            </a:r>
          </a:p>
        </p:txBody>
      </p:sp>
    </p:spTree>
    <p:extLst>
      <p:ext uri="{BB962C8B-B14F-4D97-AF65-F5344CB8AC3E}">
        <p14:creationId xmlns:p14="http://schemas.microsoft.com/office/powerpoint/2010/main" xmlns="" val="24987571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/>
              <a:t>Le DNB : obtention</a:t>
            </a:r>
          </a:p>
        </p:txBody>
      </p:sp>
      <p:sp>
        <p:nvSpPr>
          <p:cNvPr id="4" name="Rectangle à coins arrondis 3"/>
          <p:cNvSpPr/>
          <p:nvPr/>
        </p:nvSpPr>
        <p:spPr>
          <a:xfrm>
            <a:off x="323528" y="4725232"/>
            <a:ext cx="2412000" cy="900000"/>
          </a:xfrm>
          <a:prstGeom prst="roundRect">
            <a:avLst/>
          </a:prstGeom>
          <a:solidFill>
            <a:srgbClr val="FDA40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Remise des diplômes</a:t>
            </a:r>
            <a:endParaRPr lang="fr-FR" sz="1600" dirty="0">
              <a:solidFill>
                <a:schemeClr val="bg1"/>
              </a:solidFill>
            </a:endParaRPr>
          </a:p>
        </p:txBody>
      </p:sp>
      <p:sp>
        <p:nvSpPr>
          <p:cNvPr id="5" name="Rectangle à coins arrondis 4"/>
          <p:cNvSpPr/>
          <p:nvPr/>
        </p:nvSpPr>
        <p:spPr>
          <a:xfrm>
            <a:off x="323528" y="3033080"/>
            <a:ext cx="2412000" cy="90000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Mentions</a:t>
            </a:r>
            <a:endParaRPr lang="fr-FR" sz="1600" dirty="0">
              <a:solidFill>
                <a:schemeClr val="bg1"/>
              </a:solidFill>
            </a:endParaRPr>
          </a:p>
        </p:txBody>
      </p:sp>
      <p:sp>
        <p:nvSpPr>
          <p:cNvPr id="6" name="Rectangle à coins arrondis 5"/>
          <p:cNvSpPr/>
          <p:nvPr/>
        </p:nvSpPr>
        <p:spPr>
          <a:xfrm>
            <a:off x="323528" y="1403766"/>
            <a:ext cx="2412000" cy="900000"/>
          </a:xfrm>
          <a:prstGeom prst="roundRect">
            <a:avLst/>
          </a:prstGeom>
          <a:solidFill>
            <a:srgbClr val="E36B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Conditions</a:t>
            </a:r>
            <a:endParaRPr lang="fr-FR" sz="1600" dirty="0">
              <a:solidFill>
                <a:schemeClr val="bg1"/>
              </a:solidFill>
            </a:endParaRPr>
          </a:p>
        </p:txBody>
      </p:sp>
      <p:sp>
        <p:nvSpPr>
          <p:cNvPr id="7" name="Rectangle à coins arrondis 6"/>
          <p:cNvSpPr/>
          <p:nvPr/>
        </p:nvSpPr>
        <p:spPr>
          <a:xfrm>
            <a:off x="3033578" y="2817080"/>
            <a:ext cx="5760000" cy="1332000"/>
          </a:xfrm>
          <a:prstGeom prst="roundRect">
            <a:avLst/>
          </a:prstGeom>
          <a:solidFill>
            <a:srgbClr val="CCFF66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4625">
              <a:defRPr/>
            </a:pPr>
            <a:r>
              <a:rPr lang="fr-FR" dirty="0">
                <a:solidFill>
                  <a:srgbClr val="1C1850"/>
                </a:solidFill>
              </a:rPr>
              <a:t>Le diplôme d’un candidat porte la mention :</a:t>
            </a:r>
          </a:p>
          <a:p>
            <a:pPr marL="460375" indent="-285750">
              <a:buFontTx/>
              <a:buChar char="-"/>
              <a:defRPr/>
            </a:pPr>
            <a:r>
              <a:rPr lang="fr-FR" b="1" dirty="0">
                <a:solidFill>
                  <a:srgbClr val="1C1850"/>
                </a:solidFill>
              </a:rPr>
              <a:t>assez bien</a:t>
            </a:r>
            <a:r>
              <a:rPr lang="fr-FR" dirty="0">
                <a:solidFill>
                  <a:srgbClr val="1C1850"/>
                </a:solidFill>
              </a:rPr>
              <a:t> s’il obtient au moins </a:t>
            </a:r>
            <a:r>
              <a:rPr lang="fr-FR" b="1" dirty="0">
                <a:solidFill>
                  <a:srgbClr val="1C1850"/>
                </a:solidFill>
              </a:rPr>
              <a:t>420 points</a:t>
            </a:r>
          </a:p>
          <a:p>
            <a:pPr marL="460375" indent="-285750">
              <a:buFontTx/>
              <a:buChar char="-"/>
              <a:defRPr/>
            </a:pPr>
            <a:r>
              <a:rPr lang="fr-FR" b="1" dirty="0">
                <a:solidFill>
                  <a:srgbClr val="1C1850"/>
                </a:solidFill>
              </a:rPr>
              <a:t>bien</a:t>
            </a:r>
            <a:r>
              <a:rPr lang="fr-FR" dirty="0">
                <a:solidFill>
                  <a:srgbClr val="1C1850"/>
                </a:solidFill>
              </a:rPr>
              <a:t> s’il obtient au moins </a:t>
            </a:r>
            <a:r>
              <a:rPr lang="fr-FR" b="1" dirty="0">
                <a:solidFill>
                  <a:srgbClr val="1C1850"/>
                </a:solidFill>
              </a:rPr>
              <a:t>490 points</a:t>
            </a:r>
          </a:p>
          <a:p>
            <a:pPr marL="460375" indent="-285750">
              <a:buFontTx/>
              <a:buChar char="-"/>
              <a:defRPr/>
            </a:pPr>
            <a:r>
              <a:rPr lang="fr-FR" b="1" dirty="0">
                <a:solidFill>
                  <a:srgbClr val="1C1850"/>
                </a:solidFill>
              </a:rPr>
              <a:t>très bien</a:t>
            </a:r>
            <a:r>
              <a:rPr lang="fr-FR" dirty="0">
                <a:solidFill>
                  <a:srgbClr val="1C1850"/>
                </a:solidFill>
              </a:rPr>
              <a:t> s’il obtient au moins </a:t>
            </a:r>
            <a:r>
              <a:rPr lang="fr-FR" b="1" dirty="0">
                <a:solidFill>
                  <a:srgbClr val="1C1850"/>
                </a:solidFill>
              </a:rPr>
              <a:t>560 points</a:t>
            </a:r>
          </a:p>
        </p:txBody>
      </p:sp>
      <p:sp>
        <p:nvSpPr>
          <p:cNvPr id="8" name="Rectangle à coins arrondis 7"/>
          <p:cNvSpPr/>
          <p:nvPr/>
        </p:nvSpPr>
        <p:spPr>
          <a:xfrm>
            <a:off x="3033578" y="4653232"/>
            <a:ext cx="5760000" cy="1044000"/>
          </a:xfrm>
          <a:prstGeom prst="roundRect">
            <a:avLst/>
          </a:prstGeom>
          <a:solidFill>
            <a:srgbClr val="FFD243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4625">
              <a:defRPr/>
            </a:pPr>
            <a:r>
              <a:rPr lang="fr-FR" dirty="0">
                <a:solidFill>
                  <a:srgbClr val="1C1850"/>
                </a:solidFill>
              </a:rPr>
              <a:t>Les diplômes seront remis aux lauréats lors d’une cérémonie républicaine en début d’année scolaire suivante. </a:t>
            </a:r>
          </a:p>
        </p:txBody>
      </p:sp>
      <p:sp>
        <p:nvSpPr>
          <p:cNvPr id="9" name="Rectangle à coins arrondis 8"/>
          <p:cNvSpPr/>
          <p:nvPr/>
        </p:nvSpPr>
        <p:spPr>
          <a:xfrm>
            <a:off x="3033578" y="1403766"/>
            <a:ext cx="5760000" cy="900000"/>
          </a:xfrm>
          <a:prstGeom prst="roundRect">
            <a:avLst/>
          </a:prstGeom>
          <a:solidFill>
            <a:srgbClr val="F68EEA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fr-FR" dirty="0">
                <a:solidFill>
                  <a:srgbClr val="1C1850"/>
                </a:solidFill>
              </a:rPr>
              <a:t>Un candidat est reçu s’il obtient au moins </a:t>
            </a:r>
            <a:r>
              <a:rPr lang="fr-FR" b="1" dirty="0">
                <a:solidFill>
                  <a:srgbClr val="1C1850"/>
                </a:solidFill>
              </a:rPr>
              <a:t>350 points</a:t>
            </a:r>
            <a:r>
              <a:rPr lang="fr-FR" dirty="0">
                <a:solidFill>
                  <a:srgbClr val="1C1850"/>
                </a:solidFill>
              </a:rPr>
              <a:t> sur les 700 points possibles.</a:t>
            </a:r>
            <a:endParaRPr lang="fr-FR" b="1" dirty="0">
              <a:solidFill>
                <a:srgbClr val="1C18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0654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/>
              <a:t>Le DNB : les épreuves terminales</a:t>
            </a:r>
          </a:p>
        </p:txBody>
      </p:sp>
      <p:sp>
        <p:nvSpPr>
          <p:cNvPr id="4" name="Rectangle à coins arrondis 3"/>
          <p:cNvSpPr/>
          <p:nvPr/>
        </p:nvSpPr>
        <p:spPr>
          <a:xfrm>
            <a:off x="179512" y="5067256"/>
            <a:ext cx="2412000" cy="648000"/>
          </a:xfrm>
          <a:prstGeom prst="roundRect">
            <a:avLst/>
          </a:prstGeom>
          <a:solidFill>
            <a:srgbClr val="FDA40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Soutenance orale d’un projet</a:t>
            </a:r>
            <a:endParaRPr lang="fr-FR" sz="1600" dirty="0">
              <a:solidFill>
                <a:schemeClr val="bg1"/>
              </a:solidFill>
            </a:endParaRPr>
          </a:p>
        </p:txBody>
      </p:sp>
      <p:sp>
        <p:nvSpPr>
          <p:cNvPr id="5" name="Rectangle à coins arrondis 4"/>
          <p:cNvSpPr/>
          <p:nvPr/>
        </p:nvSpPr>
        <p:spPr>
          <a:xfrm>
            <a:off x="179512" y="3332165"/>
            <a:ext cx="2412000" cy="117000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Français, histoire et géographie, </a:t>
            </a:r>
            <a:r>
              <a:rPr lang="fr-FR" b="1" dirty="0" err="1">
                <a:solidFill>
                  <a:schemeClr val="bg1"/>
                </a:solidFill>
              </a:rPr>
              <a:t>EMC</a:t>
            </a:r>
            <a:endParaRPr lang="fr-FR" sz="1600" dirty="0">
              <a:solidFill>
                <a:schemeClr val="bg1"/>
              </a:solidFill>
            </a:endParaRPr>
          </a:p>
        </p:txBody>
      </p:sp>
      <p:sp>
        <p:nvSpPr>
          <p:cNvPr id="6" name="Rectangle à coins arrondis 5"/>
          <p:cNvSpPr/>
          <p:nvPr/>
        </p:nvSpPr>
        <p:spPr>
          <a:xfrm>
            <a:off x="179512" y="1372074"/>
            <a:ext cx="2412000" cy="1170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Mathématiques, </a:t>
            </a:r>
            <a:endParaRPr lang="fr-FR" b="1" dirty="0" smtClean="0">
              <a:solidFill>
                <a:schemeClr val="bg1"/>
              </a:solidFill>
            </a:endParaRPr>
          </a:p>
          <a:p>
            <a:pPr algn="ctr"/>
            <a:r>
              <a:rPr lang="fr-FR" b="1" dirty="0" smtClean="0">
                <a:solidFill>
                  <a:schemeClr val="bg1"/>
                </a:solidFill>
              </a:rPr>
              <a:t>SPC, </a:t>
            </a:r>
            <a:r>
              <a:rPr lang="fr-FR" b="1" dirty="0">
                <a:solidFill>
                  <a:schemeClr val="bg1"/>
                </a:solidFill>
              </a:rPr>
              <a:t>SVT, </a:t>
            </a:r>
            <a:endParaRPr lang="fr-FR" b="1" dirty="0" smtClean="0">
              <a:solidFill>
                <a:schemeClr val="bg1"/>
              </a:solidFill>
            </a:endParaRPr>
          </a:p>
          <a:p>
            <a:pPr algn="ctr"/>
            <a:r>
              <a:rPr lang="fr-FR" b="1" dirty="0" smtClean="0">
                <a:solidFill>
                  <a:schemeClr val="bg1"/>
                </a:solidFill>
              </a:rPr>
              <a:t>technologie</a:t>
            </a:r>
            <a:endParaRPr lang="fr-FR" sz="1600" dirty="0">
              <a:solidFill>
                <a:schemeClr val="bg1"/>
              </a:solidFill>
            </a:endParaRPr>
          </a:p>
        </p:txBody>
      </p:sp>
      <p:sp>
        <p:nvSpPr>
          <p:cNvPr id="7" name="Rectangle à coins arrondis 6"/>
          <p:cNvSpPr/>
          <p:nvPr/>
        </p:nvSpPr>
        <p:spPr>
          <a:xfrm>
            <a:off x="2771800" y="2927165"/>
            <a:ext cx="6156000" cy="1980000"/>
          </a:xfrm>
          <a:prstGeom prst="roundRect">
            <a:avLst/>
          </a:prstGeom>
          <a:solidFill>
            <a:srgbClr val="CCFF66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4625">
              <a:defRPr/>
            </a:pPr>
            <a:r>
              <a:rPr lang="fr-FR" b="1" dirty="0">
                <a:solidFill>
                  <a:srgbClr val="1C1850"/>
                </a:solidFill>
              </a:rPr>
              <a:t>Première partie : analyse et compréhension de textes, maîtrise de différents langages</a:t>
            </a:r>
          </a:p>
          <a:p>
            <a:pPr marL="174625">
              <a:defRPr/>
            </a:pPr>
            <a:r>
              <a:rPr lang="fr-FR" dirty="0">
                <a:solidFill>
                  <a:srgbClr val="1C1850"/>
                </a:solidFill>
              </a:rPr>
              <a:t>Histoire et géographie, </a:t>
            </a:r>
            <a:r>
              <a:rPr lang="fr-FR" dirty="0" err="1">
                <a:solidFill>
                  <a:srgbClr val="1C1850"/>
                </a:solidFill>
              </a:rPr>
              <a:t>EMC</a:t>
            </a:r>
            <a:r>
              <a:rPr lang="fr-FR" dirty="0">
                <a:solidFill>
                  <a:srgbClr val="1C1850"/>
                </a:solidFill>
              </a:rPr>
              <a:t> : 2h</a:t>
            </a:r>
          </a:p>
          <a:p>
            <a:pPr marL="174625">
              <a:defRPr/>
            </a:pPr>
            <a:r>
              <a:rPr lang="fr-FR" dirty="0">
                <a:solidFill>
                  <a:srgbClr val="1C1850"/>
                </a:solidFill>
              </a:rPr>
              <a:t>Français : 1h</a:t>
            </a:r>
          </a:p>
          <a:p>
            <a:pPr marL="174625">
              <a:spcBef>
                <a:spcPts val="1200"/>
              </a:spcBef>
              <a:defRPr/>
            </a:pPr>
            <a:r>
              <a:rPr lang="fr-FR" b="1" dirty="0">
                <a:solidFill>
                  <a:srgbClr val="1C1850"/>
                </a:solidFill>
              </a:rPr>
              <a:t>Deuxième partie : rédaction et maîtrise de la langue</a:t>
            </a:r>
          </a:p>
          <a:p>
            <a:pPr marL="174625">
              <a:defRPr/>
            </a:pPr>
            <a:r>
              <a:rPr lang="fr-FR" dirty="0">
                <a:solidFill>
                  <a:srgbClr val="1C1850"/>
                </a:solidFill>
              </a:rPr>
              <a:t>Français : 2h</a:t>
            </a:r>
          </a:p>
        </p:txBody>
      </p:sp>
      <p:sp>
        <p:nvSpPr>
          <p:cNvPr id="8" name="Rectangle à coins arrondis 7"/>
          <p:cNvSpPr/>
          <p:nvPr/>
        </p:nvSpPr>
        <p:spPr>
          <a:xfrm>
            <a:off x="2771800" y="5049256"/>
            <a:ext cx="6156000" cy="684000"/>
          </a:xfrm>
          <a:prstGeom prst="roundRect">
            <a:avLst/>
          </a:prstGeom>
          <a:solidFill>
            <a:srgbClr val="FFD243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4625">
              <a:defRPr/>
            </a:pPr>
            <a:r>
              <a:rPr lang="fr-FR" dirty="0">
                <a:solidFill>
                  <a:srgbClr val="1C1850"/>
                </a:solidFill>
              </a:rPr>
              <a:t>Exposé : 5 minutes</a:t>
            </a:r>
          </a:p>
          <a:p>
            <a:pPr marL="174625">
              <a:defRPr/>
            </a:pPr>
            <a:r>
              <a:rPr lang="fr-FR" dirty="0">
                <a:solidFill>
                  <a:srgbClr val="1C1850"/>
                </a:solidFill>
              </a:rPr>
              <a:t>Entretien avec le jury : 10 minutes</a:t>
            </a:r>
          </a:p>
        </p:txBody>
      </p:sp>
      <p:sp>
        <p:nvSpPr>
          <p:cNvPr id="9" name="Rectangle à coins arrondis 8"/>
          <p:cNvSpPr/>
          <p:nvPr/>
        </p:nvSpPr>
        <p:spPr>
          <a:xfrm>
            <a:off x="2771800" y="1129074"/>
            <a:ext cx="6156000" cy="1656000"/>
          </a:xfrm>
          <a:prstGeom prst="roundRect">
            <a:avLst/>
          </a:prstGeom>
          <a:solidFill>
            <a:srgbClr val="00B0F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fr-FR" dirty="0">
                <a:solidFill>
                  <a:srgbClr val="1C1850"/>
                </a:solidFill>
              </a:rPr>
              <a:t>Mathématiques : 2h</a:t>
            </a:r>
          </a:p>
          <a:p>
            <a:pPr>
              <a:defRPr/>
            </a:pPr>
            <a:r>
              <a:rPr lang="fr-FR" dirty="0">
                <a:solidFill>
                  <a:srgbClr val="1C1850"/>
                </a:solidFill>
              </a:rPr>
              <a:t>Physique-chimie, </a:t>
            </a:r>
            <a:r>
              <a:rPr lang="fr-FR" dirty="0" err="1">
                <a:solidFill>
                  <a:srgbClr val="1C1850"/>
                </a:solidFill>
              </a:rPr>
              <a:t>SVT</a:t>
            </a:r>
            <a:r>
              <a:rPr lang="fr-FR" dirty="0">
                <a:solidFill>
                  <a:srgbClr val="1C1850"/>
                </a:solidFill>
              </a:rPr>
              <a:t>, technologie (2 disciplines) : 1h</a:t>
            </a:r>
          </a:p>
          <a:p>
            <a:pPr>
              <a:defRPr/>
            </a:pPr>
            <a:endParaRPr lang="fr-FR" dirty="0">
              <a:solidFill>
                <a:srgbClr val="1C1850"/>
              </a:solidFill>
            </a:endParaRPr>
          </a:p>
          <a:p>
            <a:pPr>
              <a:defRPr/>
            </a:pPr>
            <a:r>
              <a:rPr lang="fr-FR" dirty="0">
                <a:solidFill>
                  <a:srgbClr val="1C1850"/>
                </a:solidFill>
              </a:rPr>
              <a:t>L’épreuve comporte obligatoirement au moins un exercice d’algorithmique ou de programmation.</a:t>
            </a:r>
          </a:p>
        </p:txBody>
      </p:sp>
      <p:sp>
        <p:nvSpPr>
          <p:cNvPr id="10" name="ZoneTexte 9">
            <a:hlinkClick r:id="rId3"/>
          </p:cNvPr>
          <p:cNvSpPr txBox="1"/>
          <p:nvPr/>
        </p:nvSpPr>
        <p:spPr>
          <a:xfrm>
            <a:off x="1744164" y="5886005"/>
            <a:ext cx="16946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i="1" dirty="0" smtClean="0">
                <a:solidFill>
                  <a:schemeClr val="accent1">
                    <a:lumMod val="50000"/>
                  </a:schemeClr>
                </a:solidFill>
              </a:rPr>
              <a:t>Arrêté relatif au </a:t>
            </a:r>
            <a:r>
              <a:rPr lang="fr-FR" sz="1200" b="1" i="1" dirty="0" err="1" smtClean="0">
                <a:solidFill>
                  <a:schemeClr val="accent1">
                    <a:lumMod val="50000"/>
                  </a:schemeClr>
                </a:solidFill>
              </a:rPr>
              <a:t>DNB</a:t>
            </a:r>
            <a:endParaRPr lang="fr-FR" sz="12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ZoneTexte 10">
            <a:hlinkClick r:id="rId4"/>
          </p:cNvPr>
          <p:cNvSpPr txBox="1"/>
          <p:nvPr/>
        </p:nvSpPr>
        <p:spPr>
          <a:xfrm>
            <a:off x="4860032" y="5877271"/>
            <a:ext cx="24978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i="1" dirty="0" smtClean="0">
                <a:solidFill>
                  <a:schemeClr val="accent1">
                    <a:lumMod val="50000"/>
                  </a:schemeClr>
                </a:solidFill>
              </a:rPr>
              <a:t>Note de service relative au </a:t>
            </a:r>
            <a:r>
              <a:rPr lang="fr-FR" sz="1200" b="1" i="1" dirty="0" err="1" smtClean="0">
                <a:solidFill>
                  <a:schemeClr val="accent1">
                    <a:lumMod val="50000"/>
                  </a:schemeClr>
                </a:solidFill>
              </a:rPr>
              <a:t>DNB</a:t>
            </a:r>
            <a:endParaRPr lang="fr-FR" sz="12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00927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dirty="0" smtClean="0"/>
              <a:t>Comment sont donnés les points de la maitrise du socle commun ?</a:t>
            </a:r>
            <a:endParaRPr lang="fr-FR" sz="32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4000" dirty="0" smtClean="0"/>
              <a:t>Le livret scolaire</a:t>
            </a:r>
          </a:p>
          <a:p>
            <a:pPr>
              <a:buNone/>
            </a:pPr>
            <a:r>
              <a:rPr lang="fr-FR" sz="4000" dirty="0" smtClean="0">
                <a:hlinkClick r:id="rId2" action="ppaction://hlinkfile"/>
              </a:rPr>
              <a:t>Livret-scolaire.pdf</a:t>
            </a:r>
            <a:endParaRPr lang="fr-FR" sz="4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4400" dirty="0" smtClean="0"/>
              <a:t>L’épreuve Scientifique</a:t>
            </a:r>
            <a:endParaRPr lang="fr-FR" sz="44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3600" dirty="0" smtClean="0"/>
              <a:t>Mathématiques (1h et 50 points)</a:t>
            </a:r>
          </a:p>
          <a:p>
            <a:r>
              <a:rPr lang="fr-FR" sz="3600" dirty="0" smtClean="0"/>
              <a:t>2 matières parmi SPC-SVT-Technologie (1h et 50 points), (30 minutes et 25 points par discipline)</a:t>
            </a:r>
          </a:p>
          <a:p>
            <a:r>
              <a:rPr lang="fr-FR" sz="3600" dirty="0" smtClean="0"/>
              <a:t>Sujet 0 : </a:t>
            </a:r>
            <a:r>
              <a:rPr lang="fr-FR" sz="3600" dirty="0" err="1" smtClean="0">
                <a:hlinkClick r:id="rId2" action="ppaction://hlinkfile"/>
              </a:rPr>
              <a:t>dnb</a:t>
            </a:r>
            <a:r>
              <a:rPr lang="fr-FR" sz="3600" dirty="0" smtClean="0">
                <a:hlinkClick r:id="rId2" action="ppaction://hlinkfile"/>
              </a:rPr>
              <a:t>-2017-sujet-</a:t>
            </a:r>
            <a:r>
              <a:rPr lang="fr-FR" sz="3600" dirty="0" err="1" smtClean="0">
                <a:hlinkClick r:id="rId2" action="ppaction://hlinkfile"/>
              </a:rPr>
              <a:t>zero</a:t>
            </a:r>
            <a:r>
              <a:rPr lang="fr-FR" sz="3600" dirty="0" smtClean="0">
                <a:hlinkClick r:id="rId2" action="ppaction://hlinkfile"/>
              </a:rPr>
              <a:t>-maths SPC SVT.pdf</a:t>
            </a:r>
            <a:endParaRPr lang="fr-FR" sz="3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dirty="0" smtClean="0"/>
              <a:t>Analyse du sujet « 0 » en SPC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4000" dirty="0" smtClean="0"/>
              <a:t>Q1: étude de documents.</a:t>
            </a:r>
          </a:p>
          <a:p>
            <a:r>
              <a:rPr lang="fr-FR" sz="4000" dirty="0" smtClean="0"/>
              <a:t>Q2: formule et calcul.</a:t>
            </a:r>
          </a:p>
          <a:p>
            <a:r>
              <a:rPr lang="fr-FR" sz="4000" dirty="0" smtClean="0"/>
              <a:t>Q3: documents, </a:t>
            </a:r>
            <a:r>
              <a:rPr lang="fr-FR" sz="4000" dirty="0" smtClean="0"/>
              <a:t>formule et </a:t>
            </a:r>
            <a:r>
              <a:rPr lang="fr-FR" sz="4000" dirty="0" smtClean="0"/>
              <a:t>calcul.</a:t>
            </a:r>
            <a:endParaRPr lang="fr-FR" sz="4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age de couvertur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Pages de contenu">
  <a:themeElements>
    <a:clrScheme name="masque MENJVA_masque bleu ciel 1">
      <a:dk1>
        <a:srgbClr val="000000"/>
      </a:dk1>
      <a:lt1>
        <a:srgbClr val="FFFFFF"/>
      </a:lt1>
      <a:dk2>
        <a:srgbClr val="3C3C3C"/>
      </a:dk2>
      <a:lt2>
        <a:srgbClr val="646464"/>
      </a:lt2>
      <a:accent1>
        <a:srgbClr val="0062A8"/>
      </a:accent1>
      <a:accent2>
        <a:srgbClr val="3671B2"/>
      </a:accent2>
      <a:accent3>
        <a:srgbClr val="FFFFFF"/>
      </a:accent3>
      <a:accent4>
        <a:srgbClr val="000000"/>
      </a:accent4>
      <a:accent5>
        <a:srgbClr val="AAB7D1"/>
      </a:accent5>
      <a:accent6>
        <a:srgbClr val="3066A1"/>
      </a:accent6>
      <a:hlink>
        <a:srgbClr val="C9E8F7"/>
      </a:hlink>
      <a:folHlink>
        <a:srgbClr val="DEEEF8"/>
      </a:folHlink>
    </a:clrScheme>
    <a:fontScheme name="masque MENJVA_masque bleu ciel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masque MENJVA_masque bleu ciel 1">
        <a:dk1>
          <a:srgbClr val="000000"/>
        </a:dk1>
        <a:lt1>
          <a:srgbClr val="FFFFFF"/>
        </a:lt1>
        <a:dk2>
          <a:srgbClr val="3C3C3C"/>
        </a:dk2>
        <a:lt2>
          <a:srgbClr val="646464"/>
        </a:lt2>
        <a:accent1>
          <a:srgbClr val="0062A8"/>
        </a:accent1>
        <a:accent2>
          <a:srgbClr val="3671B2"/>
        </a:accent2>
        <a:accent3>
          <a:srgbClr val="FFFFFF"/>
        </a:accent3>
        <a:accent4>
          <a:srgbClr val="000000"/>
        </a:accent4>
        <a:accent5>
          <a:srgbClr val="AAB7D1"/>
        </a:accent5>
        <a:accent6>
          <a:srgbClr val="3066A1"/>
        </a:accent6>
        <a:hlink>
          <a:srgbClr val="C9E8F7"/>
        </a:hlink>
        <a:folHlink>
          <a:srgbClr val="DEEE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6853</TotalTime>
  <Words>912</Words>
  <Application>Microsoft Office PowerPoint</Application>
  <PresentationFormat>Affichage à l'écran (4:3)</PresentationFormat>
  <Paragraphs>120</Paragraphs>
  <Slides>9</Slides>
  <Notes>5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9</vt:i4>
      </vt:variant>
    </vt:vector>
  </HeadingPairs>
  <TitlesOfParts>
    <vt:vector size="11" baseType="lpstr">
      <vt:lpstr>Page de couverture</vt:lpstr>
      <vt:lpstr>Pages de contenu</vt:lpstr>
      <vt:lpstr>LE NOUVEAU DNB</vt:lpstr>
      <vt:lpstr>Le DNB : ce qui est évalué</vt:lpstr>
      <vt:lpstr>Le nouveau socle commun</vt:lpstr>
      <vt:lpstr>Les parcours éducatifs</vt:lpstr>
      <vt:lpstr>Le DNB : obtention</vt:lpstr>
      <vt:lpstr>Le DNB : les épreuves terminales</vt:lpstr>
      <vt:lpstr>Comment sont donnés les points de la maitrise du socle commun ?</vt:lpstr>
      <vt:lpstr>L’épreuve Scientifique</vt:lpstr>
      <vt:lpstr>Analyse du sujet « 0 » en SPC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Utilisateur</dc:creator>
  <cp:lastModifiedBy>Your User Name</cp:lastModifiedBy>
  <cp:revision>381</cp:revision>
  <cp:lastPrinted>2016-08-22T09:07:33Z</cp:lastPrinted>
  <dcterms:created xsi:type="dcterms:W3CDTF">2014-07-08T12:19:38Z</dcterms:created>
  <dcterms:modified xsi:type="dcterms:W3CDTF">2016-09-19T14:26:52Z</dcterms:modified>
</cp:coreProperties>
</file>