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308" r:id="rId2"/>
    <p:sldId id="309" r:id="rId3"/>
    <p:sldId id="310" r:id="rId4"/>
    <p:sldId id="311" r:id="rId5"/>
    <p:sldId id="312" r:id="rId6"/>
    <p:sldId id="313" r:id="rId7"/>
    <p:sldId id="314" r:id="rId8"/>
    <p:sldId id="315" r:id="rId9"/>
    <p:sldId id="316" r:id="rId10"/>
    <p:sldId id="317" r:id="rId11"/>
    <p:sldId id="257" r:id="rId12"/>
    <p:sldId id="258" r:id="rId13"/>
    <p:sldId id="260" r:id="rId14"/>
    <p:sldId id="261" r:id="rId15"/>
    <p:sldId id="318" r:id="rId16"/>
    <p:sldId id="319" r:id="rId17"/>
    <p:sldId id="320" r:id="rId18"/>
    <p:sldId id="321" r:id="rId19"/>
    <p:sldId id="322" r:id="rId20"/>
    <p:sldId id="324" r:id="rId21"/>
    <p:sldId id="326" r:id="rId22"/>
    <p:sldId id="327" r:id="rId23"/>
    <p:sldId id="256" r:id="rId24"/>
    <p:sldId id="264" r:id="rId25"/>
    <p:sldId id="278" r:id="rId26"/>
    <p:sldId id="286" r:id="rId27"/>
    <p:sldId id="291" r:id="rId28"/>
    <p:sldId id="290" r:id="rId29"/>
    <p:sldId id="289" r:id="rId30"/>
    <p:sldId id="292" r:id="rId31"/>
    <p:sldId id="293" r:id="rId32"/>
    <p:sldId id="269" r:id="rId33"/>
    <p:sldId id="270" r:id="rId34"/>
    <p:sldId id="272" r:id="rId35"/>
    <p:sldId id="273" r:id="rId36"/>
    <p:sldId id="274" r:id="rId37"/>
    <p:sldId id="263" r:id="rId38"/>
    <p:sldId id="265" r:id="rId39"/>
    <p:sldId id="267" r:id="rId40"/>
    <p:sldId id="305" r:id="rId41"/>
    <p:sldId id="298" r:id="rId42"/>
    <p:sldId id="299" r:id="rId43"/>
    <p:sldId id="300" r:id="rId44"/>
    <p:sldId id="301" r:id="rId45"/>
    <p:sldId id="277" r:id="rId46"/>
    <p:sldId id="281" r:id="rId47"/>
    <p:sldId id="276" r:id="rId48"/>
    <p:sldId id="283" r:id="rId49"/>
    <p:sldId id="284" r:id="rId50"/>
    <p:sldId id="304" r:id="rId5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DF03FF-820D-4E31-AE70-B763DD220D77}" type="datetimeFigureOut">
              <a:rPr lang="fr-FR" smtClean="0"/>
              <a:pPr/>
              <a:t>12/10/2016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D5F810-72F4-40CC-9FD9-D5A82524A5BD}"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rtl="0" eaLnBrk="1" fontAlgn="t" latinLnBrk="0" hangingPunct="1"/>
            <a:endParaRPr lang="fr-FR" sz="1200" b="0" i="0" u="none" strike="noStrike" kern="120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C97BBF2-779E-4798-81D8-9DF7694E89F2}" type="slidenum">
              <a:rPr lang="fr-FR" smtClean="0"/>
              <a:pPr/>
              <a:t>4</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BF355717-6979-4AEC-B341-75E4B03A4188}"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355717-6979-4AEC-B341-75E4B03A4188}"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F355717-6979-4AEC-B341-75E4B03A4188}"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47A2D475-C8F4-42A3-A7A6-5962753F9BA2}" type="datetimeFigureOut">
              <a:rPr lang="fr-FR" smtClean="0"/>
              <a:pPr/>
              <a:t>12/10/2016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077200" y="6356350"/>
            <a:ext cx="609600" cy="365125"/>
          </a:xfrm>
        </p:spPr>
        <p:txBody>
          <a:bodyPr/>
          <a:lstStyle/>
          <a:p>
            <a:fld id="{BF355717-6979-4AEC-B341-75E4B03A4188}" type="slidenum">
              <a:rPr lang="fr-FR" smtClean="0"/>
              <a:pPr/>
              <a:t>‹N°›</a:t>
            </a:fld>
            <a:endParaRPr lang="fr-F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A2D475-C8F4-42A3-A7A6-5962753F9BA2}" type="datetimeFigureOut">
              <a:rPr lang="fr-FR" smtClean="0"/>
              <a:pPr/>
              <a:t>12/10/2016</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F355717-6979-4AEC-B341-75E4B03A4188}" type="slidenum">
              <a:rPr lang="fr-FR" smtClean="0"/>
              <a:pPr/>
              <a:t>‹N°›</a:t>
            </a:fld>
            <a:endParaRPr lang="fr-FR"/>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projet%20Livret-scolaire.pdf"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dnb-2017-sujet-zero-maths%20SPC%20SVT.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BO%20programmes%20cycle%203.doc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BO%20programme%20cycle%204.doc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p:txBody>
          <a:bodyPr>
            <a:normAutofit fontScale="92500" lnSpcReduction="10000"/>
          </a:bodyPr>
          <a:lstStyle/>
          <a:p>
            <a:r>
              <a:rPr lang="fr-FR" sz="5400" b="1" dirty="0" smtClean="0">
                <a:solidFill>
                  <a:schemeClr val="bg1"/>
                </a:solidFill>
              </a:rPr>
              <a:t>La réforme des collèges</a:t>
            </a:r>
          </a:p>
          <a:p>
            <a:r>
              <a:rPr lang="fr-FR" sz="5400" b="1" dirty="0" smtClean="0">
                <a:solidFill>
                  <a:schemeClr val="bg1"/>
                </a:solidFill>
              </a:rPr>
              <a:t>BO n°27 du 2 juillet 2015</a:t>
            </a:r>
            <a:endParaRPr lang="fr-FR" sz="5400" b="1" dirty="0">
              <a:solidFill>
                <a:schemeClr val="bg1"/>
              </a:solidFill>
            </a:endParaRPr>
          </a:p>
        </p:txBody>
      </p:sp>
      <p:sp>
        <p:nvSpPr>
          <p:cNvPr id="2" name="Titre 1"/>
          <p:cNvSpPr>
            <a:spLocks noGrp="1"/>
          </p:cNvSpPr>
          <p:nvPr>
            <p:ph type="ctrTitle"/>
          </p:nvPr>
        </p:nvSpPr>
        <p:spPr/>
        <p:txBody>
          <a:bodyPr>
            <a:normAutofit fontScale="90000"/>
          </a:bodyPr>
          <a:lstStyle/>
          <a:p>
            <a:r>
              <a:rPr lang="fr-FR" sz="5300" dirty="0" smtClean="0">
                <a:solidFill>
                  <a:schemeClr val="tx1"/>
                </a:solidFill>
              </a:rPr>
              <a:t>Réunion de rentrée des lycées </a:t>
            </a:r>
            <a:r>
              <a:rPr lang="fr-FR" dirty="0" smtClean="0">
                <a:solidFill>
                  <a:schemeClr val="tx1"/>
                </a:solidFill>
              </a:rPr>
              <a:t/>
            </a:r>
            <a:br>
              <a:rPr lang="fr-FR" dirty="0" smtClean="0">
                <a:solidFill>
                  <a:schemeClr val="tx1"/>
                </a:solidFill>
              </a:rPr>
            </a:br>
            <a:r>
              <a:rPr lang="fr-FR" dirty="0" smtClean="0">
                <a:solidFill>
                  <a:schemeClr val="tx1"/>
                </a:solidFill>
              </a:rPr>
              <a:t>octobre </a:t>
            </a:r>
            <a:r>
              <a:rPr lang="fr-FR" dirty="0" smtClean="0">
                <a:solidFill>
                  <a:schemeClr val="tx1"/>
                </a:solidFill>
              </a:rPr>
              <a:t>2016</a:t>
            </a:r>
            <a:endParaRPr lang="fr-FR"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457200" y="357166"/>
            <a:ext cx="8229600" cy="1000132"/>
          </a:xfrm>
        </p:spPr>
        <p:txBody>
          <a:bodyPr>
            <a:normAutofit/>
          </a:bodyPr>
          <a:lstStyle/>
          <a:p>
            <a:pPr algn="ctr"/>
            <a:r>
              <a:rPr lang="fr-FR" altLang="fr-FR" b="1" dirty="0" smtClean="0">
                <a:solidFill>
                  <a:schemeClr val="tx1"/>
                </a:solidFill>
                <a:latin typeface="Calibri" pitchFamily="34" charset="0"/>
                <a:cs typeface="Calibri" pitchFamily="34" charset="0"/>
              </a:rPr>
              <a:t>LES HORAIRES</a:t>
            </a:r>
          </a:p>
        </p:txBody>
      </p:sp>
      <p:graphicFrame>
        <p:nvGraphicFramePr>
          <p:cNvPr id="4" name="Espace réservé du contenu 3"/>
          <p:cNvGraphicFramePr>
            <a:graphicFrameLocks noGrp="1"/>
          </p:cNvGraphicFramePr>
          <p:nvPr>
            <p:ph idx="1"/>
          </p:nvPr>
        </p:nvGraphicFramePr>
        <p:xfrm>
          <a:off x="611188" y="1400175"/>
          <a:ext cx="7991103" cy="4700125"/>
        </p:xfrm>
        <a:graphic>
          <a:graphicData uri="http://schemas.openxmlformats.org/drawingml/2006/table">
            <a:tbl>
              <a:tblPr/>
              <a:tblGrid>
                <a:gridCol w="2712665"/>
                <a:gridCol w="1319213"/>
                <a:gridCol w="1319212"/>
                <a:gridCol w="1320800"/>
                <a:gridCol w="1319213"/>
              </a:tblGrid>
              <a:tr h="306388">
                <a:tc rowSpan="2">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dirty="0" smtClean="0">
                          <a:ln>
                            <a:noFill/>
                          </a:ln>
                          <a:solidFill>
                            <a:srgbClr val="FFFFFF"/>
                          </a:solidFill>
                          <a:effectLst/>
                          <a:latin typeface="Calibri" pitchFamily="34" charset="0"/>
                          <a:ea typeface="Arial" pitchFamily="34" charset="0"/>
                        </a:rPr>
                        <a:t>Enseignements</a:t>
                      </a:r>
                      <a:endParaRPr kumimoji="0" lang="fr-FR" altLang="fr-FR" sz="1200" b="1" i="0" u="none" strike="noStrike" cap="none" normalizeH="0" baseline="0" dirty="0" smtClean="0">
                        <a:ln>
                          <a:noFill/>
                        </a:ln>
                        <a:solidFill>
                          <a:srgbClr val="FFFFFF"/>
                        </a:solidFill>
                        <a:effectLst/>
                        <a:latin typeface="Calibri" pitchFamily="34" charset="0"/>
                        <a:ea typeface="Arial" pitchFamily="34" charset="0"/>
                      </a:endParaRPr>
                    </a:p>
                  </a:txBody>
                  <a:tcPr marL="35995" marR="35995" marT="46795" marB="4679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6D83B0"/>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FF"/>
                          </a:solidFill>
                          <a:effectLst/>
                          <a:latin typeface="Calibri" pitchFamily="34" charset="0"/>
                          <a:ea typeface="Arial" pitchFamily="34" charset="0"/>
                        </a:rPr>
                        <a:t>Cycle 3</a:t>
                      </a:r>
                    </a:p>
                  </a:txBody>
                  <a:tcPr marL="35995" marR="35995" marT="46795" marB="467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DB630"/>
                    </a:solidFill>
                  </a:tcPr>
                </a:tc>
                <a:tc gridSpan="3">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FF"/>
                          </a:solidFill>
                          <a:effectLst/>
                          <a:latin typeface="Calibri" pitchFamily="34" charset="0"/>
                          <a:ea typeface="Arial" pitchFamily="34" charset="0"/>
                        </a:rPr>
                        <a:t>Cycle 4</a:t>
                      </a:r>
                    </a:p>
                  </a:txBody>
                  <a:tcPr marL="35995" marR="35995" marT="46795" marB="467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B5552"/>
                    </a:solidFill>
                  </a:tcPr>
                </a:tc>
                <a:tc hMerge="1">
                  <a:txBody>
                    <a:bodyPr/>
                    <a:lstStyle/>
                    <a:p>
                      <a:endParaRPr lang="fr-FR"/>
                    </a:p>
                  </a:txBody>
                  <a:tcPr/>
                </a:tc>
                <a:tc hMerge="1">
                  <a:txBody>
                    <a:bodyPr/>
                    <a:lstStyle/>
                    <a:p>
                      <a:endParaRPr lang="fr-FR"/>
                    </a:p>
                  </a:txBody>
                  <a:tcPr/>
                </a:tc>
              </a:tr>
              <a:tr h="306388">
                <a:tc vMerge="1">
                  <a:txBody>
                    <a:bodyPr/>
                    <a:lstStyle/>
                    <a:p>
                      <a:endParaRPr lang="fr-FR"/>
                    </a:p>
                  </a:txBody>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FF"/>
                          </a:solidFill>
                          <a:effectLst/>
                          <a:latin typeface="Calibri" pitchFamily="34" charset="0"/>
                          <a:ea typeface="Arial" pitchFamily="34" charset="0"/>
                        </a:rPr>
                        <a:t>6</a:t>
                      </a:r>
                      <a:r>
                        <a:rPr kumimoji="0" lang="fr-FR" altLang="fr-FR" sz="1400" b="1" i="0" u="none" strike="noStrike" cap="none" normalizeH="0" baseline="30000" smtClean="0">
                          <a:ln>
                            <a:noFill/>
                          </a:ln>
                          <a:solidFill>
                            <a:srgbClr val="FFFFFF"/>
                          </a:solidFill>
                          <a:effectLst/>
                          <a:latin typeface="Calibri" pitchFamily="34" charset="0"/>
                          <a:ea typeface="Arial" pitchFamily="34" charset="0"/>
                        </a:rPr>
                        <a:t>e</a:t>
                      </a:r>
                    </a:p>
                  </a:txBody>
                  <a:tcPr marL="35995" marR="35995" marT="46795" marB="467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DB630"/>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FF"/>
                          </a:solidFill>
                          <a:effectLst/>
                          <a:latin typeface="Calibri" pitchFamily="34" charset="0"/>
                          <a:ea typeface="Arial" pitchFamily="34" charset="0"/>
                        </a:rPr>
                        <a:t>5</a:t>
                      </a:r>
                      <a:r>
                        <a:rPr kumimoji="0" lang="fr-FR" altLang="fr-FR" sz="1400" b="1" i="0" u="none" strike="noStrike" cap="none" normalizeH="0" baseline="30000" smtClean="0">
                          <a:ln>
                            <a:noFill/>
                          </a:ln>
                          <a:solidFill>
                            <a:srgbClr val="FFFFFF"/>
                          </a:solidFill>
                          <a:effectLst/>
                          <a:latin typeface="Calibri" pitchFamily="34" charset="0"/>
                          <a:ea typeface="Arial" pitchFamily="34" charset="0"/>
                        </a:rPr>
                        <a:t>e</a:t>
                      </a:r>
                    </a:p>
                  </a:txBody>
                  <a:tcPr marL="35995" marR="35995" marT="46795" marB="467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B5552"/>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FF"/>
                          </a:solidFill>
                          <a:effectLst/>
                          <a:latin typeface="Calibri" pitchFamily="34" charset="0"/>
                          <a:ea typeface="Arial" pitchFamily="34" charset="0"/>
                        </a:rPr>
                        <a:t>4</a:t>
                      </a:r>
                      <a:r>
                        <a:rPr kumimoji="0" lang="fr-FR" altLang="fr-FR" sz="1400" b="1" i="0" u="none" strike="noStrike" cap="none" normalizeH="0" baseline="30000" smtClean="0">
                          <a:ln>
                            <a:noFill/>
                          </a:ln>
                          <a:solidFill>
                            <a:srgbClr val="FFFFFF"/>
                          </a:solidFill>
                          <a:effectLst/>
                          <a:latin typeface="Calibri" pitchFamily="34" charset="0"/>
                          <a:ea typeface="Arial" pitchFamily="34" charset="0"/>
                        </a:rPr>
                        <a:t>e</a:t>
                      </a:r>
                    </a:p>
                  </a:txBody>
                  <a:tcPr marL="35995" marR="35995" marT="46795" marB="467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B5552"/>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FFFF"/>
                          </a:solidFill>
                          <a:effectLst/>
                          <a:latin typeface="Calibri" pitchFamily="34" charset="0"/>
                          <a:ea typeface="Arial" pitchFamily="34" charset="0"/>
                        </a:rPr>
                        <a:t>3</a:t>
                      </a:r>
                      <a:r>
                        <a:rPr kumimoji="0" lang="fr-FR" altLang="fr-FR" sz="1400" b="1" i="0" u="none" strike="noStrike" cap="none" normalizeH="0" baseline="30000" smtClean="0">
                          <a:ln>
                            <a:noFill/>
                          </a:ln>
                          <a:solidFill>
                            <a:srgbClr val="FFFFFF"/>
                          </a:solidFill>
                          <a:effectLst/>
                          <a:latin typeface="Calibri" pitchFamily="34" charset="0"/>
                          <a:ea typeface="Arial" pitchFamily="34" charset="0"/>
                        </a:rPr>
                        <a:t>e</a:t>
                      </a:r>
                    </a:p>
                  </a:txBody>
                  <a:tcPr marL="35995" marR="35995" marT="46795" marB="4679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B5552"/>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Éducation physique et sportive</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4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Enseignements artistiques </a:t>
                      </a:r>
                    </a:p>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(arts plastiques + éducation musicale)</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1 h + 1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 h + 1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 h + 1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 h + 1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Français</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4h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4,5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4,5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4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Histoire - Géographie -Enseignement moral et civique</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Langue vivante 1</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4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Langue vivante 2</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endPar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endParaRP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2h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2h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2h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Mathématiques</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4h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3h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SVT</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rowSpan="3">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0000"/>
                          </a:solidFill>
                          <a:effectLst/>
                          <a:latin typeface="Calibri" pitchFamily="34" charset="0"/>
                          <a:ea typeface="MS PGothic" pitchFamily="34" charset="-128"/>
                        </a:rPr>
                        <a:t>4 h</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chemeClr val="accent6">
                              <a:lumMod val="75000"/>
                            </a:schemeClr>
                          </a:solidFill>
                          <a:effectLst/>
                          <a:latin typeface="Calibri" pitchFamily="34" charset="0"/>
                          <a:ea typeface="MS PGothic" pitchFamily="34" charset="-128"/>
                        </a:rPr>
                        <a:t>Technologie</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vMerge="1">
                  <a:txBody>
                    <a:bodyPr/>
                    <a:lstStyle/>
                    <a:p>
                      <a:endParaRPr lang="fr-FR"/>
                    </a:p>
                  </a:txBody>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6D83B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6D83B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200" b="1" i="0" u="none" strike="noStrike" cap="none" normalizeH="0" baseline="0" dirty="0" smtClean="0">
                          <a:ln>
                            <a:noFill/>
                          </a:ln>
                          <a:solidFill>
                            <a:srgbClr val="FF0000"/>
                          </a:solidFill>
                          <a:effectLst/>
                          <a:latin typeface="Calibri" pitchFamily="34" charset="0"/>
                          <a:ea typeface="MS PGothic" pitchFamily="34" charset="-128"/>
                        </a:rPr>
                        <a:t>Sciences physiques</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vMerge="1">
                  <a:txBody>
                    <a:bodyPr/>
                    <a:lstStyle/>
                    <a:p>
                      <a:endParaRPr lang="fr-FR"/>
                    </a:p>
                  </a:txBody>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000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smtClean="0">
                          <a:ln>
                            <a:noFill/>
                          </a:ln>
                          <a:solidFill>
                            <a:srgbClr val="FF000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400" b="1" i="0" u="none" strike="noStrike" cap="none" normalizeH="0" baseline="0" dirty="0" smtClean="0">
                          <a:ln>
                            <a:noFill/>
                          </a:ln>
                          <a:solidFill>
                            <a:srgbClr val="FF0000"/>
                          </a:solidFill>
                          <a:effectLst/>
                          <a:latin typeface="Calibri" pitchFamily="34" charset="0"/>
                          <a:ea typeface="MS PGothic" pitchFamily="34" charset="-128"/>
                        </a:rPr>
                        <a:t>1h 30</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C7C9">
                        <a:alpha val="30196"/>
                      </a:srgbClr>
                    </a:solidFill>
                  </a:tcPr>
                </a:tc>
              </a:tr>
              <a:tr h="371475">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l" defTabSz="457200" rtl="0" eaLnBrk="1" fontAlgn="ctr"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rgbClr val="6D83B0"/>
                          </a:solidFill>
                          <a:effectLst/>
                          <a:latin typeface="Calibri" pitchFamily="34" charset="0"/>
                          <a:ea typeface="MS PGothic" pitchFamily="34" charset="-128"/>
                        </a:rPr>
                        <a:t>Total </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D83B0">
                        <a:alpha val="30196"/>
                      </a:srgbClr>
                    </a:solidFill>
                  </a:tcPr>
                </a:tc>
                <a:tc>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600" b="1" i="0" u="none" strike="noStrike" cap="none" normalizeH="0" baseline="0" dirty="0" smtClean="0">
                          <a:ln>
                            <a:noFill/>
                          </a:ln>
                          <a:solidFill>
                            <a:srgbClr val="6D83B0"/>
                          </a:solidFill>
                          <a:effectLst/>
                          <a:latin typeface="Calibri" pitchFamily="34" charset="0"/>
                          <a:ea typeface="MS PGothic" pitchFamily="34" charset="-128"/>
                        </a:rPr>
                        <a:t>26 </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D83B0">
                        <a:alpha val="30196"/>
                      </a:srgbClr>
                    </a:solidFill>
                  </a:tcPr>
                </a:tc>
                <a:tc gridSpan="3">
                  <a:txBody>
                    <a:bodyPr/>
                    <a:lstStyle>
                      <a:lvl1pPr defTabSz="457200" eaLnBrk="0" hangingPunct="0">
                        <a:spcBef>
                          <a:spcPct val="60000"/>
                        </a:spcBef>
                        <a:spcAft>
                          <a:spcPct val="40000"/>
                        </a:spcAft>
                        <a:buClr>
                          <a:srgbClr val="F2AE1E"/>
                        </a:buClr>
                        <a:buFont typeface="Wingdings" pitchFamily="2" charset="2"/>
                        <a:defRPr>
                          <a:solidFill>
                            <a:srgbClr val="6D83B0"/>
                          </a:solidFill>
                          <a:latin typeface="Calibri" pitchFamily="34" charset="0"/>
                          <a:ea typeface="Arial" pitchFamily="34" charset="0"/>
                        </a:defRPr>
                      </a:lvl1pPr>
                      <a:lvl2pPr marL="742950" indent="-285750" defTabSz="457200" eaLnBrk="0" hangingPunct="0">
                        <a:spcBef>
                          <a:spcPct val="20000"/>
                        </a:spcBef>
                        <a:buClr>
                          <a:schemeClr val="tx1"/>
                        </a:buClr>
                        <a:buFont typeface="Lucida Grande" charset="0"/>
                        <a:defRPr sz="1300">
                          <a:solidFill>
                            <a:schemeClr val="tx1"/>
                          </a:solidFill>
                          <a:latin typeface="Calibri" pitchFamily="34" charset="0"/>
                          <a:ea typeface="Arial" pitchFamily="34" charset="0"/>
                        </a:defRPr>
                      </a:lvl2pPr>
                      <a:lvl3pPr marL="1143000" indent="-228600" defTabSz="457200" eaLnBrk="0" hangingPunct="0">
                        <a:spcBef>
                          <a:spcPct val="20000"/>
                        </a:spcBef>
                        <a:defRPr sz="1300">
                          <a:solidFill>
                            <a:schemeClr val="tx1"/>
                          </a:solidFill>
                          <a:latin typeface="Calibri" pitchFamily="34" charset="0"/>
                          <a:ea typeface="Arial" pitchFamily="34" charset="0"/>
                        </a:defRPr>
                      </a:lvl3pPr>
                      <a:lvl4pPr marL="1600200" indent="-228600" defTabSz="457200" eaLnBrk="0" hangingPunct="0">
                        <a:spcBef>
                          <a:spcPct val="20000"/>
                        </a:spcBef>
                        <a:buClr>
                          <a:srgbClr val="F2AE1E"/>
                        </a:buClr>
                        <a:buFont typeface="Arial" pitchFamily="34" charset="0"/>
                        <a:defRPr sz="1000">
                          <a:solidFill>
                            <a:schemeClr val="tx1"/>
                          </a:solidFill>
                          <a:latin typeface="Calibri" pitchFamily="34" charset="0"/>
                          <a:ea typeface="Arial" pitchFamily="34" charset="0"/>
                        </a:defRPr>
                      </a:lvl4pPr>
                      <a:lvl5pPr marL="2057400" indent="-228600" defTabSz="457200" eaLnBrk="0" hangingPunct="0">
                        <a:spcBef>
                          <a:spcPct val="20000"/>
                        </a:spcBef>
                        <a:defRPr sz="1000">
                          <a:solidFill>
                            <a:schemeClr val="tx1"/>
                          </a:solidFill>
                          <a:latin typeface="Calibri" pitchFamily="34" charset="0"/>
                          <a:ea typeface="Arial" pitchFamily="34" charset="0"/>
                        </a:defRPr>
                      </a:lvl5pPr>
                      <a:lvl6pPr marL="25146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6pPr>
                      <a:lvl7pPr marL="29718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7pPr>
                      <a:lvl8pPr marL="34290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8pPr>
                      <a:lvl9pPr marL="3886200" indent="-228600" defTabSz="457200" eaLnBrk="0" fontAlgn="base" hangingPunct="0">
                        <a:spcBef>
                          <a:spcPct val="20000"/>
                        </a:spcBef>
                        <a:spcAft>
                          <a:spcPct val="0"/>
                        </a:spcAft>
                        <a:defRPr sz="1000">
                          <a:solidFill>
                            <a:schemeClr val="tx1"/>
                          </a:solidFill>
                          <a:latin typeface="Calibri" pitchFamily="34" charset="0"/>
                          <a:ea typeface="Arial" pitchFamily="34" charset="0"/>
                        </a:defRPr>
                      </a:lvl9p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fr-FR" altLang="fr-FR" sz="1600" b="1" i="0" u="none" strike="noStrike" cap="none" normalizeH="0" baseline="0" dirty="0" smtClean="0">
                          <a:ln>
                            <a:noFill/>
                          </a:ln>
                          <a:solidFill>
                            <a:srgbClr val="6D83B0"/>
                          </a:solidFill>
                          <a:effectLst/>
                          <a:latin typeface="Calibri" pitchFamily="34" charset="0"/>
                          <a:ea typeface="MS PGothic" pitchFamily="34" charset="-128"/>
                        </a:rPr>
                        <a:t>26 </a:t>
                      </a:r>
                    </a:p>
                  </a:txBody>
                  <a:tcPr marL="35995" marR="3599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6D83B0">
                        <a:alpha val="30196"/>
                      </a:srgbClr>
                    </a:solidFill>
                  </a:tcPr>
                </a:tc>
                <a:tc hMerge="1">
                  <a:txBody>
                    <a:bodyPr/>
                    <a:lstStyle/>
                    <a:p>
                      <a:endParaRPr lang="fr-FR"/>
                    </a:p>
                  </a:txBody>
                  <a:tcPr/>
                </a:tc>
                <a:tc hMerge="1">
                  <a:txBody>
                    <a:bodyPr/>
                    <a:lstStyle/>
                    <a:p>
                      <a:endParaRPr lang="fr-FR"/>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Arial" pitchFamily="34" charset="0"/>
                <a:cs typeface="Arial" pitchFamily="34" charset="0"/>
              </a:rPr>
              <a:t>LES HORAIRES</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Autofit/>
          </a:bodyPr>
          <a:lstStyle/>
          <a:p>
            <a:pPr algn="just"/>
            <a:r>
              <a:rPr lang="fr-FR" sz="3200" dirty="0" smtClean="0">
                <a:latin typeface="Arial" pitchFamily="34" charset="0"/>
                <a:cs typeface="Arial" pitchFamily="34" charset="0"/>
              </a:rPr>
              <a:t>Introduction de la physique en 6</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 dans un horaire globalisé de « Sciences » de 4h (SVT-SPC-Technologie).</a:t>
            </a:r>
          </a:p>
          <a:p>
            <a:pPr algn="just"/>
            <a:r>
              <a:rPr lang="fr-FR" sz="3200" dirty="0" smtClean="0">
                <a:latin typeface="Arial" pitchFamily="34" charset="0"/>
                <a:cs typeface="Arial" pitchFamily="34" charset="0"/>
              </a:rPr>
              <a:t>En 5</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-4</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-3</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 1h30 de SPC donc 30 minutes de perdue en 3</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a:t>
            </a:r>
          </a:p>
          <a:p>
            <a:pPr algn="just"/>
            <a:r>
              <a:rPr lang="fr-FR" sz="3200" dirty="0" smtClean="0">
                <a:latin typeface="Arial" pitchFamily="34" charset="0"/>
                <a:cs typeface="Arial" pitchFamily="34" charset="0"/>
              </a:rPr>
              <a:t>Pas de groupe à effectifs réduits institutionnels (dans aucune discipline et à aucun niveau) mais possibilité d’en faire grâce à la dotation horaire supplémentaire.</a:t>
            </a:r>
            <a:endParaRPr lang="fr-FR"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357166"/>
            <a:ext cx="7772400" cy="1285884"/>
          </a:xfrm>
        </p:spPr>
        <p:txBody>
          <a:bodyPr>
            <a:noAutofit/>
          </a:bodyPr>
          <a:lstStyle/>
          <a:p>
            <a:pPr algn="ctr"/>
            <a:r>
              <a:rPr lang="fr-FR" sz="2800" b="1" dirty="0" smtClean="0">
                <a:solidFill>
                  <a:schemeClr val="tx1"/>
                </a:solidFill>
                <a:latin typeface="Arial" pitchFamily="34" charset="0"/>
                <a:cs typeface="Arial" pitchFamily="34" charset="0"/>
              </a:rPr>
              <a:t>UNE DOTATION HORAIRE SUPPLÉMENTAIRE POUR CHAQUE CLASSE (autonomie des collèges)</a:t>
            </a:r>
            <a:endParaRPr lang="fr-FR" sz="2800" b="1" dirty="0">
              <a:solidFill>
                <a:schemeClr val="tx1"/>
              </a:solidFill>
              <a:latin typeface="Arial" pitchFamily="34" charset="0"/>
              <a:cs typeface="Arial" pitchFamily="34" charset="0"/>
            </a:endParaRPr>
          </a:p>
        </p:txBody>
      </p:sp>
      <p:sp>
        <p:nvSpPr>
          <p:cNvPr id="4" name="Espace réservé du contenu 3"/>
          <p:cNvSpPr>
            <a:spLocks noGrp="1"/>
          </p:cNvSpPr>
          <p:nvPr>
            <p:ph sz="quarter" idx="1"/>
          </p:nvPr>
        </p:nvSpPr>
        <p:spPr>
          <a:xfrm>
            <a:off x="571472" y="3857628"/>
            <a:ext cx="8043890" cy="1071558"/>
          </a:xfrm>
          <a:prstGeom prst="snip1Rect">
            <a:avLst/>
          </a:prstGeom>
          <a:solidFill>
            <a:srgbClr val="CC6600"/>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fr-FR" sz="2800" dirty="0" smtClean="0"/>
              <a:t>Dotation horaire supplémentaire de 3 heures par semaine et par division 29h professeur</a:t>
            </a:r>
            <a:endParaRPr lang="fr-FR" sz="2800" dirty="0"/>
          </a:p>
        </p:txBody>
      </p:sp>
      <p:sp>
        <p:nvSpPr>
          <p:cNvPr id="5" name="Plus 4"/>
          <p:cNvSpPr/>
          <p:nvPr/>
        </p:nvSpPr>
        <p:spPr>
          <a:xfrm>
            <a:off x="4071934" y="3071810"/>
            <a:ext cx="785818" cy="642942"/>
          </a:xfrm>
          <a:prstGeom prst="mathPlus">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contenu 3"/>
          <p:cNvSpPr txBox="1">
            <a:spLocks/>
          </p:cNvSpPr>
          <p:nvPr/>
        </p:nvSpPr>
        <p:spPr>
          <a:xfrm>
            <a:off x="795310" y="1938338"/>
            <a:ext cx="8043890" cy="1071558"/>
          </a:xfrm>
          <a:prstGeom prst="snip1Rect">
            <a:avLst/>
          </a:prstGeom>
          <a:solidFill>
            <a:srgbClr val="CC6600"/>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rmAutofit fontScale="85000" lnSpcReduction="10000"/>
          </a:bodyPr>
          <a:lstStyle/>
          <a:p>
            <a:pPr marL="274320" marR="0" lvl="0" indent="-274320" algn="ctr" defTabSz="914400" rtl="0" eaLnBrk="1" fontAlgn="auto" latinLnBrk="0" hangingPunct="1">
              <a:lnSpc>
                <a:spcPct val="100000"/>
              </a:lnSpc>
              <a:spcBef>
                <a:spcPts val="580"/>
              </a:spcBef>
              <a:spcAft>
                <a:spcPts val="0"/>
              </a:spcAft>
              <a:buClr>
                <a:schemeClr val="accent1"/>
              </a:buClr>
              <a:buSzPct val="85000"/>
              <a:buFont typeface="Wingdings 2"/>
              <a:buChar char=""/>
              <a:tabLst/>
              <a:defRPr/>
            </a:pPr>
            <a:r>
              <a:rPr kumimoji="0" lang="fr-FR" sz="2800" b="0" i="0" u="none" strike="noStrike" kern="1200" cap="none" spc="0" normalizeH="0" baseline="0" noProof="0" dirty="0" smtClean="0">
                <a:ln>
                  <a:noFill/>
                </a:ln>
                <a:solidFill>
                  <a:schemeClr val="lt1"/>
                </a:solidFill>
                <a:effectLst/>
                <a:uLnTx/>
                <a:uFillTx/>
                <a:latin typeface="+mn-lt"/>
                <a:ea typeface="+mn-ea"/>
                <a:cs typeface="+mn-cs"/>
              </a:rPr>
              <a:t>Dotation horaire pour les enseignements obligatoires </a:t>
            </a:r>
          </a:p>
          <a:p>
            <a:pPr marL="274320" marR="0" lvl="0" indent="-274320" algn="ctr" defTabSz="914400" rtl="0" eaLnBrk="1" fontAlgn="auto" latinLnBrk="0" hangingPunct="1">
              <a:lnSpc>
                <a:spcPct val="100000"/>
              </a:lnSpc>
              <a:spcBef>
                <a:spcPts val="580"/>
              </a:spcBef>
              <a:spcAft>
                <a:spcPts val="0"/>
              </a:spcAft>
              <a:buClr>
                <a:schemeClr val="accent1"/>
              </a:buClr>
              <a:buSzPct val="85000"/>
              <a:buFont typeface="Wingdings 2"/>
              <a:buChar char=""/>
              <a:tabLst/>
              <a:defRPr/>
            </a:pPr>
            <a:r>
              <a:rPr kumimoji="0" lang="fr-FR" sz="2800" b="0" i="0" u="none" strike="noStrike" kern="1200" cap="none" spc="0" normalizeH="0" baseline="0" noProof="0" dirty="0" smtClean="0">
                <a:ln>
                  <a:noFill/>
                </a:ln>
                <a:solidFill>
                  <a:schemeClr val="lt1"/>
                </a:solidFill>
                <a:effectLst/>
                <a:uLnTx/>
                <a:uFillTx/>
                <a:latin typeface="+mn-lt"/>
                <a:ea typeface="+mn-ea"/>
                <a:cs typeface="+mn-cs"/>
              </a:rPr>
              <a:t>26 h élève</a:t>
            </a:r>
            <a:endParaRPr kumimoji="0" lang="fr-FR" sz="2800" b="0" i="0" u="none" strike="noStrike" kern="1200" cap="none" spc="0" normalizeH="0" baseline="0" noProof="0" dirty="0">
              <a:ln>
                <a:noFill/>
              </a:ln>
              <a:solidFill>
                <a:schemeClr val="lt1"/>
              </a:solidFill>
              <a:effectLst/>
              <a:uLnTx/>
              <a:uFillTx/>
              <a:latin typeface="+mn-lt"/>
              <a:ea typeface="+mn-ea"/>
              <a:cs typeface="+mn-cs"/>
            </a:endParaRPr>
          </a:p>
        </p:txBody>
      </p:sp>
      <p:sp>
        <p:nvSpPr>
          <p:cNvPr id="7" name="Rectangle à coins arrondis 6"/>
          <p:cNvSpPr/>
          <p:nvPr/>
        </p:nvSpPr>
        <p:spPr>
          <a:xfrm>
            <a:off x="3428992" y="5357826"/>
            <a:ext cx="2143140" cy="985838"/>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t>Groupes à effectif réduit</a:t>
            </a:r>
            <a:endParaRPr lang="fr-FR" sz="2400" dirty="0"/>
          </a:p>
        </p:txBody>
      </p:sp>
      <p:sp>
        <p:nvSpPr>
          <p:cNvPr id="8" name="Rectangle à coins arrondis 7"/>
          <p:cNvSpPr/>
          <p:nvPr/>
        </p:nvSpPr>
        <p:spPr>
          <a:xfrm>
            <a:off x="785786" y="5357826"/>
            <a:ext cx="1857388" cy="914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t>Interventions conjointes</a:t>
            </a:r>
            <a:endParaRPr lang="fr-FR" sz="2000" dirty="0"/>
          </a:p>
        </p:txBody>
      </p:sp>
      <p:sp>
        <p:nvSpPr>
          <p:cNvPr id="9" name="Rectangle à coins arrondis 8"/>
          <p:cNvSpPr/>
          <p:nvPr/>
        </p:nvSpPr>
        <p:spPr>
          <a:xfrm>
            <a:off x="6357950" y="5357826"/>
            <a:ext cx="2214578" cy="914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Enseignements  complémentaires optionnels  (LCA-LCR</a:t>
            </a:r>
            <a:r>
              <a:rPr lang="fr-FR" sz="2400" dirty="0" smtClean="0"/>
              <a:t>)</a:t>
            </a:r>
            <a:endParaRPr lang="fr-FR" sz="2400" dirty="0"/>
          </a:p>
        </p:txBody>
      </p:sp>
      <p:cxnSp>
        <p:nvCxnSpPr>
          <p:cNvPr id="21" name="Connecteur droit avec flèche 20"/>
          <p:cNvCxnSpPr/>
          <p:nvPr/>
        </p:nvCxnSpPr>
        <p:spPr>
          <a:xfrm rot="10800000" flipV="1">
            <a:off x="2214546" y="4929198"/>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rot="16200000" flipH="1">
            <a:off x="4429125" y="5000636"/>
            <a:ext cx="500067" cy="714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a:off x="6429388" y="4929198"/>
            <a:ext cx="642942"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57166"/>
            <a:ext cx="8229600" cy="1000132"/>
          </a:xfrm>
        </p:spPr>
        <p:txBody>
          <a:bodyPr>
            <a:normAutofit fontScale="90000"/>
          </a:bodyPr>
          <a:lstStyle/>
          <a:p>
            <a:pPr algn="ctr"/>
            <a:r>
              <a:rPr lang="fr-FR" sz="3200" b="1" dirty="0" smtClean="0">
                <a:solidFill>
                  <a:schemeClr val="tx1"/>
                </a:solidFill>
                <a:latin typeface="Arial" pitchFamily="34" charset="0"/>
                <a:cs typeface="Arial" pitchFamily="34" charset="0"/>
              </a:rPr>
              <a:t>L’ENSEIGNEMENT DE « SCIENCES » EN 6</a:t>
            </a:r>
            <a:r>
              <a:rPr lang="fr-FR" sz="3200" b="1" baseline="30000" dirty="0" smtClean="0">
                <a:solidFill>
                  <a:schemeClr val="tx1"/>
                </a:solidFill>
                <a:latin typeface="Arial" pitchFamily="34" charset="0"/>
                <a:cs typeface="Arial" pitchFamily="34" charset="0"/>
              </a:rPr>
              <a:t>ÈME</a:t>
            </a:r>
            <a:r>
              <a:rPr lang="fr-FR" sz="3200" b="1" dirty="0" smtClean="0">
                <a:solidFill>
                  <a:schemeClr val="tx1"/>
                </a:solidFill>
                <a:latin typeface="Arial" pitchFamily="34" charset="0"/>
                <a:cs typeface="Arial" pitchFamily="34" charset="0"/>
              </a:rPr>
              <a:t> </a:t>
            </a:r>
            <a:endParaRPr lang="fr-FR" sz="3200" b="1" dirty="0">
              <a:solidFill>
                <a:schemeClr val="tx1"/>
              </a:solidFill>
              <a:latin typeface="Arial" pitchFamily="34" charset="0"/>
              <a:cs typeface="Arial" pitchFamily="34" charset="0"/>
            </a:endParaRPr>
          </a:p>
        </p:txBody>
      </p:sp>
      <p:sp>
        <p:nvSpPr>
          <p:cNvPr id="3" name="Espace réservé du contenu 2"/>
          <p:cNvSpPr>
            <a:spLocks noGrp="1"/>
          </p:cNvSpPr>
          <p:nvPr>
            <p:ph sz="quarter" idx="1"/>
          </p:nvPr>
        </p:nvSpPr>
        <p:spPr>
          <a:xfrm>
            <a:off x="914400" y="1447800"/>
            <a:ext cx="7772400" cy="5053034"/>
          </a:xfrm>
        </p:spPr>
        <p:txBody>
          <a:bodyPr>
            <a:normAutofit/>
          </a:bodyPr>
          <a:lstStyle/>
          <a:p>
            <a:pPr algn="just"/>
            <a:r>
              <a:rPr lang="fr-FR" dirty="0" smtClean="0">
                <a:latin typeface="Arial" pitchFamily="34" charset="0"/>
                <a:cs typeface="Arial" pitchFamily="34" charset="0"/>
              </a:rPr>
              <a:t>Le programme comporte 4 parties, l’une de SVT, une autre de SPC, une autre de technologie et une dernière commune aux SPC et SVT. </a:t>
            </a:r>
            <a:endParaRPr lang="fr-FR" u="sng" dirty="0" smtClean="0">
              <a:latin typeface="Arial" pitchFamily="34" charset="0"/>
              <a:cs typeface="Arial" pitchFamily="34" charset="0"/>
            </a:endParaRPr>
          </a:p>
          <a:p>
            <a:pPr algn="just"/>
            <a:r>
              <a:rPr lang="fr-FR" dirty="0" smtClean="0">
                <a:solidFill>
                  <a:srgbClr val="FF0000"/>
                </a:solidFill>
                <a:latin typeface="Arial" pitchFamily="34" charset="0"/>
                <a:cs typeface="Arial" pitchFamily="34" charset="0"/>
              </a:rPr>
              <a:t>L’organisation qui est laissée au choix des collèges </a:t>
            </a:r>
            <a:r>
              <a:rPr lang="fr-FR" dirty="0" smtClean="0">
                <a:latin typeface="Arial" pitchFamily="34" charset="0"/>
                <a:cs typeface="Arial" pitchFamily="34" charset="0"/>
              </a:rPr>
              <a:t>consiste à répartir les 4h de « Sciences » entre les 3 disciplines (SVT-SPC-Technologie)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28604"/>
            <a:ext cx="8229600" cy="714380"/>
          </a:xfrm>
        </p:spPr>
        <p:txBody>
          <a:bodyPr>
            <a:normAutofit/>
          </a:bodyPr>
          <a:lstStyle/>
          <a:p>
            <a:pPr algn="ctr"/>
            <a:r>
              <a:rPr lang="fr-FR" sz="4000" b="1" dirty="0" smtClean="0">
                <a:solidFill>
                  <a:schemeClr val="tx1"/>
                </a:solidFill>
                <a:latin typeface="Arial" pitchFamily="34" charset="0"/>
                <a:cs typeface="Arial" pitchFamily="34" charset="0"/>
              </a:rPr>
              <a:t>Exemples d’organisation possible</a:t>
            </a:r>
            <a:endParaRPr lang="fr-FR" sz="4000" b="1" dirty="0">
              <a:solidFill>
                <a:schemeClr val="tx1"/>
              </a:solidFill>
              <a:latin typeface="Arial" pitchFamily="34" charset="0"/>
              <a:cs typeface="Arial" pitchFamily="34" charset="0"/>
            </a:endParaRPr>
          </a:p>
        </p:txBody>
      </p:sp>
      <p:sp>
        <p:nvSpPr>
          <p:cNvPr id="3" name="Espace réservé du contenu 2"/>
          <p:cNvSpPr>
            <a:spLocks noGrp="1"/>
          </p:cNvSpPr>
          <p:nvPr>
            <p:ph sz="quarter" idx="1"/>
          </p:nvPr>
        </p:nvSpPr>
        <p:spPr>
          <a:xfrm>
            <a:off x="914400" y="1285860"/>
            <a:ext cx="7772400" cy="5429288"/>
          </a:xfrm>
        </p:spPr>
        <p:txBody>
          <a:bodyPr>
            <a:noAutofit/>
          </a:bodyPr>
          <a:lstStyle/>
          <a:p>
            <a:pPr algn="just"/>
            <a:r>
              <a:rPr lang="fr-FR" sz="2400" dirty="0" smtClean="0">
                <a:latin typeface="Arial" pitchFamily="34" charset="0"/>
                <a:cs typeface="Arial" pitchFamily="34" charset="0"/>
              </a:rPr>
              <a:t>Ex1:Faire de l’EIST (enseignement intégré des sciences et de la technologie). Cela consiste à faire 3 groupes avec 2 classes. Chacun de 3 professeurs traite l’intégralité du programme de « Sciences » avec son groupe.</a:t>
            </a:r>
          </a:p>
          <a:p>
            <a:pPr algn="just"/>
            <a:r>
              <a:rPr lang="fr-FR" sz="2400" dirty="0" smtClean="0">
                <a:latin typeface="Arial" pitchFamily="34" charset="0"/>
                <a:cs typeface="Arial" pitchFamily="34" charset="0"/>
              </a:rPr>
              <a:t>Ex2: Donner 1h à chacun des 3 professeurs qui traiteront la partie correspondant à leur discipline. La 4</a:t>
            </a:r>
            <a:r>
              <a:rPr lang="fr-FR" sz="2400" baseline="30000" dirty="0" smtClean="0">
                <a:latin typeface="Arial" pitchFamily="34" charset="0"/>
                <a:cs typeface="Arial" pitchFamily="34" charset="0"/>
              </a:rPr>
              <a:t>ème</a:t>
            </a:r>
            <a:r>
              <a:rPr lang="fr-FR" sz="2400" dirty="0" smtClean="0">
                <a:latin typeface="Arial" pitchFamily="34" charset="0"/>
                <a:cs typeface="Arial" pitchFamily="34" charset="0"/>
              </a:rPr>
              <a:t> heure étant donnée une fois sur 3 aux professeurs de SPC-SVT-Technologie. </a:t>
            </a:r>
          </a:p>
          <a:p>
            <a:pPr algn="just">
              <a:buNone/>
            </a:pPr>
            <a:r>
              <a:rPr lang="fr-FR" sz="2400" dirty="0" smtClean="0">
                <a:latin typeface="Arial" pitchFamily="34" charset="0"/>
                <a:cs typeface="Arial" pitchFamily="34" charset="0"/>
              </a:rPr>
              <a:t>   Bilan: (SVT 1h20min, SPC 1h20min, Techno 1h20min).</a:t>
            </a:r>
          </a:p>
          <a:p>
            <a:pPr algn="just"/>
            <a:r>
              <a:rPr lang="fr-FR" sz="2400" dirty="0" smtClean="0">
                <a:latin typeface="Arial" pitchFamily="34" charset="0"/>
                <a:cs typeface="Arial" pitchFamily="34" charset="0"/>
              </a:rPr>
              <a:t>Ex3: 2h SVT, 1h SPC,1h Technologie</a:t>
            </a:r>
          </a:p>
          <a:p>
            <a:pPr algn="just"/>
            <a:r>
              <a:rPr lang="fr-FR" sz="2400" dirty="0" smtClean="0">
                <a:latin typeface="Arial" pitchFamily="34" charset="0"/>
                <a:cs typeface="Arial" pitchFamily="34" charset="0"/>
              </a:rPr>
              <a:t>…</a:t>
            </a:r>
          </a:p>
          <a:p>
            <a:pPr algn="just">
              <a:buNone/>
            </a:pPr>
            <a:r>
              <a:rPr lang="fr-FR" sz="2400" dirty="0" smtClean="0">
                <a:latin typeface="Arial" pitchFamily="34" charset="0"/>
                <a:cs typeface="Arial" pitchFamily="34" charset="0"/>
              </a:rPr>
              <a:t>  </a:t>
            </a:r>
          </a:p>
          <a:p>
            <a:pPr algn="just">
              <a:buNone/>
            </a:pPr>
            <a:endParaRPr lang="fr-FR"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2800" b="1" dirty="0" smtClean="0">
                <a:solidFill>
                  <a:schemeClr val="tx1"/>
                </a:solidFill>
              </a:rPr>
              <a:t>L’Accompagnement Personnalisé AP et les Enseignements Pratiques Interdisciplinaires EPI</a:t>
            </a:r>
            <a:endParaRPr lang="fr-FR" sz="2800" b="1" dirty="0">
              <a:solidFill>
                <a:schemeClr val="tx1"/>
              </a:solidFill>
            </a:endParaRPr>
          </a:p>
        </p:txBody>
      </p:sp>
      <p:sp>
        <p:nvSpPr>
          <p:cNvPr id="3" name="Espace réservé du contenu 2"/>
          <p:cNvSpPr>
            <a:spLocks noGrp="1"/>
          </p:cNvSpPr>
          <p:nvPr>
            <p:ph sz="quarter" idx="1"/>
          </p:nvPr>
        </p:nvSpPr>
        <p:spPr/>
        <p:txBody>
          <a:bodyPr>
            <a:noAutofit/>
          </a:bodyPr>
          <a:lstStyle/>
          <a:p>
            <a:pPr algn="just"/>
            <a:r>
              <a:rPr lang="fr-FR" sz="2400" dirty="0" smtClean="0"/>
              <a:t>Ce sont les </a:t>
            </a:r>
            <a:r>
              <a:rPr lang="fr-FR" sz="2400" dirty="0" smtClean="0">
                <a:solidFill>
                  <a:srgbClr val="FF0000"/>
                </a:solidFill>
              </a:rPr>
              <a:t>enseignements complémentaires obligatoires (EC)</a:t>
            </a:r>
            <a:r>
              <a:rPr lang="fr-FR" sz="2400" dirty="0" smtClean="0"/>
              <a:t>.</a:t>
            </a:r>
          </a:p>
          <a:p>
            <a:pPr algn="just"/>
            <a:r>
              <a:rPr lang="fr-FR" sz="2400" dirty="0" smtClean="0">
                <a:solidFill>
                  <a:srgbClr val="FF0000"/>
                </a:solidFill>
              </a:rPr>
              <a:t>Toutes les disciplines </a:t>
            </a:r>
            <a:r>
              <a:rPr lang="fr-FR" sz="2400" dirty="0" smtClean="0"/>
              <a:t>peuvent participer.</a:t>
            </a:r>
          </a:p>
          <a:p>
            <a:pPr algn="just"/>
            <a:r>
              <a:rPr lang="fr-FR" sz="2400" dirty="0" smtClean="0"/>
              <a:t>En 6</a:t>
            </a:r>
            <a:r>
              <a:rPr lang="fr-FR" sz="2400" baseline="30000" dirty="0" smtClean="0"/>
              <a:t>ème</a:t>
            </a:r>
            <a:r>
              <a:rPr lang="fr-FR" sz="2400" dirty="0" smtClean="0"/>
              <a:t> : 3h d’AP et 0h d’EPI</a:t>
            </a:r>
          </a:p>
          <a:p>
            <a:pPr algn="just"/>
            <a:r>
              <a:rPr lang="fr-FR" sz="2400" dirty="0" smtClean="0"/>
              <a:t>En 5</a:t>
            </a:r>
            <a:r>
              <a:rPr lang="fr-FR" sz="2400" baseline="30000" dirty="0" smtClean="0"/>
              <a:t>ème</a:t>
            </a:r>
            <a:r>
              <a:rPr lang="fr-FR" sz="2400" dirty="0" smtClean="0"/>
              <a:t>-4</a:t>
            </a:r>
            <a:r>
              <a:rPr lang="fr-FR" sz="2400" baseline="30000" dirty="0" smtClean="0"/>
              <a:t>ème</a:t>
            </a:r>
            <a:r>
              <a:rPr lang="fr-FR" sz="2400" dirty="0" smtClean="0"/>
              <a:t> -3</a:t>
            </a:r>
            <a:r>
              <a:rPr lang="fr-FR" sz="2400" baseline="30000" dirty="0" smtClean="0"/>
              <a:t>ème</a:t>
            </a:r>
            <a:r>
              <a:rPr lang="fr-FR" sz="2400" dirty="0" smtClean="0"/>
              <a:t> : 4h d’AP et d’EPI dont 1h ou 2h d’AP et 3h ou 2h d’EPI (autonomie des collèges)</a:t>
            </a:r>
          </a:p>
          <a:p>
            <a:pPr algn="just"/>
            <a:r>
              <a:rPr lang="fr-FR" sz="2400" dirty="0" smtClean="0"/>
              <a:t>Fonctionnement : Ces heures bien qu’obligatoires n’existent pas dans la dotation horaire, elles sont prises sur les horaires disciplinaires. (autonomie des collèges)</a:t>
            </a:r>
          </a:p>
          <a:p>
            <a:pPr algn="just"/>
            <a:r>
              <a:rPr lang="fr-FR" sz="2400" dirty="0" smtClean="0"/>
              <a:t>Elles font partie du programme, c’est une autre façon de traiter le programme</a:t>
            </a:r>
            <a:endParaRPr lang="fr-FR"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solidFill>
                  <a:schemeClr val="tx1"/>
                </a:solidFill>
              </a:rPr>
              <a:t>QU’EST-CE QUE L’A.P.</a:t>
            </a:r>
            <a:endParaRPr lang="fr-FR" dirty="0">
              <a:solidFill>
                <a:schemeClr val="tx1"/>
              </a:solidFill>
            </a:endParaRPr>
          </a:p>
        </p:txBody>
      </p:sp>
      <p:sp>
        <p:nvSpPr>
          <p:cNvPr id="3" name="Espace réservé du contenu 2"/>
          <p:cNvSpPr>
            <a:spLocks noGrp="1"/>
          </p:cNvSpPr>
          <p:nvPr>
            <p:ph sz="quarter" idx="1"/>
          </p:nvPr>
        </p:nvSpPr>
        <p:spPr>
          <a:xfrm>
            <a:off x="457200" y="1785926"/>
            <a:ext cx="8229600" cy="4857784"/>
          </a:xfrm>
        </p:spPr>
        <p:txBody>
          <a:bodyPr>
            <a:normAutofit/>
          </a:bodyPr>
          <a:lstStyle/>
          <a:p>
            <a:pPr algn="just"/>
            <a:r>
              <a:rPr lang="fr-FR" sz="2800" b="1" u="sng" dirty="0" err="1" smtClean="0"/>
              <a:t>Déf</a:t>
            </a:r>
            <a:r>
              <a:rPr lang="fr-FR" sz="2800" b="1" u="sng" dirty="0" smtClean="0"/>
              <a:t> : </a:t>
            </a:r>
            <a:r>
              <a:rPr lang="fr-FR" sz="2800" b="1" dirty="0" smtClean="0"/>
              <a:t> </a:t>
            </a:r>
            <a:r>
              <a:rPr lang="fr-FR" sz="2800" dirty="0" smtClean="0"/>
              <a:t>L’accompagnement personnalisé s’adresse à </a:t>
            </a:r>
            <a:r>
              <a:rPr lang="fr-FR" sz="2800" dirty="0" smtClean="0">
                <a:solidFill>
                  <a:srgbClr val="FF0000"/>
                </a:solidFill>
              </a:rPr>
              <a:t>tous les élèves</a:t>
            </a:r>
            <a:r>
              <a:rPr lang="fr-FR" sz="2800" dirty="0" smtClean="0"/>
              <a:t> selon leurs besoins ; On peut y faire du </a:t>
            </a:r>
            <a:r>
              <a:rPr lang="fr-FR" sz="2800" dirty="0" smtClean="0">
                <a:solidFill>
                  <a:srgbClr val="FF0000"/>
                </a:solidFill>
              </a:rPr>
              <a:t>soutien, de l’approfondissement et de la méthodologie</a:t>
            </a:r>
            <a:r>
              <a:rPr lang="fr-FR" sz="2800" dirty="0" smtClean="0"/>
              <a:t>.</a:t>
            </a:r>
          </a:p>
          <a:p>
            <a:pPr algn="just"/>
            <a:r>
              <a:rPr lang="fr-FR" sz="2800" dirty="0" smtClean="0">
                <a:solidFill>
                  <a:srgbClr val="FF0000"/>
                </a:solidFill>
              </a:rPr>
              <a:t>L’AP est un moyen de répondre à l’hétérogénéité des classes.</a:t>
            </a:r>
          </a:p>
          <a:p>
            <a:pPr algn="just"/>
            <a:r>
              <a:rPr lang="fr-FR" sz="2800" dirty="0" smtClean="0"/>
              <a:t>L’AP est disciplinaire </a:t>
            </a:r>
          </a:p>
          <a:p>
            <a:pPr algn="just"/>
            <a:r>
              <a:rPr lang="fr-FR" sz="2800" b="1" dirty="0" smtClean="0"/>
              <a:t>Contrairement au lycée, l’AP n’est pas en plus des heures de cours mais à la place.</a:t>
            </a:r>
          </a:p>
          <a:p>
            <a:endParaRPr lang="fr-F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solidFill>
                  <a:schemeClr val="tx1"/>
                </a:solidFill>
              </a:rPr>
              <a:t>QU’EST-CE QUE SONT LES E.P.I.</a:t>
            </a:r>
            <a:endParaRPr lang="fr-FR" dirty="0"/>
          </a:p>
        </p:txBody>
      </p:sp>
      <p:sp>
        <p:nvSpPr>
          <p:cNvPr id="3" name="Espace réservé du contenu 2"/>
          <p:cNvSpPr>
            <a:spLocks noGrp="1"/>
          </p:cNvSpPr>
          <p:nvPr>
            <p:ph sz="quarter" idx="1"/>
          </p:nvPr>
        </p:nvSpPr>
        <p:spPr/>
        <p:txBody>
          <a:bodyPr>
            <a:normAutofit lnSpcReduction="10000"/>
          </a:bodyPr>
          <a:lstStyle/>
          <a:p>
            <a:pPr algn="just"/>
            <a:r>
              <a:rPr lang="fr-FR" b="1" dirty="0" err="1" smtClean="0"/>
              <a:t>Déf</a:t>
            </a:r>
            <a:r>
              <a:rPr lang="fr-FR" b="1" dirty="0" smtClean="0"/>
              <a:t>:</a:t>
            </a:r>
            <a:r>
              <a:rPr lang="fr-FR" dirty="0" smtClean="0"/>
              <a:t> Les enseignements pratiques interdisciplinaires permettent de construire et d’approfondir des connaissances et des compétences par une </a:t>
            </a:r>
            <a:r>
              <a:rPr lang="fr-FR" dirty="0" smtClean="0">
                <a:solidFill>
                  <a:srgbClr val="FF0000"/>
                </a:solidFill>
              </a:rPr>
              <a:t>démarche de projet </a:t>
            </a:r>
            <a:r>
              <a:rPr lang="fr-FR" dirty="0" smtClean="0"/>
              <a:t>conduisant à une </a:t>
            </a:r>
            <a:r>
              <a:rPr lang="fr-FR" dirty="0" smtClean="0">
                <a:solidFill>
                  <a:srgbClr val="FF0000"/>
                </a:solidFill>
              </a:rPr>
              <a:t>réalisation concrète, individuelle ou collective</a:t>
            </a:r>
            <a:r>
              <a:rPr lang="fr-FR" dirty="0" smtClean="0"/>
              <a:t>. </a:t>
            </a:r>
          </a:p>
          <a:p>
            <a:pPr algn="just"/>
            <a:r>
              <a:rPr lang="fr-FR" dirty="0" smtClean="0"/>
              <a:t>C’est un enseignement </a:t>
            </a:r>
            <a:r>
              <a:rPr lang="fr-FR" dirty="0" smtClean="0">
                <a:solidFill>
                  <a:srgbClr val="FF0000"/>
                </a:solidFill>
              </a:rPr>
              <a:t>interdisciplinaire</a:t>
            </a:r>
            <a:r>
              <a:rPr lang="fr-FR" dirty="0" smtClean="0"/>
              <a:t> comportant </a:t>
            </a:r>
            <a:r>
              <a:rPr lang="fr-FR" dirty="0" smtClean="0">
                <a:solidFill>
                  <a:srgbClr val="FF0000"/>
                </a:solidFill>
              </a:rPr>
              <a:t>8 thématiques</a:t>
            </a:r>
            <a:r>
              <a:rPr lang="fr-FR" dirty="0" smtClean="0"/>
              <a:t>.</a:t>
            </a:r>
          </a:p>
          <a:p>
            <a:pPr algn="just"/>
            <a:r>
              <a:rPr lang="fr-FR" dirty="0" smtClean="0"/>
              <a:t>Les EPI proposés aux élèves doivent, chaque année, être au moins au nombre de deux, portant chacun sur une thématique interdisciplinaire différente.</a:t>
            </a:r>
          </a:p>
          <a:p>
            <a:pPr algn="just"/>
            <a:r>
              <a:rPr lang="fr-FR" b="1" dirty="0" smtClean="0"/>
              <a:t>Les EPI ressemblent beaucoup au TPE.</a:t>
            </a:r>
          </a:p>
          <a:p>
            <a:endParaRPr lang="fr-F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solidFill>
                  <a:schemeClr val="tx1"/>
                </a:solidFill>
              </a:rPr>
              <a:t>LISTE DES THEMATIQUES DES EPI</a:t>
            </a:r>
            <a:endParaRPr lang="fr-FR" dirty="0">
              <a:solidFill>
                <a:schemeClr val="tx1"/>
              </a:solidFill>
            </a:endParaRPr>
          </a:p>
        </p:txBody>
      </p:sp>
      <p:sp>
        <p:nvSpPr>
          <p:cNvPr id="3" name="Espace réservé du contenu 2"/>
          <p:cNvSpPr>
            <a:spLocks noGrp="1"/>
          </p:cNvSpPr>
          <p:nvPr>
            <p:ph sz="quarter" idx="1"/>
          </p:nvPr>
        </p:nvSpPr>
        <p:spPr/>
        <p:txBody>
          <a:bodyPr>
            <a:normAutofit/>
          </a:bodyPr>
          <a:lstStyle/>
          <a:p>
            <a:pPr algn="just"/>
            <a:r>
              <a:rPr lang="fr-FR" dirty="0" smtClean="0">
                <a:solidFill>
                  <a:srgbClr val="FF0000"/>
                </a:solidFill>
              </a:rPr>
              <a:t>a) Corps, santé, bien-être et sécurité ; </a:t>
            </a:r>
            <a:r>
              <a:rPr lang="fr-FR" dirty="0" smtClean="0"/>
              <a:t> </a:t>
            </a:r>
          </a:p>
          <a:p>
            <a:pPr algn="just"/>
            <a:r>
              <a:rPr lang="fr-FR" dirty="0" smtClean="0"/>
              <a:t>b) Culture et création artistiques ; </a:t>
            </a:r>
          </a:p>
          <a:p>
            <a:pPr algn="just"/>
            <a:r>
              <a:rPr lang="fr-FR" dirty="0" smtClean="0">
                <a:solidFill>
                  <a:srgbClr val="FF0000"/>
                </a:solidFill>
              </a:rPr>
              <a:t>c) Transition écologique et développement durable ; </a:t>
            </a:r>
          </a:p>
          <a:p>
            <a:pPr algn="just"/>
            <a:r>
              <a:rPr lang="fr-FR" dirty="0" smtClean="0"/>
              <a:t>d) Information, communication, citoyenneté ;</a:t>
            </a:r>
          </a:p>
          <a:p>
            <a:pPr algn="just"/>
            <a:r>
              <a:rPr lang="fr-FR" dirty="0" smtClean="0"/>
              <a:t>e) Langues et cultures de l’Antiquité ;</a:t>
            </a:r>
          </a:p>
          <a:p>
            <a:pPr algn="just"/>
            <a:r>
              <a:rPr lang="fr-FR" dirty="0" smtClean="0"/>
              <a:t>f) Langues et cultures étrangères ou, le cas échéant, régionales ;</a:t>
            </a:r>
          </a:p>
          <a:p>
            <a:pPr algn="just"/>
            <a:r>
              <a:rPr lang="fr-FR" dirty="0" smtClean="0"/>
              <a:t>g) Monde économique et professionnel ;</a:t>
            </a:r>
          </a:p>
          <a:p>
            <a:pPr algn="just"/>
            <a:r>
              <a:rPr lang="fr-FR" dirty="0" smtClean="0">
                <a:solidFill>
                  <a:srgbClr val="FF0000"/>
                </a:solidFill>
              </a:rPr>
              <a:t>h) Sciences, technologie et société.   </a:t>
            </a:r>
          </a:p>
          <a:p>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b="1" dirty="0" smtClean="0">
                <a:solidFill>
                  <a:schemeClr val="tx1"/>
                </a:solidFill>
              </a:rPr>
              <a:t>ORGANISATION POSSIBLE DE l’AP et des EPI</a:t>
            </a:r>
            <a:endParaRPr lang="fr-FR" b="1" dirty="0">
              <a:solidFill>
                <a:schemeClr val="tx1"/>
              </a:solidFill>
            </a:endParaRPr>
          </a:p>
        </p:txBody>
      </p:sp>
      <p:sp>
        <p:nvSpPr>
          <p:cNvPr id="3" name="Espace réservé du contenu 2"/>
          <p:cNvSpPr>
            <a:spLocks noGrp="1"/>
          </p:cNvSpPr>
          <p:nvPr>
            <p:ph sz="quarter" idx="1"/>
          </p:nvPr>
        </p:nvSpPr>
        <p:spPr>
          <a:xfrm>
            <a:off x="914400" y="2071678"/>
            <a:ext cx="7772400" cy="4286280"/>
          </a:xfrm>
        </p:spPr>
        <p:txBody>
          <a:bodyPr>
            <a:normAutofit fontScale="92500" lnSpcReduction="20000"/>
          </a:bodyPr>
          <a:lstStyle/>
          <a:p>
            <a:pPr algn="just"/>
            <a:r>
              <a:rPr lang="fr-FR" dirty="0" smtClean="0"/>
              <a:t>Elle est laissée au choix des collèges. </a:t>
            </a:r>
          </a:p>
          <a:p>
            <a:pPr algn="just"/>
            <a:r>
              <a:rPr lang="fr-FR" dirty="0" smtClean="0"/>
              <a:t>Le plus simple est de laisser ses heures à chaque discipline et faire l’AP et les EPI dessus.</a:t>
            </a:r>
          </a:p>
          <a:p>
            <a:pPr algn="just"/>
            <a:r>
              <a:rPr lang="fr-FR" dirty="0" smtClean="0"/>
              <a:t>Ex  (5</a:t>
            </a:r>
            <a:r>
              <a:rPr lang="fr-FR" baseline="30000" dirty="0" smtClean="0"/>
              <a:t>ème</a:t>
            </a:r>
            <a:r>
              <a:rPr lang="fr-FR" dirty="0" smtClean="0"/>
              <a:t>): </a:t>
            </a:r>
            <a:r>
              <a:rPr lang="fr-FR" b="1" dirty="0" smtClean="0"/>
              <a:t>trimestre 1</a:t>
            </a:r>
            <a:r>
              <a:rPr lang="fr-FR" dirty="0" smtClean="0"/>
              <a:t>: 1,5h de SPC dont 30 minutes sur l’EPI</a:t>
            </a:r>
            <a:r>
              <a:rPr lang="fr-FR" dirty="0" smtClean="0">
                <a:solidFill>
                  <a:srgbClr val="FF0000"/>
                </a:solidFill>
              </a:rPr>
              <a:t> </a:t>
            </a:r>
            <a:r>
              <a:rPr lang="fr-FR" dirty="0" smtClean="0"/>
              <a:t>Sciences, technologie et société. De même 1,5h de SVT dont 30 minutes sur le même EPI et 1,5h de Techno dont 30 minutes sur le même EPI. Les trimestre 2 et 3, ces 3 disciplines ont leur horaire normal et ne font pas d’EPI. </a:t>
            </a:r>
          </a:p>
          <a:p>
            <a:pPr algn="just">
              <a:buNone/>
            </a:pPr>
            <a:r>
              <a:rPr lang="fr-FR" b="1" dirty="0" smtClean="0"/>
              <a:t>  trimestre 2: </a:t>
            </a:r>
            <a:r>
              <a:rPr lang="fr-FR" dirty="0" smtClean="0"/>
              <a:t>C’est par exemple le français et l’HG qui feront un autre EPI selon les mêmes modalités.</a:t>
            </a:r>
          </a:p>
          <a:p>
            <a:pPr algn="just">
              <a:buNone/>
            </a:pPr>
            <a:r>
              <a:rPr lang="fr-FR" b="1" dirty="0" smtClean="0"/>
              <a:t>   trimestre 3: </a:t>
            </a:r>
            <a:r>
              <a:rPr lang="fr-FR" dirty="0" smtClean="0"/>
              <a:t>C’est par exemple les langues qui feront un autre EPI selon les mêmes modalités.</a:t>
            </a:r>
          </a:p>
          <a:p>
            <a:pPr>
              <a:buNone/>
            </a:pPr>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solidFill>
                  <a:schemeClr val="tx1"/>
                </a:solidFill>
              </a:rPr>
              <a:t>Mise en application</a:t>
            </a:r>
            <a:endParaRPr lang="fr-FR" b="1" dirty="0">
              <a:solidFill>
                <a:schemeClr val="tx1"/>
              </a:solidFill>
            </a:endParaRPr>
          </a:p>
        </p:txBody>
      </p:sp>
      <p:sp>
        <p:nvSpPr>
          <p:cNvPr id="3" name="Espace réservé du contenu 2"/>
          <p:cNvSpPr>
            <a:spLocks noGrp="1"/>
          </p:cNvSpPr>
          <p:nvPr>
            <p:ph sz="quarter" idx="1"/>
          </p:nvPr>
        </p:nvSpPr>
        <p:spPr/>
        <p:txBody>
          <a:bodyPr>
            <a:normAutofit lnSpcReduction="10000"/>
          </a:bodyPr>
          <a:lstStyle/>
          <a:p>
            <a:pPr algn="just"/>
            <a:r>
              <a:rPr lang="fr-FR" sz="3600" dirty="0" smtClean="0"/>
              <a:t>En septembre 2016 pour le nouveau socle commun et les nouveaux programmes pour les quatre niveaux en même temps 6</a:t>
            </a:r>
            <a:r>
              <a:rPr lang="fr-FR" sz="3600" baseline="30000" dirty="0" smtClean="0"/>
              <a:t>ème</a:t>
            </a:r>
            <a:r>
              <a:rPr lang="fr-FR" sz="3600" dirty="0" smtClean="0"/>
              <a:t>-5</a:t>
            </a:r>
            <a:r>
              <a:rPr lang="fr-FR" sz="3600" baseline="30000" dirty="0" smtClean="0"/>
              <a:t>ème</a:t>
            </a:r>
            <a:r>
              <a:rPr lang="fr-FR" sz="3600" dirty="0" smtClean="0"/>
              <a:t>-4</a:t>
            </a:r>
            <a:r>
              <a:rPr lang="fr-FR" sz="3600" baseline="30000" dirty="0" smtClean="0"/>
              <a:t>ème</a:t>
            </a:r>
            <a:r>
              <a:rPr lang="fr-FR" sz="3600" dirty="0" smtClean="0"/>
              <a:t>-3</a:t>
            </a:r>
            <a:r>
              <a:rPr lang="fr-FR" sz="3600" baseline="30000" dirty="0" smtClean="0"/>
              <a:t>ème</a:t>
            </a:r>
            <a:r>
              <a:rPr lang="fr-FR" sz="3600" dirty="0" smtClean="0"/>
              <a:t>.</a:t>
            </a:r>
          </a:p>
          <a:p>
            <a:pPr algn="just"/>
            <a:r>
              <a:rPr lang="fr-FR" sz="3600" dirty="0" smtClean="0"/>
              <a:t>Deux cycles dont un à cheval sur l’école élémentaire      </a:t>
            </a:r>
          </a:p>
          <a:p>
            <a:pPr algn="just">
              <a:buNone/>
            </a:pPr>
            <a:r>
              <a:rPr lang="fr-FR" sz="3600" dirty="0" smtClean="0"/>
              <a:t>   le cycle 3 : CM1-CM2-6</a:t>
            </a:r>
            <a:r>
              <a:rPr lang="fr-FR" sz="3600" baseline="30000" dirty="0" smtClean="0"/>
              <a:t>ème</a:t>
            </a:r>
            <a:r>
              <a:rPr lang="fr-FR" sz="3600" dirty="0" smtClean="0"/>
              <a:t> et</a:t>
            </a:r>
          </a:p>
          <a:p>
            <a:pPr algn="just">
              <a:buNone/>
            </a:pPr>
            <a:r>
              <a:rPr lang="fr-FR" sz="3600" dirty="0" smtClean="0"/>
              <a:t>   le cycle 4 :  5</a:t>
            </a:r>
            <a:r>
              <a:rPr lang="fr-FR" sz="3600" baseline="30000" dirty="0" smtClean="0"/>
              <a:t>ème</a:t>
            </a:r>
            <a:r>
              <a:rPr lang="fr-FR" sz="3600" dirty="0" smtClean="0"/>
              <a:t>-4</a:t>
            </a:r>
            <a:r>
              <a:rPr lang="fr-FR" sz="3600" baseline="30000" dirty="0" smtClean="0"/>
              <a:t>ème</a:t>
            </a:r>
            <a:r>
              <a:rPr lang="fr-FR" sz="3600" dirty="0" smtClean="0"/>
              <a:t>-3</a:t>
            </a:r>
            <a:r>
              <a:rPr lang="fr-FR" sz="3600" baseline="30000" dirty="0" smtClean="0"/>
              <a:t>ème</a:t>
            </a:r>
            <a:r>
              <a:rPr lang="fr-FR" sz="3600" dirty="0" smtClean="0"/>
              <a:t> .</a:t>
            </a:r>
          </a:p>
          <a:p>
            <a:endParaRPr lang="fr-FR" dirty="0" smtClean="0"/>
          </a:p>
          <a:p>
            <a:pPr>
              <a:buNone/>
            </a:pPr>
            <a:endParaRPr lang="fr-FR" baseline="300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solidFill>
                  <a:schemeClr val="tx1"/>
                </a:solidFill>
              </a:rPr>
              <a:t>BILAN SUR LES HORAIRES</a:t>
            </a:r>
            <a:endParaRPr lang="fr-FR" dirty="0">
              <a:solidFill>
                <a:schemeClr val="tx1"/>
              </a:solidFill>
            </a:endParaRPr>
          </a:p>
        </p:txBody>
      </p:sp>
      <p:sp>
        <p:nvSpPr>
          <p:cNvPr id="3" name="Espace réservé du contenu 2"/>
          <p:cNvSpPr>
            <a:spLocks noGrp="1"/>
          </p:cNvSpPr>
          <p:nvPr>
            <p:ph sz="quarter" idx="1"/>
          </p:nvPr>
        </p:nvSpPr>
        <p:spPr/>
        <p:txBody>
          <a:bodyPr>
            <a:normAutofit/>
          </a:bodyPr>
          <a:lstStyle/>
          <a:p>
            <a:pPr algn="just"/>
            <a:r>
              <a:rPr lang="fr-FR" sz="3000" dirty="0" smtClean="0"/>
              <a:t>Le collège comporte un tronc commun de 26h (enseignements classiques+AP+EPI) et 3h supplémentaire pour dédoubler les groupes, permettre des </a:t>
            </a:r>
            <a:r>
              <a:rPr lang="fr-FR" sz="3000" dirty="0" err="1" smtClean="0"/>
              <a:t>cointerventions</a:t>
            </a:r>
            <a:r>
              <a:rPr lang="fr-FR" sz="3000" dirty="0" smtClean="0"/>
              <a:t>, faire les enseignements facultatifs. Chaque classe aura donc une dotation de 29h.</a:t>
            </a:r>
          </a:p>
          <a:p>
            <a:pPr algn="just"/>
            <a:endParaRPr lang="fr-FR" sz="3600" dirty="0" smtClean="0"/>
          </a:p>
          <a:p>
            <a:endParaRPr lang="fr-F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algn="ctr"/>
            <a:r>
              <a:rPr lang="fr-FR" sz="4000" b="1" dirty="0" smtClean="0">
                <a:solidFill>
                  <a:schemeClr val="tx1"/>
                </a:solidFill>
              </a:rPr>
              <a:t>REFORME DE L’EVALUATION</a:t>
            </a:r>
            <a:endParaRPr lang="fr-FR" sz="4000" b="1" dirty="0">
              <a:solidFill>
                <a:schemeClr val="tx1"/>
              </a:solidFill>
            </a:endParaRPr>
          </a:p>
        </p:txBody>
      </p:sp>
      <p:sp>
        <p:nvSpPr>
          <p:cNvPr id="3" name="Espace réservé du contenu 2"/>
          <p:cNvSpPr>
            <a:spLocks noGrp="1"/>
          </p:cNvSpPr>
          <p:nvPr>
            <p:ph sz="quarter" idx="1"/>
          </p:nvPr>
        </p:nvSpPr>
        <p:spPr/>
        <p:txBody>
          <a:bodyPr>
            <a:normAutofit fontScale="92500" lnSpcReduction="10000"/>
          </a:bodyPr>
          <a:lstStyle/>
          <a:p>
            <a:pPr algn="just"/>
            <a:r>
              <a:rPr lang="fr-FR" dirty="0" smtClean="0"/>
              <a:t>Remplacement du LPC par un livret scolaire (CP-3</a:t>
            </a:r>
            <a:r>
              <a:rPr lang="fr-FR" baseline="30000" dirty="0" smtClean="0"/>
              <a:t>ème</a:t>
            </a:r>
            <a:r>
              <a:rPr lang="fr-FR" dirty="0" smtClean="0"/>
              <a:t>) </a:t>
            </a:r>
            <a:r>
              <a:rPr lang="fr-FR" dirty="0" smtClean="0">
                <a:solidFill>
                  <a:srgbClr val="FF0000"/>
                </a:solidFill>
              </a:rPr>
              <a:t>numérique et national. </a:t>
            </a:r>
            <a:r>
              <a:rPr lang="fr-FR" dirty="0" smtClean="0">
                <a:solidFill>
                  <a:srgbClr val="FF0000"/>
                </a:solidFill>
                <a:hlinkClick r:id="rId2" action="ppaction://hlinkfile"/>
              </a:rPr>
              <a:t>projet Livret-scolaire.pdf</a:t>
            </a:r>
            <a:endParaRPr lang="fr-FR" dirty="0" smtClean="0">
              <a:solidFill>
                <a:srgbClr val="FF0000"/>
              </a:solidFill>
            </a:endParaRPr>
          </a:p>
          <a:p>
            <a:pPr algn="just"/>
            <a:r>
              <a:rPr lang="fr-FR" dirty="0" smtClean="0"/>
              <a:t>A la fin de chaque cycle, bilan de compétences général du socle de chaque élève</a:t>
            </a:r>
          </a:p>
          <a:p>
            <a:pPr algn="just"/>
            <a:r>
              <a:rPr lang="fr-FR" dirty="0" smtClean="0"/>
              <a:t>Les notes sont facultatives (laissées au choix des collèges)</a:t>
            </a:r>
          </a:p>
          <a:p>
            <a:pPr algn="just"/>
            <a:r>
              <a:rPr lang="fr-FR" dirty="0" smtClean="0"/>
              <a:t>Le redoublement sera exceptionnel (seulement en cas de longue maladie d’un élève ou en cas de longue déscolarisation)</a:t>
            </a:r>
          </a:p>
          <a:p>
            <a:pPr algn="just"/>
            <a:r>
              <a:rPr lang="fr-FR" dirty="0" smtClean="0"/>
              <a:t>Les élèves en grande difficulté devront faire l’objet d’un suivi personnalisé PPRE (Programme personnalisé de réussite éducative)</a:t>
            </a:r>
          </a:p>
          <a:p>
            <a:endParaRPr lang="fr-F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solidFill>
                  <a:schemeClr val="tx1"/>
                </a:solidFill>
              </a:rPr>
              <a:t>LE DNB juin 2017</a:t>
            </a:r>
            <a:endParaRPr lang="fr-FR" b="1" dirty="0">
              <a:solidFill>
                <a:schemeClr val="tx1"/>
              </a:solidFill>
            </a:endParaRPr>
          </a:p>
        </p:txBody>
      </p:sp>
      <p:sp>
        <p:nvSpPr>
          <p:cNvPr id="3" name="Espace réservé du contenu 2"/>
          <p:cNvSpPr>
            <a:spLocks noGrp="1"/>
          </p:cNvSpPr>
          <p:nvPr>
            <p:ph sz="quarter" idx="1"/>
          </p:nvPr>
        </p:nvSpPr>
        <p:spPr/>
        <p:txBody>
          <a:bodyPr>
            <a:normAutofit fontScale="92500" lnSpcReduction="20000"/>
          </a:bodyPr>
          <a:lstStyle/>
          <a:p>
            <a:pPr algn="just"/>
            <a:r>
              <a:rPr lang="fr-FR" dirty="0" smtClean="0"/>
              <a:t>2 épreuves écrites : </a:t>
            </a:r>
          </a:p>
          <a:p>
            <a:pPr algn="just">
              <a:buNone/>
            </a:pPr>
            <a:r>
              <a:rPr lang="fr-FR" dirty="0" smtClean="0"/>
              <a:t>-Epreuve « littéraire » comprenant le français, l’histoire-géographie, l’éducation morale et civique EMC</a:t>
            </a:r>
          </a:p>
          <a:p>
            <a:pPr algn="just">
              <a:buNone/>
            </a:pPr>
            <a:r>
              <a:rPr lang="fr-FR" dirty="0" smtClean="0"/>
              <a:t>-Epreuve « scientifique » comprenant les mathématiques, les sciences et la technologie.</a:t>
            </a:r>
          </a:p>
          <a:p>
            <a:pPr algn="just"/>
            <a:r>
              <a:rPr lang="fr-FR" dirty="0" smtClean="0"/>
              <a:t>1 épreuve orale d’EPI</a:t>
            </a:r>
          </a:p>
          <a:p>
            <a:pPr algn="just"/>
            <a:r>
              <a:rPr lang="fr-FR" dirty="0" smtClean="0"/>
              <a:t>Le contrôle continu n’existe plus, il est remplacé par des points de bonification en fonction de la maitrise des domaines du socle.</a:t>
            </a:r>
          </a:p>
          <a:p>
            <a:pPr algn="just"/>
            <a:r>
              <a:rPr lang="fr-FR" dirty="0" smtClean="0"/>
              <a:t>Création d’une cérémonie obligatoire de remise du brevet</a:t>
            </a:r>
          </a:p>
          <a:p>
            <a:pPr algn="just"/>
            <a:r>
              <a:rPr lang="fr-FR" dirty="0" smtClean="0"/>
              <a:t>Des sujets « 0 » existent. </a:t>
            </a:r>
          </a:p>
          <a:p>
            <a:pPr algn="just"/>
            <a:r>
              <a:rPr lang="fr-FR" dirty="0" err="1" smtClean="0">
                <a:hlinkClick r:id="rId2" action="ppaction://hlinkfile"/>
              </a:rPr>
              <a:t>dnb</a:t>
            </a:r>
            <a:r>
              <a:rPr lang="fr-FR" dirty="0" smtClean="0">
                <a:hlinkClick r:id="rId2" action="ppaction://hlinkfile"/>
              </a:rPr>
              <a:t>-2017-sujet-</a:t>
            </a:r>
            <a:r>
              <a:rPr lang="fr-FR" dirty="0" err="1" smtClean="0">
                <a:hlinkClick r:id="rId2" action="ppaction://hlinkfile"/>
              </a:rPr>
              <a:t>zero</a:t>
            </a:r>
            <a:r>
              <a:rPr lang="fr-FR" dirty="0" smtClean="0">
                <a:hlinkClick r:id="rId2" action="ppaction://hlinkfile"/>
              </a:rPr>
              <a:t>-maths SPC SVT.pdf</a:t>
            </a:r>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fr-FR" dirty="0" smtClean="0">
                <a:solidFill>
                  <a:schemeClr val="tx1"/>
                </a:solidFill>
              </a:rPr>
              <a:t>Les nouveaux programmes des collèges en </a:t>
            </a:r>
            <a:br>
              <a:rPr lang="fr-FR" dirty="0" smtClean="0">
                <a:solidFill>
                  <a:schemeClr val="tx1"/>
                </a:solidFill>
              </a:rPr>
            </a:br>
            <a:r>
              <a:rPr lang="fr-FR" dirty="0" smtClean="0">
                <a:solidFill>
                  <a:schemeClr val="tx1"/>
                </a:solidFill>
              </a:rPr>
              <a:t>Sciences Physiques</a:t>
            </a:r>
            <a:endParaRPr lang="fr-FR" dirty="0">
              <a:solidFill>
                <a:schemeClr val="tx1"/>
              </a:solidFill>
            </a:endParaRPr>
          </a:p>
        </p:txBody>
      </p:sp>
      <p:sp>
        <p:nvSpPr>
          <p:cNvPr id="3" name="Sous-titre 2"/>
          <p:cNvSpPr>
            <a:spLocks noGrp="1"/>
          </p:cNvSpPr>
          <p:nvPr>
            <p:ph type="subTitle" idx="1"/>
          </p:nvPr>
        </p:nvSpPr>
        <p:spPr>
          <a:xfrm>
            <a:off x="533400" y="3228536"/>
            <a:ext cx="7854696" cy="2915108"/>
          </a:xfrm>
        </p:spPr>
        <p:txBody>
          <a:bodyPr>
            <a:normAutofit/>
          </a:bodyPr>
          <a:lstStyle/>
          <a:p>
            <a:endParaRPr lang="fr-FR" dirty="0" smtClean="0"/>
          </a:p>
          <a:p>
            <a:endParaRPr lang="fr-FR" sz="4400" dirty="0" smtClean="0">
              <a:solidFill>
                <a:schemeClr val="bg1"/>
              </a:solidFill>
            </a:endParaRPr>
          </a:p>
          <a:p>
            <a:r>
              <a:rPr lang="fr-FR" sz="4400" dirty="0" smtClean="0">
                <a:solidFill>
                  <a:schemeClr val="bg1"/>
                </a:solidFill>
              </a:rPr>
              <a:t>BO n°48 du 24 décembre 2015</a:t>
            </a:r>
          </a:p>
          <a:p>
            <a:endParaRPr lang="fr-FR" sz="4400" dirty="0" smtClean="0">
              <a:solidFill>
                <a:schemeClr val="bg1"/>
              </a:solidFill>
            </a:endParaRPr>
          </a:p>
          <a:p>
            <a:endParaRPr lang="fr-FR" sz="4400" dirty="0" smtClean="0">
              <a:solidFill>
                <a:schemeClr val="bg1"/>
              </a:solidFill>
            </a:endParaRPr>
          </a:p>
          <a:p>
            <a:endParaRPr lang="fr-FR" sz="4400" dirty="0" smtClean="0">
              <a:solidFill>
                <a:schemeClr val="bg1"/>
              </a:solidFill>
            </a:endParaRPr>
          </a:p>
          <a:p>
            <a:endParaRPr lang="fr-FR" sz="4400" dirty="0" smtClean="0">
              <a:solidFill>
                <a:schemeClr val="bg1"/>
              </a:solidFill>
            </a:endParaRPr>
          </a:p>
          <a:p>
            <a:endParaRPr lang="fr-FR" sz="4400" dirty="0" smtClean="0">
              <a:solidFill>
                <a:schemeClr val="bg1"/>
              </a:solidFill>
            </a:endParaRPr>
          </a:p>
          <a:p>
            <a:endParaRPr lang="fr-FR" sz="4400" dirty="0" smtClean="0">
              <a:solidFill>
                <a:schemeClr val="bg1"/>
              </a:solidFill>
            </a:endParaRPr>
          </a:p>
          <a:p>
            <a:endParaRPr lang="fr-FR" sz="4400" dirty="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Arial" pitchFamily="34" charset="0"/>
                <a:cs typeface="Arial" pitchFamily="34" charset="0"/>
              </a:rPr>
              <a:t>Programmes écrits par cycle</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dirty="0" smtClean="0">
                <a:latin typeface="Arial" pitchFamily="34" charset="0"/>
                <a:cs typeface="Arial" pitchFamily="34" charset="0"/>
              </a:rPr>
              <a:t>Cycle 3 : CM1-CM2-6</a:t>
            </a:r>
            <a:r>
              <a:rPr lang="fr-FR" baseline="30000" dirty="0" smtClean="0">
                <a:latin typeface="Arial" pitchFamily="34" charset="0"/>
                <a:cs typeface="Arial" pitchFamily="34" charset="0"/>
              </a:rPr>
              <a:t>ème</a:t>
            </a:r>
            <a:endParaRPr lang="fr-FR" dirty="0" smtClean="0">
              <a:latin typeface="Arial" pitchFamily="34" charset="0"/>
              <a:cs typeface="Arial" pitchFamily="34" charset="0"/>
            </a:endParaRPr>
          </a:p>
          <a:p>
            <a:pPr algn="just"/>
            <a:r>
              <a:rPr lang="fr-FR" dirty="0" smtClean="0">
                <a:latin typeface="Arial" pitchFamily="34" charset="0"/>
                <a:cs typeface="Arial" pitchFamily="34" charset="0"/>
              </a:rPr>
              <a:t>Cycle 4 : 5</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-4</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-3</a:t>
            </a:r>
            <a:r>
              <a:rPr lang="fr-FR" baseline="30000" dirty="0" smtClean="0">
                <a:latin typeface="Arial" pitchFamily="34" charset="0"/>
                <a:cs typeface="Arial" pitchFamily="34" charset="0"/>
              </a:rPr>
              <a:t>ème</a:t>
            </a:r>
            <a:endParaRPr lang="fr-FR" dirty="0" smtClean="0">
              <a:latin typeface="Arial" pitchFamily="34" charset="0"/>
              <a:cs typeface="Arial" pitchFamily="34" charset="0"/>
            </a:endParaRPr>
          </a:p>
          <a:p>
            <a:pPr algn="just"/>
            <a:r>
              <a:rPr lang="fr-FR" dirty="0" smtClean="0">
                <a:latin typeface="Arial" pitchFamily="34" charset="0"/>
                <a:cs typeface="Arial" pitchFamily="34" charset="0"/>
              </a:rPr>
              <a:t>Nécessité de se rencontrer entre professeurs de SPC d’un même collège pour établir des progressions communes par niveau. </a:t>
            </a:r>
          </a:p>
          <a:p>
            <a:pPr algn="just"/>
            <a:r>
              <a:rPr lang="fr-FR" dirty="0" smtClean="0">
                <a:latin typeface="Arial" pitchFamily="34" charset="0"/>
                <a:cs typeface="Arial" pitchFamily="34" charset="0"/>
              </a:rPr>
              <a:t>Nécessité de se rencontrer entre professeurs de SPC d’un même collège et les enseignants des écoles du secteur (CM1 et CM2) pour établir des progressions communes par niveau pour le cycle 3.</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Nouveaux points pédagogiques importants</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sz="3200" dirty="0" smtClean="0">
                <a:latin typeface="Arial" pitchFamily="34" charset="0"/>
                <a:cs typeface="Arial" pitchFamily="34" charset="0"/>
              </a:rPr>
              <a:t>Programmes </a:t>
            </a:r>
            <a:r>
              <a:rPr lang="fr-FR" sz="3200" dirty="0" err="1" smtClean="0">
                <a:latin typeface="Arial" pitchFamily="34" charset="0"/>
                <a:cs typeface="Arial" pitchFamily="34" charset="0"/>
              </a:rPr>
              <a:t>curricullaires</a:t>
            </a:r>
            <a:endParaRPr lang="fr-FR" sz="3200" dirty="0" smtClean="0">
              <a:latin typeface="Arial" pitchFamily="34" charset="0"/>
              <a:cs typeface="Arial" pitchFamily="34" charset="0"/>
            </a:endParaRPr>
          </a:p>
          <a:p>
            <a:pPr algn="just"/>
            <a:r>
              <a:rPr lang="fr-FR" sz="3200" dirty="0" smtClean="0">
                <a:latin typeface="Arial" pitchFamily="34" charset="0"/>
                <a:cs typeface="Arial" pitchFamily="34" charset="0"/>
              </a:rPr>
              <a:t>Progression spiralée</a:t>
            </a:r>
          </a:p>
          <a:p>
            <a:pPr algn="just"/>
            <a:r>
              <a:rPr lang="fr-FR" sz="3200" dirty="0" smtClean="0">
                <a:latin typeface="Arial" pitchFamily="34" charset="0"/>
                <a:cs typeface="Arial" pitchFamily="34" charset="0"/>
              </a:rPr>
              <a:t>Démarche pédagogiques plus variées</a:t>
            </a:r>
          </a:p>
          <a:p>
            <a:pPr algn="just"/>
            <a:r>
              <a:rPr lang="fr-FR" sz="3200" dirty="0" smtClean="0">
                <a:latin typeface="Arial" pitchFamily="34" charset="0"/>
                <a:cs typeface="Arial" pitchFamily="34" charset="0"/>
              </a:rPr>
              <a:t>Interdisciplinarité</a:t>
            </a:r>
          </a:p>
          <a:p>
            <a:pPr algn="just"/>
            <a:r>
              <a:rPr lang="fr-FR" sz="3200" dirty="0" smtClean="0">
                <a:latin typeface="Arial" pitchFamily="34" charset="0"/>
                <a:cs typeface="Arial" pitchFamily="34" charset="0"/>
              </a:rPr>
              <a:t>Fin des thèmes de convergence et des IDD (remplacés par les EPI)</a:t>
            </a:r>
          </a:p>
          <a:p>
            <a:pPr>
              <a:buNone/>
            </a:pPr>
            <a:endParaRPr lang="fr-F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Arial" pitchFamily="34" charset="0"/>
                <a:cs typeface="Arial" pitchFamily="34" charset="0"/>
              </a:rPr>
              <a:t>Programmes </a:t>
            </a:r>
            <a:r>
              <a:rPr lang="fr-FR" dirty="0" err="1" smtClean="0">
                <a:latin typeface="Arial" pitchFamily="34" charset="0"/>
                <a:cs typeface="Arial" pitchFamily="34" charset="0"/>
              </a:rPr>
              <a:t>curriculaires</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fontScale="92500" lnSpcReduction="20000"/>
          </a:bodyPr>
          <a:lstStyle/>
          <a:p>
            <a:pPr algn="just"/>
            <a:r>
              <a:rPr lang="fr-FR" dirty="0" smtClean="0">
                <a:latin typeface="Arial" pitchFamily="34" charset="0"/>
                <a:cs typeface="Arial" pitchFamily="34" charset="0"/>
              </a:rPr>
              <a:t>Programmes </a:t>
            </a:r>
            <a:r>
              <a:rPr lang="fr-FR" dirty="0" err="1" smtClean="0">
                <a:latin typeface="Arial" pitchFamily="34" charset="0"/>
                <a:cs typeface="Arial" pitchFamily="34" charset="0"/>
              </a:rPr>
              <a:t>curriculaires</a:t>
            </a:r>
            <a:r>
              <a:rPr lang="fr-FR" dirty="0" smtClean="0">
                <a:latin typeface="Arial" pitchFamily="34" charset="0"/>
                <a:cs typeface="Arial" pitchFamily="34" charset="0"/>
              </a:rPr>
              <a:t>  (programmes cycle 4 écrits sur 7 pages) contre 14 pages dans les anciens programmes. La conséquence c’est que le programme n’est pas détaillé, </a:t>
            </a:r>
            <a:r>
              <a:rPr lang="fr-FR" dirty="0" smtClean="0">
                <a:solidFill>
                  <a:srgbClr val="FF0000"/>
                </a:solidFill>
                <a:latin typeface="Arial" pitchFamily="34" charset="0"/>
                <a:cs typeface="Arial" pitchFamily="34" charset="0"/>
              </a:rPr>
              <a:t>il faudra développer chacun des points écrits</a:t>
            </a:r>
            <a:r>
              <a:rPr lang="fr-FR" dirty="0" smtClean="0">
                <a:latin typeface="Arial" pitchFamily="34" charset="0"/>
                <a:cs typeface="Arial" pitchFamily="34" charset="0"/>
              </a:rPr>
              <a:t>. Des choix pédagogiques seront donc à faire. </a:t>
            </a:r>
            <a:r>
              <a:rPr lang="fr-FR" b="1" dirty="0" smtClean="0">
                <a:latin typeface="Arial" pitchFamily="34" charset="0"/>
                <a:cs typeface="Arial" pitchFamily="34" charset="0"/>
              </a:rPr>
              <a:t>On ne pourra pas traiter un point sans rapport avec ce qui est écrit.</a:t>
            </a:r>
          </a:p>
          <a:p>
            <a:pPr algn="just"/>
            <a:r>
              <a:rPr lang="fr-FR" dirty="0" smtClean="0">
                <a:latin typeface="Arial" pitchFamily="34" charset="0"/>
                <a:cs typeface="Arial" pitchFamily="34" charset="0"/>
              </a:rPr>
              <a:t>Ex1: On parle de température de changement d’état sans dire s’il faut ou non réaliser la courbe de changement d’état. Si on veut, on peut la faire mais ce n’est pas obligatoire.</a:t>
            </a:r>
          </a:p>
          <a:p>
            <a:pPr algn="just"/>
            <a:r>
              <a:rPr lang="fr-FR" dirty="0" smtClean="0">
                <a:latin typeface="Arial" pitchFamily="34" charset="0"/>
                <a:cs typeface="Arial" pitchFamily="34" charset="0"/>
              </a:rPr>
              <a:t>Ex2: On ne parle pas du tout de la couleur des objets (aucun item n’en fait allusion). Il est donc hors de question de le faire.</a:t>
            </a:r>
            <a:endParaRPr lang="fr-FR"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Conséquences des programmes </a:t>
            </a:r>
            <a:r>
              <a:rPr lang="fr-FR" dirty="0" err="1" smtClean="0">
                <a:latin typeface="Arial" pitchFamily="34" charset="0"/>
                <a:cs typeface="Arial" pitchFamily="34" charset="0"/>
              </a:rPr>
              <a:t>curriculaires</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sz="2800" dirty="0" smtClean="0">
                <a:solidFill>
                  <a:srgbClr val="FF0000"/>
                </a:solidFill>
                <a:latin typeface="Arial" pitchFamily="34" charset="0"/>
                <a:cs typeface="Arial" pitchFamily="34" charset="0"/>
              </a:rPr>
              <a:t>Fin du découpage obligatoire de l’année. </a:t>
            </a:r>
          </a:p>
          <a:p>
            <a:pPr algn="just">
              <a:buNone/>
            </a:pPr>
            <a:r>
              <a:rPr lang="fr-FR" sz="2800" dirty="0" smtClean="0">
                <a:solidFill>
                  <a:srgbClr val="00B050"/>
                </a:solidFill>
                <a:latin typeface="Arial" pitchFamily="34" charset="0"/>
                <a:cs typeface="Arial" pitchFamily="34" charset="0"/>
              </a:rPr>
              <a:t>  Dans les nouveaux programmes on fera à peu prêt moitié physique, moitié chimie dans toutes les classes.</a:t>
            </a:r>
          </a:p>
          <a:p>
            <a:pPr algn="just">
              <a:buNone/>
            </a:pPr>
            <a:endParaRPr lang="fr-FR" sz="2800" dirty="0" smtClean="0">
              <a:latin typeface="Arial" pitchFamily="34" charset="0"/>
              <a:cs typeface="Arial" pitchFamily="34" charset="0"/>
            </a:endParaRPr>
          </a:p>
          <a:p>
            <a:pPr algn="just"/>
            <a:r>
              <a:rPr lang="fr-FR" sz="2800" dirty="0" smtClean="0">
                <a:solidFill>
                  <a:srgbClr val="FF0000"/>
                </a:solidFill>
                <a:latin typeface="Arial" pitchFamily="34" charset="0"/>
                <a:cs typeface="Arial" pitchFamily="34" charset="0"/>
              </a:rPr>
              <a:t>Fin des programmes </a:t>
            </a:r>
            <a:r>
              <a:rPr lang="fr-FR" sz="2800" smtClean="0">
                <a:solidFill>
                  <a:srgbClr val="FF0000"/>
                </a:solidFill>
                <a:latin typeface="Arial" pitchFamily="34" charset="0"/>
                <a:cs typeface="Arial" pitchFamily="34" charset="0"/>
              </a:rPr>
              <a:t>trop lourds. </a:t>
            </a:r>
            <a:r>
              <a:rPr lang="fr-FR" sz="2800" dirty="0" smtClean="0">
                <a:latin typeface="Arial" pitchFamily="34" charset="0"/>
                <a:cs typeface="Arial" pitchFamily="34" charset="0"/>
              </a:rPr>
              <a:t>(puisque c’est vous qui déciderez jusqu’où vous développerez chaque item).</a:t>
            </a:r>
          </a:p>
          <a:p>
            <a:endParaRPr lang="fr-F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481328"/>
            <a:ext cx="8229600" cy="5019506"/>
          </a:xfrm>
        </p:spPr>
        <p:txBody>
          <a:bodyPr>
            <a:normAutofit fontScale="92500"/>
          </a:bodyPr>
          <a:lstStyle/>
          <a:p>
            <a:pPr algn="just"/>
            <a:r>
              <a:rPr lang="fr-FR" b="1" u="sng" dirty="0" smtClean="0">
                <a:latin typeface="Arial" pitchFamily="34" charset="0"/>
                <a:cs typeface="Arial" pitchFamily="34" charset="0"/>
              </a:rPr>
              <a:t>Définition</a:t>
            </a:r>
            <a:r>
              <a:rPr lang="fr-FR" dirty="0" smtClean="0">
                <a:latin typeface="Arial" pitchFamily="34" charset="0"/>
                <a:cs typeface="Arial" pitchFamily="34" charset="0"/>
              </a:rPr>
              <a:t> : Il s’agit de reprendre chaque année des notions vues les années précédentes en les approfondissant.</a:t>
            </a:r>
          </a:p>
          <a:p>
            <a:pPr algn="just"/>
            <a:r>
              <a:rPr lang="fr-FR" dirty="0" smtClean="0">
                <a:solidFill>
                  <a:srgbClr val="FF0000"/>
                </a:solidFill>
                <a:latin typeface="Arial" pitchFamily="34" charset="0"/>
                <a:cs typeface="Arial" pitchFamily="34" charset="0"/>
              </a:rPr>
              <a:t>Idéalement chaque sous-thème devra être traité tous les ans.</a:t>
            </a:r>
          </a:p>
          <a:p>
            <a:pPr algn="just"/>
            <a:r>
              <a:rPr lang="fr-FR" b="1" u="sng" dirty="0" smtClean="0">
                <a:latin typeface="Arial" pitchFamily="34" charset="0"/>
                <a:cs typeface="Arial" pitchFamily="34" charset="0"/>
              </a:rPr>
              <a:t>Intérêt</a:t>
            </a:r>
            <a:r>
              <a:rPr lang="fr-FR" dirty="0" smtClean="0">
                <a:latin typeface="Arial" pitchFamily="34" charset="0"/>
                <a:cs typeface="Arial" pitchFamily="34" charset="0"/>
              </a:rPr>
              <a:t> : Les élèves retiennent mieux les notions si on les reprend régulièrement.</a:t>
            </a:r>
          </a:p>
          <a:p>
            <a:pPr algn="just"/>
            <a:r>
              <a:rPr lang="fr-FR" b="1" u="sng" dirty="0" smtClean="0">
                <a:latin typeface="Arial" pitchFamily="34" charset="0"/>
                <a:cs typeface="Arial" pitchFamily="34" charset="0"/>
              </a:rPr>
              <a:t>Exemple sur le sous-thème : </a:t>
            </a:r>
            <a:r>
              <a:rPr lang="fr-FR" b="1" dirty="0" smtClean="0">
                <a:latin typeface="Arial" pitchFamily="34" charset="0"/>
                <a:cs typeface="Arial" pitchFamily="34" charset="0"/>
              </a:rPr>
              <a:t>Réaliser des circuits électriques simples et exploiter les lois de l’électricité</a:t>
            </a:r>
            <a:endParaRPr lang="fr-FR" b="1" u="sng" dirty="0" smtClean="0">
              <a:latin typeface="Arial" pitchFamily="34" charset="0"/>
              <a:cs typeface="Arial" pitchFamily="34" charset="0"/>
            </a:endParaRPr>
          </a:p>
          <a:p>
            <a:pPr algn="just">
              <a:buNone/>
            </a:pPr>
            <a:r>
              <a:rPr lang="fr-FR" dirty="0" smtClean="0">
                <a:latin typeface="Arial" pitchFamily="34" charset="0"/>
                <a:cs typeface="Arial" pitchFamily="34" charset="0"/>
              </a:rPr>
              <a:t>5</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les circuits en série et en dérivation</a:t>
            </a:r>
          </a:p>
          <a:p>
            <a:pPr algn="just">
              <a:buNone/>
            </a:pPr>
            <a:r>
              <a:rPr lang="fr-FR" dirty="0" smtClean="0">
                <a:latin typeface="Arial" pitchFamily="34" charset="0"/>
                <a:cs typeface="Arial" pitchFamily="34" charset="0"/>
              </a:rPr>
              <a:t>4</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les lois des circuits en série et en dérivation </a:t>
            </a:r>
          </a:p>
          <a:p>
            <a:pPr algn="just">
              <a:buNone/>
            </a:pPr>
            <a:r>
              <a:rPr lang="fr-FR" dirty="0" smtClean="0">
                <a:latin typeface="Arial" pitchFamily="34" charset="0"/>
                <a:cs typeface="Arial" pitchFamily="34" charset="0"/>
              </a:rPr>
              <a:t>3</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Puissance et énergie dans les circuits électriques</a:t>
            </a:r>
            <a:endParaRPr lang="fr-FR" baseline="30000" dirty="0" smtClean="0">
              <a:latin typeface="Arial" pitchFamily="34" charset="0"/>
              <a:cs typeface="Arial" pitchFamily="34" charset="0"/>
            </a:endParaRPr>
          </a:p>
          <a:p>
            <a:pPr>
              <a:buNone/>
            </a:pPr>
            <a:endParaRPr lang="fr-FR" dirty="0" smtClean="0"/>
          </a:p>
          <a:p>
            <a:pPr>
              <a:buNone/>
            </a:pPr>
            <a:endParaRPr lang="fr-FR" dirty="0"/>
          </a:p>
        </p:txBody>
      </p:sp>
      <p:sp>
        <p:nvSpPr>
          <p:cNvPr id="3" name="Titre 2"/>
          <p:cNvSpPr>
            <a:spLocks noGrp="1"/>
          </p:cNvSpPr>
          <p:nvPr>
            <p:ph type="title"/>
          </p:nvPr>
        </p:nvSpPr>
        <p:spPr>
          <a:xfrm>
            <a:off x="457200" y="357166"/>
            <a:ext cx="8229600" cy="1000132"/>
          </a:xfrm>
        </p:spPr>
        <p:txBody>
          <a:bodyPr>
            <a:normAutofit fontScale="90000"/>
          </a:bodyPr>
          <a:lstStyle/>
          <a:p>
            <a:pPr algn="ctr"/>
            <a:r>
              <a:rPr lang="fr-FR" dirty="0" smtClean="0">
                <a:latin typeface="Arial" pitchFamily="34" charset="0"/>
                <a:cs typeface="Arial" pitchFamily="34" charset="0"/>
              </a:rPr>
              <a:t>LA PROGRESSION SPIRALÉE</a:t>
            </a:r>
            <a:endParaRPr lang="fr-FR"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57166"/>
            <a:ext cx="8229600" cy="1143008"/>
          </a:xfrm>
        </p:spPr>
        <p:txBody>
          <a:bodyPr>
            <a:normAutofit/>
          </a:bodyPr>
          <a:lstStyle/>
          <a:p>
            <a:pPr algn="ctr"/>
            <a:r>
              <a:rPr lang="fr-FR" sz="3600" dirty="0" smtClean="0">
                <a:latin typeface="Arial" pitchFamily="34" charset="0"/>
                <a:cs typeface="Arial" pitchFamily="34" charset="0"/>
              </a:rPr>
              <a:t>Nécessité de démarches pédagogiques  complémentaires</a:t>
            </a:r>
            <a:endParaRPr lang="fr-FR" sz="3600" dirty="0">
              <a:latin typeface="Arial" pitchFamily="34" charset="0"/>
              <a:cs typeface="Arial" pitchFamily="34" charset="0"/>
            </a:endParaRPr>
          </a:p>
        </p:txBody>
      </p:sp>
      <p:sp>
        <p:nvSpPr>
          <p:cNvPr id="3" name="Espace réservé du contenu 2"/>
          <p:cNvSpPr>
            <a:spLocks noGrp="1"/>
          </p:cNvSpPr>
          <p:nvPr>
            <p:ph idx="1"/>
          </p:nvPr>
        </p:nvSpPr>
        <p:spPr>
          <a:xfrm>
            <a:off x="457200" y="1643050"/>
            <a:ext cx="8229600" cy="5000660"/>
          </a:xfrm>
        </p:spPr>
        <p:txBody>
          <a:bodyPr>
            <a:normAutofit/>
          </a:bodyPr>
          <a:lstStyle/>
          <a:p>
            <a:pPr algn="just"/>
            <a:r>
              <a:rPr lang="fr-FR" sz="2400" dirty="0" smtClean="0">
                <a:latin typeface="Lucida Sans Unicode" pitchFamily="34" charset="0"/>
                <a:cs typeface="Lucida Sans Unicode" pitchFamily="34" charset="0"/>
              </a:rPr>
              <a:t>Rechercher, extraire et organiser l’information utile</a:t>
            </a:r>
          </a:p>
          <a:p>
            <a:pPr algn="just">
              <a:buNone/>
            </a:pPr>
            <a:r>
              <a:rPr lang="fr-FR" sz="2400" dirty="0" smtClean="0">
                <a:latin typeface="Lucida Sans Unicode" pitchFamily="34" charset="0"/>
                <a:cs typeface="Lucida Sans Unicode" pitchFamily="34" charset="0"/>
              </a:rPr>
              <a:t>                                  </a:t>
            </a:r>
            <a:r>
              <a:rPr lang="fr-FR" sz="2400" b="1" dirty="0" smtClean="0">
                <a:latin typeface="Lucida Sans Unicode" pitchFamily="34" charset="0"/>
                <a:cs typeface="Lucida Sans Unicode" pitchFamily="34" charset="0"/>
              </a:rPr>
              <a:t>étude de documents</a:t>
            </a:r>
          </a:p>
          <a:p>
            <a:pPr algn="just"/>
            <a:r>
              <a:rPr lang="fr-FR" sz="2400" dirty="0" smtClean="0">
                <a:latin typeface="Lucida Sans Unicode" pitchFamily="34" charset="0"/>
                <a:cs typeface="Lucida Sans Unicode" pitchFamily="34" charset="0"/>
              </a:rPr>
              <a:t>Réaliser, manipuler, mesurer, calculer, appliquer des consignes                 </a:t>
            </a:r>
            <a:r>
              <a:rPr lang="fr-FR" sz="2400" b="1" dirty="0" smtClean="0">
                <a:latin typeface="Lucida Sans Unicode" pitchFamily="34" charset="0"/>
                <a:cs typeface="Lucida Sans Unicode" pitchFamily="34" charset="0"/>
              </a:rPr>
              <a:t>TP avec protocole</a:t>
            </a:r>
          </a:p>
          <a:p>
            <a:pPr algn="just"/>
            <a:r>
              <a:rPr lang="fr-FR" sz="2400" dirty="0" smtClean="0">
                <a:latin typeface="Lucida Sans Unicode" pitchFamily="34" charset="0"/>
                <a:cs typeface="Lucida Sans Unicode" pitchFamily="34" charset="0"/>
              </a:rPr>
              <a:t>Analyse d’une expérience.           </a:t>
            </a:r>
            <a:r>
              <a:rPr lang="fr-FR" sz="2400" b="1" dirty="0" smtClean="0">
                <a:latin typeface="Lucida Sans Unicode" pitchFamily="34" charset="0"/>
                <a:cs typeface="Lucida Sans Unicode" pitchFamily="34" charset="0"/>
              </a:rPr>
              <a:t>Expérience de cours</a:t>
            </a:r>
          </a:p>
          <a:p>
            <a:pPr algn="just"/>
            <a:r>
              <a:rPr lang="fr-FR" sz="2400" dirty="0" smtClean="0">
                <a:latin typeface="Lucida Sans Unicode" pitchFamily="34" charset="0"/>
                <a:cs typeface="Lucida Sans Unicode" pitchFamily="34" charset="0"/>
              </a:rPr>
              <a:t>Raisonner, argumenter, pratiquer une démarche expérimentale ou technologique, démontrer. Présenter la démarche suivie, les résultats obtenus, communiquer à l’aide d’un langage adapté                </a:t>
            </a:r>
          </a:p>
          <a:p>
            <a:pPr algn="just">
              <a:buNone/>
            </a:pPr>
            <a:r>
              <a:rPr lang="fr-FR" sz="2400" b="1" dirty="0" smtClean="0">
                <a:latin typeface="Lucida Sans Unicode" pitchFamily="34" charset="0"/>
                <a:cs typeface="Lucida Sans Unicode" pitchFamily="34" charset="0"/>
              </a:rPr>
              <a:t>                              Démarche d’investigation</a:t>
            </a:r>
          </a:p>
          <a:p>
            <a:pPr algn="just">
              <a:buNone/>
            </a:pPr>
            <a:endParaRPr lang="fr-FR" sz="2400" b="1" dirty="0" smtClean="0">
              <a:latin typeface="Lucida Sans Unicode" pitchFamily="34" charset="0"/>
              <a:cs typeface="Lucida Sans Unicode" pitchFamily="34" charset="0"/>
            </a:endParaRPr>
          </a:p>
          <a:p>
            <a:pPr>
              <a:buNone/>
            </a:pPr>
            <a:endParaRPr lang="fr-FR" dirty="0" smtClean="0"/>
          </a:p>
          <a:p>
            <a:endParaRPr lang="fr-FR" dirty="0" smtClean="0"/>
          </a:p>
          <a:p>
            <a:endParaRPr lang="fr-FR" dirty="0" smtClean="0"/>
          </a:p>
          <a:p>
            <a:endParaRPr lang="fr-FR" dirty="0" smtClean="0"/>
          </a:p>
        </p:txBody>
      </p:sp>
      <p:sp>
        <p:nvSpPr>
          <p:cNvPr id="4" name="Flèche droite 3"/>
          <p:cNvSpPr/>
          <p:nvPr/>
        </p:nvSpPr>
        <p:spPr>
          <a:xfrm>
            <a:off x="2000232" y="200024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Flèche droite 4"/>
          <p:cNvSpPr/>
          <p:nvPr/>
        </p:nvSpPr>
        <p:spPr>
          <a:xfrm>
            <a:off x="3428992" y="278605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lèche droite 6"/>
          <p:cNvSpPr/>
          <p:nvPr/>
        </p:nvSpPr>
        <p:spPr>
          <a:xfrm>
            <a:off x="2143108" y="564357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droite 7"/>
          <p:cNvSpPr/>
          <p:nvPr/>
        </p:nvSpPr>
        <p:spPr>
          <a:xfrm>
            <a:off x="4929190" y="328612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2225668"/>
          </a:xfrm>
        </p:spPr>
        <p:txBody>
          <a:bodyPr>
            <a:noAutofit/>
          </a:bodyPr>
          <a:lstStyle/>
          <a:p>
            <a:pPr algn="ctr"/>
            <a:r>
              <a:rPr lang="fr-FR" sz="3600" b="1" dirty="0" smtClean="0">
                <a:solidFill>
                  <a:schemeClr val="tx1"/>
                </a:solidFill>
              </a:rPr>
              <a:t>LE NOUVEAU SOCLE COMMUN DE CONNAISSANCES DE COMPETENCES ET DE CULTURE</a:t>
            </a:r>
            <a:br>
              <a:rPr lang="fr-FR" sz="3600" b="1" dirty="0" smtClean="0">
                <a:solidFill>
                  <a:schemeClr val="tx1"/>
                </a:solidFill>
              </a:rPr>
            </a:br>
            <a:r>
              <a:rPr lang="fr-FR" sz="3600" b="1" dirty="0" smtClean="0">
                <a:solidFill>
                  <a:schemeClr val="tx1"/>
                </a:solidFill>
              </a:rPr>
              <a:t>BO n°17 du 23 avril 2015</a:t>
            </a:r>
            <a:endParaRPr lang="fr-FR" sz="3600" b="1" dirty="0">
              <a:solidFill>
                <a:schemeClr val="tx1"/>
              </a:solidFill>
            </a:endParaRPr>
          </a:p>
        </p:txBody>
      </p:sp>
      <p:sp>
        <p:nvSpPr>
          <p:cNvPr id="3" name="Espace réservé du contenu 2"/>
          <p:cNvSpPr>
            <a:spLocks noGrp="1"/>
          </p:cNvSpPr>
          <p:nvPr>
            <p:ph sz="quarter" idx="1"/>
          </p:nvPr>
        </p:nvSpPr>
        <p:spPr>
          <a:xfrm>
            <a:off x="914400" y="2500306"/>
            <a:ext cx="7772400" cy="4214842"/>
          </a:xfrm>
        </p:spPr>
        <p:txBody>
          <a:bodyPr>
            <a:noAutofit/>
          </a:bodyPr>
          <a:lstStyle/>
          <a:p>
            <a:pPr algn="just"/>
            <a:r>
              <a:rPr lang="fr-FR" sz="3200" dirty="0" smtClean="0"/>
              <a:t>Les programmes de toutes les disciplines sont à la disposition du SC pour faire acquérir aux élèves des notions supra-disciplinaires.</a:t>
            </a:r>
          </a:p>
          <a:p>
            <a:pPr algn="just"/>
            <a:r>
              <a:rPr lang="fr-FR" sz="3200" dirty="0" smtClean="0"/>
              <a:t>Le livret personnel de compétences LPC n’existe plus remplacé par un livret scolaire numérique.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481328"/>
            <a:ext cx="8229600" cy="5019506"/>
          </a:xfrm>
        </p:spPr>
        <p:txBody>
          <a:bodyPr>
            <a:normAutofit/>
          </a:bodyPr>
          <a:lstStyle/>
          <a:p>
            <a:pPr algn="just"/>
            <a:r>
              <a:rPr lang="fr-FR" dirty="0" smtClean="0">
                <a:latin typeface="Arial" pitchFamily="34" charset="0"/>
                <a:cs typeface="Arial" pitchFamily="34" charset="0"/>
              </a:rPr>
              <a:t>Attention, il ne faut pas confondre polyvalence et interdisciplinarité. On peut être polyvalent (professeur des écoles) et traiter de manière indépendante l’ensemble des disciplines.</a:t>
            </a:r>
          </a:p>
          <a:p>
            <a:pPr algn="just">
              <a:buNone/>
            </a:pPr>
            <a:r>
              <a:rPr lang="fr-FR" dirty="0" smtClean="0">
                <a:latin typeface="Arial" pitchFamily="34" charset="0"/>
                <a:cs typeface="Arial" pitchFamily="34" charset="0"/>
              </a:rPr>
              <a:t>   L’interdisciplinarité consiste à étudier un point des programmes et de l’éclairer avec plusieurs disciplines (Ex: la station d’épuration).</a:t>
            </a:r>
          </a:p>
          <a:p>
            <a:pPr algn="just"/>
            <a:r>
              <a:rPr lang="fr-FR" dirty="0" smtClean="0">
                <a:solidFill>
                  <a:srgbClr val="FF0000"/>
                </a:solidFill>
                <a:latin typeface="Arial" pitchFamily="34" charset="0"/>
                <a:cs typeface="Arial" pitchFamily="34" charset="0"/>
              </a:rPr>
              <a:t>Dans les nouveaux programmes, elle est valorisée.</a:t>
            </a:r>
          </a:p>
          <a:p>
            <a:pPr algn="just"/>
            <a:r>
              <a:rPr lang="fr-FR" dirty="0" smtClean="0">
                <a:latin typeface="Arial" pitchFamily="34" charset="0"/>
                <a:cs typeface="Arial" pitchFamily="34" charset="0"/>
              </a:rPr>
              <a:t>En 6</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avec les 4h de « Sciences » regroupées (SPC-SVT-Technologie).</a:t>
            </a:r>
          </a:p>
          <a:p>
            <a:pPr algn="just"/>
            <a:r>
              <a:rPr lang="fr-FR" dirty="0" smtClean="0">
                <a:latin typeface="Arial" pitchFamily="34" charset="0"/>
                <a:cs typeface="Arial" pitchFamily="34" charset="0"/>
              </a:rPr>
              <a:t>En 5</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-4</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-3</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avec les EPI. </a:t>
            </a:r>
            <a:endParaRPr lang="fr-FR" dirty="0">
              <a:latin typeface="Arial" pitchFamily="34" charset="0"/>
              <a:cs typeface="Arial" pitchFamily="34" charset="0"/>
            </a:endParaRPr>
          </a:p>
        </p:txBody>
      </p:sp>
      <p:sp>
        <p:nvSpPr>
          <p:cNvPr id="3" name="Titre 2"/>
          <p:cNvSpPr>
            <a:spLocks noGrp="1"/>
          </p:cNvSpPr>
          <p:nvPr>
            <p:ph type="title"/>
          </p:nvPr>
        </p:nvSpPr>
        <p:spPr>
          <a:xfrm>
            <a:off x="457200" y="357166"/>
            <a:ext cx="8229600" cy="928694"/>
          </a:xfrm>
        </p:spPr>
        <p:txBody>
          <a:bodyPr/>
          <a:lstStyle/>
          <a:p>
            <a:pPr algn="ctr"/>
            <a:r>
              <a:rPr lang="fr-FR" dirty="0" smtClean="0">
                <a:latin typeface="Arial" pitchFamily="34" charset="0"/>
                <a:cs typeface="Arial" pitchFamily="34" charset="0"/>
              </a:rPr>
              <a:t>L’interdisciplinarité</a:t>
            </a:r>
            <a:endParaRPr lang="fr-FR"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algn="ctr"/>
            <a:r>
              <a:rPr lang="fr-FR" sz="4000" dirty="0" smtClean="0">
                <a:latin typeface="Arial" pitchFamily="34" charset="0"/>
                <a:cs typeface="Arial" pitchFamily="34" charset="0"/>
              </a:rPr>
              <a:t>Fin des thèmes de convergence et des IDD (remplacés par les EPI)</a:t>
            </a:r>
          </a:p>
        </p:txBody>
      </p:sp>
      <p:sp>
        <p:nvSpPr>
          <p:cNvPr id="3" name="Espace réservé du contenu 2"/>
          <p:cNvSpPr>
            <a:spLocks noGrp="1"/>
          </p:cNvSpPr>
          <p:nvPr>
            <p:ph idx="1"/>
          </p:nvPr>
        </p:nvSpPr>
        <p:spPr/>
        <p:txBody>
          <a:bodyPr>
            <a:normAutofit fontScale="92500" lnSpcReduction="10000"/>
          </a:bodyPr>
          <a:lstStyle/>
          <a:p>
            <a:pPr algn="just"/>
            <a:r>
              <a:rPr lang="fr-FR" sz="3200" dirty="0" smtClean="0">
                <a:latin typeface="Arial" pitchFamily="34" charset="0"/>
                <a:cs typeface="Arial" pitchFamily="34" charset="0"/>
              </a:rPr>
              <a:t>La différence principale est que les EPI ont des horaires imposés (2h ou 3h en 5</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-4</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-3</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 ).</a:t>
            </a:r>
          </a:p>
          <a:p>
            <a:pPr algn="just"/>
            <a:r>
              <a:rPr lang="fr-FR" sz="3200" dirty="0" smtClean="0">
                <a:latin typeface="Arial" pitchFamily="34" charset="0"/>
                <a:cs typeface="Arial" pitchFamily="34" charset="0"/>
              </a:rPr>
              <a:t>Les IDD se faisaient en plus des heures de cours, les EPI se font sur les heures de cours.</a:t>
            </a:r>
          </a:p>
          <a:p>
            <a:pPr algn="just"/>
            <a:endParaRPr lang="fr-FR" sz="3200" dirty="0" smtClean="0">
              <a:latin typeface="Arial" pitchFamily="34" charset="0"/>
              <a:cs typeface="Arial" pitchFamily="34" charset="0"/>
            </a:endParaRPr>
          </a:p>
          <a:p>
            <a:pPr algn="just"/>
            <a:r>
              <a:rPr lang="fr-FR" sz="3200" dirty="0" smtClean="0">
                <a:solidFill>
                  <a:srgbClr val="FF0000"/>
                </a:solidFill>
                <a:latin typeface="Arial" pitchFamily="34" charset="0"/>
                <a:cs typeface="Arial" pitchFamily="34" charset="0"/>
              </a:rPr>
              <a:t>L’EPI est un dispositif permettant de traiter les programmes d’une autre façon : de manière interdisciplinaire.</a:t>
            </a:r>
            <a:endParaRPr lang="fr-FR" sz="3200" dirty="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sz="4000" dirty="0" smtClean="0">
                <a:latin typeface="Arial" pitchFamily="34" charset="0"/>
                <a:cs typeface="Arial" pitchFamily="34" charset="0"/>
              </a:rPr>
              <a:t>La structure des programmes cycle 3</a:t>
            </a:r>
            <a:endParaRPr lang="fr-FR" sz="4000" dirty="0">
              <a:latin typeface="Arial" pitchFamily="34" charset="0"/>
              <a:cs typeface="Arial" pitchFamily="34" charset="0"/>
            </a:endParaRPr>
          </a:p>
        </p:txBody>
      </p:sp>
      <p:sp>
        <p:nvSpPr>
          <p:cNvPr id="3" name="Espace réservé du contenu 2"/>
          <p:cNvSpPr>
            <a:spLocks noGrp="1"/>
          </p:cNvSpPr>
          <p:nvPr>
            <p:ph idx="1"/>
          </p:nvPr>
        </p:nvSpPr>
        <p:spPr/>
        <p:txBody>
          <a:bodyPr/>
          <a:lstStyle/>
          <a:p>
            <a:pPr algn="just"/>
            <a:r>
              <a:rPr lang="fr-FR" sz="2800" dirty="0" smtClean="0">
                <a:latin typeface="Arial" pitchFamily="34" charset="0"/>
                <a:cs typeface="Arial" pitchFamily="34" charset="0"/>
              </a:rPr>
              <a:t>Une introduction rappelant les principes généraux de l’enseignement des Sciences et Technologies au cycle 3.</a:t>
            </a:r>
          </a:p>
          <a:p>
            <a:pPr algn="just"/>
            <a:r>
              <a:rPr lang="fr-FR" sz="2800" dirty="0" smtClean="0">
                <a:latin typeface="Arial" pitchFamily="34" charset="0"/>
                <a:cs typeface="Arial" pitchFamily="34" charset="0"/>
              </a:rPr>
              <a:t>Les principales compétences à travailler en relation avec les domaines du socle commun.</a:t>
            </a:r>
          </a:p>
          <a:p>
            <a:pPr algn="just"/>
            <a:r>
              <a:rPr lang="fr-FR" sz="2800" dirty="0" smtClean="0">
                <a:latin typeface="Arial" pitchFamily="34" charset="0"/>
                <a:cs typeface="Arial" pitchFamily="34" charset="0"/>
              </a:rPr>
              <a:t>Les programmes  de SPC-SVT-Technologie sur les 3 ans avec quelques repères de progressivité.</a:t>
            </a:r>
          </a:p>
          <a:p>
            <a:endParaRPr lang="fr-F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2" y="928670"/>
            <a:ext cx="8715436" cy="918418"/>
          </a:xfrm>
        </p:spPr>
        <p:txBody>
          <a:bodyPr>
            <a:normAutofit fontScale="90000"/>
          </a:bodyPr>
          <a:lstStyle/>
          <a:p>
            <a:pPr algn="ct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dirty="0" smtClean="0"/>
              <a:t/>
            </a:r>
            <a:br>
              <a:rPr lang="fr-FR" dirty="0" smtClean="0"/>
            </a:br>
            <a:r>
              <a:rPr lang="fr-FR" sz="5400" dirty="0" smtClean="0"/>
              <a:t> </a:t>
            </a:r>
            <a:r>
              <a:rPr lang="fr-FR" sz="3100" dirty="0" smtClean="0">
                <a:latin typeface="Arial" pitchFamily="34" charset="0"/>
                <a:cs typeface="Arial" pitchFamily="34" charset="0"/>
              </a:rPr>
              <a:t>Une introduction rappelant les principes généraux de l’enseignement des Sciences et Technologie au cycle 3</a:t>
            </a:r>
            <a:endParaRPr lang="fr-FR" sz="3100" dirty="0">
              <a:latin typeface="Arial" pitchFamily="34" charset="0"/>
              <a:cs typeface="Arial" pitchFamily="34" charset="0"/>
            </a:endParaRPr>
          </a:p>
        </p:txBody>
      </p:sp>
      <p:sp>
        <p:nvSpPr>
          <p:cNvPr id="3" name="Espace réservé du contenu 2"/>
          <p:cNvSpPr>
            <a:spLocks noGrp="1"/>
          </p:cNvSpPr>
          <p:nvPr>
            <p:ph idx="1"/>
          </p:nvPr>
        </p:nvSpPr>
        <p:spPr/>
        <p:txBody>
          <a:bodyPr>
            <a:normAutofit lnSpcReduction="10000"/>
          </a:bodyPr>
          <a:lstStyle/>
          <a:p>
            <a:pPr algn="just"/>
            <a:r>
              <a:rPr lang="fr-FR" dirty="0" smtClean="0">
                <a:latin typeface="Arial" pitchFamily="34" charset="0"/>
                <a:cs typeface="Arial" pitchFamily="34" charset="0"/>
              </a:rPr>
              <a:t>Partir du concret.</a:t>
            </a:r>
          </a:p>
          <a:p>
            <a:pPr algn="just"/>
            <a:r>
              <a:rPr lang="fr-FR" dirty="0" smtClean="0">
                <a:latin typeface="Arial" pitchFamily="34" charset="0"/>
                <a:cs typeface="Arial" pitchFamily="34" charset="0"/>
              </a:rPr>
              <a:t>Utiliser les représentations des élèves.</a:t>
            </a:r>
          </a:p>
          <a:p>
            <a:pPr algn="just"/>
            <a:r>
              <a:rPr lang="fr-FR" dirty="0" smtClean="0">
                <a:latin typeface="Arial" pitchFamily="34" charset="0"/>
                <a:cs typeface="Arial" pitchFamily="34" charset="0"/>
              </a:rPr>
              <a:t>Mise en œuvre de démarches scientifiques et technologiques variées.</a:t>
            </a:r>
          </a:p>
          <a:p>
            <a:pPr algn="just"/>
            <a:r>
              <a:rPr lang="fr-FR" dirty="0" smtClean="0">
                <a:latin typeface="Arial" pitchFamily="34" charset="0"/>
                <a:cs typeface="Arial" pitchFamily="34" charset="0"/>
              </a:rPr>
              <a:t>Découverte de l’histoire des sciences et des technologies.</a:t>
            </a:r>
          </a:p>
          <a:p>
            <a:pPr algn="just"/>
            <a:r>
              <a:rPr lang="fr-FR" dirty="0" smtClean="0">
                <a:latin typeface="Arial" pitchFamily="34" charset="0"/>
                <a:cs typeface="Arial" pitchFamily="34" charset="0"/>
              </a:rPr>
              <a:t>Distinction entre ce qui relève de la science et de la technologie et ce qui relève d’une opinion ou d’une croyance.</a:t>
            </a:r>
          </a:p>
          <a:p>
            <a:pPr algn="just"/>
            <a:r>
              <a:rPr lang="fr-FR" dirty="0" smtClean="0">
                <a:latin typeface="Arial" pitchFamily="34" charset="0"/>
                <a:cs typeface="Arial" pitchFamily="34" charset="0"/>
              </a:rPr>
              <a:t>Utilisation du langage scientifique.</a:t>
            </a:r>
          </a:p>
          <a:p>
            <a:pPr algn="just"/>
            <a:endParaRPr lang="fr-F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
            </a:r>
            <a:br>
              <a:rPr lang="fr-FR" dirty="0" smtClean="0"/>
            </a:br>
            <a:r>
              <a:rPr lang="fr-FR" sz="3100" dirty="0" smtClean="0"/>
              <a:t> </a:t>
            </a:r>
            <a:r>
              <a:rPr lang="fr-FR" sz="3600" dirty="0" smtClean="0">
                <a:latin typeface="Arial" pitchFamily="34" charset="0"/>
                <a:cs typeface="Arial" pitchFamily="34" charset="0"/>
              </a:rPr>
              <a:t>Les programmes  de SPC-SVT-Technologie CM1-CM2-6</a:t>
            </a:r>
            <a:r>
              <a:rPr lang="fr-FR" sz="3600" baseline="30000" dirty="0" smtClean="0">
                <a:latin typeface="Arial" pitchFamily="34" charset="0"/>
                <a:cs typeface="Arial" pitchFamily="34" charset="0"/>
              </a:rPr>
              <a:t>ème</a:t>
            </a:r>
            <a:endParaRPr lang="fr-FR" sz="3600" dirty="0">
              <a:latin typeface="Arial" pitchFamily="34" charset="0"/>
              <a:cs typeface="Arial" pitchFamily="34" charset="0"/>
            </a:endParaRPr>
          </a:p>
        </p:txBody>
      </p:sp>
      <p:sp>
        <p:nvSpPr>
          <p:cNvPr id="3" name="Espace réservé du contenu 2"/>
          <p:cNvSpPr>
            <a:spLocks noGrp="1"/>
          </p:cNvSpPr>
          <p:nvPr>
            <p:ph idx="1"/>
          </p:nvPr>
        </p:nvSpPr>
        <p:spPr>
          <a:xfrm>
            <a:off x="457200" y="1785926"/>
            <a:ext cx="8229600" cy="4857784"/>
          </a:xfrm>
        </p:spPr>
        <p:txBody>
          <a:bodyPr>
            <a:normAutofit fontScale="55000" lnSpcReduction="20000"/>
          </a:bodyPr>
          <a:lstStyle/>
          <a:p>
            <a:pPr lvl="1">
              <a:buNone/>
            </a:pPr>
            <a:endParaRPr lang="fr-FR" dirty="0" smtClean="0"/>
          </a:p>
          <a:p>
            <a:pPr marL="274320" lvl="1" indent="-274320" algn="just">
              <a:buClr>
                <a:schemeClr val="accent3"/>
              </a:buClr>
              <a:buSzPct val="95000"/>
            </a:pPr>
            <a:r>
              <a:rPr lang="fr-FR" sz="3800" dirty="0" smtClean="0">
                <a:solidFill>
                  <a:srgbClr val="FF0000"/>
                </a:solidFill>
                <a:latin typeface="Arial" pitchFamily="34" charset="0"/>
                <a:cs typeface="Arial" pitchFamily="34" charset="0"/>
              </a:rPr>
              <a:t>Présentation sur deux colonnes (Colonne 1: Connaissances et compétences associées. Colonne 2: Exemples de situations, d’activités et de ressources pour l’élève) </a:t>
            </a:r>
            <a:r>
              <a:rPr lang="fr-FR" sz="3800" dirty="0" smtClean="0">
                <a:latin typeface="Arial" pitchFamily="34" charset="0"/>
                <a:cs typeface="Arial" pitchFamily="34" charset="0"/>
              </a:rPr>
              <a:t>au lieu de trois colonnes dans les anciens programmes (connaissances, capacités, commentaires) donc peu de changement.</a:t>
            </a:r>
          </a:p>
          <a:p>
            <a:pPr algn="just"/>
            <a:endParaRPr lang="fr-FR" sz="3800" dirty="0" smtClean="0">
              <a:latin typeface="Arial" pitchFamily="34" charset="0"/>
              <a:cs typeface="Arial" pitchFamily="34" charset="0"/>
            </a:endParaRPr>
          </a:p>
          <a:p>
            <a:pPr algn="just"/>
            <a:r>
              <a:rPr lang="fr-FR" sz="3800" dirty="0" smtClean="0">
                <a:latin typeface="Arial" pitchFamily="34" charset="0"/>
                <a:cs typeface="Arial" pitchFamily="34" charset="0"/>
              </a:rPr>
              <a:t>4 parties</a:t>
            </a:r>
          </a:p>
          <a:p>
            <a:pPr algn="just"/>
            <a:endParaRPr lang="fr-FR" sz="3800" dirty="0" smtClean="0">
              <a:latin typeface="Arial" pitchFamily="34" charset="0"/>
              <a:cs typeface="Arial" pitchFamily="34" charset="0"/>
            </a:endParaRPr>
          </a:p>
          <a:p>
            <a:pPr algn="just"/>
            <a:r>
              <a:rPr lang="fr-FR" sz="4400" dirty="0" smtClean="0">
                <a:solidFill>
                  <a:srgbClr val="FF0000"/>
                </a:solidFill>
                <a:latin typeface="Arial" pitchFamily="34" charset="0"/>
                <a:cs typeface="Arial" pitchFamily="34" charset="0"/>
              </a:rPr>
              <a:t>Matière, mouvement, énergie, information (SPC)</a:t>
            </a:r>
          </a:p>
          <a:p>
            <a:pPr algn="just"/>
            <a:r>
              <a:rPr lang="fr-FR" sz="4400" dirty="0" smtClean="0">
                <a:latin typeface="Arial" pitchFamily="34" charset="0"/>
                <a:cs typeface="Arial" pitchFamily="34" charset="0"/>
              </a:rPr>
              <a:t>Le vivant, sa diversité et les fonctions qui le caractérisent (SVT)</a:t>
            </a:r>
          </a:p>
          <a:p>
            <a:pPr algn="just"/>
            <a:r>
              <a:rPr lang="fr-FR" sz="4400" dirty="0" smtClean="0">
                <a:latin typeface="Arial" pitchFamily="34" charset="0"/>
                <a:cs typeface="Arial" pitchFamily="34" charset="0"/>
              </a:rPr>
              <a:t>Matériaux et objets techniques (Technologie)</a:t>
            </a:r>
          </a:p>
          <a:p>
            <a:pPr algn="just"/>
            <a:r>
              <a:rPr lang="fr-FR" sz="4400" dirty="0" smtClean="0">
                <a:solidFill>
                  <a:srgbClr val="FF0000"/>
                </a:solidFill>
                <a:latin typeface="Arial" pitchFamily="34" charset="0"/>
                <a:cs typeface="Arial" pitchFamily="34" charset="0"/>
              </a:rPr>
              <a:t>La planète Terre</a:t>
            </a:r>
            <a:r>
              <a:rPr lang="fr-FR" sz="4400" dirty="0" smtClean="0">
                <a:latin typeface="Arial" pitchFamily="34" charset="0"/>
                <a:cs typeface="Arial" pitchFamily="34" charset="0"/>
              </a:rPr>
              <a:t>. </a:t>
            </a:r>
            <a:r>
              <a:rPr lang="fr-FR" sz="4400" dirty="0" smtClean="0">
                <a:solidFill>
                  <a:srgbClr val="FF0000"/>
                </a:solidFill>
                <a:latin typeface="Arial" pitchFamily="34" charset="0"/>
                <a:cs typeface="Arial" pitchFamily="34" charset="0"/>
              </a:rPr>
              <a:t>Les êtres vivants dans leur environnement (SPC-SVT)</a:t>
            </a:r>
            <a:endParaRPr lang="fr-FR" sz="4400" dirty="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Arial" pitchFamily="34" charset="0"/>
                <a:cs typeface="Arial" pitchFamily="34" charset="0"/>
              </a:rPr>
              <a:t>La partie SPC du cycle 3</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lnSpcReduction="10000"/>
          </a:bodyPr>
          <a:lstStyle/>
          <a:p>
            <a:pPr algn="just"/>
            <a:r>
              <a:rPr lang="fr-FR" b="1" dirty="0" smtClean="0">
                <a:solidFill>
                  <a:srgbClr val="92D050"/>
                </a:solidFill>
                <a:latin typeface="Arial" pitchFamily="34" charset="0"/>
                <a:cs typeface="Arial" pitchFamily="34" charset="0"/>
              </a:rPr>
              <a:t>Chimie: </a:t>
            </a:r>
            <a:r>
              <a:rPr lang="fr-FR" b="1" dirty="0" smtClean="0">
                <a:latin typeface="Arial" pitchFamily="34" charset="0"/>
                <a:cs typeface="Arial" pitchFamily="34" charset="0"/>
              </a:rPr>
              <a:t>Décrire les états et la constitution de la matière a l’échelle macroscopique </a:t>
            </a:r>
            <a:r>
              <a:rPr lang="fr-FR" b="1" dirty="0" smtClean="0">
                <a:solidFill>
                  <a:srgbClr val="FF0000"/>
                </a:solidFill>
                <a:latin typeface="Arial" pitchFamily="34" charset="0"/>
                <a:cs typeface="Arial" pitchFamily="34" charset="0"/>
              </a:rPr>
              <a:t>(très peu de nouveautés)</a:t>
            </a:r>
          </a:p>
          <a:p>
            <a:pPr algn="just"/>
            <a:r>
              <a:rPr lang="fr-FR" b="1" dirty="0" smtClean="0">
                <a:solidFill>
                  <a:srgbClr val="92D050"/>
                </a:solidFill>
                <a:latin typeface="Arial" pitchFamily="34" charset="0"/>
                <a:cs typeface="Arial" pitchFamily="34" charset="0"/>
              </a:rPr>
              <a:t>Physique:</a:t>
            </a:r>
            <a:r>
              <a:rPr lang="fr-FR" b="1" dirty="0" smtClean="0">
                <a:latin typeface="Arial" pitchFamily="34" charset="0"/>
                <a:cs typeface="Arial" pitchFamily="34" charset="0"/>
              </a:rPr>
              <a:t> Observer et décrire différents types de mouvements </a:t>
            </a:r>
            <a:r>
              <a:rPr lang="fr-FR" b="1" dirty="0" smtClean="0">
                <a:solidFill>
                  <a:srgbClr val="FF0000"/>
                </a:solidFill>
                <a:latin typeface="Arial" pitchFamily="34" charset="0"/>
                <a:cs typeface="Arial" pitchFamily="34" charset="0"/>
              </a:rPr>
              <a:t>(nouveau)</a:t>
            </a:r>
          </a:p>
          <a:p>
            <a:pPr algn="just"/>
            <a:r>
              <a:rPr lang="fr-FR" b="1" dirty="0" smtClean="0">
                <a:latin typeface="Arial" pitchFamily="34" charset="0"/>
                <a:cs typeface="Arial" pitchFamily="34" charset="0"/>
              </a:rPr>
              <a:t>Identifier différentes sources et connaitre quelques conversions d’énergie </a:t>
            </a:r>
            <a:r>
              <a:rPr lang="fr-FR" b="1" dirty="0" smtClean="0">
                <a:solidFill>
                  <a:srgbClr val="FF0000"/>
                </a:solidFill>
                <a:latin typeface="Arial" pitchFamily="34" charset="0"/>
                <a:cs typeface="Arial" pitchFamily="34" charset="0"/>
              </a:rPr>
              <a:t>(partiellement nouveau)</a:t>
            </a:r>
          </a:p>
          <a:p>
            <a:pPr algn="just"/>
            <a:r>
              <a:rPr lang="fr-FR" b="1" dirty="0" smtClean="0">
                <a:latin typeface="Arial" pitchFamily="34" charset="0"/>
                <a:cs typeface="Arial" pitchFamily="34" charset="0"/>
              </a:rPr>
              <a:t>Identifier un signal et une information </a:t>
            </a:r>
            <a:r>
              <a:rPr lang="fr-FR" b="1" dirty="0" smtClean="0">
                <a:solidFill>
                  <a:srgbClr val="FF0000"/>
                </a:solidFill>
                <a:latin typeface="Arial" pitchFamily="34" charset="0"/>
                <a:cs typeface="Arial" pitchFamily="34" charset="0"/>
              </a:rPr>
              <a:t>(nouveau)</a:t>
            </a:r>
          </a:p>
          <a:p>
            <a:pPr algn="just"/>
            <a:r>
              <a:rPr lang="fr-FR" b="1" dirty="0" smtClean="0">
                <a:latin typeface="Arial" pitchFamily="34" charset="0"/>
                <a:cs typeface="Arial" pitchFamily="34" charset="0"/>
              </a:rPr>
              <a:t>Situer la Terre dans le système solaire (partie commune avec les SVT)</a:t>
            </a:r>
            <a:r>
              <a:rPr lang="fr-FR" b="1" dirty="0" smtClean="0">
                <a:solidFill>
                  <a:srgbClr val="FF0000"/>
                </a:solidFill>
                <a:latin typeface="Arial" pitchFamily="34" charset="0"/>
                <a:cs typeface="Arial" pitchFamily="34" charset="0"/>
              </a:rPr>
              <a:t> (partiellement nouveau)</a:t>
            </a:r>
            <a:endParaRPr lang="fr-FR" b="1" dirty="0" smtClean="0">
              <a:latin typeface="Arial" pitchFamily="34" charset="0"/>
              <a:cs typeface="Arial" pitchFamily="34" charset="0"/>
            </a:endParaRPr>
          </a:p>
          <a:p>
            <a:endParaRPr lang="fr-F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Le programme en détail BO cycle 3 </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buNone/>
            </a:pPr>
            <a:endParaRPr lang="fr-FR" b="1" dirty="0" smtClean="0">
              <a:hlinkClick r:id="rId2" action="ppaction://hlinkfile"/>
            </a:endParaRPr>
          </a:p>
          <a:p>
            <a:pPr>
              <a:buNone/>
            </a:pPr>
            <a:r>
              <a:rPr lang="fr-FR" b="1" dirty="0" smtClean="0">
                <a:hlinkClick r:id="rId2" action="ppaction://hlinkfile"/>
              </a:rPr>
              <a:t>BO programmes cycle 3.docx</a:t>
            </a:r>
            <a:endParaRPr lang="fr-FR" b="1" dirty="0" smtClean="0"/>
          </a:p>
          <a:p>
            <a:pPr>
              <a:buNone/>
            </a:pPr>
            <a:endParaRPr lang="fr-FR" dirty="0" smtClean="0"/>
          </a:p>
          <a:p>
            <a:endParaRPr lang="fr-F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sz="4000" dirty="0" smtClean="0">
                <a:latin typeface="Arial" pitchFamily="34" charset="0"/>
                <a:cs typeface="Arial" pitchFamily="34" charset="0"/>
              </a:rPr>
              <a:t>LA STRUCTURE DES PROGRAMMES CYCLE 4</a:t>
            </a:r>
            <a:endParaRPr lang="fr-FR" sz="4000"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sz="3200" dirty="0" smtClean="0">
                <a:latin typeface="Arial" pitchFamily="34" charset="0"/>
                <a:cs typeface="Arial" pitchFamily="34" charset="0"/>
              </a:rPr>
              <a:t>Une introduction rappelant les principes généraux de l’enseignement des SPC au cycle 4.</a:t>
            </a:r>
          </a:p>
          <a:p>
            <a:pPr algn="just"/>
            <a:r>
              <a:rPr lang="fr-FR" sz="3200" dirty="0" smtClean="0">
                <a:latin typeface="Arial" pitchFamily="34" charset="0"/>
                <a:cs typeface="Arial" pitchFamily="34" charset="0"/>
              </a:rPr>
              <a:t>Les principales compétences à travailler en relation avec les domaines du socle commun.</a:t>
            </a:r>
          </a:p>
          <a:p>
            <a:pPr algn="just"/>
            <a:r>
              <a:rPr lang="fr-FR" sz="3200" dirty="0" smtClean="0">
                <a:latin typeface="Arial" pitchFamily="34" charset="0"/>
                <a:cs typeface="Arial" pitchFamily="34" charset="0"/>
              </a:rPr>
              <a:t>Les programmes  de SPC sur les 3 ans.</a:t>
            </a:r>
          </a:p>
          <a:p>
            <a:pPr algn="just"/>
            <a:r>
              <a:rPr lang="fr-FR" sz="3200" dirty="0" smtClean="0">
                <a:latin typeface="Arial" pitchFamily="34" charset="0"/>
                <a:cs typeface="Arial" pitchFamily="34" charset="0"/>
              </a:rPr>
              <a:t>Des exemples d’EPI. </a:t>
            </a:r>
            <a:endParaRPr lang="fr-FR"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857232"/>
            <a:ext cx="8929718" cy="989856"/>
          </a:xfrm>
        </p:spPr>
        <p:txBody>
          <a:bodyPr>
            <a:normAutofit fontScale="90000"/>
          </a:bodyPr>
          <a:lstStyle/>
          <a:p>
            <a:pPr algn="ct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sz="4000" dirty="0" smtClean="0"/>
              <a:t/>
            </a:r>
            <a:br>
              <a:rPr lang="fr-FR" sz="4000" dirty="0" smtClean="0"/>
            </a:br>
            <a:r>
              <a:rPr lang="fr-FR" dirty="0" smtClean="0"/>
              <a:t/>
            </a:r>
            <a:br>
              <a:rPr lang="fr-FR" dirty="0" smtClean="0"/>
            </a:br>
            <a:r>
              <a:rPr lang="fr-FR" sz="5400" dirty="0" smtClean="0"/>
              <a:t> </a:t>
            </a:r>
            <a:r>
              <a:rPr lang="fr-FR" sz="3600" dirty="0" smtClean="0">
                <a:latin typeface="Arial" pitchFamily="34" charset="0"/>
                <a:cs typeface="Arial" pitchFamily="34" charset="0"/>
              </a:rPr>
              <a:t>Une introduction rappelant les principes généraux de l’enseignement des SPC au cycle 4</a:t>
            </a:r>
            <a:endParaRPr lang="fr-FR" sz="3600"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sz="3200" dirty="0" smtClean="0">
                <a:latin typeface="Arial" pitchFamily="34" charset="0"/>
                <a:cs typeface="Arial" pitchFamily="34" charset="0"/>
              </a:rPr>
              <a:t>Compétences en sciences physiques (connaissances, capacités et attitude)</a:t>
            </a:r>
          </a:p>
          <a:p>
            <a:pPr algn="just"/>
            <a:r>
              <a:rPr lang="fr-FR" sz="3200" dirty="0" smtClean="0">
                <a:latin typeface="Arial" pitchFamily="34" charset="0"/>
                <a:cs typeface="Arial" pitchFamily="34" charset="0"/>
              </a:rPr>
              <a:t>Progression spiralée: « Ces quatre thèmes ont vocation à être traités tout au long du cycle 4. »</a:t>
            </a:r>
            <a:endParaRPr lang="fr-FR"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704088"/>
            <a:ext cx="8501122" cy="1143000"/>
          </a:xfrm>
        </p:spPr>
        <p:txBody>
          <a:bodyPr>
            <a:normAutofit fontScale="90000"/>
          </a:bodyPr>
          <a:lstStyle/>
          <a:p>
            <a:pPr algn="ctr"/>
            <a:r>
              <a:rPr lang="fr-FR" dirty="0" smtClean="0"/>
              <a:t/>
            </a:r>
            <a:br>
              <a:rPr lang="fr-FR" dirty="0" smtClean="0"/>
            </a:br>
            <a:r>
              <a:rPr lang="fr-FR" dirty="0" smtClean="0"/>
              <a:t> </a:t>
            </a:r>
            <a:r>
              <a:rPr lang="fr-FR" sz="4400" dirty="0" smtClean="0">
                <a:latin typeface="Arial" pitchFamily="34" charset="0"/>
                <a:cs typeface="Arial" pitchFamily="34" charset="0"/>
              </a:rPr>
              <a:t>Les programmes  de SPC sur les 3 ans du cycle 4</a:t>
            </a:r>
            <a:endParaRPr lang="fr-FR" sz="4400"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endParaRPr lang="fr-FR" dirty="0" smtClean="0"/>
          </a:p>
          <a:p>
            <a:pPr algn="just"/>
            <a:r>
              <a:rPr lang="fr-FR" sz="2800" dirty="0" smtClean="0">
                <a:latin typeface="Arial" pitchFamily="34" charset="0"/>
                <a:cs typeface="Arial" pitchFamily="34" charset="0"/>
              </a:rPr>
              <a:t>Il y a 4 thèmes, 1 de chimie et 3 de physique, mais de contenu très inégaux. On continuera à faire globalement 50% chimie et 50% physique.</a:t>
            </a:r>
          </a:p>
          <a:p>
            <a:pPr algn="just">
              <a:buNone/>
            </a:pPr>
            <a:endParaRPr lang="fr-FR" sz="2800" dirty="0" smtClean="0">
              <a:latin typeface="Arial" pitchFamily="34" charset="0"/>
              <a:cs typeface="Arial" pitchFamily="34" charset="0"/>
            </a:endParaRPr>
          </a:p>
          <a:p>
            <a:pPr algn="just"/>
            <a:r>
              <a:rPr lang="fr-FR" sz="2800" dirty="0" smtClean="0">
                <a:latin typeface="Arial" pitchFamily="34" charset="0"/>
                <a:cs typeface="Arial" pitchFamily="34" charset="0"/>
              </a:rPr>
              <a:t>Ce sont les mêmes que les 4 premiers du cycle 3 écrit de manière un peu différente donc il y aura une continuité entre la 6</a:t>
            </a:r>
            <a:r>
              <a:rPr lang="fr-FR" sz="2800" baseline="30000" dirty="0" smtClean="0">
                <a:latin typeface="Arial" pitchFamily="34" charset="0"/>
                <a:cs typeface="Arial" pitchFamily="34" charset="0"/>
              </a:rPr>
              <a:t>ème</a:t>
            </a:r>
            <a:r>
              <a:rPr lang="fr-FR" sz="2800" dirty="0" smtClean="0">
                <a:latin typeface="Arial" pitchFamily="34" charset="0"/>
                <a:cs typeface="Arial" pitchFamily="34" charset="0"/>
              </a:rPr>
              <a:t> et la 5</a:t>
            </a:r>
            <a:r>
              <a:rPr lang="fr-FR" sz="2800" baseline="30000" dirty="0" smtClean="0">
                <a:latin typeface="Arial" pitchFamily="34" charset="0"/>
                <a:cs typeface="Arial" pitchFamily="34" charset="0"/>
              </a:rPr>
              <a:t>ème</a:t>
            </a:r>
            <a:r>
              <a:rPr lang="fr-FR" sz="2800" dirty="0" smtClean="0">
                <a:latin typeface="Arial" pitchFamily="34" charset="0"/>
                <a:cs typeface="Arial" pitchFamily="34" charset="0"/>
              </a:rPr>
              <a:t>.</a:t>
            </a:r>
          </a:p>
          <a:p>
            <a:endParaRPr lang="fr-FR"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1071570"/>
          </a:xfrm>
        </p:spPr>
        <p:txBody>
          <a:bodyPr>
            <a:normAutofit fontScale="90000"/>
          </a:bodyPr>
          <a:lstStyle/>
          <a:p>
            <a:pPr algn="ctr"/>
            <a:r>
              <a:rPr lang="fr-FR" dirty="0" smtClean="0">
                <a:solidFill>
                  <a:schemeClr val="tx1"/>
                </a:solidFill>
              </a:rPr>
              <a:t>Domaines de formation du socle</a:t>
            </a:r>
            <a:endParaRPr lang="fr-FR" dirty="0">
              <a:solidFill>
                <a:schemeClr val="tx1"/>
              </a:solidFill>
            </a:endParaRPr>
          </a:p>
        </p:txBody>
      </p:sp>
      <p:graphicFrame>
        <p:nvGraphicFramePr>
          <p:cNvPr id="5" name="Tableau 4"/>
          <p:cNvGraphicFramePr>
            <a:graphicFrameLocks noGrp="1"/>
          </p:cNvGraphicFramePr>
          <p:nvPr/>
        </p:nvGraphicFramePr>
        <p:xfrm>
          <a:off x="571472" y="1628799"/>
          <a:ext cx="8128648" cy="4543530"/>
        </p:xfrm>
        <a:graphic>
          <a:graphicData uri="http://schemas.openxmlformats.org/drawingml/2006/table">
            <a:tbl>
              <a:tblPr firstRow="1" bandRow="1">
                <a:tableStyleId>{5C22544A-7EE6-4342-B048-85BDC9FD1C3A}</a:tableStyleId>
              </a:tblPr>
              <a:tblGrid>
                <a:gridCol w="8128648"/>
              </a:tblGrid>
              <a:tr h="3587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kern="1200" dirty="0" smtClean="0">
                          <a:solidFill>
                            <a:schemeClr val="lt1"/>
                          </a:solidFill>
                          <a:latin typeface="+mn-lt"/>
                          <a:ea typeface="+mn-ea"/>
                          <a:cs typeface="+mn-cs"/>
                        </a:rPr>
                        <a:t>Domaines du socle en 2016</a:t>
                      </a:r>
                    </a:p>
                  </a:txBody>
                  <a:tcPr/>
                </a:tc>
              </a:tr>
              <a:tr h="835554">
                <a:tc>
                  <a:txBody>
                    <a:bodyPr/>
                    <a:lstStyle/>
                    <a:p>
                      <a:r>
                        <a:rPr lang="fr-FR" sz="2000" b="0" i="0" u="none" strike="noStrike" kern="1200" dirty="0" smtClean="0">
                          <a:solidFill>
                            <a:schemeClr val="tx1"/>
                          </a:solidFill>
                          <a:latin typeface="+mn-lt"/>
                          <a:ea typeface="+mn-ea"/>
                          <a:cs typeface="+mn-cs"/>
                        </a:rPr>
                        <a:t>Les langages pour penser et communiquer</a:t>
                      </a:r>
                      <a:endParaRPr lang="fr-FR" sz="2000" dirty="0"/>
                    </a:p>
                  </a:txBody>
                  <a:tcPr/>
                </a:tc>
              </a:tr>
              <a:tr h="8355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dirty="0" smtClean="0">
                          <a:solidFill>
                            <a:schemeClr val="tx1"/>
                          </a:solidFill>
                          <a:latin typeface="+mn-lt"/>
                          <a:ea typeface="+mn-ea"/>
                          <a:cs typeface="+mn-cs"/>
                        </a:rPr>
                        <a:t>Les méthodes et outils pour apprendre</a:t>
                      </a:r>
                    </a:p>
                  </a:txBody>
                  <a:tcPr/>
                </a:tc>
              </a:tr>
              <a:tr h="835554">
                <a:tc>
                  <a:txBody>
                    <a:bodyPr/>
                    <a:lstStyle/>
                    <a:p>
                      <a:r>
                        <a:rPr lang="fr-FR" sz="2000" b="0" i="0" u="none" strike="noStrike" kern="1200" dirty="0" smtClean="0">
                          <a:solidFill>
                            <a:schemeClr val="tx1"/>
                          </a:solidFill>
                          <a:latin typeface="+mn-lt"/>
                          <a:ea typeface="+mn-ea"/>
                          <a:cs typeface="+mn-cs"/>
                        </a:rPr>
                        <a:t>La formation de la personne et du</a:t>
                      </a:r>
                      <a:r>
                        <a:rPr lang="fr-FR" sz="2000" b="0" i="0" u="none" strike="noStrike" kern="1200" baseline="0" dirty="0" smtClean="0">
                          <a:solidFill>
                            <a:schemeClr val="tx1"/>
                          </a:solidFill>
                          <a:latin typeface="+mn-lt"/>
                          <a:ea typeface="+mn-ea"/>
                          <a:cs typeface="+mn-cs"/>
                        </a:rPr>
                        <a:t> </a:t>
                      </a:r>
                      <a:r>
                        <a:rPr lang="fr-FR" sz="2000" b="0" i="0" u="none" strike="noStrike" kern="1200" dirty="0" smtClean="0">
                          <a:solidFill>
                            <a:schemeClr val="tx1"/>
                          </a:solidFill>
                          <a:latin typeface="+mn-lt"/>
                          <a:ea typeface="+mn-ea"/>
                          <a:cs typeface="+mn-cs"/>
                        </a:rPr>
                        <a:t>citoyen</a:t>
                      </a:r>
                      <a:endParaRPr lang="fr-FR" sz="2000" dirty="0"/>
                    </a:p>
                  </a:txBody>
                  <a:tcPr/>
                </a:tc>
              </a:tr>
              <a:tr h="8355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dirty="0" smtClean="0">
                          <a:solidFill>
                            <a:schemeClr val="tx1"/>
                          </a:solidFill>
                          <a:latin typeface="+mn-lt"/>
                          <a:ea typeface="+mn-ea"/>
                          <a:cs typeface="+mn-cs"/>
                        </a:rPr>
                        <a:t>Les systèmes naturels et les systèmes techniques</a:t>
                      </a:r>
                    </a:p>
                  </a:txBody>
                  <a:tcPr/>
                </a:tc>
              </a:tr>
              <a:tr h="8355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dirty="0" smtClean="0">
                          <a:solidFill>
                            <a:schemeClr val="tx1"/>
                          </a:solidFill>
                          <a:latin typeface="+mn-lt"/>
                          <a:ea typeface="+mn-ea"/>
                          <a:cs typeface="+mn-cs"/>
                        </a:rPr>
                        <a:t>Les représentations du monde et</a:t>
                      </a:r>
                      <a:r>
                        <a:rPr lang="fr-FR" sz="2000" b="0" i="0" u="none" strike="noStrike" kern="1200" baseline="0" dirty="0" smtClean="0">
                          <a:solidFill>
                            <a:schemeClr val="tx1"/>
                          </a:solidFill>
                          <a:latin typeface="+mn-lt"/>
                          <a:ea typeface="+mn-ea"/>
                          <a:cs typeface="+mn-cs"/>
                        </a:rPr>
                        <a:t> </a:t>
                      </a:r>
                      <a:r>
                        <a:rPr lang="fr-FR" sz="2000" b="0" i="0" u="none" strike="noStrike" kern="1200" dirty="0" smtClean="0">
                          <a:solidFill>
                            <a:schemeClr val="tx1"/>
                          </a:solidFill>
                          <a:latin typeface="+mn-lt"/>
                          <a:ea typeface="+mn-ea"/>
                          <a:cs typeface="+mn-cs"/>
                        </a:rPr>
                        <a:t>l’activité humaine</a:t>
                      </a:r>
                    </a:p>
                  </a:txBody>
                  <a:tcPr/>
                </a:tc>
              </a:tr>
            </a:tbl>
          </a:graphicData>
        </a:graphic>
      </p:graphicFrame>
      <p:sp>
        <p:nvSpPr>
          <p:cNvPr id="6" name="Espace réservé du contenu 5"/>
          <p:cNvSpPr>
            <a:spLocks noGrp="1"/>
          </p:cNvSpPr>
          <p:nvPr>
            <p:ph idx="1"/>
          </p:nvPr>
        </p:nvSpPr>
        <p:spPr/>
        <p:txBody>
          <a:bodyPr/>
          <a:lstStyle/>
          <a:p>
            <a:endParaRPr lang="fr-FR"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Comparaisons des thèmes de SPC cycles 3 et 4</a:t>
            </a:r>
            <a:endParaRPr lang="fr-FR" dirty="0"/>
          </a:p>
        </p:txBody>
      </p:sp>
      <p:sp>
        <p:nvSpPr>
          <p:cNvPr id="3" name="Espace réservé du texte 2"/>
          <p:cNvSpPr>
            <a:spLocks noGrp="1"/>
          </p:cNvSpPr>
          <p:nvPr>
            <p:ph type="body" idx="1"/>
          </p:nvPr>
        </p:nvSpPr>
        <p:spPr/>
        <p:txBody>
          <a:bodyPr/>
          <a:lstStyle/>
          <a:p>
            <a:pPr algn="ctr"/>
            <a:r>
              <a:rPr lang="fr-FR" dirty="0" smtClean="0"/>
              <a:t>Thèmes cycle 3</a:t>
            </a:r>
            <a:endParaRPr lang="fr-FR" dirty="0"/>
          </a:p>
        </p:txBody>
      </p:sp>
      <p:sp>
        <p:nvSpPr>
          <p:cNvPr id="4" name="Espace réservé du texte 3"/>
          <p:cNvSpPr>
            <a:spLocks noGrp="1"/>
          </p:cNvSpPr>
          <p:nvPr>
            <p:ph type="body" sz="half" idx="3"/>
          </p:nvPr>
        </p:nvSpPr>
        <p:spPr/>
        <p:txBody>
          <a:bodyPr/>
          <a:lstStyle/>
          <a:p>
            <a:pPr algn="ctr"/>
            <a:r>
              <a:rPr lang="fr-FR" dirty="0" smtClean="0"/>
              <a:t>Thèmes cycle 4</a:t>
            </a:r>
            <a:endParaRPr lang="fr-FR" dirty="0"/>
          </a:p>
        </p:txBody>
      </p:sp>
      <p:sp>
        <p:nvSpPr>
          <p:cNvPr id="5" name="Espace réservé du contenu 4"/>
          <p:cNvSpPr>
            <a:spLocks noGrp="1"/>
          </p:cNvSpPr>
          <p:nvPr>
            <p:ph sz="quarter" idx="2"/>
          </p:nvPr>
        </p:nvSpPr>
        <p:spPr/>
        <p:txBody>
          <a:bodyPr>
            <a:normAutofit fontScale="92500" lnSpcReduction="10000"/>
          </a:bodyPr>
          <a:lstStyle/>
          <a:p>
            <a:pPr algn="just"/>
            <a:r>
              <a:rPr lang="fr-FR" dirty="0" smtClean="0">
                <a:solidFill>
                  <a:srgbClr val="FF0000"/>
                </a:solidFill>
                <a:latin typeface="Arial" pitchFamily="34" charset="0"/>
                <a:cs typeface="Arial" pitchFamily="34" charset="0"/>
              </a:rPr>
              <a:t>Décrire les états et la constitution de la matière a l’échelle macroscopique</a:t>
            </a:r>
          </a:p>
          <a:p>
            <a:pPr algn="just"/>
            <a:r>
              <a:rPr lang="fr-FR" dirty="0" smtClean="0">
                <a:solidFill>
                  <a:srgbClr val="FFC000"/>
                </a:solidFill>
                <a:latin typeface="Arial" pitchFamily="34" charset="0"/>
                <a:cs typeface="Arial" pitchFamily="34" charset="0"/>
              </a:rPr>
              <a:t>Observer et décrire différents types de mouvements</a:t>
            </a:r>
          </a:p>
          <a:p>
            <a:pPr algn="just"/>
            <a:r>
              <a:rPr lang="fr-FR" dirty="0" smtClean="0">
                <a:solidFill>
                  <a:srgbClr val="00B050"/>
                </a:solidFill>
                <a:latin typeface="Arial" pitchFamily="34" charset="0"/>
                <a:cs typeface="Arial" pitchFamily="34" charset="0"/>
              </a:rPr>
              <a:t>Identifier différentes sources et connaitre quelques conversions d’énergie</a:t>
            </a:r>
          </a:p>
          <a:p>
            <a:pPr algn="just"/>
            <a:r>
              <a:rPr lang="fr-FR" dirty="0" smtClean="0">
                <a:solidFill>
                  <a:srgbClr val="00B0F0"/>
                </a:solidFill>
                <a:latin typeface="Arial" pitchFamily="34" charset="0"/>
                <a:cs typeface="Arial" pitchFamily="34" charset="0"/>
              </a:rPr>
              <a:t>Identifier un signal et une information</a:t>
            </a:r>
          </a:p>
          <a:p>
            <a:pPr algn="just"/>
            <a:r>
              <a:rPr lang="fr-FR" dirty="0" smtClean="0">
                <a:solidFill>
                  <a:srgbClr val="FF0000"/>
                </a:solidFill>
                <a:latin typeface="Arial" pitchFamily="34" charset="0"/>
                <a:cs typeface="Arial" pitchFamily="34" charset="0"/>
              </a:rPr>
              <a:t>Situer la Terre dans le système solaire</a:t>
            </a:r>
            <a:endParaRPr lang="fr-FR" dirty="0">
              <a:solidFill>
                <a:srgbClr val="FF0000"/>
              </a:solidFill>
              <a:latin typeface="Arial" pitchFamily="34" charset="0"/>
              <a:cs typeface="Arial" pitchFamily="34" charset="0"/>
            </a:endParaRPr>
          </a:p>
        </p:txBody>
      </p:sp>
      <p:sp>
        <p:nvSpPr>
          <p:cNvPr id="6" name="Espace réservé du contenu 5"/>
          <p:cNvSpPr>
            <a:spLocks noGrp="1"/>
          </p:cNvSpPr>
          <p:nvPr>
            <p:ph sz="quarter" idx="4"/>
          </p:nvPr>
        </p:nvSpPr>
        <p:spPr>
          <a:xfrm>
            <a:off x="4645025" y="2514600"/>
            <a:ext cx="4213255" cy="3845720"/>
          </a:xfrm>
        </p:spPr>
        <p:txBody>
          <a:bodyPr/>
          <a:lstStyle/>
          <a:p>
            <a:pPr algn="just"/>
            <a:r>
              <a:rPr lang="fr-FR" dirty="0" smtClean="0">
                <a:solidFill>
                  <a:srgbClr val="FF0000"/>
                </a:solidFill>
                <a:latin typeface="Arial" pitchFamily="34" charset="0"/>
                <a:cs typeface="Arial" pitchFamily="34" charset="0"/>
              </a:rPr>
              <a:t>Organisation et transformations de la matière</a:t>
            </a:r>
          </a:p>
          <a:p>
            <a:pPr algn="just"/>
            <a:r>
              <a:rPr lang="fr-FR" sz="2400" dirty="0" smtClean="0">
                <a:solidFill>
                  <a:srgbClr val="FFC000"/>
                </a:solidFill>
                <a:latin typeface="Arial" pitchFamily="34" charset="0"/>
                <a:cs typeface="Arial" pitchFamily="34" charset="0"/>
              </a:rPr>
              <a:t>Mouvements et interactions</a:t>
            </a:r>
          </a:p>
          <a:p>
            <a:pPr algn="just"/>
            <a:r>
              <a:rPr lang="fr-FR" sz="2400" dirty="0" smtClean="0">
                <a:solidFill>
                  <a:srgbClr val="00B050"/>
                </a:solidFill>
                <a:latin typeface="Arial" pitchFamily="34" charset="0"/>
                <a:cs typeface="Arial" pitchFamily="34" charset="0"/>
              </a:rPr>
              <a:t>L’énergie et ses conversions.</a:t>
            </a:r>
          </a:p>
          <a:p>
            <a:pPr algn="just"/>
            <a:r>
              <a:rPr lang="fr-FR" sz="2400" dirty="0" smtClean="0">
                <a:solidFill>
                  <a:srgbClr val="00B0F0"/>
                </a:solidFill>
                <a:latin typeface="Arial" pitchFamily="34" charset="0"/>
                <a:cs typeface="Arial" pitchFamily="34" charset="0"/>
              </a:rPr>
              <a:t>Des signaux pour observer et communiquer</a:t>
            </a:r>
          </a:p>
          <a:p>
            <a:endParaRPr lang="fr-FR" dirty="0" smtClean="0"/>
          </a:p>
          <a:p>
            <a:endParaRPr lang="fr-F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algn="ctr"/>
            <a:r>
              <a:rPr lang="fr-FR" sz="4000" dirty="0" smtClean="0">
                <a:latin typeface="Arial" pitchFamily="34" charset="0"/>
                <a:cs typeface="Arial" pitchFamily="34" charset="0"/>
              </a:rPr>
              <a:t>Thème 1 : CHIMIE : Organisation et transformations de la matière</a:t>
            </a:r>
            <a:endParaRPr lang="fr-FR" sz="4000"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buNone/>
            </a:pPr>
            <a:r>
              <a:rPr lang="fr-FR" sz="2800" dirty="0" smtClean="0">
                <a:latin typeface="Arial" pitchFamily="34" charset="0"/>
                <a:cs typeface="Arial" pitchFamily="34" charset="0"/>
              </a:rPr>
              <a:t>Sous –thèmes</a:t>
            </a:r>
          </a:p>
          <a:p>
            <a:pPr algn="just">
              <a:buNone/>
            </a:pPr>
            <a:endParaRPr lang="fr-FR" sz="2800" dirty="0" smtClean="0">
              <a:latin typeface="Arial" pitchFamily="34" charset="0"/>
              <a:cs typeface="Arial" pitchFamily="34" charset="0"/>
            </a:endParaRPr>
          </a:p>
          <a:p>
            <a:pPr algn="just">
              <a:buNone/>
            </a:pPr>
            <a:r>
              <a:rPr lang="fr-FR" sz="2800" dirty="0" smtClean="0">
                <a:latin typeface="Arial" pitchFamily="34" charset="0"/>
                <a:cs typeface="Arial" pitchFamily="34" charset="0"/>
              </a:rPr>
              <a:t>-Décrire la constitution et les états de la matière. </a:t>
            </a:r>
          </a:p>
          <a:p>
            <a:pPr algn="just">
              <a:buNone/>
            </a:pPr>
            <a:r>
              <a:rPr lang="fr-FR" sz="2800" dirty="0" smtClean="0">
                <a:latin typeface="Arial" pitchFamily="34" charset="0"/>
                <a:cs typeface="Arial" pitchFamily="34" charset="0"/>
              </a:rPr>
              <a:t>-Décrire et expliquer des transformations chimiques. </a:t>
            </a:r>
          </a:p>
          <a:p>
            <a:pPr algn="just">
              <a:buNone/>
            </a:pPr>
            <a:r>
              <a:rPr lang="fr-FR" sz="2800" dirty="0" smtClean="0">
                <a:latin typeface="Arial" pitchFamily="34" charset="0"/>
                <a:cs typeface="Arial" pitchFamily="34" charset="0"/>
              </a:rPr>
              <a:t>-Propriétés </a:t>
            </a:r>
            <a:r>
              <a:rPr lang="fr-FR" sz="2800" dirty="0" err="1" smtClean="0">
                <a:latin typeface="Arial" pitchFamily="34" charset="0"/>
                <a:cs typeface="Arial" pitchFamily="34" charset="0"/>
              </a:rPr>
              <a:t>acidobasiques</a:t>
            </a:r>
            <a:r>
              <a:rPr lang="fr-FR" sz="2800" dirty="0" smtClean="0">
                <a:latin typeface="Arial" pitchFamily="34" charset="0"/>
                <a:cs typeface="Arial" pitchFamily="34" charset="0"/>
              </a:rPr>
              <a:t>.  </a:t>
            </a:r>
          </a:p>
          <a:p>
            <a:pPr algn="just">
              <a:buNone/>
            </a:pPr>
            <a:r>
              <a:rPr lang="fr-FR" sz="2800" dirty="0" smtClean="0">
                <a:latin typeface="Arial" pitchFamily="34" charset="0"/>
                <a:cs typeface="Arial" pitchFamily="34" charset="0"/>
              </a:rPr>
              <a:t>-Décrire l’organisation de la matière dans l’Univers. </a:t>
            </a:r>
            <a:r>
              <a:rPr lang="fr-FR" sz="2800" dirty="0" smtClean="0">
                <a:solidFill>
                  <a:srgbClr val="FF0000"/>
                </a:solidFill>
                <a:latin typeface="Arial" pitchFamily="34" charset="0"/>
                <a:cs typeface="Arial" pitchFamily="34" charset="0"/>
              </a:rPr>
              <a:t>(nouveau)</a:t>
            </a:r>
          </a:p>
          <a:p>
            <a:endParaRPr lang="fr-F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algn="ctr"/>
            <a:r>
              <a:rPr lang="fr-FR" sz="4000" dirty="0" smtClean="0">
                <a:latin typeface="Arial" pitchFamily="34" charset="0"/>
                <a:cs typeface="Arial" pitchFamily="34" charset="0"/>
              </a:rPr>
              <a:t>Thème 2: Mécanique: Mouvements et interactions </a:t>
            </a:r>
            <a:r>
              <a:rPr lang="fr-FR" sz="4000" dirty="0" smtClean="0">
                <a:solidFill>
                  <a:srgbClr val="FF0000"/>
                </a:solidFill>
                <a:latin typeface="Arial" pitchFamily="34" charset="0"/>
                <a:cs typeface="Arial" pitchFamily="34" charset="0"/>
              </a:rPr>
              <a:t>(nouveau)</a:t>
            </a:r>
            <a:endParaRPr lang="fr-FR" sz="4000" dirty="0">
              <a:solidFill>
                <a:srgbClr val="FF0000"/>
              </a:solidFill>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buNone/>
            </a:pPr>
            <a:r>
              <a:rPr lang="fr-FR" sz="2800" dirty="0" smtClean="0">
                <a:latin typeface="Arial" pitchFamily="34" charset="0"/>
                <a:cs typeface="Arial" pitchFamily="34" charset="0"/>
              </a:rPr>
              <a:t>Sous –thèmes</a:t>
            </a:r>
          </a:p>
          <a:p>
            <a:pPr>
              <a:buNone/>
            </a:pPr>
            <a:endParaRPr lang="fr-FR" sz="2800" dirty="0" smtClean="0">
              <a:solidFill>
                <a:srgbClr val="FF0000"/>
              </a:solidFill>
              <a:latin typeface="Arial" pitchFamily="34" charset="0"/>
              <a:cs typeface="Arial" pitchFamily="34" charset="0"/>
            </a:endParaRPr>
          </a:p>
          <a:p>
            <a:pPr>
              <a:buNone/>
            </a:pPr>
            <a:r>
              <a:rPr lang="fr-FR" sz="2800" dirty="0" smtClean="0">
                <a:latin typeface="Arial" pitchFamily="34" charset="0"/>
                <a:cs typeface="Arial" pitchFamily="34" charset="0"/>
              </a:rPr>
              <a:t>-Caractériser un mouvement. </a:t>
            </a:r>
          </a:p>
          <a:p>
            <a:pPr>
              <a:buNone/>
            </a:pPr>
            <a:r>
              <a:rPr lang="fr-FR" sz="2800" dirty="0" smtClean="0">
                <a:latin typeface="Arial" pitchFamily="34" charset="0"/>
                <a:cs typeface="Arial" pitchFamily="34" charset="0"/>
              </a:rPr>
              <a:t>-Modéliser une interaction par une force caractérisée par un point d’application, une direction, un sens et une valeur. </a:t>
            </a:r>
            <a:endParaRPr lang="fr-FR" sz="2800" dirty="0" smtClean="0">
              <a:solidFill>
                <a:srgbClr val="FF0000"/>
              </a:solidFill>
              <a:latin typeface="Arial" pitchFamily="34" charset="0"/>
              <a:cs typeface="Arial" pitchFamily="34" charset="0"/>
            </a:endParaRPr>
          </a:p>
          <a:p>
            <a:endParaRPr lang="fr-F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Thème 3: énergie: L’énergie et ses conversions. </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buNone/>
            </a:pPr>
            <a:r>
              <a:rPr lang="fr-FR" sz="2800" dirty="0" smtClean="0">
                <a:latin typeface="Arial" pitchFamily="34" charset="0"/>
                <a:cs typeface="Arial" pitchFamily="34" charset="0"/>
              </a:rPr>
              <a:t>Sous –thèmes</a:t>
            </a:r>
          </a:p>
          <a:p>
            <a:pPr algn="just">
              <a:buNone/>
            </a:pPr>
            <a:endParaRPr lang="fr-FR" sz="2800" dirty="0" smtClean="0">
              <a:latin typeface="Arial" pitchFamily="34" charset="0"/>
              <a:cs typeface="Arial" pitchFamily="34" charset="0"/>
            </a:endParaRPr>
          </a:p>
          <a:p>
            <a:pPr algn="just">
              <a:buNone/>
            </a:pPr>
            <a:r>
              <a:rPr lang="fr-FR" sz="2800" dirty="0" smtClean="0">
                <a:latin typeface="Arial" pitchFamily="34" charset="0"/>
                <a:cs typeface="Arial" pitchFamily="34" charset="0"/>
              </a:rPr>
              <a:t>-Identifier les sources, les transferts, les conversions et les formes d’énergie. Utiliser la conservation de l’énergie. </a:t>
            </a:r>
            <a:r>
              <a:rPr lang="fr-FR" sz="2800" dirty="0" smtClean="0">
                <a:solidFill>
                  <a:srgbClr val="FF0000"/>
                </a:solidFill>
                <a:latin typeface="Arial" pitchFamily="34" charset="0"/>
                <a:cs typeface="Arial" pitchFamily="34" charset="0"/>
              </a:rPr>
              <a:t>(partiellement nouveau)</a:t>
            </a:r>
          </a:p>
          <a:p>
            <a:pPr algn="just">
              <a:buNone/>
            </a:pPr>
            <a:r>
              <a:rPr lang="fr-FR" sz="2800" dirty="0" smtClean="0">
                <a:latin typeface="Arial" pitchFamily="34" charset="0"/>
                <a:cs typeface="Arial" pitchFamily="34" charset="0"/>
              </a:rPr>
              <a:t>-Réaliser des circuits électriques simples et exploiter les lois de l’électricité. </a:t>
            </a:r>
          </a:p>
          <a:p>
            <a:endParaRPr lang="fr-F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algn="ctr"/>
            <a:r>
              <a:rPr lang="fr-FR" sz="3600" dirty="0" smtClean="0">
                <a:latin typeface="Arial" pitchFamily="34" charset="0"/>
                <a:cs typeface="Arial" pitchFamily="34" charset="0"/>
              </a:rPr>
              <a:t>Thème 4: Des signaux pour observer et communiquer</a:t>
            </a:r>
            <a:endParaRPr lang="fr-FR" sz="3600" dirty="0">
              <a:latin typeface="Arial" pitchFamily="34" charset="0"/>
              <a:cs typeface="Arial" pitchFamily="34" charset="0"/>
            </a:endParaRPr>
          </a:p>
        </p:txBody>
      </p:sp>
      <p:sp>
        <p:nvSpPr>
          <p:cNvPr id="3" name="Espace réservé du contenu 2"/>
          <p:cNvSpPr>
            <a:spLocks noGrp="1"/>
          </p:cNvSpPr>
          <p:nvPr>
            <p:ph idx="1"/>
          </p:nvPr>
        </p:nvSpPr>
        <p:spPr/>
        <p:txBody>
          <a:bodyPr/>
          <a:lstStyle/>
          <a:p>
            <a:pPr algn="just">
              <a:buNone/>
            </a:pPr>
            <a:r>
              <a:rPr lang="fr-FR" dirty="0" smtClean="0">
                <a:latin typeface="Arial" pitchFamily="34" charset="0"/>
                <a:cs typeface="Arial" pitchFamily="34" charset="0"/>
              </a:rPr>
              <a:t>Sous –thèmes</a:t>
            </a:r>
          </a:p>
          <a:p>
            <a:pPr algn="just">
              <a:buNone/>
            </a:pPr>
            <a:endParaRPr lang="fr-FR" dirty="0" smtClean="0">
              <a:latin typeface="Arial" pitchFamily="34" charset="0"/>
              <a:cs typeface="Arial" pitchFamily="34" charset="0"/>
            </a:endParaRPr>
          </a:p>
          <a:p>
            <a:pPr algn="just">
              <a:buNone/>
            </a:pPr>
            <a:r>
              <a:rPr lang="fr-FR" dirty="0" smtClean="0">
                <a:latin typeface="Arial" pitchFamily="34" charset="0"/>
                <a:cs typeface="Arial" pitchFamily="34" charset="0"/>
              </a:rPr>
              <a:t>-Signaux lumineux. </a:t>
            </a:r>
          </a:p>
          <a:p>
            <a:pPr algn="just">
              <a:buNone/>
            </a:pPr>
            <a:r>
              <a:rPr lang="fr-FR" dirty="0" smtClean="0">
                <a:latin typeface="Arial" pitchFamily="34" charset="0"/>
                <a:cs typeface="Arial" pitchFamily="34" charset="0"/>
              </a:rPr>
              <a:t>-Signaux sonores. </a:t>
            </a:r>
            <a:r>
              <a:rPr lang="fr-FR" dirty="0" smtClean="0">
                <a:solidFill>
                  <a:srgbClr val="FF0000"/>
                </a:solidFill>
                <a:latin typeface="Arial" pitchFamily="34" charset="0"/>
                <a:cs typeface="Arial" pitchFamily="34" charset="0"/>
              </a:rPr>
              <a:t>(nouveau)</a:t>
            </a:r>
          </a:p>
          <a:p>
            <a:pPr algn="just">
              <a:buNone/>
            </a:pPr>
            <a:r>
              <a:rPr lang="fr-FR" dirty="0" smtClean="0">
                <a:latin typeface="Arial" pitchFamily="34" charset="0"/>
                <a:cs typeface="Arial" pitchFamily="34" charset="0"/>
              </a:rPr>
              <a:t>-Signal et information (ondes radio). </a:t>
            </a:r>
            <a:r>
              <a:rPr lang="fr-FR" dirty="0" smtClean="0">
                <a:solidFill>
                  <a:srgbClr val="FF0000"/>
                </a:solidFill>
                <a:latin typeface="Arial" pitchFamily="34" charset="0"/>
                <a:cs typeface="Arial" pitchFamily="34" charset="0"/>
              </a:rPr>
              <a:t> (nouveau)</a:t>
            </a:r>
            <a:endParaRPr lang="fr-FR" dirty="0" smtClean="0">
              <a:latin typeface="Arial" pitchFamily="34" charset="0"/>
              <a:cs typeface="Arial" pitchFamily="34" charset="0"/>
            </a:endParaRPr>
          </a:p>
          <a:p>
            <a:pPr algn="just">
              <a:buNone/>
            </a:pPr>
            <a:endParaRPr lang="fr-FR" dirty="0" smtClean="0">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Comparaison avec les anciens programmes</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b="1" u="sng" dirty="0" smtClean="0">
                <a:latin typeface="Arial" pitchFamily="34" charset="0"/>
                <a:cs typeface="Arial" pitchFamily="34" charset="0"/>
              </a:rPr>
              <a:t>Chimie</a:t>
            </a:r>
            <a:r>
              <a:rPr lang="fr-FR" dirty="0" smtClean="0">
                <a:latin typeface="Arial" pitchFamily="34" charset="0"/>
                <a:cs typeface="Arial" pitchFamily="34" charset="0"/>
              </a:rPr>
              <a:t> : (partie allégée) placée dans le chapitre : Organisation et transformation de la matière</a:t>
            </a:r>
          </a:p>
          <a:p>
            <a:pPr algn="just"/>
            <a:r>
              <a:rPr lang="fr-FR" b="1" u="sng" dirty="0" smtClean="0">
                <a:latin typeface="Arial" pitchFamily="34" charset="0"/>
                <a:cs typeface="Arial" pitchFamily="34" charset="0"/>
              </a:rPr>
              <a:t>Physique :</a:t>
            </a:r>
            <a:r>
              <a:rPr lang="fr-FR" dirty="0" smtClean="0">
                <a:latin typeface="Arial" pitchFamily="34" charset="0"/>
                <a:cs typeface="Arial" pitchFamily="34" charset="0"/>
              </a:rPr>
              <a:t> </a:t>
            </a:r>
          </a:p>
          <a:p>
            <a:pPr algn="just"/>
            <a:r>
              <a:rPr lang="fr-FR" b="1" dirty="0" smtClean="0">
                <a:latin typeface="Arial" pitchFamily="34" charset="0"/>
                <a:cs typeface="Arial" pitchFamily="34" charset="0"/>
              </a:rPr>
              <a:t>Électricité</a:t>
            </a:r>
            <a:r>
              <a:rPr lang="fr-FR" dirty="0" smtClean="0">
                <a:latin typeface="Arial" pitchFamily="34" charset="0"/>
                <a:cs typeface="Arial" pitchFamily="34" charset="0"/>
              </a:rPr>
              <a:t> (partie très allégée) placée dans le chapitre : L’énergie et ses conversions</a:t>
            </a:r>
          </a:p>
          <a:p>
            <a:pPr algn="just"/>
            <a:r>
              <a:rPr lang="fr-FR" b="1" dirty="0" smtClean="0">
                <a:latin typeface="Arial" pitchFamily="34" charset="0"/>
                <a:cs typeface="Arial" pitchFamily="34" charset="0"/>
              </a:rPr>
              <a:t>Optique</a:t>
            </a:r>
            <a:r>
              <a:rPr lang="fr-FR" dirty="0" smtClean="0">
                <a:latin typeface="Arial" pitchFamily="34" charset="0"/>
                <a:cs typeface="Arial" pitchFamily="34" charset="0"/>
              </a:rPr>
              <a:t> (partie très allégée) placée dans le chapitre des signaux pour observer et communiquer</a:t>
            </a:r>
          </a:p>
          <a:p>
            <a:pPr algn="just"/>
            <a:r>
              <a:rPr lang="fr-FR" b="1" dirty="0" smtClean="0">
                <a:latin typeface="Arial" pitchFamily="34" charset="0"/>
                <a:cs typeface="Arial" pitchFamily="34" charset="0"/>
              </a:rPr>
              <a:t>Mécanique</a:t>
            </a:r>
            <a:r>
              <a:rPr lang="fr-FR" dirty="0" smtClean="0">
                <a:latin typeface="Arial" pitchFamily="34" charset="0"/>
                <a:cs typeface="Arial" pitchFamily="34" charset="0"/>
              </a:rPr>
              <a:t> (partie très développée) placée dans le chapitre : Mouvements et interactions</a:t>
            </a:r>
            <a:endParaRPr lang="fr-FR" dirty="0">
              <a:latin typeface="Arial" pitchFamily="34" charset="0"/>
              <a:cs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Les principales disparitions en chimie</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pPr algn="just"/>
            <a:r>
              <a:rPr lang="fr-FR" sz="3200" dirty="0" smtClean="0">
                <a:latin typeface="Arial" pitchFamily="34" charset="0"/>
                <a:cs typeface="Arial" pitchFamily="34" charset="0"/>
              </a:rPr>
              <a:t>Test de l’eau 5</a:t>
            </a:r>
            <a:r>
              <a:rPr lang="fr-FR" sz="3200" baseline="30000" dirty="0" smtClean="0">
                <a:latin typeface="Arial" pitchFamily="34" charset="0"/>
                <a:cs typeface="Arial" pitchFamily="34" charset="0"/>
              </a:rPr>
              <a:t>ème</a:t>
            </a:r>
            <a:endParaRPr lang="fr-FR" sz="3200" dirty="0" smtClean="0">
              <a:latin typeface="Arial" pitchFamily="34" charset="0"/>
              <a:cs typeface="Arial" pitchFamily="34" charset="0"/>
            </a:endParaRPr>
          </a:p>
          <a:p>
            <a:pPr algn="just"/>
            <a:r>
              <a:rPr lang="fr-FR" sz="3200" dirty="0" smtClean="0">
                <a:latin typeface="Arial" pitchFamily="34" charset="0"/>
                <a:cs typeface="Arial" pitchFamily="34" charset="0"/>
              </a:rPr>
              <a:t>Chromatographie 5</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 </a:t>
            </a:r>
          </a:p>
          <a:p>
            <a:pPr algn="just"/>
            <a:r>
              <a:rPr lang="fr-FR" sz="3200" dirty="0" smtClean="0">
                <a:latin typeface="Arial" pitchFamily="34" charset="0"/>
                <a:cs typeface="Arial" pitchFamily="34" charset="0"/>
              </a:rPr>
              <a:t>Conduction électrique dans les solutions 3</a:t>
            </a:r>
            <a:r>
              <a:rPr lang="fr-FR" sz="3200" baseline="30000" dirty="0" smtClean="0">
                <a:latin typeface="Arial" pitchFamily="34" charset="0"/>
                <a:cs typeface="Arial" pitchFamily="34" charset="0"/>
              </a:rPr>
              <a:t>ème</a:t>
            </a:r>
            <a:endParaRPr lang="fr-FR" sz="3200" dirty="0" smtClean="0">
              <a:latin typeface="Arial" pitchFamily="34" charset="0"/>
              <a:cs typeface="Arial" pitchFamily="34" charset="0"/>
            </a:endParaRPr>
          </a:p>
          <a:p>
            <a:pPr algn="just"/>
            <a:r>
              <a:rPr lang="fr-FR" sz="3200" dirty="0" smtClean="0">
                <a:latin typeface="Arial" pitchFamily="34" charset="0"/>
                <a:cs typeface="Arial" pitchFamily="34" charset="0"/>
              </a:rPr>
              <a:t>Piles 3</a:t>
            </a:r>
            <a:r>
              <a:rPr lang="fr-FR" sz="3200" baseline="30000" dirty="0" smtClean="0">
                <a:latin typeface="Arial" pitchFamily="34" charset="0"/>
                <a:cs typeface="Arial" pitchFamily="34" charset="0"/>
              </a:rPr>
              <a:t>ème</a:t>
            </a:r>
            <a:endParaRPr lang="fr-FR" sz="3200" dirty="0" smtClean="0">
              <a:latin typeface="Arial" pitchFamily="34" charset="0"/>
              <a:cs typeface="Arial" pitchFamily="34" charset="0"/>
            </a:endParaRPr>
          </a:p>
          <a:p>
            <a:pPr algn="just"/>
            <a:r>
              <a:rPr lang="fr-FR" sz="3200" dirty="0" smtClean="0">
                <a:latin typeface="Arial" pitchFamily="34" charset="0"/>
                <a:cs typeface="Arial" pitchFamily="34" charset="0"/>
              </a:rPr>
              <a:t>Synthèse d’espèces chimiques 3</a:t>
            </a:r>
            <a:r>
              <a:rPr lang="fr-FR" sz="3200" baseline="30000" dirty="0" smtClean="0">
                <a:latin typeface="Arial" pitchFamily="34" charset="0"/>
                <a:cs typeface="Arial" pitchFamily="34" charset="0"/>
              </a:rPr>
              <a:t>ème</a:t>
            </a:r>
            <a:r>
              <a:rPr lang="fr-FR" sz="3200" dirty="0" smtClean="0">
                <a:latin typeface="Arial" pitchFamily="34" charset="0"/>
                <a:cs typeface="Arial" pitchFamily="34" charset="0"/>
              </a:rPr>
              <a:t> </a:t>
            </a:r>
            <a:endParaRPr lang="fr-FR" sz="3200" dirty="0">
              <a:latin typeface="Arial" pitchFamily="34"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Les principaux ajouts en chimie</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normAutofit/>
          </a:bodyPr>
          <a:lstStyle/>
          <a:p>
            <a:r>
              <a:rPr lang="fr-FR" sz="2800" dirty="0" smtClean="0">
                <a:latin typeface="Arial" pitchFamily="34" charset="0"/>
                <a:cs typeface="Arial" pitchFamily="34" charset="0"/>
              </a:rPr>
              <a:t>Formule masse volumique  </a:t>
            </a:r>
            <a:r>
              <a:rPr lang="fr-FR" sz="2800" i="1" dirty="0" smtClean="0">
                <a:latin typeface="Arial" pitchFamily="34" charset="0"/>
                <a:cs typeface="Arial" pitchFamily="34" charset="0"/>
              </a:rPr>
              <a:t>m = </a:t>
            </a:r>
            <a:r>
              <a:rPr lang="el-GR" sz="2800" i="1" dirty="0" smtClean="0">
                <a:latin typeface="Arial" pitchFamily="34" charset="0"/>
                <a:cs typeface="Arial" pitchFamily="34" charset="0"/>
              </a:rPr>
              <a:t>ρ.</a:t>
            </a:r>
            <a:r>
              <a:rPr lang="fr-FR" sz="2800" i="1" dirty="0" smtClean="0">
                <a:latin typeface="Arial" pitchFamily="34" charset="0"/>
                <a:cs typeface="Arial" pitchFamily="34" charset="0"/>
              </a:rPr>
              <a:t>V</a:t>
            </a:r>
          </a:p>
          <a:p>
            <a:r>
              <a:rPr lang="fr-FR" sz="2800" dirty="0" smtClean="0">
                <a:latin typeface="Arial" pitchFamily="34" charset="0"/>
                <a:cs typeface="Arial" pitchFamily="34" charset="0"/>
              </a:rPr>
              <a:t>Estimer expérimentalement une valeur de solubilité dans l’eau.</a:t>
            </a:r>
          </a:p>
          <a:p>
            <a:r>
              <a:rPr lang="fr-FR" sz="2800" dirty="0" smtClean="0">
                <a:latin typeface="Arial" pitchFamily="34" charset="0"/>
                <a:cs typeface="Arial" pitchFamily="34" charset="0"/>
              </a:rPr>
              <a:t>Réactions entre solutions acides et basiques. </a:t>
            </a:r>
          </a:p>
          <a:p>
            <a:r>
              <a:rPr lang="fr-FR" sz="2800" dirty="0" smtClean="0">
                <a:latin typeface="Arial" pitchFamily="34" charset="0"/>
                <a:cs typeface="Arial" pitchFamily="34" charset="0"/>
              </a:rPr>
              <a:t>Utilisation du tableau périodique.</a:t>
            </a:r>
          </a:p>
          <a:p>
            <a:r>
              <a:rPr lang="fr-FR" sz="2800" dirty="0" smtClean="0">
                <a:latin typeface="Arial" pitchFamily="34" charset="0"/>
                <a:cs typeface="Arial" pitchFamily="34" charset="0"/>
              </a:rPr>
              <a:t>Décrire l’organisation de la matière dans l’Univers.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latin typeface="Arial" pitchFamily="34" charset="0"/>
                <a:cs typeface="Arial" pitchFamily="34" charset="0"/>
              </a:rPr>
              <a:t>Les principales disparitions en physique</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lstStyle/>
          <a:p>
            <a:pPr algn="just"/>
            <a:r>
              <a:rPr lang="fr-FR" b="1" u="sng" dirty="0" smtClean="0">
                <a:latin typeface="Arial" pitchFamily="34" charset="0"/>
                <a:cs typeface="Arial" pitchFamily="34" charset="0"/>
              </a:rPr>
              <a:t>Electricité</a:t>
            </a:r>
            <a:r>
              <a:rPr lang="fr-FR" dirty="0" smtClean="0">
                <a:latin typeface="Arial" pitchFamily="34" charset="0"/>
                <a:cs typeface="Arial" pitchFamily="34" charset="0"/>
              </a:rPr>
              <a:t> : partie B1 3</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 De la centrale électrique à l’utilisateur » (production de l’électricité, l’alternateur, tension alternative, oscilloscope, mesure d’une tension alternative) </a:t>
            </a:r>
            <a:r>
              <a:rPr lang="fr-FR" dirty="0" smtClean="0">
                <a:solidFill>
                  <a:srgbClr val="FF0000"/>
                </a:solidFill>
                <a:latin typeface="Arial" pitchFamily="34" charset="0"/>
                <a:cs typeface="Arial" pitchFamily="34" charset="0"/>
              </a:rPr>
              <a:t>tout l’alternatif est donc supprimé.</a:t>
            </a:r>
          </a:p>
          <a:p>
            <a:pPr algn="just"/>
            <a:r>
              <a:rPr lang="fr-FR" b="1" u="sng" dirty="0" smtClean="0">
                <a:latin typeface="Arial" pitchFamily="34" charset="0"/>
                <a:cs typeface="Arial" pitchFamily="34" charset="0"/>
              </a:rPr>
              <a:t>Optique:  </a:t>
            </a:r>
            <a:r>
              <a:rPr lang="fr-FR" dirty="0" smtClean="0">
                <a:latin typeface="Arial" pitchFamily="34" charset="0"/>
                <a:cs typeface="Arial" pitchFamily="34" charset="0"/>
              </a:rPr>
              <a:t>Partie C1 et C2 de 4</a:t>
            </a:r>
            <a:r>
              <a:rPr lang="fr-FR" baseline="30000" dirty="0" smtClean="0">
                <a:latin typeface="Arial" pitchFamily="34" charset="0"/>
                <a:cs typeface="Arial" pitchFamily="34" charset="0"/>
              </a:rPr>
              <a:t>ème</a:t>
            </a:r>
            <a:r>
              <a:rPr lang="fr-FR" dirty="0" smtClean="0">
                <a:latin typeface="Arial" pitchFamily="34" charset="0"/>
                <a:cs typeface="Arial" pitchFamily="34" charset="0"/>
              </a:rPr>
              <a:t> « lumières colorées et couleurs des objets » et « les lentilles », l’œil.</a:t>
            </a:r>
          </a:p>
          <a:p>
            <a:pPr algn="just"/>
            <a:r>
              <a:rPr lang="fr-FR" b="1" u="sng" dirty="0" smtClean="0">
                <a:latin typeface="Arial" pitchFamily="34" charset="0"/>
                <a:cs typeface="Arial" pitchFamily="34" charset="0"/>
              </a:rPr>
              <a:t>Mécanique 3</a:t>
            </a:r>
            <a:r>
              <a:rPr lang="fr-FR" b="1" u="sng" baseline="30000" dirty="0" smtClean="0">
                <a:latin typeface="Arial" pitchFamily="34" charset="0"/>
                <a:cs typeface="Arial" pitchFamily="34" charset="0"/>
              </a:rPr>
              <a:t>ème</a:t>
            </a:r>
            <a:r>
              <a:rPr lang="fr-FR" b="1" u="sng" dirty="0" smtClean="0">
                <a:latin typeface="Arial" pitchFamily="34" charset="0"/>
                <a:cs typeface="Arial" pitchFamily="34" charset="0"/>
              </a:rPr>
              <a:t>: </a:t>
            </a:r>
            <a:r>
              <a:rPr lang="fr-FR" dirty="0" smtClean="0">
                <a:latin typeface="Arial" pitchFamily="34" charset="0"/>
                <a:cs typeface="Arial" pitchFamily="34" charset="0"/>
              </a:rPr>
              <a:t>rien ne disparait.</a:t>
            </a:r>
            <a:endParaRPr lang="fr-FR" dirty="0">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10" y="642918"/>
            <a:ext cx="8229600" cy="1143000"/>
          </a:xfrm>
        </p:spPr>
        <p:txBody>
          <a:bodyPr>
            <a:normAutofit/>
          </a:bodyPr>
          <a:lstStyle/>
          <a:p>
            <a:pPr algn="ctr"/>
            <a:r>
              <a:rPr lang="fr-FR" sz="4000" dirty="0" smtClean="0">
                <a:latin typeface="Arial" pitchFamily="34" charset="0"/>
                <a:cs typeface="Arial" pitchFamily="34" charset="0"/>
              </a:rPr>
              <a:t>Les principaux ajouts en physique</a:t>
            </a:r>
            <a:endParaRPr lang="fr-FR" sz="4000" dirty="0">
              <a:latin typeface="Arial" pitchFamily="34" charset="0"/>
              <a:cs typeface="Arial" pitchFamily="34" charset="0"/>
            </a:endParaRPr>
          </a:p>
        </p:txBody>
      </p:sp>
      <p:sp>
        <p:nvSpPr>
          <p:cNvPr id="3" name="Espace réservé du contenu 2"/>
          <p:cNvSpPr>
            <a:spLocks noGrp="1"/>
          </p:cNvSpPr>
          <p:nvPr>
            <p:ph idx="1"/>
          </p:nvPr>
        </p:nvSpPr>
        <p:spPr>
          <a:xfrm>
            <a:off x="457200" y="1935480"/>
            <a:ext cx="8229600" cy="4636792"/>
          </a:xfrm>
        </p:spPr>
        <p:txBody>
          <a:bodyPr>
            <a:normAutofit fontScale="92500" lnSpcReduction="20000"/>
          </a:bodyPr>
          <a:lstStyle/>
          <a:p>
            <a:pPr>
              <a:buNone/>
            </a:pPr>
            <a:r>
              <a:rPr lang="fr-FR" b="1" dirty="0" smtClean="0"/>
              <a:t>   </a:t>
            </a:r>
            <a:r>
              <a:rPr lang="fr-FR" b="1" dirty="0" smtClean="0">
                <a:latin typeface="Arial" pitchFamily="34" charset="0"/>
                <a:cs typeface="Arial" pitchFamily="34" charset="0"/>
              </a:rPr>
              <a:t>Mouvement et interactions</a:t>
            </a:r>
          </a:p>
          <a:p>
            <a:pPr>
              <a:buNone/>
            </a:pPr>
            <a:r>
              <a:rPr lang="fr-FR" dirty="0" smtClean="0">
                <a:latin typeface="Arial" pitchFamily="34" charset="0"/>
                <a:cs typeface="Arial" pitchFamily="34" charset="0"/>
              </a:rPr>
              <a:t>- Mouvement rectiligne, circulaire, uniforme, non uniforme</a:t>
            </a:r>
          </a:p>
          <a:p>
            <a:pPr>
              <a:buNone/>
            </a:pPr>
            <a:r>
              <a:rPr lang="fr-FR" dirty="0" smtClean="0">
                <a:latin typeface="Arial" pitchFamily="34" charset="0"/>
                <a:cs typeface="Arial" pitchFamily="34" charset="0"/>
              </a:rPr>
              <a:t>- Relativité du mouvement</a:t>
            </a:r>
          </a:p>
          <a:p>
            <a:pPr>
              <a:buNone/>
            </a:pPr>
            <a:r>
              <a:rPr lang="fr-FR" dirty="0" smtClean="0">
                <a:latin typeface="Arial" pitchFamily="34" charset="0"/>
                <a:cs typeface="Arial" pitchFamily="34" charset="0"/>
              </a:rPr>
              <a:t>- La vitesse (flèche)</a:t>
            </a:r>
          </a:p>
          <a:p>
            <a:pPr>
              <a:buNone/>
            </a:pPr>
            <a:r>
              <a:rPr lang="fr-FR" dirty="0" smtClean="0">
                <a:latin typeface="Arial" pitchFamily="34" charset="0"/>
                <a:cs typeface="Arial" pitchFamily="34" charset="0"/>
              </a:rPr>
              <a:t>-Les forces (flèche)</a:t>
            </a:r>
          </a:p>
          <a:p>
            <a:pPr>
              <a:buNone/>
            </a:pPr>
            <a:r>
              <a:rPr lang="fr-FR" dirty="0" smtClean="0">
                <a:latin typeface="Arial" pitchFamily="34" charset="0"/>
                <a:cs typeface="Arial" pitchFamily="34" charset="0"/>
              </a:rPr>
              <a:t>-Calcul sur la force de gravitation F=</a:t>
            </a:r>
            <a:r>
              <a:rPr lang="fr-FR" dirty="0" err="1" smtClean="0">
                <a:latin typeface="Arial" pitchFamily="34" charset="0"/>
                <a:cs typeface="Arial" pitchFamily="34" charset="0"/>
              </a:rPr>
              <a:t>GmM</a:t>
            </a:r>
            <a:r>
              <a:rPr lang="fr-FR" dirty="0" smtClean="0">
                <a:latin typeface="Arial" pitchFamily="34" charset="0"/>
                <a:cs typeface="Arial" pitchFamily="34" charset="0"/>
              </a:rPr>
              <a:t>/ R</a:t>
            </a:r>
            <a:r>
              <a:rPr lang="fr-FR" baseline="30000" dirty="0" smtClean="0">
                <a:latin typeface="Arial" pitchFamily="34" charset="0"/>
                <a:cs typeface="Arial" pitchFamily="34" charset="0"/>
              </a:rPr>
              <a:t>2</a:t>
            </a:r>
          </a:p>
          <a:p>
            <a:pPr>
              <a:buFontTx/>
              <a:buChar char="-"/>
            </a:pPr>
            <a:endParaRPr lang="fr-FR" dirty="0" smtClean="0">
              <a:latin typeface="Arial" pitchFamily="34" charset="0"/>
              <a:cs typeface="Arial" pitchFamily="34" charset="0"/>
            </a:endParaRPr>
          </a:p>
          <a:p>
            <a:pPr>
              <a:buNone/>
            </a:pPr>
            <a:r>
              <a:rPr lang="fr-FR" b="1" dirty="0" smtClean="0">
                <a:latin typeface="Arial" pitchFamily="34" charset="0"/>
                <a:cs typeface="Arial" pitchFamily="34" charset="0"/>
              </a:rPr>
              <a:t>    L’énergie et ses conversions</a:t>
            </a:r>
          </a:p>
          <a:p>
            <a:pPr>
              <a:buNone/>
            </a:pPr>
            <a:r>
              <a:rPr lang="fr-FR" dirty="0" smtClean="0">
                <a:latin typeface="Arial" pitchFamily="34" charset="0"/>
                <a:cs typeface="Arial" pitchFamily="34" charset="0"/>
              </a:rPr>
              <a:t>-Sources, transfert, conversion d’énergie.</a:t>
            </a:r>
          </a:p>
          <a:p>
            <a:pPr>
              <a:buFontTx/>
              <a:buChar char="-"/>
            </a:pPr>
            <a:endParaRPr lang="fr-FR" dirty="0" smtClean="0">
              <a:latin typeface="Arial" pitchFamily="34" charset="0"/>
              <a:cs typeface="Arial" pitchFamily="34" charset="0"/>
            </a:endParaRPr>
          </a:p>
          <a:p>
            <a:pPr>
              <a:buNone/>
            </a:pPr>
            <a:r>
              <a:rPr lang="fr-FR" b="1" dirty="0" smtClean="0">
                <a:latin typeface="Arial" pitchFamily="34" charset="0"/>
                <a:cs typeface="Arial" pitchFamily="34" charset="0"/>
              </a:rPr>
              <a:t>    Des signaux pour observer et communiquer</a:t>
            </a:r>
          </a:p>
          <a:p>
            <a:pPr>
              <a:buNone/>
            </a:pPr>
            <a:r>
              <a:rPr lang="fr-FR" dirty="0" smtClean="0">
                <a:latin typeface="Arial" pitchFamily="34" charset="0"/>
                <a:cs typeface="Arial" pitchFamily="34" charset="0"/>
              </a:rPr>
              <a:t>-Les signaux sonores et radio</a:t>
            </a:r>
          </a:p>
          <a:p>
            <a:pPr>
              <a:buFontTx/>
              <a:buChar char="-"/>
            </a:pPr>
            <a:endParaRPr lang="fr-FR" dirty="0" smtClean="0"/>
          </a:p>
          <a:p>
            <a:pPr>
              <a:buFontTx/>
              <a:buChar char="-"/>
            </a:pPr>
            <a:endParaRPr lang="fr-FR" dirty="0" smtClean="0"/>
          </a:p>
          <a:p>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2011354"/>
          </a:xfrm>
        </p:spPr>
        <p:txBody>
          <a:bodyPr>
            <a:normAutofit fontScale="90000"/>
          </a:bodyPr>
          <a:lstStyle/>
          <a:p>
            <a:pPr algn="ctr"/>
            <a:r>
              <a:rPr lang="fr-FR" b="1" dirty="0" smtClean="0">
                <a:solidFill>
                  <a:schemeClr val="tx1"/>
                </a:solidFill>
              </a:rPr>
              <a:t/>
            </a:r>
            <a:br>
              <a:rPr lang="fr-FR" b="1" dirty="0" smtClean="0">
                <a:solidFill>
                  <a:schemeClr val="tx1"/>
                </a:solidFill>
              </a:rPr>
            </a:br>
            <a:r>
              <a:rPr lang="fr-FR" b="1" dirty="0" smtClean="0">
                <a:solidFill>
                  <a:schemeClr val="tx1"/>
                </a:solidFill>
              </a:rPr>
              <a:t/>
            </a:r>
            <a:br>
              <a:rPr lang="fr-FR" b="1" dirty="0" smtClean="0">
                <a:solidFill>
                  <a:schemeClr val="tx1"/>
                </a:solidFill>
              </a:rPr>
            </a:br>
            <a:r>
              <a:rPr lang="fr-FR" b="1" dirty="0" smtClean="0">
                <a:solidFill>
                  <a:schemeClr val="tx1"/>
                </a:solidFill>
              </a:rPr>
              <a:t/>
            </a:r>
            <a:br>
              <a:rPr lang="fr-FR" b="1" dirty="0" smtClean="0">
                <a:solidFill>
                  <a:schemeClr val="tx1"/>
                </a:solidFill>
              </a:rPr>
            </a:br>
            <a:r>
              <a:rPr lang="fr-FR" b="1" dirty="0" smtClean="0">
                <a:solidFill>
                  <a:schemeClr val="tx1"/>
                </a:solidFill>
              </a:rPr>
              <a:t>Domaine 1 : les langages pour penser et communiquer</a:t>
            </a:r>
            <a:r>
              <a:rPr lang="fr-FR" sz="2800" b="1" dirty="0" smtClean="0">
                <a:solidFill>
                  <a:schemeClr val="tx1"/>
                </a:solidFill>
              </a:rPr>
              <a:t/>
            </a:r>
            <a:br>
              <a:rPr lang="fr-FR" sz="2800" b="1" dirty="0" smtClean="0">
                <a:solidFill>
                  <a:schemeClr val="tx1"/>
                </a:solidFill>
              </a:rPr>
            </a:br>
            <a:endParaRPr lang="fr-FR" sz="2800" b="1" dirty="0">
              <a:solidFill>
                <a:schemeClr val="tx1"/>
              </a:solidFill>
            </a:endParaRPr>
          </a:p>
        </p:txBody>
      </p:sp>
      <p:sp>
        <p:nvSpPr>
          <p:cNvPr id="3" name="Espace réservé du contenu 2"/>
          <p:cNvSpPr>
            <a:spLocks noGrp="1"/>
          </p:cNvSpPr>
          <p:nvPr>
            <p:ph sz="quarter" idx="1"/>
          </p:nvPr>
        </p:nvSpPr>
        <p:spPr/>
        <p:txBody>
          <a:bodyPr>
            <a:normAutofit fontScale="85000" lnSpcReduction="10000"/>
          </a:bodyPr>
          <a:lstStyle/>
          <a:p>
            <a:endParaRPr lang="fr-FR" sz="3200" dirty="0" smtClean="0"/>
          </a:p>
          <a:p>
            <a:pPr algn="just"/>
            <a:r>
              <a:rPr lang="fr-FR" sz="3200" dirty="0" smtClean="0"/>
              <a:t>Comprendre, s'exprimer en utilisant la langue française à l'oral et à l'écrit </a:t>
            </a:r>
          </a:p>
          <a:p>
            <a:pPr algn="just"/>
            <a:r>
              <a:rPr lang="fr-FR" sz="3200" dirty="0" smtClean="0"/>
              <a:t>Comprendre, s'exprimer en utilisant une langue étrangère et, le cas échéant, une langue régionale</a:t>
            </a:r>
          </a:p>
          <a:p>
            <a:pPr algn="just"/>
            <a:r>
              <a:rPr lang="fr-FR" sz="3200" dirty="0" smtClean="0"/>
              <a:t>Comprendre, s'exprimer en utilisant les langages mathématiques, scientifiques et informatiques </a:t>
            </a:r>
          </a:p>
          <a:p>
            <a:pPr algn="just"/>
            <a:r>
              <a:rPr lang="fr-FR" sz="3200" dirty="0" smtClean="0"/>
              <a:t>Comprendre, s'exprimer en utilisant les langages des arts et du corps </a:t>
            </a:r>
          </a:p>
          <a:p>
            <a:pPr>
              <a:buNone/>
            </a:pPr>
            <a:endParaRPr lang="fr-FR"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latin typeface="Arial" pitchFamily="34" charset="0"/>
                <a:cs typeface="Arial" pitchFamily="34" charset="0"/>
              </a:rPr>
              <a:t>Les programmes du cycle 4</a:t>
            </a:r>
            <a:endParaRPr lang="fr-FR" dirty="0">
              <a:latin typeface="Arial" pitchFamily="34" charset="0"/>
              <a:cs typeface="Arial" pitchFamily="34" charset="0"/>
            </a:endParaRPr>
          </a:p>
        </p:txBody>
      </p:sp>
      <p:sp>
        <p:nvSpPr>
          <p:cNvPr id="3" name="Espace réservé du contenu 2"/>
          <p:cNvSpPr>
            <a:spLocks noGrp="1"/>
          </p:cNvSpPr>
          <p:nvPr>
            <p:ph idx="1"/>
          </p:nvPr>
        </p:nvSpPr>
        <p:spPr/>
        <p:txBody>
          <a:bodyPr/>
          <a:lstStyle/>
          <a:p>
            <a:r>
              <a:rPr lang="fr-FR" dirty="0" smtClean="0">
                <a:hlinkClick r:id="rId2" action="ppaction://hlinkfile"/>
              </a:rPr>
              <a:t>BO programme cycle 4.docx</a:t>
            </a:r>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2154230"/>
          </a:xfrm>
        </p:spPr>
        <p:txBody>
          <a:bodyPr>
            <a:noAutofit/>
          </a:bodyPr>
          <a:lstStyle/>
          <a:p>
            <a:pPr algn="ctr"/>
            <a:r>
              <a:rPr lang="fr-FR" sz="3600" b="1" dirty="0" smtClean="0">
                <a:solidFill>
                  <a:schemeClr val="tx1"/>
                </a:solidFill>
              </a:rPr>
              <a:t>Domaine 2 : les méthodes et outils pour apprendre</a:t>
            </a:r>
            <a:r>
              <a:rPr lang="fr-FR" sz="3600" dirty="0" smtClean="0"/>
              <a:t/>
            </a:r>
            <a:br>
              <a:rPr lang="fr-FR" sz="3600" dirty="0" smtClean="0"/>
            </a:br>
            <a:endParaRPr lang="fr-FR" sz="3600" dirty="0"/>
          </a:p>
        </p:txBody>
      </p:sp>
      <p:sp>
        <p:nvSpPr>
          <p:cNvPr id="3" name="Espace réservé du contenu 2"/>
          <p:cNvSpPr>
            <a:spLocks noGrp="1"/>
          </p:cNvSpPr>
          <p:nvPr>
            <p:ph sz="quarter" idx="1"/>
          </p:nvPr>
        </p:nvSpPr>
        <p:spPr/>
        <p:txBody>
          <a:bodyPr/>
          <a:lstStyle/>
          <a:p>
            <a:endParaRPr lang="fr-FR" sz="3600" dirty="0" smtClean="0"/>
          </a:p>
          <a:p>
            <a:pPr algn="just"/>
            <a:r>
              <a:rPr lang="fr-FR" sz="3600" dirty="0" smtClean="0"/>
              <a:t>Organisation du travail personnel</a:t>
            </a:r>
          </a:p>
          <a:p>
            <a:pPr algn="just"/>
            <a:r>
              <a:rPr lang="fr-FR" sz="3600" dirty="0" smtClean="0"/>
              <a:t>Coopération et réalisation de projets</a:t>
            </a:r>
          </a:p>
          <a:p>
            <a:pPr algn="just"/>
            <a:r>
              <a:rPr lang="fr-FR" sz="3600" dirty="0" smtClean="0"/>
              <a:t>Médias, démarches de recherche et de traitement de l'information</a:t>
            </a:r>
          </a:p>
          <a:p>
            <a:pPr algn="just"/>
            <a:r>
              <a:rPr lang="fr-FR" sz="3600" dirty="0" smtClean="0"/>
              <a:t>Outils numériques pour échanger et communiquer</a:t>
            </a:r>
          </a:p>
          <a:p>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2154230"/>
          </a:xfrm>
        </p:spPr>
        <p:txBody>
          <a:bodyPr>
            <a:normAutofit/>
          </a:bodyPr>
          <a:lstStyle/>
          <a:p>
            <a:pPr algn="ctr"/>
            <a:r>
              <a:rPr lang="fr-FR" b="1" dirty="0" smtClean="0">
                <a:solidFill>
                  <a:schemeClr val="tx1"/>
                </a:solidFill>
              </a:rPr>
              <a:t>Domaine 3 : la formation de la personne et du citoyen</a:t>
            </a:r>
            <a:r>
              <a:rPr lang="fr-FR" sz="2800" dirty="0" smtClean="0"/>
              <a:t/>
            </a:r>
            <a:br>
              <a:rPr lang="fr-FR" sz="2800" dirty="0" smtClean="0"/>
            </a:br>
            <a:endParaRPr lang="fr-FR" sz="2800" dirty="0"/>
          </a:p>
        </p:txBody>
      </p:sp>
      <p:sp>
        <p:nvSpPr>
          <p:cNvPr id="3" name="Espace réservé du contenu 2"/>
          <p:cNvSpPr>
            <a:spLocks noGrp="1"/>
          </p:cNvSpPr>
          <p:nvPr>
            <p:ph sz="quarter" idx="1"/>
          </p:nvPr>
        </p:nvSpPr>
        <p:spPr/>
        <p:txBody>
          <a:bodyPr/>
          <a:lstStyle/>
          <a:p>
            <a:endParaRPr lang="fr-FR" sz="3600" dirty="0" smtClean="0"/>
          </a:p>
          <a:p>
            <a:pPr algn="just"/>
            <a:r>
              <a:rPr lang="fr-FR" sz="3600" dirty="0" smtClean="0"/>
              <a:t>Expression de la sensibilité et des opinions, respect des autres</a:t>
            </a:r>
          </a:p>
          <a:p>
            <a:pPr algn="just"/>
            <a:r>
              <a:rPr lang="fr-FR" sz="3600" dirty="0" smtClean="0"/>
              <a:t>La règle et le droit</a:t>
            </a:r>
          </a:p>
          <a:p>
            <a:pPr algn="just"/>
            <a:r>
              <a:rPr lang="fr-FR" sz="3600" dirty="0" smtClean="0"/>
              <a:t>Réflexion et discernement</a:t>
            </a:r>
          </a:p>
          <a:p>
            <a:pPr algn="just"/>
            <a:r>
              <a:rPr lang="fr-FR" sz="3600" dirty="0" smtClean="0"/>
              <a:t>Responsabilité, sens de l'engagement et de l'initiative</a:t>
            </a:r>
          </a:p>
          <a:p>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581904"/>
          </a:xfrm>
        </p:spPr>
        <p:txBody>
          <a:bodyPr>
            <a:noAutofit/>
          </a:bodyPr>
          <a:lstStyle/>
          <a:p>
            <a:pPr algn="ctr"/>
            <a:r>
              <a:rPr lang="fr-FR" sz="3600" b="1" dirty="0" smtClean="0">
                <a:solidFill>
                  <a:schemeClr val="tx1"/>
                </a:solidFill>
              </a:rPr>
              <a:t>Domaine 4 : les systèmes naturels et les systèmes techniques</a:t>
            </a:r>
            <a:endParaRPr lang="fr-FR" sz="3600" b="1" dirty="0">
              <a:solidFill>
                <a:schemeClr val="tx1"/>
              </a:solidFill>
            </a:endParaRPr>
          </a:p>
        </p:txBody>
      </p:sp>
      <p:sp>
        <p:nvSpPr>
          <p:cNvPr id="3" name="Espace réservé du contenu 2"/>
          <p:cNvSpPr>
            <a:spLocks noGrp="1"/>
          </p:cNvSpPr>
          <p:nvPr>
            <p:ph sz="quarter" idx="1"/>
          </p:nvPr>
        </p:nvSpPr>
        <p:spPr/>
        <p:txBody>
          <a:bodyPr/>
          <a:lstStyle/>
          <a:p>
            <a:endParaRPr lang="fr-FR" sz="3600" dirty="0" smtClean="0"/>
          </a:p>
          <a:p>
            <a:endParaRPr lang="fr-FR" sz="3600" dirty="0" smtClean="0"/>
          </a:p>
          <a:p>
            <a:pPr algn="just"/>
            <a:r>
              <a:rPr lang="fr-FR" sz="3600" dirty="0" smtClean="0"/>
              <a:t>Démarches scientifiques</a:t>
            </a:r>
          </a:p>
          <a:p>
            <a:pPr algn="just"/>
            <a:r>
              <a:rPr lang="fr-FR" sz="3600" dirty="0" smtClean="0"/>
              <a:t>Conception, création, réalisation</a:t>
            </a:r>
          </a:p>
          <a:p>
            <a:pPr algn="just"/>
            <a:r>
              <a:rPr lang="fr-FR" sz="3600" dirty="0" smtClean="0"/>
              <a:t>Responsabilités individuelles et collectives</a:t>
            </a:r>
          </a:p>
          <a:p>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2154230"/>
          </a:xfrm>
        </p:spPr>
        <p:txBody>
          <a:bodyPr>
            <a:normAutofit fontScale="90000"/>
          </a:bodyPr>
          <a:lstStyle/>
          <a:p>
            <a:pPr algn="ctr"/>
            <a:r>
              <a:rPr lang="fr-FR" b="1" dirty="0" smtClean="0">
                <a:solidFill>
                  <a:schemeClr val="tx1"/>
                </a:solidFill>
              </a:rPr>
              <a:t>Domaine 5 : les représentations du monde et l'activité humaine</a:t>
            </a:r>
            <a:r>
              <a:rPr lang="fr-FR" sz="2400" dirty="0" smtClean="0"/>
              <a:t/>
            </a:r>
            <a:br>
              <a:rPr lang="fr-FR" sz="2400" dirty="0" smtClean="0"/>
            </a:br>
            <a:endParaRPr lang="fr-FR" sz="2400" dirty="0"/>
          </a:p>
        </p:txBody>
      </p:sp>
      <p:sp>
        <p:nvSpPr>
          <p:cNvPr id="3" name="Espace réservé du contenu 2"/>
          <p:cNvSpPr>
            <a:spLocks noGrp="1"/>
          </p:cNvSpPr>
          <p:nvPr>
            <p:ph sz="quarter" idx="1"/>
          </p:nvPr>
        </p:nvSpPr>
        <p:spPr/>
        <p:txBody>
          <a:bodyPr/>
          <a:lstStyle/>
          <a:p>
            <a:endParaRPr lang="fr-FR" sz="3200" dirty="0" smtClean="0"/>
          </a:p>
          <a:p>
            <a:pPr algn="just"/>
            <a:r>
              <a:rPr lang="fr-FR" sz="3600" dirty="0" smtClean="0"/>
              <a:t>L'espace et le temps</a:t>
            </a:r>
          </a:p>
          <a:p>
            <a:pPr algn="just"/>
            <a:r>
              <a:rPr lang="fr-FR" sz="3600" dirty="0" smtClean="0"/>
              <a:t>Organisations et représentations du monde</a:t>
            </a:r>
          </a:p>
          <a:p>
            <a:pPr algn="just"/>
            <a:r>
              <a:rPr lang="fr-FR" sz="3600" dirty="0" smtClean="0"/>
              <a:t>Invention, élaboration, production</a:t>
            </a:r>
          </a:p>
          <a:p>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1118</TotalTime>
  <Words>2389</Words>
  <Application>Microsoft Office PowerPoint</Application>
  <PresentationFormat>Affichage à l'écran (4:3)</PresentationFormat>
  <Paragraphs>355</Paragraphs>
  <Slides>50</Slides>
  <Notes>1</Notes>
  <HiddenSlides>0</HiddenSlides>
  <MMClips>0</MMClips>
  <ScaleCrop>false</ScaleCrop>
  <HeadingPairs>
    <vt:vector size="4" baseType="variant">
      <vt:variant>
        <vt:lpstr>Thème</vt:lpstr>
      </vt:variant>
      <vt:variant>
        <vt:i4>1</vt:i4>
      </vt:variant>
      <vt:variant>
        <vt:lpstr>Titres des diapositives</vt:lpstr>
      </vt:variant>
      <vt:variant>
        <vt:i4>50</vt:i4>
      </vt:variant>
    </vt:vector>
  </HeadingPairs>
  <TitlesOfParts>
    <vt:vector size="51" baseType="lpstr">
      <vt:lpstr>Débit</vt:lpstr>
      <vt:lpstr>Réunion de rentrée des lycées  octobre 2016</vt:lpstr>
      <vt:lpstr>Mise en application</vt:lpstr>
      <vt:lpstr>LE NOUVEAU SOCLE COMMUN DE CONNAISSANCES DE COMPETENCES ET DE CULTURE BO n°17 du 23 avril 2015</vt:lpstr>
      <vt:lpstr>Domaines de formation du socle</vt:lpstr>
      <vt:lpstr>   Domaine 1 : les langages pour penser et communiquer </vt:lpstr>
      <vt:lpstr>Domaine 2 : les méthodes et outils pour apprendre </vt:lpstr>
      <vt:lpstr>Domaine 3 : la formation de la personne et du citoyen </vt:lpstr>
      <vt:lpstr>Domaine 4 : les systèmes naturels et les systèmes techniques</vt:lpstr>
      <vt:lpstr>Domaine 5 : les représentations du monde et l'activité humaine </vt:lpstr>
      <vt:lpstr>LES HORAIRES</vt:lpstr>
      <vt:lpstr>LES HORAIRES</vt:lpstr>
      <vt:lpstr>UNE DOTATION HORAIRE SUPPLÉMENTAIRE POUR CHAQUE CLASSE (autonomie des collèges)</vt:lpstr>
      <vt:lpstr>L’ENSEIGNEMENT DE « SCIENCES » EN 6ÈME </vt:lpstr>
      <vt:lpstr>Exemples d’organisation possible</vt:lpstr>
      <vt:lpstr>L’Accompagnement Personnalisé AP et les Enseignements Pratiques Interdisciplinaires EPI</vt:lpstr>
      <vt:lpstr>QU’EST-CE QUE L’A.P.</vt:lpstr>
      <vt:lpstr>QU’EST-CE QUE SONT LES E.P.I.</vt:lpstr>
      <vt:lpstr>LISTE DES THEMATIQUES DES EPI</vt:lpstr>
      <vt:lpstr>ORGANISATION POSSIBLE DE l’AP et des EPI</vt:lpstr>
      <vt:lpstr>BILAN SUR LES HORAIRES</vt:lpstr>
      <vt:lpstr>REFORME DE L’EVALUATION</vt:lpstr>
      <vt:lpstr>LE DNB juin 2017</vt:lpstr>
      <vt:lpstr>Les nouveaux programmes des collèges en  Sciences Physiques</vt:lpstr>
      <vt:lpstr>Programmes écrits par cycle</vt:lpstr>
      <vt:lpstr>Nouveaux points pédagogiques importants</vt:lpstr>
      <vt:lpstr>Programmes curriculaires</vt:lpstr>
      <vt:lpstr>Conséquences des programmes curriculaires</vt:lpstr>
      <vt:lpstr>LA PROGRESSION SPIRALÉE</vt:lpstr>
      <vt:lpstr>Nécessité de démarches pédagogiques  complémentaires</vt:lpstr>
      <vt:lpstr>L’interdisciplinarité</vt:lpstr>
      <vt:lpstr>Fin des thèmes de convergence et des IDD (remplacés par les EPI)</vt:lpstr>
      <vt:lpstr>La structure des programmes cycle 3</vt:lpstr>
      <vt:lpstr>       Une introduction rappelant les principes généraux de l’enseignement des Sciences et Technologie au cycle 3</vt:lpstr>
      <vt:lpstr>  Les programmes  de SPC-SVT-Technologie CM1-CM2-6ème</vt:lpstr>
      <vt:lpstr>La partie SPC du cycle 3</vt:lpstr>
      <vt:lpstr>Le programme en détail BO cycle 3 </vt:lpstr>
      <vt:lpstr>LA STRUCTURE DES PROGRAMMES CYCLE 4</vt:lpstr>
      <vt:lpstr>       Une introduction rappelant les principes généraux de l’enseignement des SPC au cycle 4</vt:lpstr>
      <vt:lpstr>  Les programmes  de SPC sur les 3 ans du cycle 4</vt:lpstr>
      <vt:lpstr>Comparaisons des thèmes de SPC cycles 3 et 4</vt:lpstr>
      <vt:lpstr>Thème 1 : CHIMIE : Organisation et transformations de la matière</vt:lpstr>
      <vt:lpstr>Thème 2: Mécanique: Mouvements et interactions (nouveau)</vt:lpstr>
      <vt:lpstr>Thème 3: énergie: L’énergie et ses conversions. </vt:lpstr>
      <vt:lpstr>Thème 4: Des signaux pour observer et communiquer</vt:lpstr>
      <vt:lpstr>Comparaison avec les anciens programmes</vt:lpstr>
      <vt:lpstr>Les principales disparitions en chimie</vt:lpstr>
      <vt:lpstr>Les principaux ajouts en chimie</vt:lpstr>
      <vt:lpstr>Les principales disparitions en physique</vt:lpstr>
      <vt:lpstr>Les principaux ajouts en physique</vt:lpstr>
      <vt:lpstr>Les programmes du cycle 4</vt:lpstr>
    </vt:vector>
  </TitlesOfParts>
  <Company>Your Company Name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Your User Name</dc:creator>
  <cp:lastModifiedBy>Your User Name</cp:lastModifiedBy>
  <cp:revision>117</cp:revision>
  <dcterms:created xsi:type="dcterms:W3CDTF">2015-11-15T12:18:23Z</dcterms:created>
  <dcterms:modified xsi:type="dcterms:W3CDTF">2016-10-12T12:46:40Z</dcterms:modified>
</cp:coreProperties>
</file>