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93" r:id="rId3"/>
    <p:sldId id="294" r:id="rId4"/>
    <p:sldId id="295" r:id="rId5"/>
    <p:sldId id="296" r:id="rId6"/>
    <p:sldId id="282" r:id="rId7"/>
    <p:sldId id="265" r:id="rId8"/>
    <p:sldId id="289" r:id="rId9"/>
    <p:sldId id="271" r:id="rId10"/>
    <p:sldId id="270" r:id="rId11"/>
    <p:sldId id="287" r:id="rId12"/>
    <p:sldId id="268" r:id="rId13"/>
    <p:sldId id="290" r:id="rId14"/>
    <p:sldId id="279" r:id="rId15"/>
    <p:sldId id="288" r:id="rId16"/>
    <p:sldId id="272" r:id="rId17"/>
    <p:sldId id="275" r:id="rId18"/>
    <p:sldId id="276" r:id="rId19"/>
    <p:sldId id="280" r:id="rId20"/>
    <p:sldId id="281" r:id="rId21"/>
    <p:sldId id="292" r:id="rId22"/>
    <p:sldId id="286" r:id="rId2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2078F3-1D3D-4375-AFC2-CB2EB4D9824E}" type="datetimeFigureOut">
              <a:rPr lang="fr-FR" smtClean="0"/>
              <a:pPr/>
              <a:t>23/09/2016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E6CCCF-5F57-4897-B505-7C5049237EE1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8F06BE1-F84D-4FAE-9C10-D3C9CB406678}" type="slidenum">
              <a:rPr lang="fr-FR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fr-FR" smtClean="0">
              <a:latin typeface="Arial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fr-FR" smtClean="0">
                <a:latin typeface="Arial" charset="0"/>
              </a:rPr>
              <a:t>On parle de compétences de 1er, 2ème et 3ème degré. </a:t>
            </a:r>
          </a:p>
          <a:p>
            <a:pPr eaLnBrk="1" hangingPunct="1"/>
            <a:r>
              <a:rPr lang="fr-FR" sz="1300" smtClean="0">
                <a:latin typeface="Arial" charset="0"/>
              </a:rPr>
              <a:t>Le but de l’acquisition de compétences est d’amener l’élève à une véritable autonomie intellectuelle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A67FF19-D7A3-4014-9E0E-B2A8F856AC56}" type="slidenum">
              <a:rPr lang="fr-FR" smtClean="0"/>
              <a:pPr>
                <a:defRPr/>
              </a:pPr>
              <a:t>22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23/09/2016</a:t>
            </a:fld>
            <a:endParaRPr lang="fr-FR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23/09/2016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23/09/2016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23/09/2016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23/09/2016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23/09/2016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23/09/2016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23/09/2016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23/09/2016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23/09/2016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gner et arrondir un rectangle à un seul coin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angle rect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BC36D-E35B-433C-8144-2CD24740E019}" type="datetimeFigureOut">
              <a:rPr lang="fr-FR" smtClean="0"/>
              <a:pPr/>
              <a:t>23/09/2016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3ABC36D-E35B-433C-8144-2CD24740E019}" type="datetimeFigureOut">
              <a:rPr lang="fr-FR" smtClean="0"/>
              <a:pPr/>
              <a:t>23/09/2016</a:t>
            </a:fld>
            <a:endParaRPr lang="fr-FR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B892FF4-2383-466F-97D6-07F34A750ECD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2" name="Group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orme lib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orme lib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phares%20de%20voitures%205&#232;me.PDF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fr-FR" dirty="0" smtClean="0">
                <a:solidFill>
                  <a:srgbClr val="FF0000"/>
                </a:solidFill>
              </a:rPr>
              <a:t>LES COMPÉTENCES ET LES NIVEAUX DE MAITRISE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11861" y="214290"/>
            <a:ext cx="8668634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Exemple en électricité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b="1" u="sng" dirty="0" smtClean="0">
                <a:latin typeface="Arial" pitchFamily="34" charset="0"/>
                <a:cs typeface="Arial" pitchFamily="34" charset="0"/>
              </a:rPr>
              <a:t>Problème avec plusieurs questions successives.</a:t>
            </a:r>
          </a:p>
          <a:p>
            <a:pPr algn="just"/>
            <a:r>
              <a:rPr lang="fr-FR" dirty="0" smtClean="0">
                <a:latin typeface="Arial" pitchFamily="34" charset="0"/>
                <a:cs typeface="Arial" pitchFamily="34" charset="0"/>
              </a:rPr>
              <a:t>Une lampe dont la tension entre ses bornes est 6V est parcourue par un courant de 2A pendant 60s.</a:t>
            </a:r>
          </a:p>
          <a:p>
            <a:pPr algn="just"/>
            <a:r>
              <a:rPr lang="fr-FR" dirty="0" smtClean="0">
                <a:latin typeface="Arial" pitchFamily="34" charset="0"/>
                <a:cs typeface="Arial" pitchFamily="34" charset="0"/>
              </a:rPr>
              <a:t>Calculer la puissance puis l’énergie consommées par cette lampe.</a:t>
            </a:r>
          </a:p>
          <a:p>
            <a:pPr algn="just"/>
            <a:r>
              <a:rPr lang="fr-FR" dirty="0" smtClean="0">
                <a:latin typeface="Arial" pitchFamily="34" charset="0"/>
                <a:cs typeface="Arial" pitchFamily="34" charset="0"/>
              </a:rPr>
              <a:t>Solution:</a:t>
            </a:r>
          </a:p>
          <a:p>
            <a:pPr algn="just"/>
            <a:r>
              <a:rPr lang="fr-FR" dirty="0" smtClean="0">
                <a:latin typeface="Arial" pitchFamily="34" charset="0"/>
                <a:cs typeface="Arial" pitchFamily="34" charset="0"/>
              </a:rPr>
              <a:t>P=UI=6x2=12W</a:t>
            </a:r>
          </a:p>
          <a:p>
            <a:pPr algn="just"/>
            <a:r>
              <a:rPr lang="fr-FR" dirty="0" smtClean="0">
                <a:latin typeface="Arial" pitchFamily="34" charset="0"/>
                <a:cs typeface="Arial" pitchFamily="34" charset="0"/>
              </a:rPr>
              <a:t>E=Pt=12x60=720J</a:t>
            </a:r>
          </a:p>
          <a:p>
            <a:pPr algn="just"/>
            <a:r>
              <a:rPr lang="fr-FR" dirty="0" smtClean="0">
                <a:latin typeface="Arial" pitchFamily="34" charset="0"/>
                <a:cs typeface="Arial" pitchFamily="34" charset="0"/>
              </a:rPr>
              <a:t>L’ élève </a:t>
            </a:r>
            <a:r>
              <a:rPr lang="fr-FR" b="1" dirty="0" smtClean="0">
                <a:latin typeface="Arial" pitchFamily="34" charset="0"/>
                <a:cs typeface="Arial" pitchFamily="34" charset="0"/>
              </a:rPr>
              <a:t>choisit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ses formules et les </a:t>
            </a:r>
            <a:r>
              <a:rPr lang="fr-FR" b="1" dirty="0" smtClean="0">
                <a:latin typeface="Arial" pitchFamily="34" charset="0"/>
                <a:cs typeface="Arial" pitchFamily="34" charset="0"/>
              </a:rPr>
              <a:t>applique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. 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42910" y="71435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 smtClean="0"/>
              <a:t>Evaluation par compétences (niveau 3) : </a:t>
            </a:r>
            <a:r>
              <a:rPr lang="fr-FR" dirty="0" smtClean="0">
                <a:solidFill>
                  <a:srgbClr val="FF0000"/>
                </a:solidFill>
              </a:rPr>
              <a:t>les taches complexes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fr-FR" dirty="0" smtClean="0"/>
              <a:t>Dans cette troisième étape, il ne faudra donc pas évaluer séparément les savoirs, les savoir-faire et les savoir-être, mais les évaluer au sein d’un problème. </a:t>
            </a:r>
          </a:p>
          <a:p>
            <a:pPr algn="just"/>
            <a:r>
              <a:rPr lang="fr-FR" sz="2800" b="1" dirty="0" smtClean="0"/>
              <a:t>Dans ce contexte, complexe ne veut pas dire compliqué. Il signifie que l’élève doit choisir  parmi ses 3S ceux qu’il va utiliser et qu’il devra </a:t>
            </a:r>
            <a:r>
              <a:rPr lang="fr-FR" sz="2800" b="1" dirty="0" smtClean="0">
                <a:solidFill>
                  <a:srgbClr val="FF0000"/>
                </a:solidFill>
              </a:rPr>
              <a:t>les combiner </a:t>
            </a:r>
            <a:r>
              <a:rPr lang="fr-FR" sz="2800" b="1" dirty="0" smtClean="0"/>
              <a:t>pour répondre au problème (qui peu être simple et court).</a:t>
            </a:r>
            <a:endParaRPr lang="fr-FR" dirty="0" smtClean="0"/>
          </a:p>
          <a:p>
            <a:pPr algn="just"/>
            <a:r>
              <a:rPr lang="fr-FR" dirty="0" smtClean="0"/>
              <a:t>Pour le professeur, il faut donc identifier les 3S que l’on veut évaluer, et imaginer une évaluation où ils devront être mobilisés ensemble.</a:t>
            </a:r>
          </a:p>
          <a:p>
            <a:pPr algn="just"/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EN PRATIQUE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fr-FR" sz="2800" dirty="0" smtClean="0"/>
              <a:t>Une tâche complexe n’est pas un ensemble de réponses à </a:t>
            </a:r>
            <a:r>
              <a:rPr kumimoji="1" lang="fr-FR" sz="2800" dirty="0" smtClean="0"/>
              <a:t>un questionnement guidé imposant une démarche et une succession de tâches ponctuelles (ceci est le niveau 2).</a:t>
            </a:r>
          </a:p>
          <a:p>
            <a:pPr algn="just"/>
            <a:r>
              <a:rPr lang="fr-FR" sz="2800" dirty="0" smtClean="0"/>
              <a:t>Les problèmes devront donc être ouverts, c’est-à-dire avec peu de questions pour ne pas que chaque question corresponde à </a:t>
            </a:r>
            <a:r>
              <a:rPr lang="fr-FR" sz="2800" smtClean="0"/>
              <a:t>un savoir, </a:t>
            </a:r>
            <a:r>
              <a:rPr lang="fr-FR" sz="2800" dirty="0" smtClean="0"/>
              <a:t>un savoir-faire ou un savoir-être.</a:t>
            </a:r>
          </a:p>
          <a:p>
            <a:pPr algn="just"/>
            <a:r>
              <a:rPr lang="fr-FR" sz="2800" dirty="0" smtClean="0"/>
              <a:t>Le problème peut être interdisciplinaire ou hors contexte</a:t>
            </a:r>
          </a:p>
          <a:p>
            <a:endParaRPr kumimoji="1" lang="fr-FR" sz="2800" dirty="0" smtClean="0"/>
          </a:p>
          <a:p>
            <a:endParaRPr lang="fr-F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Précautions à prendre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fr-FR" dirty="0" smtClean="0"/>
              <a:t>Pour répondre à une tache complexe (niveau 3), il faut maitriser les niveaux 1 et 2.</a:t>
            </a:r>
          </a:p>
          <a:p>
            <a:pPr algn="just"/>
            <a:r>
              <a:rPr lang="fr-FR" dirty="0" smtClean="0"/>
              <a:t>Avant de proposer de telles évaluations aux élèves, il faudra les entrainer.</a:t>
            </a:r>
          </a:p>
          <a:p>
            <a:pPr algn="just"/>
            <a:r>
              <a:rPr lang="fr-FR" dirty="0" smtClean="0"/>
              <a:t>Les trois types d’évaluations sont importantes et elles doivent être mises en œuvre toutes les trois.</a:t>
            </a:r>
          </a:p>
          <a:p>
            <a:pPr algn="just"/>
            <a:r>
              <a:rPr lang="fr-FR" dirty="0" smtClean="0"/>
              <a:t>On ne fera pas 6 mois d’enseignement avant de proposer des évaluations de type 2 ou 3. On en fera toute l’année au fur et à mesure des acquis des élèves.</a:t>
            </a:r>
          </a:p>
          <a:p>
            <a:pPr algn="just"/>
            <a:r>
              <a:rPr lang="fr-FR" dirty="0" smtClean="0"/>
              <a:t>Il est souhaitable au sein d’un même contrôle de combiner les trois types d’évaluations.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Exemple en électricité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fr-FR" b="1" u="sng" dirty="0" smtClean="0">
                <a:latin typeface="Arial" pitchFamily="34" charset="0"/>
                <a:cs typeface="Arial" pitchFamily="34" charset="0"/>
              </a:rPr>
              <a:t>Problème avec une seule question </a:t>
            </a:r>
            <a:r>
              <a:rPr lang="fr-FR" b="1" u="sng" dirty="0" err="1" smtClean="0">
                <a:latin typeface="Arial" pitchFamily="34" charset="0"/>
                <a:cs typeface="Arial" pitchFamily="34" charset="0"/>
              </a:rPr>
              <a:t>necessitant</a:t>
            </a:r>
            <a:r>
              <a:rPr lang="fr-FR" b="1" u="sng" dirty="0" smtClean="0">
                <a:latin typeface="Arial" pitchFamily="34" charset="0"/>
                <a:cs typeface="Arial" pitchFamily="34" charset="0"/>
              </a:rPr>
              <a:t> la </a:t>
            </a:r>
            <a:r>
              <a:rPr lang="fr-FR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combinaison</a:t>
            </a:r>
            <a:r>
              <a:rPr lang="fr-FR" b="1" u="sng" dirty="0" smtClean="0">
                <a:latin typeface="Arial" pitchFamily="34" charset="0"/>
                <a:cs typeface="Arial" pitchFamily="34" charset="0"/>
              </a:rPr>
              <a:t> de plusieurs formules.</a:t>
            </a:r>
          </a:p>
          <a:p>
            <a:pPr algn="just"/>
            <a:r>
              <a:rPr lang="fr-FR" dirty="0" smtClean="0">
                <a:latin typeface="Arial" pitchFamily="34" charset="0"/>
                <a:cs typeface="Arial" pitchFamily="34" charset="0"/>
              </a:rPr>
              <a:t>Une lampe dont la tension entre ses bornes est 6V est parcourue par un courant de 2A pendant 60s.</a:t>
            </a:r>
          </a:p>
          <a:p>
            <a:pPr algn="just"/>
            <a:r>
              <a:rPr lang="fr-FR" dirty="0" smtClean="0">
                <a:latin typeface="Arial" pitchFamily="34" charset="0"/>
                <a:cs typeface="Arial" pitchFamily="34" charset="0"/>
              </a:rPr>
              <a:t>Calculer l’énergie consommée par cette lampe.</a:t>
            </a:r>
          </a:p>
          <a:p>
            <a:pPr algn="just">
              <a:buNone/>
            </a:pP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fr-FR" dirty="0" smtClean="0">
                <a:latin typeface="Arial" pitchFamily="34" charset="0"/>
                <a:cs typeface="Arial" pitchFamily="34" charset="0"/>
              </a:rPr>
              <a:t>Solution 1: P=UI=6x2=12W  puis     E=Pt=12x60=720J</a:t>
            </a:r>
          </a:p>
          <a:p>
            <a:pPr algn="just"/>
            <a:r>
              <a:rPr lang="fr-FR" dirty="0" smtClean="0">
                <a:latin typeface="Arial" pitchFamily="34" charset="0"/>
                <a:cs typeface="Arial" pitchFamily="34" charset="0"/>
              </a:rPr>
              <a:t>Solution 2: P=UI et E=Pt donc E=</a:t>
            </a:r>
            <a:r>
              <a:rPr lang="fr-FR" dirty="0" err="1" smtClean="0">
                <a:latin typeface="Arial" pitchFamily="34" charset="0"/>
                <a:cs typeface="Arial" pitchFamily="34" charset="0"/>
              </a:rPr>
              <a:t>UIt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=6x2x60=720J</a:t>
            </a:r>
          </a:p>
          <a:p>
            <a:pPr algn="just">
              <a:buNone/>
            </a:pP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 algn="just"/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fr-FR" dirty="0" smtClean="0">
                <a:latin typeface="Arial" pitchFamily="34" charset="0"/>
                <a:cs typeface="Arial" pitchFamily="34" charset="0"/>
              </a:rPr>
              <a:t>L’ élève ne dispose pas de formule directe reliant l’énergie consommée et les données de l’énoncé. Il doit </a:t>
            </a:r>
            <a:r>
              <a:rPr lang="fr-FR" b="1" dirty="0" smtClean="0">
                <a:latin typeface="Arial" pitchFamily="34" charset="0"/>
                <a:cs typeface="Arial" pitchFamily="34" charset="0"/>
              </a:rPr>
              <a:t>combiner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deux formules connues.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/>
              <a:t>Exemples en démarche d’investigation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>
                <a:hlinkClick r:id="rId2" action="ppaction://hlinkfile"/>
              </a:rPr>
              <a:t>phares de voitures 5ème.PDF</a:t>
            </a:r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2" y="144462"/>
            <a:ext cx="8736271" cy="6356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44462"/>
            <a:ext cx="8297370" cy="6356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rmAutofit fontScale="90000"/>
          </a:bodyPr>
          <a:lstStyle/>
          <a:p>
            <a:pPr algn="ctr"/>
            <a:r>
              <a:rPr lang="fr-FR" b="1" dirty="0" smtClean="0"/>
              <a:t>Exemple avec étude de document</a:t>
            </a:r>
            <a:endParaRPr lang="fr-FR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142984"/>
            <a:ext cx="8410200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/>
          <a:lstStyle/>
          <a:p>
            <a:endParaRPr lang="fr-FR" dirty="0"/>
          </a:p>
        </p:txBody>
      </p:sp>
      <p:pic>
        <p:nvPicPr>
          <p:cNvPr id="3" name="Image 2" descr="http://webtice.ac-guyane.fr/raymond_tarcy/IMG/scenari/livretc/res/les_competences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857232"/>
            <a:ext cx="678661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b="1" dirty="0" smtClean="0"/>
              <a:t>Solution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dirty="0" smtClean="0"/>
              <a:t>J’observe que le dynamomètre indique 1,4N, donc que le poids de la pomme est de 1,4N </a:t>
            </a:r>
            <a:r>
              <a:rPr lang="fr-FR" dirty="0" smtClean="0">
                <a:solidFill>
                  <a:srgbClr val="FF0000"/>
                </a:solidFill>
              </a:rPr>
              <a:t>(APP ANA)</a:t>
            </a:r>
          </a:p>
          <a:p>
            <a:r>
              <a:rPr lang="fr-FR" dirty="0" smtClean="0"/>
              <a:t>Je sais que la relation entre le poids et la masse est P=mg avec g=10N/kg </a:t>
            </a:r>
            <a:r>
              <a:rPr lang="fr-FR" dirty="0" smtClean="0">
                <a:solidFill>
                  <a:srgbClr val="FF0000"/>
                </a:solidFill>
              </a:rPr>
              <a:t>(RCO)</a:t>
            </a:r>
          </a:p>
          <a:p>
            <a:r>
              <a:rPr lang="fr-FR" dirty="0" smtClean="0"/>
              <a:t>J’en déduis que m=P/g= 0,14 kg </a:t>
            </a:r>
            <a:r>
              <a:rPr lang="fr-FR" dirty="0" smtClean="0">
                <a:solidFill>
                  <a:srgbClr val="FF0000"/>
                </a:solidFill>
              </a:rPr>
              <a:t>(REA)</a:t>
            </a:r>
          </a:p>
          <a:p>
            <a:r>
              <a:rPr lang="fr-FR" dirty="0" smtClean="0"/>
              <a:t>Ce résultat semble cohérent 140g pour la masse d’une pomme. </a:t>
            </a:r>
            <a:r>
              <a:rPr lang="fr-FR" dirty="0" smtClean="0">
                <a:solidFill>
                  <a:srgbClr val="FF0000"/>
                </a:solidFill>
              </a:rPr>
              <a:t>(VAL)</a:t>
            </a:r>
          </a:p>
          <a:p>
            <a:r>
              <a:rPr lang="fr-FR" dirty="0" smtClean="0"/>
              <a:t>Il faut expliquer tout cela clairement </a:t>
            </a:r>
            <a:r>
              <a:rPr lang="fr-FR" dirty="0" smtClean="0">
                <a:solidFill>
                  <a:srgbClr val="FF0000"/>
                </a:solidFill>
              </a:rPr>
              <a:t>(COM)</a:t>
            </a:r>
          </a:p>
          <a:p>
            <a:endParaRPr lang="fr-F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2844" y="704088"/>
            <a:ext cx="8786874" cy="653210"/>
          </a:xfrm>
        </p:spPr>
        <p:txBody>
          <a:bodyPr>
            <a:noAutofit/>
          </a:bodyPr>
          <a:lstStyle/>
          <a:p>
            <a:pPr algn="ctr"/>
            <a:r>
              <a:rPr lang="fr-FR" sz="4000" dirty="0" smtClean="0"/>
              <a:t>Interdisciplinarité, hors contexte</a:t>
            </a:r>
            <a:endParaRPr lang="fr-FR" sz="400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57364"/>
            <a:ext cx="4041775" cy="571504"/>
          </a:xfrm>
        </p:spPr>
        <p:txBody>
          <a:bodyPr>
            <a:normAutofit fontScale="92500" lnSpcReduction="20000"/>
          </a:bodyPr>
          <a:lstStyle/>
          <a:p>
            <a:r>
              <a:rPr lang="fr-FR" i="1" dirty="0" smtClean="0"/>
              <a:t>PISA 2016       Question 3       Ex Grand Canyon </a:t>
            </a:r>
          </a:p>
          <a:p>
            <a:endParaRPr lang="fr-FR" dirty="0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algn="just"/>
            <a:r>
              <a:rPr lang="fr-FR" i="1" dirty="0" smtClean="0"/>
              <a:t>La température dans le Grand Canyon varie de moins de 0°C à plus de 40°C. Bien que la zone soit désertique, les fissures de la roche contiennent parfois de l’eau. De quelle façon ces changements de température et l’eau dans les fissures contribuent-elles à accélérer l’effritement de la roche ?</a:t>
            </a:r>
            <a:endParaRPr lang="fr-FR" dirty="0" smtClean="0"/>
          </a:p>
          <a:p>
            <a:endParaRPr lang="fr-FR" dirty="0"/>
          </a:p>
        </p:txBody>
      </p:sp>
      <p:pic>
        <p:nvPicPr>
          <p:cNvPr id="2050" name="Picture 2" descr="C:\Documents and Settings\EMERY\Bureau\index.jpe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36638" y="2857496"/>
            <a:ext cx="4512734" cy="2786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re 1"/>
          <p:cNvSpPr>
            <a:spLocks noGrp="1"/>
          </p:cNvSpPr>
          <p:nvPr>
            <p:ph type="title"/>
          </p:nvPr>
        </p:nvSpPr>
        <p:spPr>
          <a:xfrm>
            <a:off x="971550" y="260350"/>
            <a:ext cx="7499350" cy="635000"/>
          </a:xfrm>
        </p:spPr>
        <p:txBody>
          <a:bodyPr bIns="45720">
            <a:normAutofit fontScale="90000"/>
          </a:bodyPr>
          <a:lstStyle/>
          <a:p>
            <a:pPr algn="ctr" eaLnBrk="1" hangingPunct="1"/>
            <a:r>
              <a:rPr lang="fr-FR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CONCLUSION: Travailler des compétences c’est :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468313" y="1052513"/>
            <a:ext cx="8424862" cy="5805487"/>
          </a:xfrm>
        </p:spPr>
        <p:txBody>
          <a:bodyPr>
            <a:normAutofit fontScale="85000" lnSpcReduction="20000"/>
          </a:bodyPr>
          <a:lstStyle/>
          <a:p>
            <a:pPr marL="261938" indent="-261938" algn="just" eaLnBrk="1" fontAlgn="auto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fr-FR" sz="3000" dirty="0" smtClean="0">
                <a:latin typeface="Arial" pitchFamily="34" charset="0"/>
                <a:cs typeface="Arial" pitchFamily="34" charset="0"/>
              </a:rPr>
              <a:t>planifier les apprentissages pour permettre à l’élève : </a:t>
            </a:r>
          </a:p>
          <a:p>
            <a:pPr marL="536575" indent="-274638" algn="just" eaLnBrk="1" fontAlgn="auto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fr-FR" sz="3000" dirty="0" smtClean="0">
                <a:latin typeface="Arial" pitchFamily="34" charset="0"/>
                <a:cs typeface="Arial" pitchFamily="34" charset="0"/>
              </a:rPr>
              <a:t>de mémoriser des connaissances (savoir)</a:t>
            </a:r>
          </a:p>
          <a:p>
            <a:pPr marL="536575" indent="-274638" algn="just" eaLnBrk="1" fontAlgn="auto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fr-FR" sz="3000" dirty="0" smtClean="0">
                <a:latin typeface="Arial" pitchFamily="34" charset="0"/>
                <a:cs typeface="Arial" pitchFamily="34" charset="0"/>
              </a:rPr>
              <a:t>d’automatiser, par répétition et entrainement, des procédures simples, des techniques (savoir-faire)</a:t>
            </a:r>
          </a:p>
          <a:p>
            <a:pPr marL="536575" indent="-274638" algn="just" eaLnBrk="1" fontAlgn="auto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fr-FR" sz="3000" dirty="0" smtClean="0">
                <a:latin typeface="Arial" pitchFamily="34" charset="0"/>
                <a:cs typeface="Arial" pitchFamily="34" charset="0"/>
              </a:rPr>
              <a:t>Développer des comportements scientifiques chez les élèves (savoir-être)</a:t>
            </a:r>
          </a:p>
          <a:p>
            <a:pPr marL="536575" indent="-274638" algn="just" eaLnBrk="1" fontAlgn="auto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fr-FR" sz="3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d’exercer des compétences, en mobilisant les 3S dans des tâches complexes.</a:t>
            </a:r>
          </a:p>
          <a:p>
            <a:pPr marL="536575" indent="-274638" algn="just" eaLnBrk="1" fontAlgn="auto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None/>
              <a:defRPr/>
            </a:pPr>
            <a:endParaRPr lang="fr-FR" sz="3000" dirty="0" smtClean="0">
              <a:latin typeface="Arial" pitchFamily="34" charset="0"/>
              <a:cs typeface="Arial" pitchFamily="34" charset="0"/>
            </a:endParaRPr>
          </a:p>
          <a:p>
            <a:pPr marL="261938" indent="-261938" algn="just" eaLnBrk="1" fontAlgn="auto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fr-FR" sz="3000" dirty="0" smtClean="0">
                <a:latin typeface="Arial" pitchFamily="34" charset="0"/>
                <a:cs typeface="Arial" pitchFamily="34" charset="0"/>
              </a:rPr>
              <a:t>Le travail sur les 3S de façon séparée, constitue l’apprentissage indispensable des procédures et des automatismes, mais ne suffit pas à exercer les compétences.</a:t>
            </a:r>
          </a:p>
          <a:p>
            <a:pPr marL="261938" indent="-261938" algn="just" eaLnBrk="1" fontAlgn="auto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fr-FR" sz="3000" dirty="0" smtClean="0">
                <a:latin typeface="Arial" pitchFamily="34" charset="0"/>
                <a:cs typeface="Arial" pitchFamily="34" charset="0"/>
              </a:rPr>
              <a:t>Il ne s’agit pas de remplacer l’apprentissage des « bases » ou les apprentissages disciplinaires,  mais d’ajouter leur mobilisation lors de résolution de tâche complexe.</a:t>
            </a:r>
          </a:p>
          <a:p>
            <a:pPr marL="228600" indent="-228600" eaLnBrk="1" fontAlgn="auto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endParaRPr lang="fr-FR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Exemples de savoirs et savoir-faire en sciences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Savoirs</a:t>
            </a:r>
          </a:p>
          <a:p>
            <a:pPr>
              <a:buNone/>
            </a:pPr>
            <a:r>
              <a:rPr lang="fr-FR" dirty="0" smtClean="0"/>
              <a:t>- Connaitre les trois états de l’eau</a:t>
            </a:r>
          </a:p>
          <a:p>
            <a:pPr>
              <a:buNone/>
            </a:pPr>
            <a:r>
              <a:rPr lang="fr-FR" dirty="0" smtClean="0"/>
              <a:t>-Connaitre les symboles des composants électriques</a:t>
            </a:r>
          </a:p>
          <a:p>
            <a:pPr>
              <a:buNone/>
            </a:pPr>
            <a:endParaRPr lang="fr-FR" dirty="0" smtClean="0"/>
          </a:p>
          <a:p>
            <a:r>
              <a:rPr lang="fr-FR" dirty="0" smtClean="0"/>
              <a:t>Savoir-faire</a:t>
            </a:r>
          </a:p>
          <a:p>
            <a:pPr>
              <a:buNone/>
            </a:pPr>
            <a:r>
              <a:rPr lang="fr-FR" dirty="0" smtClean="0"/>
              <a:t>-schématiser un circuit électrique</a:t>
            </a:r>
          </a:p>
          <a:p>
            <a:pPr>
              <a:buNone/>
            </a:pPr>
            <a:r>
              <a:rPr lang="fr-FR" dirty="0" smtClean="0"/>
              <a:t>-savoir utiliser une éprouvette graduée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8472518" cy="857256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Exemples de savoir-être en sciences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214974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fr-FR" sz="4400" dirty="0" smtClean="0">
                <a:latin typeface="Arial" charset="0"/>
                <a:cs typeface="Arial" charset="0"/>
              </a:rPr>
              <a:t>être rigoureux, </a:t>
            </a:r>
          </a:p>
          <a:p>
            <a:pPr algn="just"/>
            <a:r>
              <a:rPr lang="fr-FR" sz="4400" dirty="0" smtClean="0">
                <a:latin typeface="Arial" charset="0"/>
                <a:cs typeface="Arial" charset="0"/>
              </a:rPr>
              <a:t>être curieux, </a:t>
            </a:r>
          </a:p>
          <a:p>
            <a:pPr algn="just"/>
            <a:r>
              <a:rPr lang="fr-FR" sz="4400" dirty="0" smtClean="0">
                <a:latin typeface="Arial" charset="0"/>
                <a:cs typeface="Arial" charset="0"/>
              </a:rPr>
              <a:t>être observateur, </a:t>
            </a:r>
          </a:p>
          <a:p>
            <a:pPr algn="just"/>
            <a:r>
              <a:rPr lang="fr-FR" sz="4400" dirty="0" smtClean="0">
                <a:latin typeface="Arial" charset="0"/>
                <a:cs typeface="Arial" charset="0"/>
              </a:rPr>
              <a:t>être autonome, </a:t>
            </a:r>
          </a:p>
          <a:p>
            <a:pPr algn="just"/>
            <a:r>
              <a:rPr lang="fr-FR" sz="4400" dirty="0" smtClean="0">
                <a:latin typeface="Arial" charset="0"/>
                <a:cs typeface="Arial" charset="0"/>
              </a:rPr>
              <a:t>être créatif, </a:t>
            </a:r>
          </a:p>
          <a:p>
            <a:pPr algn="just"/>
            <a:r>
              <a:rPr lang="fr-FR" sz="4400" dirty="0" smtClean="0">
                <a:latin typeface="Arial" charset="0"/>
                <a:cs typeface="Arial" charset="0"/>
              </a:rPr>
              <a:t>être organisé, </a:t>
            </a:r>
          </a:p>
          <a:p>
            <a:pPr algn="just"/>
            <a:r>
              <a:rPr lang="fr-FR" sz="4400" dirty="0" smtClean="0">
                <a:latin typeface="Arial" charset="0"/>
                <a:cs typeface="Arial" charset="0"/>
              </a:rPr>
              <a:t>être attentif, </a:t>
            </a:r>
          </a:p>
          <a:p>
            <a:pPr algn="just"/>
            <a:r>
              <a:rPr lang="fr-FR" sz="4400" dirty="0" smtClean="0">
                <a:latin typeface="Arial" charset="0"/>
                <a:cs typeface="Arial" charset="0"/>
              </a:rPr>
              <a:t>être soigneux, </a:t>
            </a:r>
          </a:p>
          <a:p>
            <a:pPr algn="just"/>
            <a:r>
              <a:rPr lang="fr-FR" sz="4400" dirty="0" smtClean="0">
                <a:latin typeface="Arial" charset="0"/>
                <a:cs typeface="Arial" charset="0"/>
              </a:rPr>
              <a:t>être méthodique, </a:t>
            </a:r>
          </a:p>
          <a:p>
            <a:pPr algn="just"/>
            <a:r>
              <a:rPr lang="fr-FR" sz="4400" dirty="0" smtClean="0">
                <a:latin typeface="Arial" charset="0"/>
                <a:cs typeface="Arial" charset="0"/>
              </a:rPr>
              <a:t>être sérieux…</a:t>
            </a:r>
            <a:endParaRPr lang="fr-FR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28694"/>
          </a:xfrm>
        </p:spPr>
        <p:txBody>
          <a:bodyPr>
            <a:normAutofit/>
          </a:bodyPr>
          <a:lstStyle/>
          <a:p>
            <a:r>
              <a:rPr lang="fr-FR" dirty="0" smtClean="0"/>
              <a:t>Compétences choisies en SPC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67302"/>
          </a:xfrm>
        </p:spPr>
        <p:txBody>
          <a:bodyPr>
            <a:normAutofit lnSpcReduction="10000"/>
          </a:bodyPr>
          <a:lstStyle/>
          <a:p>
            <a:pPr algn="just"/>
            <a:r>
              <a:rPr lang="fr-FR" b="1" dirty="0" smtClean="0"/>
              <a:t>S’approprier APP</a:t>
            </a:r>
          </a:p>
          <a:p>
            <a:pPr algn="just"/>
            <a:r>
              <a:rPr lang="fr-FR" b="1" dirty="0" smtClean="0"/>
              <a:t>Analyser ANA </a:t>
            </a:r>
          </a:p>
          <a:p>
            <a:pPr algn="just"/>
            <a:r>
              <a:rPr lang="fr-FR" b="1" dirty="0" smtClean="0"/>
              <a:t>Réaliser REA</a:t>
            </a:r>
          </a:p>
          <a:p>
            <a:pPr algn="just"/>
            <a:r>
              <a:rPr lang="fr-FR" b="1" dirty="0" smtClean="0"/>
              <a:t>Valider VAL</a:t>
            </a:r>
          </a:p>
          <a:p>
            <a:pPr algn="just"/>
            <a:r>
              <a:rPr lang="fr-FR" b="1" dirty="0" smtClean="0"/>
              <a:t>Communiquer COM</a:t>
            </a:r>
          </a:p>
          <a:p>
            <a:pPr algn="just">
              <a:buNone/>
            </a:pPr>
            <a:endParaRPr lang="fr-FR" b="1" dirty="0" smtClean="0"/>
          </a:p>
          <a:p>
            <a:pPr algn="just">
              <a:buNone/>
            </a:pPr>
            <a:r>
              <a:rPr lang="fr-FR" dirty="0" smtClean="0"/>
              <a:t>Auxquelles s’ajoutent:</a:t>
            </a:r>
          </a:p>
          <a:p>
            <a:pPr algn="just"/>
            <a:r>
              <a:rPr lang="fr-FR" b="1" dirty="0" smtClean="0"/>
              <a:t>Restitution de connaissances RCO (savoir) pour les évaluations</a:t>
            </a:r>
          </a:p>
          <a:p>
            <a:pPr algn="just"/>
            <a:r>
              <a:rPr lang="fr-FR" b="1" dirty="0" smtClean="0"/>
              <a:t>Etre autonome, faire preuve d’initiative AUTO (savoir-être) pour les TP.	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4638"/>
            <a:ext cx="6970713" cy="1143000"/>
          </a:xfrm>
        </p:spPr>
        <p:txBody>
          <a:bodyPr/>
          <a:lstStyle/>
          <a:p>
            <a:pPr algn="ctr" eaLnBrk="1" hangingPunct="1"/>
            <a:r>
              <a:rPr lang="fr-FR" sz="3600" b="1" dirty="0" smtClean="0">
                <a:solidFill>
                  <a:schemeClr val="tx1"/>
                </a:solidFill>
              </a:rPr>
              <a:t>Maîtrise </a:t>
            </a:r>
            <a:r>
              <a:rPr lang="fr-FR" sz="3600" b="1" smtClean="0">
                <a:solidFill>
                  <a:schemeClr val="tx1"/>
                </a:solidFill>
              </a:rPr>
              <a:t>des compétences</a:t>
            </a:r>
            <a:endParaRPr lang="fr-FR" sz="3600" b="1" dirty="0" smtClean="0">
              <a:solidFill>
                <a:schemeClr val="tx1"/>
              </a:solidFill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403350" y="1557338"/>
            <a:ext cx="7010400" cy="4824412"/>
          </a:xfrm>
        </p:spPr>
        <p:txBody>
          <a:bodyPr>
            <a:normAutofit fontScale="92500" lnSpcReduction="20000"/>
          </a:bodyPr>
          <a:lstStyle/>
          <a:p>
            <a:pPr algn="just" eaLnBrk="1" hangingPunct="1"/>
            <a:r>
              <a:rPr lang="fr-FR" sz="2800" dirty="0" smtClean="0"/>
              <a:t>On distingue quatre degrés de maîtrise :</a:t>
            </a:r>
          </a:p>
          <a:p>
            <a:pPr lvl="1" algn="just"/>
            <a:r>
              <a:rPr lang="fr-FR" sz="2800" dirty="0" smtClean="0"/>
              <a:t>Ne maitrise pas le niveau 1.</a:t>
            </a:r>
            <a:r>
              <a:rPr lang="fr-FR" sz="2800" dirty="0" smtClean="0">
                <a:solidFill>
                  <a:srgbClr val="FF0000"/>
                </a:solidFill>
              </a:rPr>
              <a:t> Niveau 0</a:t>
            </a:r>
            <a:endParaRPr lang="fr-FR" sz="2800" dirty="0" smtClean="0"/>
          </a:p>
          <a:p>
            <a:pPr lvl="1" algn="just"/>
            <a:r>
              <a:rPr lang="fr-FR" sz="2600" dirty="0" smtClean="0"/>
              <a:t>Savoir exécuter une procédure élémentaire en réponse à une question ou à une consigne.</a:t>
            </a:r>
            <a:r>
              <a:rPr lang="fr-FR" sz="2800" dirty="0" smtClean="0">
                <a:solidFill>
                  <a:srgbClr val="FF0000"/>
                </a:solidFill>
              </a:rPr>
              <a:t> Niveau 1</a:t>
            </a:r>
          </a:p>
          <a:p>
            <a:pPr lvl="1" algn="just"/>
            <a:r>
              <a:rPr lang="fr-FR" sz="2600" dirty="0" smtClean="0"/>
              <a:t>Posséder toute une gamme de procédures élémentaires et savoir, dans une situation inédite, choisir celle qui convient et l’exécuter.</a:t>
            </a:r>
            <a:r>
              <a:rPr lang="fr-FR" sz="2800" dirty="0" smtClean="0">
                <a:solidFill>
                  <a:srgbClr val="FF0000"/>
                </a:solidFill>
              </a:rPr>
              <a:t> Niveau 2</a:t>
            </a:r>
            <a:endParaRPr lang="fr-FR" sz="2600" dirty="0" smtClean="0"/>
          </a:p>
          <a:p>
            <a:pPr lvl="1" algn="just"/>
            <a:r>
              <a:rPr lang="fr-FR" sz="2600" dirty="0" smtClean="0"/>
              <a:t>Savoir choisir et combiner, correctement  et de façon autonome, plusieurs procédures élémentaires pour traiter une situation nouvelle. On parle de </a:t>
            </a:r>
            <a:r>
              <a:rPr lang="fr-FR" sz="2600" b="1" dirty="0" smtClean="0"/>
              <a:t>tache complexe.</a:t>
            </a:r>
            <a:r>
              <a:rPr lang="fr-FR" sz="2800" dirty="0" smtClean="0">
                <a:solidFill>
                  <a:srgbClr val="FF0000"/>
                </a:solidFill>
              </a:rPr>
              <a:t> Niveau 3</a:t>
            </a:r>
            <a:endParaRPr lang="fr-FR" sz="2600" b="1" dirty="0" smtClean="0"/>
          </a:p>
        </p:txBody>
      </p:sp>
      <p:sp>
        <p:nvSpPr>
          <p:cNvPr id="41988" name="Oval 4"/>
          <p:cNvSpPr>
            <a:spLocks noChangeArrowheads="1"/>
          </p:cNvSpPr>
          <p:nvPr/>
        </p:nvSpPr>
        <p:spPr bwMode="auto">
          <a:xfrm>
            <a:off x="323850" y="2276475"/>
            <a:ext cx="1582738" cy="719138"/>
          </a:xfrm>
          <a:prstGeom prst="ellipse">
            <a:avLst/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fr-FR"/>
              <a:t>Exécution</a:t>
            </a:r>
          </a:p>
        </p:txBody>
      </p:sp>
      <p:sp>
        <p:nvSpPr>
          <p:cNvPr id="41990" name="Oval 6"/>
          <p:cNvSpPr>
            <a:spLocks noChangeArrowheads="1"/>
          </p:cNvSpPr>
          <p:nvPr/>
        </p:nvSpPr>
        <p:spPr bwMode="auto">
          <a:xfrm>
            <a:off x="323850" y="3213100"/>
            <a:ext cx="1582738" cy="719138"/>
          </a:xfrm>
          <a:prstGeom prst="ellipse">
            <a:avLst/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fr-FR"/>
              <a:t>Choix, </a:t>
            </a:r>
          </a:p>
          <a:p>
            <a:r>
              <a:rPr lang="fr-FR"/>
              <a:t>Exécution</a:t>
            </a:r>
          </a:p>
        </p:txBody>
      </p:sp>
      <p:sp>
        <p:nvSpPr>
          <p:cNvPr id="41991" name="Oval 7"/>
          <p:cNvSpPr>
            <a:spLocks noChangeArrowheads="1"/>
          </p:cNvSpPr>
          <p:nvPr/>
        </p:nvSpPr>
        <p:spPr bwMode="auto">
          <a:xfrm>
            <a:off x="179388" y="4437063"/>
            <a:ext cx="1798637" cy="1008062"/>
          </a:xfrm>
          <a:prstGeom prst="ellipse">
            <a:avLst/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 dirty="0"/>
          </a:p>
          <a:p>
            <a:endParaRPr lang="fr-FR" dirty="0"/>
          </a:p>
          <a:p>
            <a:r>
              <a:rPr lang="fr-FR" dirty="0"/>
              <a:t>Choix,</a:t>
            </a:r>
          </a:p>
          <a:p>
            <a:r>
              <a:rPr lang="fr-FR" dirty="0"/>
              <a:t>Combinaison,</a:t>
            </a:r>
          </a:p>
          <a:p>
            <a:r>
              <a:rPr lang="fr-FR" dirty="0"/>
              <a:t>Exécution</a:t>
            </a:r>
          </a:p>
          <a:p>
            <a:r>
              <a:rPr lang="fr-FR" dirty="0"/>
              <a:t> 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/>
      <p:bldP spid="41988" grpId="0" animBg="1"/>
      <p:bldP spid="41990" grpId="0" animBg="1"/>
      <p:bldP spid="4199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Maitrise d’une compétence (niveau 1)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r-FR" sz="3200" dirty="0" smtClean="0"/>
              <a:t>1</a:t>
            </a:r>
            <a:r>
              <a:rPr lang="fr-FR" sz="3200" baseline="30000" dirty="0" smtClean="0"/>
              <a:t>ère</a:t>
            </a:r>
            <a:r>
              <a:rPr lang="fr-FR" sz="3200" dirty="0" smtClean="0"/>
              <a:t>  étape :  nécessaire mais pas suffisante</a:t>
            </a:r>
          </a:p>
          <a:p>
            <a:pPr algn="just">
              <a:buNone/>
            </a:pPr>
            <a:r>
              <a:rPr lang="fr-FR" sz="3200" dirty="0" smtClean="0"/>
              <a:t>-Pour être compétent, il faut déjà maitriser individuellement des savoirs, des savoir-faire et des savoir-être.</a:t>
            </a:r>
          </a:p>
          <a:p>
            <a:pPr algn="just">
              <a:buNone/>
            </a:pPr>
            <a:endParaRPr lang="fr-F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Exemple en électricité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b="1" u="sng" dirty="0" smtClean="0">
                <a:latin typeface="Arial" pitchFamily="34" charset="0"/>
                <a:cs typeface="Arial" pitchFamily="34" charset="0"/>
              </a:rPr>
              <a:t>Exercice d’application directe du cours.</a:t>
            </a:r>
          </a:p>
          <a:p>
            <a:pPr algn="just"/>
            <a:r>
              <a:rPr lang="fr-FR" dirty="0" smtClean="0">
                <a:latin typeface="Arial" pitchFamily="34" charset="0"/>
                <a:cs typeface="Arial" pitchFamily="34" charset="0"/>
              </a:rPr>
              <a:t>Une lampe dont la tension entre ses bornes est 6V est parcourue par un courant de 2A.</a:t>
            </a:r>
          </a:p>
          <a:p>
            <a:pPr algn="just"/>
            <a:r>
              <a:rPr lang="fr-FR" dirty="0" smtClean="0">
                <a:latin typeface="Arial" pitchFamily="34" charset="0"/>
                <a:cs typeface="Arial" pitchFamily="34" charset="0"/>
              </a:rPr>
              <a:t>Calculer la puissance consommée par cette lampe.</a:t>
            </a:r>
          </a:p>
          <a:p>
            <a:pPr algn="just"/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fr-FR" dirty="0" smtClean="0">
                <a:latin typeface="Arial" pitchFamily="34" charset="0"/>
                <a:cs typeface="Arial" pitchFamily="34" charset="0"/>
              </a:rPr>
              <a:t>Solution:</a:t>
            </a:r>
          </a:p>
          <a:p>
            <a:pPr algn="just"/>
            <a:r>
              <a:rPr lang="fr-FR" dirty="0" smtClean="0">
                <a:latin typeface="Arial" pitchFamily="34" charset="0"/>
                <a:cs typeface="Arial" pitchFamily="34" charset="0"/>
              </a:rPr>
              <a:t>P=UI=6x2=12W</a:t>
            </a:r>
          </a:p>
          <a:p>
            <a:pPr algn="just"/>
            <a:r>
              <a:rPr lang="fr-FR" dirty="0" smtClean="0">
                <a:latin typeface="Arial" pitchFamily="34" charset="0"/>
                <a:cs typeface="Arial" pitchFamily="34" charset="0"/>
              </a:rPr>
              <a:t>L’ élève applique la formule apprise en cours. Il </a:t>
            </a:r>
            <a:r>
              <a:rPr lang="fr-FR" b="1" dirty="0" smtClean="0">
                <a:latin typeface="Arial" pitchFamily="34" charset="0"/>
                <a:cs typeface="Arial" pitchFamily="34" charset="0"/>
              </a:rPr>
              <a:t>applique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une procédure élémentaire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Maitrise d’une compétence (niveau 2)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329642" cy="4389120"/>
          </a:xfrm>
        </p:spPr>
        <p:txBody>
          <a:bodyPr/>
          <a:lstStyle/>
          <a:p>
            <a:pPr algn="just"/>
            <a:r>
              <a:rPr lang="fr-FR" sz="3200" dirty="0" smtClean="0"/>
              <a:t>2</a:t>
            </a:r>
            <a:r>
              <a:rPr lang="fr-FR" sz="3200" baseline="30000" dirty="0" smtClean="0"/>
              <a:t>ème</a:t>
            </a:r>
            <a:r>
              <a:rPr lang="fr-FR" sz="3200" dirty="0" smtClean="0"/>
              <a:t> étape : Maitriser une compétence, c’est mobiliser à bon escient ses savoirs, ses savoir-faire et ses savoir-être pour résoudre un problème  simple (complexe au niveau 3).</a:t>
            </a:r>
          </a:p>
          <a:p>
            <a:pPr algn="just"/>
            <a:endParaRPr lang="fr-FR" sz="3200" dirty="0" smtClean="0"/>
          </a:p>
          <a:p>
            <a:pPr algn="just"/>
            <a:r>
              <a:rPr lang="fr-FR" sz="3200" dirty="0" smtClean="0"/>
              <a:t>Pour résoudre un problème simple (niveau 2), il faut maitriser le niveau 1.</a:t>
            </a:r>
          </a:p>
          <a:p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Débit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556</TotalTime>
  <Words>1039</Words>
  <Application>Microsoft Office PowerPoint</Application>
  <PresentationFormat>Affichage à l'écran (4:3)</PresentationFormat>
  <Paragraphs>117</Paragraphs>
  <Slides>22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3" baseType="lpstr">
      <vt:lpstr>Débit</vt:lpstr>
      <vt:lpstr>LES COMPÉTENCES ET LES NIVEAUX DE MAITRISE</vt:lpstr>
      <vt:lpstr>Diapositive 2</vt:lpstr>
      <vt:lpstr>Exemples de savoirs et savoir-faire en sciences</vt:lpstr>
      <vt:lpstr>Exemples de savoir-être en sciences</vt:lpstr>
      <vt:lpstr>Compétences choisies en SPC</vt:lpstr>
      <vt:lpstr>Maîtrise des compétences</vt:lpstr>
      <vt:lpstr>Maitrise d’une compétence (niveau 1)</vt:lpstr>
      <vt:lpstr>Exemple en électricité</vt:lpstr>
      <vt:lpstr>Maitrise d’une compétence (niveau 2)</vt:lpstr>
      <vt:lpstr>Diapositive 10</vt:lpstr>
      <vt:lpstr>Exemple en électricité</vt:lpstr>
      <vt:lpstr>Evaluation par compétences (niveau 3) : les taches complexes</vt:lpstr>
      <vt:lpstr>EN PRATIQUE</vt:lpstr>
      <vt:lpstr>Précautions à prendre</vt:lpstr>
      <vt:lpstr>Exemple en électricité</vt:lpstr>
      <vt:lpstr>Exemples en démarche d’investigation</vt:lpstr>
      <vt:lpstr>Diapositive 17</vt:lpstr>
      <vt:lpstr>Diapositive 18</vt:lpstr>
      <vt:lpstr>Exemple avec étude de document</vt:lpstr>
      <vt:lpstr>Solution</vt:lpstr>
      <vt:lpstr>Interdisciplinarité, hors contexte</vt:lpstr>
      <vt:lpstr>CONCLUSION: Travailler des compétences c’est :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COMPETENCES</dc:title>
  <dc:creator>Your User Name</dc:creator>
  <cp:lastModifiedBy>Your User Name</cp:lastModifiedBy>
  <cp:revision>76</cp:revision>
  <dcterms:created xsi:type="dcterms:W3CDTF">2013-01-26T17:55:14Z</dcterms:created>
  <dcterms:modified xsi:type="dcterms:W3CDTF">2016-09-23T15:51:29Z</dcterms:modified>
</cp:coreProperties>
</file>