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3"/>
  </p:notesMasterIdLst>
  <p:sldIdLst>
    <p:sldId id="256" r:id="rId2"/>
    <p:sldId id="279" r:id="rId3"/>
    <p:sldId id="257" r:id="rId4"/>
    <p:sldId id="258" r:id="rId5"/>
    <p:sldId id="260" r:id="rId6"/>
    <p:sldId id="274" r:id="rId7"/>
    <p:sldId id="275" r:id="rId8"/>
    <p:sldId id="263" r:id="rId9"/>
    <p:sldId id="276" r:id="rId10"/>
    <p:sldId id="277" r:id="rId11"/>
    <p:sldId id="264" r:id="rId12"/>
    <p:sldId id="268" r:id="rId13"/>
    <p:sldId id="269" r:id="rId14"/>
    <p:sldId id="278" r:id="rId15"/>
    <p:sldId id="280" r:id="rId16"/>
    <p:sldId id="267" r:id="rId17"/>
    <p:sldId id="294" r:id="rId18"/>
    <p:sldId id="296" r:id="rId19"/>
    <p:sldId id="295" r:id="rId20"/>
    <p:sldId id="297" r:id="rId21"/>
    <p:sldId id="298" r:id="rId22"/>
    <p:sldId id="299" r:id="rId23"/>
    <p:sldId id="300" r:id="rId24"/>
    <p:sldId id="301" r:id="rId25"/>
    <p:sldId id="270" r:id="rId26"/>
    <p:sldId id="271" r:id="rId27"/>
    <p:sldId id="273"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302" r:id="rId4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6" d="100"/>
          <a:sy n="86" d="100"/>
        </p:scale>
        <p:origin x="-68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42303F-D67E-42C8-AEAC-98F280D8AC67}" type="datetimeFigureOut">
              <a:rPr lang="fr-FR" smtClean="0"/>
              <a:pPr/>
              <a:t>12/05/2017</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94247D-62B2-4882-87F2-7D478B610605}"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D994247D-62B2-4882-87F2-7D478B610605}" type="slidenum">
              <a:rPr lang="fr-FR" smtClean="0"/>
              <a:pPr/>
              <a:t>41</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6B62C0C4-5F98-4745-AE5D-D81674838AAE}" type="datetimeFigureOut">
              <a:rPr lang="fr-FR" smtClean="0"/>
              <a:pPr/>
              <a:t>12/05/2017</a:t>
            </a:fld>
            <a:endParaRPr lang="fr-FR"/>
          </a:p>
        </p:txBody>
      </p:sp>
      <p:sp>
        <p:nvSpPr>
          <p:cNvPr id="19" name="Espace réservé du pied de page 18"/>
          <p:cNvSpPr>
            <a:spLocks noGrp="1"/>
          </p:cNvSpPr>
          <p:nvPr>
            <p:ph type="ftr" sz="quarter" idx="11"/>
          </p:nvPr>
        </p:nvSpPr>
        <p:spPr/>
        <p:txBody>
          <a:bodyPr/>
          <a:lstStyle/>
          <a:p>
            <a:endParaRPr lang="fr-FR"/>
          </a:p>
        </p:txBody>
      </p:sp>
      <p:sp>
        <p:nvSpPr>
          <p:cNvPr id="27" name="Espace réservé du numéro de diapositive 26"/>
          <p:cNvSpPr>
            <a:spLocks noGrp="1"/>
          </p:cNvSpPr>
          <p:nvPr>
            <p:ph type="sldNum" sz="quarter" idx="12"/>
          </p:nvPr>
        </p:nvSpPr>
        <p:spPr/>
        <p:txBody>
          <a:bodyPr/>
          <a:lstStyle/>
          <a:p>
            <a:fld id="{F02A0EF7-0292-4DDB-BC6E-C9D88D50070B}"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6B62C0C4-5F98-4745-AE5D-D81674838AAE}" type="datetimeFigureOut">
              <a:rPr lang="fr-FR" smtClean="0"/>
              <a:pPr/>
              <a:t>12/05/2017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02A0EF7-0292-4DDB-BC6E-C9D88D50070B}"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6B62C0C4-5F98-4745-AE5D-D81674838AAE}" type="datetimeFigureOut">
              <a:rPr lang="fr-FR" smtClean="0"/>
              <a:pPr/>
              <a:t>12/05/2017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02A0EF7-0292-4DDB-BC6E-C9D88D50070B}"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6B62C0C4-5F98-4745-AE5D-D81674838AAE}" type="datetimeFigureOut">
              <a:rPr lang="fr-FR" smtClean="0"/>
              <a:pPr/>
              <a:t>12/05/2017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02A0EF7-0292-4DDB-BC6E-C9D88D50070B}"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tIns="45720" anchor="b"/>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6B62C0C4-5F98-4745-AE5D-D81674838AAE}" type="datetimeFigureOut">
              <a:rPr lang="fr-FR" smtClean="0"/>
              <a:pPr/>
              <a:t>12/05/2017</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F02A0EF7-0292-4DDB-BC6E-C9D88D50070B}"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6B62C0C4-5F98-4745-AE5D-D81674838AAE}" type="datetimeFigureOut">
              <a:rPr lang="fr-FR" smtClean="0"/>
              <a:pPr/>
              <a:t>12/05/2017</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F02A0EF7-0292-4DDB-BC6E-C9D88D50070B}"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B62C0C4-5F98-4745-AE5D-D81674838AAE}" type="datetimeFigureOut">
              <a:rPr lang="fr-FR" smtClean="0"/>
              <a:pPr/>
              <a:t>12/05/2017</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F02A0EF7-0292-4DDB-BC6E-C9D88D50070B}"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6B62C0C4-5F98-4745-AE5D-D81674838AAE}" type="datetimeFigureOut">
              <a:rPr lang="fr-FR" smtClean="0"/>
              <a:pPr/>
              <a:t>12/05/2017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02A0EF7-0292-4DDB-BC6E-C9D88D50070B}"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le rect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6B62C0C4-5F98-4745-AE5D-D81674838AAE}" type="datetimeFigureOut">
              <a:rPr lang="fr-FR" smtClean="0"/>
              <a:pPr/>
              <a:t>12/05/2017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a:xfrm>
            <a:off x="8077200" y="6356350"/>
            <a:ext cx="609600" cy="365125"/>
          </a:xfrm>
        </p:spPr>
        <p:txBody>
          <a:bodyPr/>
          <a:lstStyle/>
          <a:p>
            <a:fld id="{F02A0EF7-0292-4DDB-BC6E-C9D88D50070B}" type="slidenum">
              <a:rPr lang="fr-FR" smtClean="0"/>
              <a:pPr/>
              <a:t>‹N°›</a:t>
            </a:fld>
            <a:endParaRPr lang="fr-FR"/>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orme lib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e lib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6B62C0C4-5F98-4745-AE5D-D81674838AAE}" type="datetimeFigureOut">
              <a:rPr lang="fr-FR" smtClean="0"/>
              <a:pPr/>
              <a:t>12/05/2017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02A0EF7-0292-4DDB-BC6E-C9D88D50070B}"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6B62C0C4-5F98-4745-AE5D-D81674838AAE}" type="datetimeFigureOut">
              <a:rPr lang="fr-FR" smtClean="0"/>
              <a:pPr/>
              <a:t>12/05/2017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02A0EF7-0292-4DDB-BC6E-C9D88D50070B}" type="slidenum">
              <a:rPr lang="fr-FR" smtClean="0"/>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age de contenu text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5" name="Espace réservé du numéro de diapositive 4"/>
          <p:cNvSpPr>
            <a:spLocks noGrp="1"/>
          </p:cNvSpPr>
          <p:nvPr>
            <p:ph type="sldNum" sz="quarter" idx="12"/>
          </p:nvPr>
        </p:nvSpPr>
        <p:spPr/>
        <p:txBody>
          <a:bodyPr/>
          <a:lstStyle/>
          <a:p>
            <a:fld id="{A786685B-2977-D546-9E3D-3CA676A47F0C}" type="slidenum">
              <a:rPr lang="fr-FR" smtClean="0"/>
              <a:pPr/>
              <a:t>‹N°›</a:t>
            </a:fld>
            <a:endParaRPr lang="fr-FR" dirty="0"/>
          </a:p>
        </p:txBody>
      </p:sp>
      <p:sp>
        <p:nvSpPr>
          <p:cNvPr id="6" name="Espace réservé du texte 6"/>
          <p:cNvSpPr>
            <a:spLocks noGrp="1"/>
          </p:cNvSpPr>
          <p:nvPr>
            <p:ph type="body" sz="quarter" idx="13" hasCustomPrompt="1"/>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Tx/>
              <a:buSzPct val="100000"/>
              <a:buFont typeface="Arial"/>
              <a:buChar char="■"/>
              <a:tabLst/>
              <a:defRPr>
                <a:solidFill>
                  <a:srgbClr val="683086"/>
                </a:solidFill>
              </a:defRPr>
            </a:lvl1pPr>
            <a:lvl2pPr marL="627063" marR="0" indent="-169863" algn="l" defTabSz="457200" rtl="0" eaLnBrk="1" fontAlgn="auto" latinLnBrk="0" hangingPunct="1">
              <a:lnSpc>
                <a:spcPct val="100000"/>
              </a:lnSpc>
              <a:spcBef>
                <a:spcPct val="20000"/>
              </a:spcBef>
              <a:spcAft>
                <a:spcPts val="0"/>
              </a:spcAft>
              <a:buClr>
                <a:srgbClr val="683086"/>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rgbClr val="683086"/>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lvl="0"/>
            <a:r>
              <a:rPr lang="fr-FR" dirty="0" smtClean="0"/>
              <a:t> 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 xmlns:p14="http://schemas.microsoft.com/office/powerpoint/2010/main" val="3339791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e lib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ce réservé du titr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B62C0C4-5F98-4745-AE5D-D81674838AAE}" type="datetimeFigureOut">
              <a:rPr lang="fr-FR" smtClean="0"/>
              <a:pPr/>
              <a:t>12/05/2017</a:t>
            </a:fld>
            <a:endParaRPr lang="fr-F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F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02A0EF7-0292-4DDB-BC6E-C9D88D50070B}" type="slidenum">
              <a:rPr lang="fr-FR" smtClean="0"/>
              <a:pPr/>
              <a:t>‹N°›</a:t>
            </a:fld>
            <a:endParaRPr lang="fr-FR"/>
          </a:p>
        </p:txBody>
      </p:sp>
      <p:grpSp>
        <p:nvGrpSpPr>
          <p:cNvPr id="2" name="Groupe 1"/>
          <p:cNvGrpSpPr/>
          <p:nvPr/>
        </p:nvGrpSpPr>
        <p:grpSpPr>
          <a:xfrm>
            <a:off x="-19017" y="202408"/>
            <a:ext cx="9180548"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Livret-scolaire.pdf"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Livret-scolaire.pdf"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eduscol.education.fr/cid103803/evaluer-maitrise-socle-commun-cycle-cycle.html" TargetMode="External"/><Relationship Id="rId2" Type="http://schemas.openxmlformats.org/officeDocument/2006/relationships/hyperlink" Target="Evaluation_socle_cycle_4_.pdf"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Croisement_compe&#769;tences%20SC%20et%20SPC.docx" TargetMode="Externa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hyperlink" Target="dnb-2017-sujet-zero-maths%20SPC%20SVT.pdf"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hyperlink" Target="Ressources%20en%20ligne%20sur%20EDUSCOL.docx" TargetMode="External"/><Relationship Id="rId2" Type="http://schemas.openxmlformats.org/officeDocument/2006/relationships/hyperlink" Target="http://eduscol.education.fr/cid100248/ressources-physique-chimie-cycle-4.html"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t&#226;che%20complexe%20exp&#233;rimentale%20masse%20volumique.pdf" TargetMode="External"/><Relationship Id="rId2" Type="http://schemas.openxmlformats.org/officeDocument/2006/relationships/hyperlink" Target="t&#226;che%20complexe%20exp&#233;rimentale%20pH.pdf"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solidFill>
                  <a:srgbClr val="FF0000"/>
                </a:solidFill>
              </a:rPr>
              <a:t>La « nouvelle » évaluation</a:t>
            </a:r>
            <a:r>
              <a:rPr lang="fr-FR" dirty="0" smtClean="0"/>
              <a:t> </a:t>
            </a:r>
            <a:endParaRPr lang="fr-FR" dirty="0"/>
          </a:p>
        </p:txBody>
      </p:sp>
      <p:sp>
        <p:nvSpPr>
          <p:cNvPr id="3" name="Sous-titre 2"/>
          <p:cNvSpPr>
            <a:spLocks noGrp="1"/>
          </p:cNvSpPr>
          <p:nvPr>
            <p:ph type="subTitle" idx="1"/>
          </p:nvPr>
        </p:nvSpPr>
        <p:spPr/>
        <p:txBody>
          <a:bodyPr>
            <a:normAutofit fontScale="92500" lnSpcReduction="10000"/>
          </a:bodyPr>
          <a:lstStyle/>
          <a:p>
            <a:endParaRPr lang="fr-FR" dirty="0" smtClean="0"/>
          </a:p>
          <a:p>
            <a:endParaRPr lang="fr-FR" dirty="0" smtClean="0"/>
          </a:p>
          <a:p>
            <a:endParaRPr lang="fr-FR" dirty="0" smtClean="0"/>
          </a:p>
          <a:p>
            <a:r>
              <a:rPr lang="fr-FR" dirty="0" smtClean="0"/>
              <a:t>Réforme des collèges mai 2017</a:t>
            </a: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FF0000"/>
                </a:solidFill>
              </a:rPr>
              <a:t>PARTIE 1</a:t>
            </a:r>
            <a:endParaRPr lang="fr-FR" dirty="0">
              <a:solidFill>
                <a:srgbClr val="FF0000"/>
              </a:solidFill>
            </a:endParaRPr>
          </a:p>
        </p:txBody>
      </p:sp>
      <p:sp>
        <p:nvSpPr>
          <p:cNvPr id="3" name="Espace réservé du texte 2"/>
          <p:cNvSpPr>
            <a:spLocks noGrp="1"/>
          </p:cNvSpPr>
          <p:nvPr>
            <p:ph type="body" idx="1"/>
          </p:nvPr>
        </p:nvSpPr>
        <p:spPr/>
        <p:txBody>
          <a:bodyPr>
            <a:normAutofit/>
          </a:bodyPr>
          <a:lstStyle/>
          <a:p>
            <a:pPr algn="ctr"/>
            <a:r>
              <a:rPr lang="fr-FR" sz="3600" dirty="0" smtClean="0"/>
              <a:t>GRANDS PRINCIPES DE LA REFORME DE L’EVALUATION</a:t>
            </a:r>
            <a:endParaRPr lang="fr-FR" sz="3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L’évaluation avant la réforme </a:t>
            </a:r>
            <a:br>
              <a:rPr lang="fr-FR" dirty="0" smtClean="0"/>
            </a:br>
            <a:r>
              <a:rPr lang="fr-FR" dirty="0" smtClean="0"/>
              <a:t>(Ce qu’il ne faut plus faire) 1</a:t>
            </a:r>
            <a:endParaRPr lang="fr-FR" dirty="0"/>
          </a:p>
        </p:txBody>
      </p:sp>
      <p:sp>
        <p:nvSpPr>
          <p:cNvPr id="3" name="Espace réservé du contenu 2"/>
          <p:cNvSpPr>
            <a:spLocks noGrp="1"/>
          </p:cNvSpPr>
          <p:nvPr>
            <p:ph idx="1"/>
          </p:nvPr>
        </p:nvSpPr>
        <p:spPr/>
        <p:txBody>
          <a:bodyPr>
            <a:normAutofit/>
          </a:bodyPr>
          <a:lstStyle/>
          <a:p>
            <a:pPr algn="just"/>
            <a:r>
              <a:rPr lang="fr-FR" dirty="0" smtClean="0"/>
              <a:t>Faire une évaluation sommative en fin de chapitre sans savoir si les élèves maitrisent bien les savoirs et savoir-faire nécessaires.</a:t>
            </a:r>
          </a:p>
          <a:p>
            <a:pPr algn="just"/>
            <a:r>
              <a:rPr lang="fr-FR" dirty="0" smtClean="0"/>
              <a:t>Faire un contenu d’évaluation assez flou. </a:t>
            </a:r>
          </a:p>
          <a:p>
            <a:pPr algn="just"/>
            <a:r>
              <a:rPr lang="fr-FR" dirty="0" smtClean="0"/>
              <a:t>Utiliser l’évaluation comme un moyen de sélection, de tri des élèves les uns par rapport aux autres. </a:t>
            </a:r>
          </a:p>
          <a:p>
            <a:pPr algn="just"/>
            <a:r>
              <a:rPr lang="fr-FR" dirty="0" smtClean="0"/>
              <a:t>Remplir le bulletin scolaire (LSU) en mettant comme simple appréciation : satisfaisant, peu mieux faire, en progrès, ne fait rien…</a:t>
            </a:r>
          </a:p>
          <a:p>
            <a:endParaRPr lang="fr-F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L’évaluation avant la réforme </a:t>
            </a:r>
            <a:br>
              <a:rPr lang="fr-FR" dirty="0" smtClean="0"/>
            </a:br>
            <a:r>
              <a:rPr lang="fr-FR" dirty="0" smtClean="0"/>
              <a:t>(Ce qu’il ne faut plus faire) 2</a:t>
            </a:r>
            <a:endParaRPr lang="fr-FR" dirty="0"/>
          </a:p>
        </p:txBody>
      </p:sp>
      <p:sp>
        <p:nvSpPr>
          <p:cNvPr id="3" name="Espace réservé du contenu 2"/>
          <p:cNvSpPr>
            <a:spLocks noGrp="1"/>
          </p:cNvSpPr>
          <p:nvPr>
            <p:ph idx="1"/>
          </p:nvPr>
        </p:nvSpPr>
        <p:spPr/>
        <p:txBody>
          <a:bodyPr/>
          <a:lstStyle/>
          <a:p>
            <a:pPr algn="just"/>
            <a:r>
              <a:rPr lang="fr-FR" dirty="0" smtClean="0"/>
              <a:t>L’évaluation ne devra plus être ressentie comme une sanction. Elle devra être bienveillante.</a:t>
            </a:r>
          </a:p>
          <a:p>
            <a:pPr algn="just"/>
            <a:r>
              <a:rPr lang="fr-FR" dirty="0" smtClean="0"/>
              <a:t>La physique-chimie (comme les autres disciplines) ne doit pas être déconnectée du SC. Son évaluation doit tenir compte des exigences du SC </a:t>
            </a:r>
            <a:r>
              <a:rPr lang="fr-FR" b="1" dirty="0" smtClean="0"/>
              <a:t>(documents ministériels).</a:t>
            </a:r>
            <a:endParaRPr lang="fr-FR" dirty="0" smtClean="0"/>
          </a:p>
          <a:p>
            <a:endParaRPr lang="fr-F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dirty="0" smtClean="0">
                <a:solidFill>
                  <a:srgbClr val="FF0000"/>
                </a:solidFill>
              </a:rPr>
              <a:t>L’évaluation après la réforme </a:t>
            </a:r>
            <a:br>
              <a:rPr lang="fr-FR" dirty="0" smtClean="0">
                <a:solidFill>
                  <a:srgbClr val="FF0000"/>
                </a:solidFill>
              </a:rPr>
            </a:br>
            <a:r>
              <a:rPr lang="fr-FR" dirty="0" smtClean="0">
                <a:solidFill>
                  <a:srgbClr val="FF0000"/>
                </a:solidFill>
              </a:rPr>
              <a:t>(Ce qu’il va falloir faire)</a:t>
            </a:r>
            <a:endParaRPr lang="fr-FR" dirty="0">
              <a:solidFill>
                <a:srgbClr val="FF0000"/>
              </a:solidFill>
            </a:endParaRPr>
          </a:p>
        </p:txBody>
      </p:sp>
      <p:sp>
        <p:nvSpPr>
          <p:cNvPr id="3" name="Sous-titre 2"/>
          <p:cNvSpPr>
            <a:spLocks noGrp="1"/>
          </p:cNvSpPr>
          <p:nvPr>
            <p:ph type="subTitle" idx="1"/>
          </p:nvPr>
        </p:nvSpPr>
        <p:spPr/>
        <p:txBody>
          <a:bodyPr/>
          <a:lstStyle/>
          <a:p>
            <a:endParaRPr lang="fr-F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Diversification de l’évaluation</a:t>
            </a:r>
            <a:endParaRPr lang="fr-FR" dirty="0"/>
          </a:p>
        </p:txBody>
      </p:sp>
      <p:sp>
        <p:nvSpPr>
          <p:cNvPr id="3" name="Espace réservé du contenu 2"/>
          <p:cNvSpPr>
            <a:spLocks noGrp="1"/>
          </p:cNvSpPr>
          <p:nvPr>
            <p:ph idx="1"/>
          </p:nvPr>
        </p:nvSpPr>
        <p:spPr/>
        <p:txBody>
          <a:bodyPr>
            <a:normAutofit/>
          </a:bodyPr>
          <a:lstStyle/>
          <a:p>
            <a:pPr algn="just"/>
            <a:r>
              <a:rPr lang="fr-FR" b="1" dirty="0" smtClean="0">
                <a:solidFill>
                  <a:srgbClr val="FF0000"/>
                </a:solidFill>
              </a:rPr>
              <a:t>Il faut évaluer différentes facettes des élèves. </a:t>
            </a:r>
          </a:p>
          <a:p>
            <a:pPr algn="just"/>
            <a:r>
              <a:rPr lang="fr-FR" dirty="0" smtClean="0"/>
              <a:t>On ne va plus noter simplement les contrôles écrits classiques de fin de chapitre. On va diversifier l’évaluation en notant par exemple : </a:t>
            </a:r>
          </a:p>
          <a:p>
            <a:pPr algn="just">
              <a:buNone/>
            </a:pPr>
            <a:r>
              <a:rPr lang="fr-FR" dirty="0" smtClean="0"/>
              <a:t>-la participation à l’oral, </a:t>
            </a:r>
          </a:p>
          <a:p>
            <a:pPr algn="just">
              <a:buNone/>
            </a:pPr>
            <a:r>
              <a:rPr lang="fr-FR" dirty="0" smtClean="0"/>
              <a:t>-les travaux pratiques, </a:t>
            </a:r>
          </a:p>
          <a:p>
            <a:pPr algn="just">
              <a:buNone/>
            </a:pPr>
            <a:r>
              <a:rPr lang="fr-FR" dirty="0" smtClean="0"/>
              <a:t>- La tenue du cahier, </a:t>
            </a:r>
          </a:p>
          <a:p>
            <a:pPr algn="just">
              <a:buNone/>
            </a:pPr>
            <a:r>
              <a:rPr lang="fr-FR" dirty="0" smtClean="0"/>
              <a:t>-les interrogations de cours (orales ou écrites)</a:t>
            </a:r>
          </a:p>
          <a:p>
            <a:pPr algn="just">
              <a:buNone/>
            </a:pPr>
            <a:r>
              <a:rPr lang="fr-FR" dirty="0" smtClean="0"/>
              <a:t>-…</a:t>
            </a:r>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L’évaluation formative</a:t>
            </a:r>
            <a:endParaRPr lang="fr-FR" dirty="0"/>
          </a:p>
        </p:txBody>
      </p:sp>
      <p:sp>
        <p:nvSpPr>
          <p:cNvPr id="3" name="Espace réservé du contenu 2"/>
          <p:cNvSpPr>
            <a:spLocks noGrp="1"/>
          </p:cNvSpPr>
          <p:nvPr>
            <p:ph idx="1"/>
          </p:nvPr>
        </p:nvSpPr>
        <p:spPr>
          <a:xfrm>
            <a:off x="457200" y="1935480"/>
            <a:ext cx="8229600" cy="4636792"/>
          </a:xfrm>
        </p:spPr>
        <p:txBody>
          <a:bodyPr>
            <a:normAutofit fontScale="92500" lnSpcReduction="20000"/>
          </a:bodyPr>
          <a:lstStyle/>
          <a:p>
            <a:pPr algn="just"/>
            <a:r>
              <a:rPr lang="fr-FR" b="1" dirty="0" smtClean="0">
                <a:solidFill>
                  <a:srgbClr val="FF0000"/>
                </a:solidFill>
              </a:rPr>
              <a:t>L’évaluation doit permettre aux élèves de progresser grâce à la </a:t>
            </a:r>
            <a:r>
              <a:rPr lang="fr-FR" b="1" dirty="0" err="1" smtClean="0">
                <a:solidFill>
                  <a:srgbClr val="FF0000"/>
                </a:solidFill>
              </a:rPr>
              <a:t>remédiation</a:t>
            </a:r>
            <a:r>
              <a:rPr lang="fr-FR" b="1" dirty="0" smtClean="0">
                <a:solidFill>
                  <a:srgbClr val="FF0000"/>
                </a:solidFill>
              </a:rPr>
              <a:t>. </a:t>
            </a:r>
            <a:r>
              <a:rPr lang="fr-FR" dirty="0" smtClean="0"/>
              <a:t>Il faut développer l’évaluation formative.</a:t>
            </a:r>
          </a:p>
          <a:p>
            <a:pPr algn="just"/>
            <a:r>
              <a:rPr lang="fr-FR" b="1" dirty="0" smtClean="0"/>
              <a:t>Une évaluation formative doit porter sur des points précis que l’on veut évaluer.</a:t>
            </a:r>
            <a:r>
              <a:rPr lang="fr-FR" dirty="0" smtClean="0"/>
              <a:t> Elle doit se faire lorsque le chapitre est fini. Elle n’est pas notée. Elle a pour but de voir si les élèves ont compris ce qui a été fait. </a:t>
            </a:r>
          </a:p>
          <a:p>
            <a:pPr algn="just"/>
            <a:r>
              <a:rPr lang="fr-FR" dirty="0" smtClean="0"/>
              <a:t>Elle est suivie d’une </a:t>
            </a:r>
            <a:r>
              <a:rPr lang="fr-FR" dirty="0" err="1" smtClean="0"/>
              <a:t>remédiation</a:t>
            </a:r>
            <a:r>
              <a:rPr lang="fr-FR" dirty="0" smtClean="0"/>
              <a:t> par groupes de besoin, chaque groupe étant constitué autour du même problème (en AP si on en a, en cours normal sinon). Pour les élèves qui auraient tout réussi, on fait un groupe d’approfondissement. </a:t>
            </a:r>
          </a:p>
          <a:p>
            <a:pPr algn="just"/>
            <a:r>
              <a:rPr lang="fr-FR" b="1" dirty="0" smtClean="0"/>
              <a:t>Puis on fait une évaluation sommative notée d’un contenu proche de celui de l’évaluation formative.</a:t>
            </a:r>
            <a:endParaRPr lang="fr-FR" dirty="0" smtClean="0"/>
          </a:p>
          <a:p>
            <a:endParaRPr lang="fr-F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Exemple d’organisation de l’évaluation formative</a:t>
            </a:r>
            <a:endParaRPr lang="fr-FR" dirty="0"/>
          </a:p>
        </p:txBody>
      </p:sp>
      <p:sp>
        <p:nvSpPr>
          <p:cNvPr id="3" name="Espace réservé du contenu 2"/>
          <p:cNvSpPr>
            <a:spLocks noGrp="1"/>
          </p:cNvSpPr>
          <p:nvPr>
            <p:ph idx="1"/>
          </p:nvPr>
        </p:nvSpPr>
        <p:spPr/>
        <p:txBody>
          <a:bodyPr>
            <a:normAutofit fontScale="92500" lnSpcReduction="20000"/>
          </a:bodyPr>
          <a:lstStyle/>
          <a:p>
            <a:pPr algn="just"/>
            <a:r>
              <a:rPr lang="fr-FR" sz="3200" dirty="0" smtClean="0"/>
              <a:t>Si on compte 10 semaines par trimestre à 1h30 de SPC par semaine, cela fait 15h. Un professeur de SPC peut faire 2 évaluations sommatives par trimestre (une tous les 7,5h)</a:t>
            </a:r>
          </a:p>
          <a:p>
            <a:pPr algn="just"/>
            <a:r>
              <a:rPr lang="fr-FR" sz="3200" dirty="0" smtClean="0"/>
              <a:t>4 h: cours, activités, TP, exercices…</a:t>
            </a:r>
          </a:p>
          <a:p>
            <a:pPr algn="just"/>
            <a:r>
              <a:rPr lang="fr-FR" sz="3200" dirty="0" smtClean="0"/>
              <a:t>1h : évaluation formative avec autocorrection sur place. </a:t>
            </a:r>
          </a:p>
          <a:p>
            <a:pPr algn="just"/>
            <a:r>
              <a:rPr lang="fr-FR" sz="3200" dirty="0" smtClean="0"/>
              <a:t>1h : </a:t>
            </a:r>
            <a:r>
              <a:rPr lang="fr-FR" sz="3200" dirty="0" err="1" smtClean="0"/>
              <a:t>remédiation</a:t>
            </a:r>
            <a:r>
              <a:rPr lang="fr-FR" sz="3200" dirty="0" smtClean="0"/>
              <a:t> (groupes de besoin par 4).</a:t>
            </a:r>
          </a:p>
          <a:p>
            <a:pPr algn="just"/>
            <a:r>
              <a:rPr lang="fr-FR" sz="3200" dirty="0" smtClean="0"/>
              <a:t>1 h : évaluation sommative. </a:t>
            </a:r>
          </a:p>
          <a:p>
            <a:pPr algn="just"/>
            <a:r>
              <a:rPr lang="fr-FR" sz="3200" dirty="0" smtClean="0"/>
              <a:t>0,5h correction.</a:t>
            </a:r>
          </a:p>
          <a:p>
            <a:endParaRPr lang="fr-F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Préparation des évaluations</a:t>
            </a:r>
            <a:endParaRPr lang="fr-FR" dirty="0"/>
          </a:p>
        </p:txBody>
      </p:sp>
      <p:sp>
        <p:nvSpPr>
          <p:cNvPr id="3" name="Espace réservé du contenu 2"/>
          <p:cNvSpPr>
            <a:spLocks noGrp="1"/>
          </p:cNvSpPr>
          <p:nvPr>
            <p:ph idx="1"/>
          </p:nvPr>
        </p:nvSpPr>
        <p:spPr/>
        <p:txBody>
          <a:bodyPr>
            <a:normAutofit fontScale="92500" lnSpcReduction="20000"/>
          </a:bodyPr>
          <a:lstStyle/>
          <a:p>
            <a:pPr algn="just"/>
            <a:r>
              <a:rPr lang="fr-FR" dirty="0" smtClean="0"/>
              <a:t>Le point important est que l’élève doit savoir précisément sur quoi il va être évalué. Il ne faut plus d’évaluation floue : Ex : la semaine prochaine contrôle sur le chapitre 7. </a:t>
            </a:r>
          </a:p>
          <a:p>
            <a:pPr algn="just"/>
            <a:r>
              <a:rPr lang="fr-FR" dirty="0" smtClean="0"/>
              <a:t>Il faudra préciser sur quels points du chapitre 7 va porter l’évaluation. </a:t>
            </a:r>
          </a:p>
          <a:p>
            <a:pPr algn="just"/>
            <a:r>
              <a:rPr lang="fr-FR" dirty="0" smtClean="0"/>
              <a:t>Dans la séance de cours, il faudra donc identifier précisément ce qui est le plus important (savoirs et savoir-faire). L’essentiel du cours devra être écrit en rouge ou encadré. Il faudra faire un résumé en fin de chapitre (ou le faire faire par les élèves)  de ce qui est important. </a:t>
            </a:r>
            <a:r>
              <a:rPr lang="fr-FR" dirty="0" smtClean="0">
                <a:solidFill>
                  <a:srgbClr val="FF0000"/>
                </a:solidFill>
              </a:rPr>
              <a:t>(les cartes mentales sont pertinentes)</a:t>
            </a:r>
          </a:p>
          <a:p>
            <a:pPr algn="just"/>
            <a:r>
              <a:rPr lang="fr-FR" dirty="0" smtClean="0"/>
              <a:t>La plus grande partie de l’évaluation doit porter dessus et uniquement dessus.</a:t>
            </a:r>
          </a:p>
          <a:p>
            <a:endParaRPr lang="fr-F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L’évaluation sommative</a:t>
            </a:r>
            <a:endParaRPr lang="fr-FR" dirty="0"/>
          </a:p>
        </p:txBody>
      </p:sp>
      <p:sp>
        <p:nvSpPr>
          <p:cNvPr id="3" name="Espace réservé du contenu 2"/>
          <p:cNvSpPr>
            <a:spLocks noGrp="1"/>
          </p:cNvSpPr>
          <p:nvPr>
            <p:ph idx="1"/>
          </p:nvPr>
        </p:nvSpPr>
        <p:spPr/>
        <p:txBody>
          <a:bodyPr>
            <a:normAutofit fontScale="92500" lnSpcReduction="10000"/>
          </a:bodyPr>
          <a:lstStyle/>
          <a:p>
            <a:pPr algn="just"/>
            <a:r>
              <a:rPr lang="fr-FR" dirty="0" smtClean="0">
                <a:solidFill>
                  <a:srgbClr val="FF0000"/>
                </a:solidFill>
              </a:rPr>
              <a:t>Elle doit permettre d’évaluer tous les élèves (les bons comme ceux en difficulté). </a:t>
            </a:r>
          </a:p>
          <a:p>
            <a:pPr algn="just"/>
            <a:r>
              <a:rPr lang="fr-FR" dirty="0" smtClean="0"/>
              <a:t>La difficulté des exercices doit être croissante. L’évaluation doit comprendre des exercices de niveaux variables, des plus faciles vers les plus difficiles.</a:t>
            </a:r>
          </a:p>
          <a:p>
            <a:pPr algn="just"/>
            <a:r>
              <a:rPr lang="fr-FR" dirty="0" smtClean="0"/>
              <a:t>Les exercices faciles doivent être au moins sur 10 points.</a:t>
            </a:r>
          </a:p>
          <a:p>
            <a:pPr algn="just"/>
            <a:r>
              <a:rPr lang="fr-FR" dirty="0" smtClean="0"/>
              <a:t>Le premier exercice peut être un exercice identique qui a déjà été fait en séance d’exercices ou en </a:t>
            </a:r>
            <a:r>
              <a:rPr lang="fr-FR" dirty="0" err="1" smtClean="0"/>
              <a:t>rémédiation</a:t>
            </a:r>
            <a:r>
              <a:rPr lang="fr-FR" dirty="0" smtClean="0"/>
              <a:t>.</a:t>
            </a:r>
          </a:p>
          <a:p>
            <a:pPr algn="just"/>
            <a:r>
              <a:rPr lang="fr-FR" dirty="0" smtClean="0"/>
              <a:t>L’exercice le plus difficile peut être un réinvestissement d’une notion dans un autre contexte, un exercice à tâche complexe…</a:t>
            </a:r>
            <a:endParaRPr lang="fr-F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La progression spiralée</a:t>
            </a:r>
            <a:endParaRPr lang="fr-FR" dirty="0"/>
          </a:p>
        </p:txBody>
      </p:sp>
      <p:sp>
        <p:nvSpPr>
          <p:cNvPr id="3" name="Espace réservé du contenu 2"/>
          <p:cNvSpPr>
            <a:spLocks noGrp="1"/>
          </p:cNvSpPr>
          <p:nvPr>
            <p:ph idx="1"/>
          </p:nvPr>
        </p:nvSpPr>
        <p:spPr>
          <a:xfrm>
            <a:off x="457200" y="1935480"/>
            <a:ext cx="8229600" cy="4565354"/>
          </a:xfrm>
        </p:spPr>
        <p:txBody>
          <a:bodyPr>
            <a:normAutofit fontScale="85000" lnSpcReduction="20000"/>
          </a:bodyPr>
          <a:lstStyle/>
          <a:p>
            <a:pPr algn="just"/>
            <a:r>
              <a:rPr lang="fr-FR" sz="2800" b="1" dirty="0" smtClean="0">
                <a:solidFill>
                  <a:srgbClr val="FF0000"/>
                </a:solidFill>
              </a:rPr>
              <a:t>Elle permet aux élèves de progresser en reprenant régulièrement les mêmes notions.</a:t>
            </a:r>
          </a:p>
          <a:p>
            <a:pPr algn="just"/>
            <a:r>
              <a:rPr lang="fr-FR" sz="2800" b="1" dirty="0" smtClean="0"/>
              <a:t>Cela consiste à réintroduire tout au long de l’année (et/ou sur plusieurs années du cycle) les mêmes notions dans des contextes différents ou en les approfondissant.</a:t>
            </a:r>
          </a:p>
          <a:p>
            <a:pPr algn="just"/>
            <a:r>
              <a:rPr lang="fr-FR" sz="2800" dirty="0" smtClean="0"/>
              <a:t>Exemple sur le cycle 4 :</a:t>
            </a:r>
          </a:p>
          <a:p>
            <a:pPr algn="just">
              <a:buNone/>
            </a:pPr>
            <a:r>
              <a:rPr lang="fr-FR" sz="2800" dirty="0" smtClean="0"/>
              <a:t>-5</a:t>
            </a:r>
            <a:r>
              <a:rPr lang="fr-FR" sz="2800" baseline="30000" dirty="0" smtClean="0"/>
              <a:t>ème</a:t>
            </a:r>
            <a:r>
              <a:rPr lang="fr-FR" sz="2800" dirty="0" smtClean="0"/>
              <a:t> les circuits en série et en dérivation</a:t>
            </a:r>
          </a:p>
          <a:p>
            <a:pPr algn="just">
              <a:buNone/>
            </a:pPr>
            <a:r>
              <a:rPr lang="fr-FR" sz="2800" dirty="0" smtClean="0"/>
              <a:t>-4</a:t>
            </a:r>
            <a:r>
              <a:rPr lang="fr-FR" sz="2800" baseline="30000" dirty="0" smtClean="0"/>
              <a:t>ème</a:t>
            </a:r>
            <a:r>
              <a:rPr lang="fr-FR" sz="2800" dirty="0" smtClean="0"/>
              <a:t> les lois des circuits en série et en dérivation </a:t>
            </a:r>
          </a:p>
          <a:p>
            <a:pPr algn="just">
              <a:buNone/>
            </a:pPr>
            <a:r>
              <a:rPr lang="fr-FR" sz="2800" dirty="0" smtClean="0"/>
              <a:t>-3</a:t>
            </a:r>
            <a:r>
              <a:rPr lang="fr-FR" sz="2800" baseline="30000" dirty="0" smtClean="0"/>
              <a:t>ème</a:t>
            </a:r>
            <a:r>
              <a:rPr lang="fr-FR" sz="2800" dirty="0" smtClean="0"/>
              <a:t> Puissance et énergie dans les circuits électriques</a:t>
            </a:r>
            <a:r>
              <a:rPr lang="fr-FR" sz="2800" baseline="30000" dirty="0" smtClean="0"/>
              <a:t> </a:t>
            </a:r>
          </a:p>
          <a:p>
            <a:pPr algn="just">
              <a:buNone/>
            </a:pPr>
            <a:endParaRPr lang="fr-FR" sz="4200" baseline="30000" dirty="0" smtClean="0"/>
          </a:p>
          <a:p>
            <a:pPr algn="just"/>
            <a:r>
              <a:rPr lang="fr-FR" sz="4200" baseline="30000" dirty="0" smtClean="0"/>
              <a:t>Chacun des thèmes et des sous-thèmes est repris chaque année et approfondi. </a:t>
            </a:r>
            <a:endParaRPr lang="fr-FR" sz="4200" dirty="0" smtClean="0"/>
          </a:p>
          <a:p>
            <a:endParaRPr lang="fr-F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500042"/>
            <a:ext cx="8229600" cy="1000132"/>
          </a:xfrm>
        </p:spPr>
        <p:txBody>
          <a:bodyPr>
            <a:normAutofit/>
          </a:bodyPr>
          <a:lstStyle/>
          <a:p>
            <a:pPr algn="ctr"/>
            <a:r>
              <a:rPr lang="fr-FR" sz="4400" dirty="0" smtClean="0"/>
              <a:t>La rédaction du LSU (partie bulletin)</a:t>
            </a:r>
            <a:endParaRPr lang="fr-FR" sz="4400" dirty="0"/>
          </a:p>
        </p:txBody>
      </p:sp>
      <p:sp>
        <p:nvSpPr>
          <p:cNvPr id="3" name="Espace réservé du contenu 2"/>
          <p:cNvSpPr>
            <a:spLocks noGrp="1"/>
          </p:cNvSpPr>
          <p:nvPr>
            <p:ph idx="1"/>
          </p:nvPr>
        </p:nvSpPr>
        <p:spPr>
          <a:xfrm>
            <a:off x="457200" y="1571612"/>
            <a:ext cx="8229600" cy="5143536"/>
          </a:xfrm>
        </p:spPr>
        <p:txBody>
          <a:bodyPr>
            <a:normAutofit fontScale="77500" lnSpcReduction="20000"/>
          </a:bodyPr>
          <a:lstStyle/>
          <a:p>
            <a:pPr algn="just"/>
            <a:r>
              <a:rPr lang="fr-FR" sz="3100" dirty="0" smtClean="0">
                <a:hlinkClick r:id="rId2" action="ppaction://hlinkfile"/>
              </a:rPr>
              <a:t>Livret-scolaire.pdf</a:t>
            </a:r>
            <a:endParaRPr lang="fr-FR" sz="3100" dirty="0" smtClean="0"/>
          </a:p>
          <a:p>
            <a:pPr algn="just"/>
            <a:r>
              <a:rPr lang="fr-FR" sz="3100" dirty="0" smtClean="0"/>
              <a:t>Il contient deux colonnes. La première : « Eléments du programme travaillés durant la période (connaissances/compétences) » ne pose pas de problème puisqu’il  y a un menu déroulant pour choisir.</a:t>
            </a:r>
          </a:p>
          <a:p>
            <a:pPr algn="just"/>
            <a:r>
              <a:rPr lang="fr-FR" sz="3100" dirty="0" smtClean="0"/>
              <a:t>La seconde colonne pose plus de problèmes. Elle s’appelle : « Acquisition, progrès et difficultés éventuelles ».</a:t>
            </a:r>
          </a:p>
          <a:p>
            <a:pPr algn="just"/>
            <a:r>
              <a:rPr lang="fr-FR" sz="3100" dirty="0" smtClean="0"/>
              <a:t>C’est elle qui remplace l’ancienne colonne des bulletins où la majorité des professeurs indiquait une appréciation laconique du type : satisfaisant, peu mieux faire, en progrès, ne fait rien… Il faudra maintenant développer.</a:t>
            </a:r>
          </a:p>
          <a:p>
            <a:pPr algn="just"/>
            <a:r>
              <a:rPr lang="fr-FR" sz="3100" dirty="0" smtClean="0"/>
              <a:t>Le plus simple est ici de parler des compétences macroscopiques disciplinaires : APP-ANA-REA-VAL-COM. On dira pour chaque élève s’il les maitrise, s’il est en progrès, quelles compétences posent problème et donc sont à travailler particulièrement.</a:t>
            </a:r>
          </a:p>
          <a:p>
            <a:endParaRPr lang="fr-F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571480"/>
            <a:ext cx="9001156" cy="785818"/>
          </a:xfrm>
        </p:spPr>
        <p:txBody>
          <a:bodyPr>
            <a:noAutofit/>
          </a:bodyPr>
          <a:lstStyle/>
          <a:p>
            <a:pPr algn="ctr"/>
            <a:r>
              <a:rPr lang="fr-FR" sz="3600" dirty="0" smtClean="0"/>
              <a:t>Le remplissage du LSU (Fin de cycle et brevet)</a:t>
            </a:r>
            <a:endParaRPr lang="fr-FR" sz="3600" dirty="0"/>
          </a:p>
        </p:txBody>
      </p:sp>
      <p:sp>
        <p:nvSpPr>
          <p:cNvPr id="3" name="Espace réservé du contenu 2"/>
          <p:cNvSpPr>
            <a:spLocks noGrp="1"/>
          </p:cNvSpPr>
          <p:nvPr>
            <p:ph idx="1"/>
          </p:nvPr>
        </p:nvSpPr>
        <p:spPr>
          <a:xfrm>
            <a:off x="457200" y="1357298"/>
            <a:ext cx="8229600" cy="5500702"/>
          </a:xfrm>
        </p:spPr>
        <p:txBody>
          <a:bodyPr>
            <a:normAutofit fontScale="47500" lnSpcReduction="20000"/>
          </a:bodyPr>
          <a:lstStyle/>
          <a:p>
            <a:pPr algn="just"/>
            <a:r>
              <a:rPr lang="fr-FR" sz="4400" dirty="0" smtClean="0">
                <a:hlinkClick r:id="rId2" action="ppaction://hlinkfile"/>
              </a:rPr>
              <a:t>Livret-scolaire.pdf</a:t>
            </a:r>
            <a:endParaRPr lang="fr-FR" sz="4400" dirty="0" smtClean="0"/>
          </a:p>
          <a:p>
            <a:pPr algn="just"/>
            <a:r>
              <a:rPr lang="fr-FR" sz="4400" dirty="0" smtClean="0"/>
              <a:t>Une organisation possible consiste à mettre un professeur référent pour chacune des 8 composantes. Ce pourrait être le professeur le plus représentatif de la composante.</a:t>
            </a:r>
          </a:p>
          <a:p>
            <a:pPr algn="just">
              <a:buNone/>
            </a:pPr>
            <a:endParaRPr lang="fr-FR" sz="4400" dirty="0" smtClean="0"/>
          </a:p>
          <a:p>
            <a:pPr algn="just">
              <a:buNone/>
            </a:pPr>
            <a:r>
              <a:rPr lang="fr-FR" sz="4400" dirty="0" smtClean="0"/>
              <a:t>-Langue française à l’oral et à l’écrit D1-1 </a:t>
            </a:r>
            <a:r>
              <a:rPr lang="fr-FR" sz="4400" b="1" dirty="0" smtClean="0"/>
              <a:t>(Français)</a:t>
            </a:r>
          </a:p>
          <a:p>
            <a:pPr algn="just">
              <a:buNone/>
            </a:pPr>
            <a:r>
              <a:rPr lang="fr-FR" sz="4400" dirty="0" smtClean="0"/>
              <a:t>-Langues étrangères et régionales D1-2 (anglais ou espagnol ou portugais)</a:t>
            </a:r>
          </a:p>
          <a:p>
            <a:pPr algn="just">
              <a:buNone/>
            </a:pPr>
            <a:r>
              <a:rPr lang="fr-FR" sz="4400" dirty="0" smtClean="0"/>
              <a:t>-Langages mathématiques, scientifiques et informatiques D1-3 </a:t>
            </a:r>
            <a:r>
              <a:rPr lang="fr-FR" sz="4400" b="1" dirty="0" smtClean="0"/>
              <a:t>(mathématiques)</a:t>
            </a:r>
          </a:p>
          <a:p>
            <a:pPr algn="just">
              <a:buNone/>
            </a:pPr>
            <a:r>
              <a:rPr lang="fr-FR" sz="4400" dirty="0" smtClean="0"/>
              <a:t>-Langages des arts et du corps D1-4 </a:t>
            </a:r>
            <a:r>
              <a:rPr lang="fr-FR" sz="4400" b="1" dirty="0" smtClean="0"/>
              <a:t>(EPS ou Arts Plastiques)</a:t>
            </a:r>
          </a:p>
          <a:p>
            <a:pPr algn="just">
              <a:buNone/>
            </a:pPr>
            <a:r>
              <a:rPr lang="fr-FR" sz="4400" dirty="0" smtClean="0"/>
              <a:t>-Méthodes et outils pour apprendre D2 </a:t>
            </a:r>
            <a:r>
              <a:rPr lang="fr-FR" sz="4400" b="1" dirty="0" smtClean="0"/>
              <a:t>(PP ou un professeur au choix)</a:t>
            </a:r>
          </a:p>
          <a:p>
            <a:pPr algn="just">
              <a:buNone/>
            </a:pPr>
            <a:r>
              <a:rPr lang="fr-FR" sz="4400" dirty="0" smtClean="0"/>
              <a:t>-Formation de la personne et du citoyen D3 </a:t>
            </a:r>
            <a:r>
              <a:rPr lang="fr-FR" sz="4400" b="1" dirty="0" smtClean="0"/>
              <a:t>(un professeur au choix)</a:t>
            </a:r>
          </a:p>
          <a:p>
            <a:pPr algn="just">
              <a:buNone/>
            </a:pPr>
            <a:r>
              <a:rPr lang="fr-FR" sz="4400" dirty="0" smtClean="0"/>
              <a:t>-Systèmes naturels et systèmes techniques D4 </a:t>
            </a:r>
            <a:r>
              <a:rPr lang="fr-FR" sz="4400" b="1" dirty="0" smtClean="0"/>
              <a:t>(SPC ou SVT ou technologie)</a:t>
            </a:r>
          </a:p>
          <a:p>
            <a:pPr algn="just">
              <a:buNone/>
            </a:pPr>
            <a:r>
              <a:rPr lang="fr-FR" sz="4400" dirty="0" smtClean="0"/>
              <a:t>-Représentations du monde et l’activité humaine D5 </a:t>
            </a:r>
            <a:r>
              <a:rPr lang="fr-FR" sz="4400" b="1" dirty="0" smtClean="0"/>
              <a:t>(HG ou Arts Plastiques)</a:t>
            </a:r>
          </a:p>
          <a:p>
            <a:pPr algn="just">
              <a:buNone/>
            </a:pPr>
            <a:endParaRPr lang="fr-FR" sz="3600" dirty="0" smtClean="0"/>
          </a:p>
          <a:p>
            <a:endParaRPr lang="fr-F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Rôle du professeur référent et des autres professeurs</a:t>
            </a:r>
            <a:endParaRPr lang="fr-FR" dirty="0"/>
          </a:p>
        </p:txBody>
      </p:sp>
      <p:sp>
        <p:nvSpPr>
          <p:cNvPr id="3" name="Espace réservé du contenu 2"/>
          <p:cNvSpPr>
            <a:spLocks noGrp="1"/>
          </p:cNvSpPr>
          <p:nvPr>
            <p:ph idx="1"/>
          </p:nvPr>
        </p:nvSpPr>
        <p:spPr/>
        <p:txBody>
          <a:bodyPr>
            <a:normAutofit lnSpcReduction="10000"/>
          </a:bodyPr>
          <a:lstStyle/>
          <a:p>
            <a:pPr algn="just"/>
            <a:r>
              <a:rPr lang="fr-FR" sz="2800" dirty="0" smtClean="0"/>
              <a:t>En conseil pédagogique, on doit décider quels professeurs interviennent sur chaque composante.</a:t>
            </a:r>
          </a:p>
          <a:p>
            <a:pPr algn="just"/>
            <a:r>
              <a:rPr lang="fr-FR" sz="2800" dirty="0" smtClean="0"/>
              <a:t>Le professeur référent (d’une composante) recueille l’avis des ses collègues avant le conseil de classe et prépare une synthèse qu’il présente en conseil de classe afin de mettre un avis sur la composante (maîtrise insuffisante, maîtrise fragile, maîtrise satisfaisante, très bonne maîtrise). </a:t>
            </a:r>
          </a:p>
          <a:p>
            <a:pPr algn="just"/>
            <a:r>
              <a:rPr lang="fr-FR" sz="2800" dirty="0" smtClean="0"/>
              <a:t>Ceci se fera en fin de cycle (fin 6</a:t>
            </a:r>
            <a:r>
              <a:rPr lang="fr-FR" sz="2800" baseline="30000" dirty="0" smtClean="0"/>
              <a:t>ème</a:t>
            </a:r>
            <a:r>
              <a:rPr lang="fr-FR" sz="2800" dirty="0" smtClean="0"/>
              <a:t> pour le cycle 3 et fin 3</a:t>
            </a:r>
            <a:r>
              <a:rPr lang="fr-FR" sz="2800" baseline="30000" dirty="0" smtClean="0"/>
              <a:t>ème</a:t>
            </a:r>
            <a:r>
              <a:rPr lang="fr-FR" sz="2800" dirty="0" smtClean="0"/>
              <a:t> pour le cycle 4).</a:t>
            </a:r>
          </a:p>
          <a:p>
            <a:endParaRPr lang="fr-F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FF0000"/>
                </a:solidFill>
              </a:rPr>
              <a:t>PARTIE 2</a:t>
            </a:r>
            <a:endParaRPr lang="fr-FR" dirty="0">
              <a:solidFill>
                <a:srgbClr val="FF0000"/>
              </a:solidFill>
            </a:endParaRPr>
          </a:p>
        </p:txBody>
      </p:sp>
      <p:sp>
        <p:nvSpPr>
          <p:cNvPr id="3" name="Espace réservé du texte 2"/>
          <p:cNvSpPr>
            <a:spLocks noGrp="1"/>
          </p:cNvSpPr>
          <p:nvPr>
            <p:ph type="body" idx="1"/>
          </p:nvPr>
        </p:nvSpPr>
        <p:spPr/>
        <p:txBody>
          <a:bodyPr>
            <a:normAutofit/>
          </a:bodyPr>
          <a:lstStyle/>
          <a:p>
            <a:pPr algn="ctr"/>
            <a:r>
              <a:rPr lang="fr-FR" sz="3600" dirty="0" smtClean="0"/>
              <a:t>LES COMPÉTENCES DU SC ET LES COMPÉTENCES DE SPC</a:t>
            </a:r>
            <a:endParaRPr lang="fr-FR" sz="36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Le lien entre les programmes disciplinaires et le SC</a:t>
            </a:r>
            <a:endParaRPr lang="fr-FR" dirty="0"/>
          </a:p>
        </p:txBody>
      </p:sp>
      <p:sp>
        <p:nvSpPr>
          <p:cNvPr id="3" name="Espace réservé du contenu 2"/>
          <p:cNvSpPr>
            <a:spLocks noGrp="1"/>
          </p:cNvSpPr>
          <p:nvPr>
            <p:ph idx="1"/>
          </p:nvPr>
        </p:nvSpPr>
        <p:spPr>
          <a:xfrm>
            <a:off x="457200" y="1935480"/>
            <a:ext cx="8229600" cy="4636792"/>
          </a:xfrm>
        </p:spPr>
        <p:txBody>
          <a:bodyPr>
            <a:normAutofit fontScale="77500" lnSpcReduction="20000"/>
          </a:bodyPr>
          <a:lstStyle/>
          <a:p>
            <a:pPr algn="just"/>
            <a:r>
              <a:rPr lang="fr-FR" sz="3000" dirty="0" smtClean="0"/>
              <a:t>Ce lien est écrit dans les programmes et il est très développé dans les documents d’accompagnement du ministère. </a:t>
            </a:r>
            <a:r>
              <a:rPr lang="fr-FR" sz="3000" dirty="0" smtClean="0">
                <a:hlinkClick r:id="rId2" action="ppaction://hlinkfile"/>
              </a:rPr>
              <a:t>Evaluation_socle_cycle_4_.</a:t>
            </a:r>
            <a:r>
              <a:rPr lang="fr-FR" sz="3000" dirty="0" err="1" smtClean="0">
                <a:hlinkClick r:id="rId2" action="ppaction://hlinkfile"/>
              </a:rPr>
              <a:t>pdf</a:t>
            </a:r>
            <a:endParaRPr lang="fr-FR" sz="3000" dirty="0" smtClean="0"/>
          </a:p>
          <a:p>
            <a:pPr algn="just">
              <a:buNone/>
            </a:pPr>
            <a:r>
              <a:rPr lang="fr-FR" sz="2400" b="1" u="sng" dirty="0" smtClean="0">
                <a:hlinkClick r:id="rId3"/>
              </a:rPr>
              <a:t>http://eduscol.education.fr/cid103803/evaluer-maitrise-socle-commun-cycle-cycle.html</a:t>
            </a:r>
            <a:endParaRPr lang="fr-FR" sz="3000" dirty="0" smtClean="0"/>
          </a:p>
          <a:p>
            <a:pPr algn="just"/>
            <a:r>
              <a:rPr lang="fr-FR" sz="3000" dirty="0" smtClean="0"/>
              <a:t>On peut voir que le document comprend 4 colonnes : </a:t>
            </a:r>
          </a:p>
          <a:p>
            <a:pPr algn="just">
              <a:buNone/>
            </a:pPr>
            <a:r>
              <a:rPr lang="fr-FR" sz="3000" dirty="0" smtClean="0"/>
              <a:t>-La première indique les disciplines qui peuvent participer à cette  composante.</a:t>
            </a:r>
          </a:p>
          <a:p>
            <a:pPr algn="just">
              <a:buNone/>
            </a:pPr>
            <a:r>
              <a:rPr lang="fr-FR" sz="3000" dirty="0" smtClean="0"/>
              <a:t>-La deuxième indique les éléments signifiants (importants) à évaluer.</a:t>
            </a:r>
          </a:p>
          <a:p>
            <a:pPr algn="just">
              <a:buNone/>
            </a:pPr>
            <a:r>
              <a:rPr lang="fr-FR" sz="3000" dirty="0" smtClean="0"/>
              <a:t>-La troisième indique à quoi correspond le niveau 3 (maîtrise satisfaisante).</a:t>
            </a:r>
          </a:p>
          <a:p>
            <a:pPr algn="just">
              <a:buNone/>
            </a:pPr>
            <a:r>
              <a:rPr lang="fr-FR" sz="3000" dirty="0" smtClean="0"/>
              <a:t>-La quatrième indique des situations possibles d’évaluation.</a:t>
            </a:r>
          </a:p>
          <a:p>
            <a:endParaRPr lang="fr-F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200" dirty="0" smtClean="0"/>
              <a:t>Evaluation possible du domaine 1 composante 1: Maitrise du français à l’écrit et à l’oral</a:t>
            </a:r>
            <a:endParaRPr lang="fr-FR" sz="3200" dirty="0"/>
          </a:p>
        </p:txBody>
      </p:sp>
      <p:sp>
        <p:nvSpPr>
          <p:cNvPr id="3" name="Espace réservé du contenu 2"/>
          <p:cNvSpPr>
            <a:spLocks noGrp="1"/>
          </p:cNvSpPr>
          <p:nvPr>
            <p:ph idx="1"/>
          </p:nvPr>
        </p:nvSpPr>
        <p:spPr/>
        <p:txBody>
          <a:bodyPr>
            <a:normAutofit/>
          </a:bodyPr>
          <a:lstStyle/>
          <a:p>
            <a:pPr algn="just"/>
            <a:r>
              <a:rPr lang="fr-FR" u="sng" dirty="0" smtClean="0"/>
              <a:t>Ecrit: </a:t>
            </a:r>
          </a:p>
          <a:p>
            <a:pPr algn="just">
              <a:buNone/>
            </a:pPr>
            <a:r>
              <a:rPr lang="fr-FR" dirty="0" smtClean="0"/>
              <a:t>  -Dans un devoir, l’élève explique ce qu’il fait, il met des phrases de conclusion.</a:t>
            </a:r>
          </a:p>
          <a:p>
            <a:pPr algn="just">
              <a:buNone/>
            </a:pPr>
            <a:r>
              <a:rPr lang="fr-FR" dirty="0" smtClean="0"/>
              <a:t>  -L’élève rédige des compte –rendus de TP</a:t>
            </a:r>
          </a:p>
          <a:p>
            <a:pPr algn="just"/>
            <a:r>
              <a:rPr lang="fr-FR" u="sng" dirty="0" smtClean="0"/>
              <a:t>Oral</a:t>
            </a:r>
          </a:p>
          <a:p>
            <a:pPr algn="just">
              <a:buNone/>
            </a:pPr>
            <a:r>
              <a:rPr lang="fr-FR" dirty="0" smtClean="0"/>
              <a:t>  -Participation habituelle de l’élève à l’oral</a:t>
            </a:r>
          </a:p>
          <a:p>
            <a:pPr algn="just">
              <a:buNone/>
            </a:pPr>
            <a:r>
              <a:rPr lang="fr-FR" dirty="0" smtClean="0"/>
              <a:t>  -Note d’oral (question de cours)</a:t>
            </a:r>
          </a:p>
          <a:p>
            <a:pPr algn="just"/>
            <a:r>
              <a:rPr lang="fr-FR" u="sng" dirty="0" smtClean="0"/>
              <a:t>Compréhension des énoncés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200" dirty="0" smtClean="0"/>
              <a:t>Evaluation possible du domaine 1 composante 2: Maitrise des langues étrangères</a:t>
            </a:r>
            <a:endParaRPr lang="fr-FR" sz="3200" dirty="0"/>
          </a:p>
        </p:txBody>
      </p:sp>
      <p:sp>
        <p:nvSpPr>
          <p:cNvPr id="3" name="Espace réservé du contenu 2"/>
          <p:cNvSpPr>
            <a:spLocks noGrp="1"/>
          </p:cNvSpPr>
          <p:nvPr>
            <p:ph idx="1"/>
          </p:nvPr>
        </p:nvSpPr>
        <p:spPr/>
        <p:txBody>
          <a:bodyPr/>
          <a:lstStyle/>
          <a:p>
            <a:pPr algn="just"/>
            <a:r>
              <a:rPr lang="fr-FR" dirty="0" smtClean="0"/>
              <a:t>Le programme autorise et même conseille d’étudier des petits textes scientifiques (quelques lignes). La plupart des livres  en présente un par chapitre.</a:t>
            </a:r>
            <a:endParaRPr lang="fr-F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200" dirty="0" smtClean="0"/>
              <a:t>Evaluation possible du domaine 1 composante 3: Maitrise des langages scientifiques</a:t>
            </a:r>
            <a:endParaRPr lang="fr-FR" sz="3200" dirty="0"/>
          </a:p>
        </p:txBody>
      </p:sp>
      <p:sp>
        <p:nvSpPr>
          <p:cNvPr id="3" name="Espace réservé du contenu 2"/>
          <p:cNvSpPr>
            <a:spLocks noGrp="1"/>
          </p:cNvSpPr>
          <p:nvPr>
            <p:ph idx="1"/>
          </p:nvPr>
        </p:nvSpPr>
        <p:spPr/>
        <p:txBody>
          <a:bodyPr/>
          <a:lstStyle/>
          <a:p>
            <a:r>
              <a:rPr lang="fr-FR" dirty="0" smtClean="0"/>
              <a:t>Calcul numérique</a:t>
            </a:r>
          </a:p>
          <a:p>
            <a:r>
              <a:rPr lang="fr-FR" dirty="0" smtClean="0"/>
              <a:t>Calcul littéral</a:t>
            </a:r>
          </a:p>
          <a:p>
            <a:r>
              <a:rPr lang="fr-FR" smtClean="0"/>
              <a:t>Unités/conversion d’unités</a:t>
            </a:r>
            <a:endParaRPr lang="fr-FR" dirty="0" smtClean="0"/>
          </a:p>
          <a:p>
            <a:r>
              <a:rPr lang="fr-FR" dirty="0" smtClean="0"/>
              <a:t>Chiffres significatifs</a:t>
            </a:r>
          </a:p>
          <a:p>
            <a:r>
              <a:rPr lang="fr-FR" dirty="0" smtClean="0"/>
              <a:t>Compréhension des tableaux, graphiques, schémas…</a:t>
            </a:r>
            <a:endParaRPr lang="fr-F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3200" dirty="0" smtClean="0"/>
              <a:t>Evaluation possible du domaine 1 composante 3: Maitrise des arts et du corps</a:t>
            </a:r>
            <a:endParaRPr lang="fr-FR" sz="3200" dirty="0"/>
          </a:p>
        </p:txBody>
      </p:sp>
      <p:sp>
        <p:nvSpPr>
          <p:cNvPr id="3" name="Espace réservé du contenu 2"/>
          <p:cNvSpPr>
            <a:spLocks noGrp="1"/>
          </p:cNvSpPr>
          <p:nvPr>
            <p:ph idx="1"/>
          </p:nvPr>
        </p:nvSpPr>
        <p:spPr/>
        <p:txBody>
          <a:bodyPr/>
          <a:lstStyle/>
          <a:p>
            <a:r>
              <a:rPr lang="fr-FR" dirty="0" smtClean="0"/>
              <a:t>La physique-chimie n’est pas citée pour évaluer cela.</a:t>
            </a:r>
            <a:endParaRPr lang="fr-F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600" dirty="0" smtClean="0"/>
              <a:t>Evaluation possible du domaine 2: Méthodes et outils pour apprendre</a:t>
            </a:r>
            <a:endParaRPr lang="fr-FR" sz="3600" dirty="0"/>
          </a:p>
        </p:txBody>
      </p:sp>
      <p:sp>
        <p:nvSpPr>
          <p:cNvPr id="3" name="Espace réservé du contenu 2"/>
          <p:cNvSpPr>
            <a:spLocks noGrp="1"/>
          </p:cNvSpPr>
          <p:nvPr>
            <p:ph idx="1"/>
          </p:nvPr>
        </p:nvSpPr>
        <p:spPr/>
        <p:txBody>
          <a:bodyPr/>
          <a:lstStyle/>
          <a:p>
            <a:pPr algn="just"/>
            <a:r>
              <a:rPr lang="fr-FR" dirty="0" smtClean="0"/>
              <a:t>Organiser son travail personnel (note de classeur)</a:t>
            </a:r>
          </a:p>
          <a:p>
            <a:pPr algn="just"/>
            <a:r>
              <a:rPr lang="fr-FR" dirty="0" smtClean="0"/>
              <a:t>Coopérer et réaliser des projets (note de TP, note d’EPI…)</a:t>
            </a:r>
          </a:p>
          <a:p>
            <a:pPr algn="just"/>
            <a:r>
              <a:rPr lang="fr-FR" dirty="0" smtClean="0"/>
              <a:t>Recherche information/outils numériques (recherche à la maison sur Internet, organisation et présentation de ce qui a été trouvé avec Word, Excel, Power Point…)</a:t>
            </a:r>
            <a:endParaRPr lang="fr-F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200" dirty="0" smtClean="0"/>
              <a:t>Evaluation possible du domaine 3: </a:t>
            </a:r>
            <a:br>
              <a:rPr lang="fr-FR" sz="3200" dirty="0" smtClean="0"/>
            </a:br>
            <a:r>
              <a:rPr lang="fr-FR" sz="3200" dirty="0" smtClean="0"/>
              <a:t>La formation de la personne et du citoyen</a:t>
            </a:r>
            <a:endParaRPr lang="fr-FR" sz="3200" dirty="0"/>
          </a:p>
        </p:txBody>
      </p:sp>
      <p:sp>
        <p:nvSpPr>
          <p:cNvPr id="3" name="Espace réservé du contenu 2"/>
          <p:cNvSpPr>
            <a:spLocks noGrp="1"/>
          </p:cNvSpPr>
          <p:nvPr>
            <p:ph idx="1"/>
          </p:nvPr>
        </p:nvSpPr>
        <p:spPr>
          <a:xfrm>
            <a:off x="571472" y="2214554"/>
            <a:ext cx="8229600" cy="4389120"/>
          </a:xfrm>
        </p:spPr>
        <p:txBody>
          <a:bodyPr/>
          <a:lstStyle/>
          <a:p>
            <a:pPr algn="just"/>
            <a:r>
              <a:rPr lang="fr-FR" sz="2800" dirty="0" smtClean="0"/>
              <a:t>Règles et principes de sécurité</a:t>
            </a:r>
            <a:r>
              <a:rPr lang="fr-FR" dirty="0" smtClean="0"/>
              <a:t> (règles de sécurité en TP, pictogrammes, …)</a:t>
            </a:r>
          </a:p>
          <a:p>
            <a:pPr algn="just"/>
            <a:r>
              <a:rPr lang="fr-FR" dirty="0" smtClean="0"/>
              <a:t>Distinguer ce qui relève d’une croyance ou d’une opinion et ce qui constitue un savoir ou un fait scientifique</a:t>
            </a:r>
            <a:endParaRPr lang="fr-F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just"/>
            <a:r>
              <a:rPr lang="fr-FR" sz="3600" dirty="0" smtClean="0"/>
              <a:t/>
            </a:r>
            <a:br>
              <a:rPr lang="fr-FR" sz="3600" dirty="0" smtClean="0"/>
            </a:br>
            <a:r>
              <a:rPr lang="fr-FR" sz="3600" dirty="0" smtClean="0"/>
              <a:t/>
            </a:r>
            <a:br>
              <a:rPr lang="fr-FR" sz="3600" dirty="0" smtClean="0"/>
            </a:br>
            <a:r>
              <a:rPr lang="fr-FR" sz="3600" dirty="0" smtClean="0"/>
              <a:t/>
            </a:r>
            <a:br>
              <a:rPr lang="fr-FR" sz="3600" dirty="0" smtClean="0"/>
            </a:br>
            <a:r>
              <a:rPr lang="fr-FR" sz="3600" dirty="0" smtClean="0"/>
              <a:t/>
            </a:r>
            <a:br>
              <a:rPr lang="fr-FR" sz="3600" dirty="0" smtClean="0"/>
            </a:br>
            <a:r>
              <a:rPr lang="fr-FR" sz="3600" dirty="0" smtClean="0"/>
              <a:t/>
            </a:r>
            <a:br>
              <a:rPr lang="fr-FR" sz="3600" dirty="0" smtClean="0"/>
            </a:br>
            <a:r>
              <a:rPr lang="fr-FR" sz="2200" dirty="0" smtClean="0"/>
              <a:t>: </a:t>
            </a:r>
            <a:br>
              <a:rPr lang="fr-FR" sz="2200" dirty="0" smtClean="0"/>
            </a:br>
            <a:r>
              <a:rPr lang="fr-FR" sz="3600" dirty="0" smtClean="0"/>
              <a:t>Evaluation possible du domaine 4: </a:t>
            </a:r>
            <a:br>
              <a:rPr lang="fr-FR" sz="3600" dirty="0" smtClean="0"/>
            </a:br>
            <a:r>
              <a:rPr lang="fr-FR" sz="3600" dirty="0" smtClean="0"/>
              <a:t>Les systèmes naturels et les systèmes techniques</a:t>
            </a:r>
            <a:r>
              <a:rPr lang="fr-FR" sz="2000" dirty="0" smtClean="0"/>
              <a:t/>
            </a:r>
            <a:br>
              <a:rPr lang="fr-FR" sz="2000" dirty="0" smtClean="0"/>
            </a:br>
            <a:endParaRPr lang="fr-FR" sz="2200" dirty="0"/>
          </a:p>
        </p:txBody>
      </p:sp>
      <p:sp>
        <p:nvSpPr>
          <p:cNvPr id="3" name="Espace réservé du contenu 2"/>
          <p:cNvSpPr>
            <a:spLocks noGrp="1"/>
          </p:cNvSpPr>
          <p:nvPr>
            <p:ph idx="1"/>
          </p:nvPr>
        </p:nvSpPr>
        <p:spPr/>
        <p:txBody>
          <a:bodyPr/>
          <a:lstStyle/>
          <a:p>
            <a:pPr algn="just"/>
            <a:r>
              <a:rPr lang="fr-FR" sz="2800" dirty="0" smtClean="0"/>
              <a:t>C’est le domaine scientifique, c’est sur celui-ci que nous aurons le plus de chose à dire, que notre parole sera importante.</a:t>
            </a:r>
          </a:p>
          <a:p>
            <a:pPr algn="just"/>
            <a:r>
              <a:rPr lang="fr-FR" sz="2800" dirty="0" smtClean="0">
                <a:solidFill>
                  <a:srgbClr val="FF0000"/>
                </a:solidFill>
              </a:rPr>
              <a:t>Mener une démarche scientifique, résoudre un problème (TP protocole, démarche d’investigation, tâches complexes…)</a:t>
            </a:r>
          </a:p>
          <a:p>
            <a:pPr algn="just"/>
            <a:r>
              <a:rPr lang="fr-FR" sz="2800" dirty="0" smtClean="0"/>
              <a:t>Règles et principes de sécurité</a:t>
            </a:r>
            <a:r>
              <a:rPr lang="fr-FR" dirty="0" smtClean="0"/>
              <a:t> (règles de sécurité en TP, pictogrammes, respect de l’environnement, tri des déchets, développement durable…)</a:t>
            </a:r>
            <a:endParaRPr lang="fr-F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just"/>
            <a:r>
              <a:rPr lang="fr-FR" sz="3200" dirty="0" smtClean="0"/>
              <a:t>Evaluation possible du domaine 5: </a:t>
            </a:r>
            <a:br>
              <a:rPr lang="fr-FR" sz="3200" dirty="0" smtClean="0"/>
            </a:br>
            <a:r>
              <a:rPr lang="fr-FR" sz="3200" dirty="0" smtClean="0"/>
              <a:t>Les représentations du monde dans l’activité humaine</a:t>
            </a:r>
            <a:endParaRPr lang="fr-FR" sz="3200" dirty="0"/>
          </a:p>
        </p:txBody>
      </p:sp>
      <p:sp>
        <p:nvSpPr>
          <p:cNvPr id="3" name="Espace réservé du contenu 2"/>
          <p:cNvSpPr>
            <a:spLocks noGrp="1"/>
          </p:cNvSpPr>
          <p:nvPr>
            <p:ph idx="1"/>
          </p:nvPr>
        </p:nvSpPr>
        <p:spPr/>
        <p:txBody>
          <a:bodyPr/>
          <a:lstStyle/>
          <a:p>
            <a:pPr algn="just"/>
            <a:r>
              <a:rPr lang="fr-FR" dirty="0" smtClean="0"/>
              <a:t>Se situer dans l’espace et le temps (histoire des Sciences, structure de l’univers)</a:t>
            </a:r>
            <a:endParaRPr lang="fr-F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870858" y="785794"/>
            <a:ext cx="7773108" cy="707886"/>
          </a:xfrm>
          <a:prstGeom prst="rect">
            <a:avLst/>
          </a:prstGeom>
        </p:spPr>
        <p:txBody>
          <a:bodyPr wrap="square">
            <a:spAutoFit/>
          </a:bodyPr>
          <a:lstStyle/>
          <a:p>
            <a:pPr algn="ctr"/>
            <a:r>
              <a:rPr lang="fr-FR" sz="2000" b="1" dirty="0" smtClean="0"/>
              <a:t>Relations entre les compétences transversales du socle commun et les compétences spécifiques de Sciences Physiques</a:t>
            </a:r>
            <a:r>
              <a:rPr lang="fr-FR" sz="1200" dirty="0">
                <a:solidFill>
                  <a:srgbClr val="0070C0"/>
                </a:solidFill>
              </a:rPr>
              <a:t> </a:t>
            </a:r>
            <a:r>
              <a:rPr lang="fr-FR" sz="1200" b="1" dirty="0">
                <a:solidFill>
                  <a:srgbClr val="0070C0"/>
                </a:solidFill>
              </a:rPr>
              <a:t> </a:t>
            </a:r>
          </a:p>
        </p:txBody>
      </p:sp>
      <p:sp>
        <p:nvSpPr>
          <p:cNvPr id="9" name="ZoneTexte 8"/>
          <p:cNvSpPr txBox="1"/>
          <p:nvPr/>
        </p:nvSpPr>
        <p:spPr>
          <a:xfrm>
            <a:off x="87084" y="1930371"/>
            <a:ext cx="8755749" cy="923330"/>
          </a:xfrm>
          <a:prstGeom prst="rect">
            <a:avLst/>
          </a:prstGeom>
          <a:noFill/>
        </p:spPr>
        <p:txBody>
          <a:bodyPr wrap="square" rtlCol="0">
            <a:spAutoFit/>
          </a:bodyPr>
          <a:lstStyle/>
          <a:p>
            <a:pPr lvl="0"/>
            <a:r>
              <a:rPr lang="fr-FR" dirty="0" smtClean="0">
                <a:solidFill>
                  <a:srgbClr val="0070C0"/>
                </a:solidFill>
              </a:rPr>
              <a:t>Principales compétences transversales du SC               compétences spécifiques de SPC </a:t>
            </a:r>
            <a:r>
              <a:rPr lang="fr-FR" b="1" dirty="0" smtClean="0">
                <a:solidFill>
                  <a:srgbClr val="0070C0"/>
                </a:solidFill>
              </a:rPr>
              <a:t>										</a:t>
            </a:r>
          </a:p>
        </p:txBody>
      </p:sp>
      <p:sp>
        <p:nvSpPr>
          <p:cNvPr id="8" name="ZoneTexte 7"/>
          <p:cNvSpPr txBox="1"/>
          <p:nvPr/>
        </p:nvSpPr>
        <p:spPr>
          <a:xfrm>
            <a:off x="87084" y="2540791"/>
            <a:ext cx="4556354" cy="3416320"/>
          </a:xfrm>
          <a:prstGeom prst="rect">
            <a:avLst/>
          </a:prstGeom>
          <a:noFill/>
          <a:ln>
            <a:solidFill>
              <a:schemeClr val="accent1"/>
            </a:solidFill>
          </a:ln>
        </p:spPr>
        <p:txBody>
          <a:bodyPr wrap="square" rtlCol="0">
            <a:spAutoFit/>
          </a:bodyPr>
          <a:lstStyle/>
          <a:p>
            <a:pPr marL="285750" indent="-285750">
              <a:buFont typeface="Arial" panose="020B0604020202020204" pitchFamily="34" charset="0"/>
              <a:buChar char="•"/>
            </a:pPr>
            <a:r>
              <a:rPr lang="fr-FR" b="1" dirty="0" smtClean="0"/>
              <a:t>Pratiquer </a:t>
            </a:r>
            <a:r>
              <a:rPr lang="fr-FR" b="1" dirty="0"/>
              <a:t>des démarches </a:t>
            </a:r>
            <a:r>
              <a:rPr lang="fr-FR" b="1" dirty="0" smtClean="0"/>
              <a:t>scientifiques</a:t>
            </a:r>
            <a:r>
              <a:rPr lang="fr-FR" dirty="0"/>
              <a:t> </a:t>
            </a:r>
            <a:r>
              <a:rPr lang="fr-FR" b="1" dirty="0" smtClean="0"/>
              <a:t> (D4)</a:t>
            </a:r>
            <a:endParaRPr lang="fr-FR" b="1" dirty="0"/>
          </a:p>
          <a:p>
            <a:pPr marL="285750" indent="-285750">
              <a:buFont typeface="Arial" panose="020B0604020202020204" pitchFamily="34" charset="0"/>
              <a:buChar char="•"/>
            </a:pPr>
            <a:r>
              <a:rPr lang="fr-FR" b="1" dirty="0" smtClean="0"/>
              <a:t>Concevoir</a:t>
            </a:r>
            <a:r>
              <a:rPr lang="fr-FR" b="1" dirty="0"/>
              <a:t>, créer, </a:t>
            </a:r>
            <a:r>
              <a:rPr lang="fr-FR" b="1" dirty="0" smtClean="0"/>
              <a:t>réaliser (D4-D5)</a:t>
            </a:r>
            <a:endParaRPr lang="fr-FR" dirty="0" smtClean="0"/>
          </a:p>
          <a:p>
            <a:pPr marL="285750" indent="-285750">
              <a:buFont typeface="Arial" panose="020B0604020202020204" pitchFamily="34" charset="0"/>
              <a:buChar char="•"/>
            </a:pPr>
            <a:r>
              <a:rPr lang="fr-FR" b="1" dirty="0" smtClean="0"/>
              <a:t>S’approprier </a:t>
            </a:r>
            <a:r>
              <a:rPr lang="fr-FR" b="1" dirty="0"/>
              <a:t>des outils et des </a:t>
            </a:r>
            <a:r>
              <a:rPr lang="fr-FR" b="1" dirty="0" smtClean="0"/>
              <a:t>méthodes (D2)</a:t>
            </a:r>
            <a:endParaRPr lang="fr-FR" dirty="0" smtClean="0"/>
          </a:p>
          <a:p>
            <a:pPr marL="285750" indent="-285750">
              <a:buFont typeface="Arial" panose="020B0604020202020204" pitchFamily="34" charset="0"/>
              <a:buChar char="•"/>
            </a:pPr>
            <a:r>
              <a:rPr lang="fr-FR" b="1" dirty="0" smtClean="0"/>
              <a:t>Pratiquer </a:t>
            </a:r>
            <a:r>
              <a:rPr lang="fr-FR" b="1" dirty="0"/>
              <a:t>des </a:t>
            </a:r>
            <a:r>
              <a:rPr lang="fr-FR" b="1" dirty="0" smtClean="0"/>
              <a:t>langages (D1C1)</a:t>
            </a:r>
            <a:endParaRPr lang="fr-FR" dirty="0" smtClean="0"/>
          </a:p>
          <a:p>
            <a:pPr marL="285750" indent="-285750">
              <a:buFont typeface="Arial" panose="020B0604020202020204" pitchFamily="34" charset="0"/>
              <a:buChar char="•"/>
            </a:pPr>
            <a:r>
              <a:rPr lang="fr-FR" b="1" dirty="0" smtClean="0"/>
              <a:t>Mobiliser </a:t>
            </a:r>
            <a:r>
              <a:rPr lang="fr-FR" b="1" dirty="0"/>
              <a:t>des outils </a:t>
            </a:r>
            <a:r>
              <a:rPr lang="fr-FR" b="1" dirty="0" smtClean="0"/>
              <a:t>numériques (D1C3)</a:t>
            </a:r>
            <a:endParaRPr lang="fr-FR" dirty="0" smtClean="0"/>
          </a:p>
          <a:p>
            <a:pPr marL="285750" indent="-285750">
              <a:buFont typeface="Arial" panose="020B0604020202020204" pitchFamily="34" charset="0"/>
              <a:buChar char="•"/>
            </a:pPr>
            <a:r>
              <a:rPr lang="fr-FR" b="1" dirty="0" smtClean="0"/>
              <a:t>Adopter </a:t>
            </a:r>
            <a:r>
              <a:rPr lang="fr-FR" b="1" dirty="0"/>
              <a:t>un comportement éthique et </a:t>
            </a:r>
            <a:r>
              <a:rPr lang="fr-FR" b="1" dirty="0" smtClean="0"/>
              <a:t>responsable (D3-D5)</a:t>
            </a:r>
            <a:endParaRPr lang="fr-FR" dirty="0" smtClean="0"/>
          </a:p>
          <a:p>
            <a:pPr marL="285750" indent="-285750">
              <a:buFont typeface="Arial" panose="020B0604020202020204" pitchFamily="34" charset="0"/>
              <a:buChar char="•"/>
            </a:pPr>
            <a:r>
              <a:rPr lang="fr-FR" b="1" dirty="0" smtClean="0"/>
              <a:t>Se </a:t>
            </a:r>
            <a:r>
              <a:rPr lang="fr-FR" b="1" dirty="0"/>
              <a:t>situer dans l’espace et dans le </a:t>
            </a:r>
            <a:r>
              <a:rPr lang="fr-FR" b="1" dirty="0" smtClean="0"/>
              <a:t>temps (D5)</a:t>
            </a:r>
            <a:endParaRPr lang="fr-FR" dirty="0"/>
          </a:p>
        </p:txBody>
      </p:sp>
      <p:sp>
        <p:nvSpPr>
          <p:cNvPr id="11" name="ZoneTexte 10"/>
          <p:cNvSpPr txBox="1"/>
          <p:nvPr/>
        </p:nvSpPr>
        <p:spPr>
          <a:xfrm>
            <a:off x="6139544" y="2526279"/>
            <a:ext cx="2271490" cy="1477328"/>
          </a:xfrm>
          <a:prstGeom prst="rect">
            <a:avLst/>
          </a:prstGeom>
          <a:noFill/>
          <a:ln>
            <a:solidFill>
              <a:schemeClr val="accent1"/>
            </a:solidFill>
          </a:ln>
        </p:spPr>
        <p:txBody>
          <a:bodyPr wrap="square" rtlCol="0">
            <a:spAutoFit/>
          </a:bodyPr>
          <a:lstStyle/>
          <a:p>
            <a:pPr marL="285750" lvl="0" indent="-285750">
              <a:buFont typeface="Arial" panose="020B0604020202020204" pitchFamily="34" charset="0"/>
              <a:buChar char="•"/>
            </a:pPr>
            <a:r>
              <a:rPr lang="fr-FR" b="1" dirty="0" smtClean="0"/>
              <a:t>s’approprier </a:t>
            </a:r>
          </a:p>
          <a:p>
            <a:pPr marL="285750" lvl="0" indent="-285750">
              <a:buFont typeface="Arial" panose="020B0604020202020204" pitchFamily="34" charset="0"/>
              <a:buChar char="•"/>
            </a:pPr>
            <a:r>
              <a:rPr lang="fr-FR" b="1" dirty="0" smtClean="0"/>
              <a:t>analyser</a:t>
            </a:r>
          </a:p>
          <a:p>
            <a:pPr marL="285750" lvl="0" indent="-285750">
              <a:buFont typeface="Arial" panose="020B0604020202020204" pitchFamily="34" charset="0"/>
              <a:buChar char="•"/>
            </a:pPr>
            <a:r>
              <a:rPr lang="fr-FR" b="1" dirty="0" smtClean="0"/>
              <a:t>réaliser</a:t>
            </a:r>
          </a:p>
          <a:p>
            <a:pPr marL="285750" lvl="0" indent="-285750">
              <a:buFont typeface="Arial" panose="020B0604020202020204" pitchFamily="34" charset="0"/>
              <a:buChar char="•"/>
            </a:pPr>
            <a:r>
              <a:rPr lang="fr-FR" b="1" dirty="0" smtClean="0"/>
              <a:t>valider</a:t>
            </a:r>
          </a:p>
          <a:p>
            <a:pPr marL="285750" lvl="0" indent="-285750">
              <a:buFont typeface="Arial" panose="020B0604020202020204" pitchFamily="34" charset="0"/>
              <a:buChar char="•"/>
            </a:pPr>
            <a:r>
              <a:rPr lang="fr-FR" b="1" dirty="0" smtClean="0"/>
              <a:t>Communiquer</a:t>
            </a:r>
          </a:p>
        </p:txBody>
      </p:sp>
      <p:sp>
        <p:nvSpPr>
          <p:cNvPr id="3" name="ZoneTexte 2"/>
          <p:cNvSpPr txBox="1"/>
          <p:nvPr/>
        </p:nvSpPr>
        <p:spPr>
          <a:xfrm>
            <a:off x="4857752" y="2989943"/>
            <a:ext cx="857256" cy="1323439"/>
          </a:xfrm>
          <a:prstGeom prst="rect">
            <a:avLst/>
          </a:prstGeom>
          <a:noFill/>
        </p:spPr>
        <p:txBody>
          <a:bodyPr wrap="square" rtlCol="0">
            <a:spAutoFit/>
          </a:bodyPr>
          <a:lstStyle/>
          <a:p>
            <a:r>
              <a:rPr lang="fr-FR" sz="8000" dirty="0">
                <a:solidFill>
                  <a:srgbClr val="0070C0"/>
                </a:solidFill>
              </a:rPr>
              <a:t>?</a:t>
            </a:r>
          </a:p>
        </p:txBody>
      </p:sp>
      <p:sp>
        <p:nvSpPr>
          <p:cNvPr id="12" name="ZoneTexte 11"/>
          <p:cNvSpPr txBox="1"/>
          <p:nvPr/>
        </p:nvSpPr>
        <p:spPr>
          <a:xfrm>
            <a:off x="642910" y="5857892"/>
            <a:ext cx="7500990" cy="369332"/>
          </a:xfrm>
          <a:prstGeom prst="rect">
            <a:avLst/>
          </a:prstGeom>
          <a:noFill/>
        </p:spPr>
        <p:txBody>
          <a:bodyPr wrap="square" rtlCol="0">
            <a:spAutoFit/>
          </a:bodyPr>
          <a:lstStyle/>
          <a:p>
            <a:r>
              <a:rPr lang="vi-VN" dirty="0" smtClean="0">
                <a:hlinkClick r:id="rId2" action="ppaction://hlinkfile"/>
              </a:rPr>
              <a:t>Croisement_compétences SC et SPC.docx</a:t>
            </a:r>
            <a:endParaRPr lang="fr-FR" dirty="0"/>
          </a:p>
        </p:txBody>
      </p:sp>
    </p:spTree>
    <p:extLst>
      <p:ext uri="{BB962C8B-B14F-4D97-AF65-F5344CB8AC3E}">
        <p14:creationId xmlns="" xmlns:p14="http://schemas.microsoft.com/office/powerpoint/2010/main" val="22740008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Bilan</a:t>
            </a:r>
            <a:endParaRPr lang="fr-FR" dirty="0"/>
          </a:p>
        </p:txBody>
      </p:sp>
      <p:sp>
        <p:nvSpPr>
          <p:cNvPr id="3" name="Espace réservé du contenu 2"/>
          <p:cNvSpPr>
            <a:spLocks noGrp="1"/>
          </p:cNvSpPr>
          <p:nvPr>
            <p:ph idx="1"/>
          </p:nvPr>
        </p:nvSpPr>
        <p:spPr/>
        <p:txBody>
          <a:bodyPr>
            <a:normAutofit/>
          </a:bodyPr>
          <a:lstStyle/>
          <a:p>
            <a:pPr algn="just"/>
            <a:r>
              <a:rPr lang="fr-FR" sz="3200" dirty="0" smtClean="0"/>
              <a:t>On remarque que les composantes du SC sont constituées par nos 5 compétences disciplinaires.</a:t>
            </a:r>
          </a:p>
          <a:p>
            <a:pPr algn="just"/>
            <a:r>
              <a:rPr lang="fr-FR" sz="3200" dirty="0" smtClean="0"/>
              <a:t>Evaluer nos compétences permet donc d’évaluer le SC.</a:t>
            </a:r>
          </a:p>
          <a:p>
            <a:pPr algn="just"/>
            <a:r>
              <a:rPr lang="fr-FR" sz="3200" dirty="0" smtClean="0"/>
              <a:t>On va donc continuer à les utiliser.</a:t>
            </a:r>
          </a:p>
          <a:p>
            <a:pPr algn="just"/>
            <a:r>
              <a:rPr lang="fr-FR" sz="3200" dirty="0" smtClean="0"/>
              <a:t>Ces 5 compétences se retrouveront au lycée et serviront de base à l’évaluation au BAC.</a:t>
            </a:r>
            <a:endParaRPr lang="fr-FR" sz="32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Que doit contenir une bonne évaluation ?</a:t>
            </a:r>
            <a:endParaRPr lang="fr-FR" dirty="0"/>
          </a:p>
        </p:txBody>
      </p:sp>
      <p:sp>
        <p:nvSpPr>
          <p:cNvPr id="3" name="Espace réservé du contenu 2"/>
          <p:cNvSpPr>
            <a:spLocks noGrp="1"/>
          </p:cNvSpPr>
          <p:nvPr>
            <p:ph idx="1"/>
          </p:nvPr>
        </p:nvSpPr>
        <p:spPr/>
        <p:txBody>
          <a:bodyPr>
            <a:normAutofit lnSpcReduction="10000"/>
          </a:bodyPr>
          <a:lstStyle/>
          <a:p>
            <a:pPr algn="just"/>
            <a:r>
              <a:rPr lang="fr-FR" sz="3600" dirty="0" smtClean="0"/>
              <a:t>Elle doit contenir des questions permettant d’évaluer les 5 compétences (APP-ANA-REA-VAL-COM), auxquelles s’ajoute RCO (et AUTO pour les TP).</a:t>
            </a:r>
          </a:p>
          <a:p>
            <a:pPr algn="just"/>
            <a:endParaRPr lang="fr-FR" sz="3600" dirty="0" smtClean="0"/>
          </a:p>
          <a:p>
            <a:pPr algn="just"/>
            <a:r>
              <a:rPr lang="fr-FR" sz="3600" dirty="0" smtClean="0"/>
              <a:t>Elle doit contenir des tâches simples et des tâches complexes.</a:t>
            </a:r>
            <a:endParaRPr lang="fr-FR" sz="36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FF0000"/>
                </a:solidFill>
              </a:rPr>
              <a:t>PARTIE 3</a:t>
            </a:r>
            <a:endParaRPr lang="fr-FR" dirty="0">
              <a:solidFill>
                <a:srgbClr val="FF0000"/>
              </a:solidFill>
            </a:endParaRPr>
          </a:p>
        </p:txBody>
      </p:sp>
      <p:sp>
        <p:nvSpPr>
          <p:cNvPr id="3" name="Espace réservé du texte 2"/>
          <p:cNvSpPr>
            <a:spLocks noGrp="1"/>
          </p:cNvSpPr>
          <p:nvPr>
            <p:ph type="body" idx="1"/>
          </p:nvPr>
        </p:nvSpPr>
        <p:spPr/>
        <p:txBody>
          <a:bodyPr>
            <a:normAutofit/>
          </a:bodyPr>
          <a:lstStyle/>
          <a:p>
            <a:pPr algn="ctr"/>
            <a:r>
              <a:rPr lang="fr-FR" sz="4400" dirty="0" smtClean="0"/>
              <a:t>LE DNB</a:t>
            </a:r>
            <a:endParaRPr lang="fr-FR" sz="44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SUJET « 0 »</a:t>
            </a:r>
            <a:endParaRPr lang="fr-FR" dirty="0"/>
          </a:p>
        </p:txBody>
      </p:sp>
      <p:sp>
        <p:nvSpPr>
          <p:cNvPr id="3" name="Espace réservé du contenu 2"/>
          <p:cNvSpPr>
            <a:spLocks noGrp="1"/>
          </p:cNvSpPr>
          <p:nvPr>
            <p:ph idx="1"/>
          </p:nvPr>
        </p:nvSpPr>
        <p:spPr/>
        <p:txBody>
          <a:bodyPr/>
          <a:lstStyle/>
          <a:p>
            <a:r>
              <a:rPr lang="fr-FR" dirty="0" smtClean="0"/>
              <a:t>Nous disposons d’un sujet « 0 » en SPC</a:t>
            </a:r>
          </a:p>
          <a:p>
            <a:r>
              <a:rPr lang="fr-FR" dirty="0" err="1" smtClean="0">
                <a:hlinkClick r:id="rId2" action="ppaction://hlinkfile"/>
              </a:rPr>
              <a:t>dnb</a:t>
            </a:r>
            <a:r>
              <a:rPr lang="fr-FR" dirty="0" smtClean="0">
                <a:hlinkClick r:id="rId2" action="ppaction://hlinkfile"/>
              </a:rPr>
              <a:t>-2017-sujet-</a:t>
            </a:r>
            <a:r>
              <a:rPr lang="fr-FR" dirty="0" err="1" smtClean="0">
                <a:hlinkClick r:id="rId2" action="ppaction://hlinkfile"/>
              </a:rPr>
              <a:t>zero</a:t>
            </a:r>
            <a:r>
              <a:rPr lang="fr-FR" dirty="0" smtClean="0">
                <a:hlinkClick r:id="rId2" action="ppaction://hlinkfile"/>
              </a:rPr>
              <a:t>-maths SPC SVT.pdf</a:t>
            </a:r>
            <a:endParaRPr lang="fr-FR"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214290"/>
            <a:ext cx="8229600" cy="2071702"/>
          </a:xfrm>
        </p:spPr>
        <p:txBody>
          <a:bodyPr>
            <a:normAutofit/>
          </a:bodyPr>
          <a:lstStyle/>
          <a:p>
            <a:pPr algn="just"/>
            <a:r>
              <a:rPr lang="fr-FR" sz="1800" b="1" dirty="0" smtClean="0">
                <a:latin typeface="Arial" pitchFamily="34" charset="0"/>
                <a:cs typeface="Arial" pitchFamily="34" charset="0"/>
              </a:rPr>
              <a:t>Au voisinage d’un collège, un véhicule roule à 30 km/h, vitesse maximale autorisée ; </a:t>
            </a:r>
            <a:r>
              <a:rPr lang="fr-FR" sz="1800" b="1" dirty="0" smtClean="0">
                <a:solidFill>
                  <a:srgbClr val="92D050"/>
                </a:solidFill>
                <a:latin typeface="Arial" pitchFamily="34" charset="0"/>
                <a:cs typeface="Arial" pitchFamily="34" charset="0"/>
              </a:rPr>
              <a:t>donner la valeur de la distance de </a:t>
            </a:r>
            <a:r>
              <a:rPr lang="fr-FR" sz="1800" b="1" dirty="0" err="1" smtClean="0">
                <a:solidFill>
                  <a:srgbClr val="92D050"/>
                </a:solidFill>
                <a:latin typeface="Arial" pitchFamily="34" charset="0"/>
                <a:cs typeface="Arial" pitchFamily="34" charset="0"/>
              </a:rPr>
              <a:t>réaction</a:t>
            </a:r>
            <a:r>
              <a:rPr lang="fr-FR" sz="1800" b="1" dirty="0" smtClean="0">
                <a:solidFill>
                  <a:srgbClr val="92D050"/>
                </a:solidFill>
                <a:latin typeface="Arial" pitchFamily="34" charset="0"/>
                <a:cs typeface="Arial" pitchFamily="34" charset="0"/>
              </a:rPr>
              <a:t> Dr, de la distance de freinage </a:t>
            </a:r>
            <a:r>
              <a:rPr lang="fr-FR" sz="1800" b="1" dirty="0" err="1" smtClean="0">
                <a:solidFill>
                  <a:srgbClr val="92D050"/>
                </a:solidFill>
                <a:latin typeface="Arial" pitchFamily="34" charset="0"/>
                <a:cs typeface="Arial" pitchFamily="34" charset="0"/>
              </a:rPr>
              <a:t>D</a:t>
            </a:r>
            <a:r>
              <a:rPr lang="fr-FR" sz="1800" b="1" baseline="-25000" dirty="0" err="1" smtClean="0">
                <a:solidFill>
                  <a:srgbClr val="92D050"/>
                </a:solidFill>
                <a:latin typeface="Arial" pitchFamily="34" charset="0"/>
                <a:cs typeface="Arial" pitchFamily="34" charset="0"/>
              </a:rPr>
              <a:t>f</a:t>
            </a:r>
            <a:r>
              <a:rPr lang="fr-FR" sz="1800" b="1" dirty="0" smtClean="0">
                <a:solidFill>
                  <a:srgbClr val="92D050"/>
                </a:solidFill>
                <a:latin typeface="Arial" pitchFamily="34" charset="0"/>
                <a:cs typeface="Arial" pitchFamily="34" charset="0"/>
              </a:rPr>
              <a:t> </a:t>
            </a:r>
            <a:r>
              <a:rPr lang="fr-FR" sz="1800" b="1" dirty="0" smtClean="0">
                <a:latin typeface="Arial" pitchFamily="34" charset="0"/>
                <a:cs typeface="Arial" pitchFamily="34" charset="0"/>
              </a:rPr>
              <a:t>et </a:t>
            </a:r>
            <a:r>
              <a:rPr lang="fr-FR" sz="1800" b="1" dirty="0" smtClean="0">
                <a:solidFill>
                  <a:srgbClr val="FFC000"/>
                </a:solidFill>
                <a:latin typeface="Arial" pitchFamily="34" charset="0"/>
                <a:cs typeface="Arial" pitchFamily="34" charset="0"/>
              </a:rPr>
              <a:t>calculer la valeur de la distance d’</a:t>
            </a:r>
            <a:r>
              <a:rPr lang="fr-FR" sz="1800" b="1" dirty="0" err="1" smtClean="0">
                <a:solidFill>
                  <a:srgbClr val="FFC000"/>
                </a:solidFill>
                <a:latin typeface="Arial" pitchFamily="34" charset="0"/>
                <a:cs typeface="Arial" pitchFamily="34" charset="0"/>
              </a:rPr>
              <a:t>arrêt</a:t>
            </a:r>
            <a:r>
              <a:rPr lang="fr-FR" sz="1800" b="1" dirty="0" smtClean="0">
                <a:solidFill>
                  <a:srgbClr val="FFC000"/>
                </a:solidFill>
                <a:latin typeface="Arial" pitchFamily="34" charset="0"/>
                <a:cs typeface="Arial" pitchFamily="34" charset="0"/>
              </a:rPr>
              <a:t> D</a:t>
            </a:r>
            <a:r>
              <a:rPr lang="fr-FR" sz="1800" b="1" baseline="-25000" dirty="0" smtClean="0">
                <a:solidFill>
                  <a:srgbClr val="FFC000"/>
                </a:solidFill>
                <a:latin typeface="Arial" pitchFamily="34" charset="0"/>
                <a:cs typeface="Arial" pitchFamily="34" charset="0"/>
              </a:rPr>
              <a:t>a</a:t>
            </a:r>
            <a:r>
              <a:rPr lang="fr-FR" sz="1800" b="1" dirty="0" smtClean="0">
                <a:latin typeface="Arial" pitchFamily="34" charset="0"/>
                <a:cs typeface="Arial" pitchFamily="34" charset="0"/>
              </a:rPr>
              <a:t>. </a:t>
            </a:r>
            <a:r>
              <a:rPr lang="fr-FR" sz="1800" b="1" dirty="0" smtClean="0">
                <a:solidFill>
                  <a:srgbClr val="00B0F0"/>
                </a:solidFill>
                <a:latin typeface="Arial" pitchFamily="34" charset="0"/>
                <a:cs typeface="Arial" pitchFamily="34" charset="0"/>
              </a:rPr>
              <a:t>Commenter la valeur de la distance d’arrêt obtenue en la comparant à celle d’une autre longueur ou distance que vous choisirez</a:t>
            </a:r>
            <a:r>
              <a:rPr lang="fr-FR" sz="1800" b="1" dirty="0" smtClean="0">
                <a:latin typeface="Arial" pitchFamily="34" charset="0"/>
                <a:cs typeface="Arial" pitchFamily="34" charset="0"/>
              </a:rPr>
              <a:t>.</a:t>
            </a:r>
            <a:r>
              <a:rPr lang="fr-FR" sz="1800" b="1" dirty="0" smtClean="0"/>
              <a:t/>
            </a:r>
            <a:br>
              <a:rPr lang="fr-FR" sz="1800" b="1" dirty="0" smtClean="0"/>
            </a:br>
            <a:endParaRPr lang="fr-FR" sz="1800" dirty="0"/>
          </a:p>
        </p:txBody>
      </p:sp>
      <p:sp>
        <p:nvSpPr>
          <p:cNvPr id="3" name="Espace réservé du contenu 2"/>
          <p:cNvSpPr>
            <a:spLocks noGrp="1"/>
          </p:cNvSpPr>
          <p:nvPr>
            <p:ph idx="1"/>
          </p:nvPr>
        </p:nvSpPr>
        <p:spPr>
          <a:xfrm>
            <a:off x="457200" y="2143116"/>
            <a:ext cx="8229600" cy="5072098"/>
          </a:xfrm>
        </p:spPr>
        <p:txBody>
          <a:bodyPr>
            <a:normAutofit fontScale="70000" lnSpcReduction="20000"/>
          </a:bodyPr>
          <a:lstStyle/>
          <a:p>
            <a:pPr algn="just"/>
            <a:r>
              <a:rPr lang="fr-FR" sz="4000" u="sng" dirty="0" smtClean="0">
                <a:solidFill>
                  <a:srgbClr val="FF0000"/>
                </a:solidFill>
                <a:latin typeface="Arial" pitchFamily="34" charset="0"/>
                <a:cs typeface="Arial" pitchFamily="34" charset="0"/>
              </a:rPr>
              <a:t>On a ici une succession de trois tâches simples</a:t>
            </a:r>
          </a:p>
          <a:p>
            <a:pPr algn="just">
              <a:buNone/>
            </a:pPr>
            <a:endParaRPr lang="fr-FR" sz="2900" dirty="0" smtClean="0">
              <a:solidFill>
                <a:srgbClr val="92D050"/>
              </a:solidFill>
              <a:latin typeface="Arial" pitchFamily="34" charset="0"/>
              <a:cs typeface="Arial" pitchFamily="34" charset="0"/>
            </a:endParaRPr>
          </a:p>
          <a:p>
            <a:pPr algn="just"/>
            <a:r>
              <a:rPr lang="fr-FR" sz="2900" dirty="0" smtClean="0">
                <a:solidFill>
                  <a:srgbClr val="00B050"/>
                </a:solidFill>
                <a:latin typeface="Arial" pitchFamily="34" charset="0"/>
                <a:cs typeface="Arial" pitchFamily="34" charset="0"/>
              </a:rPr>
              <a:t>Pour un véhicule roulant à 30 km/h, la distance de réaction D</a:t>
            </a:r>
            <a:r>
              <a:rPr lang="fr-FR" sz="2900" baseline="-25000" dirty="0" smtClean="0">
                <a:solidFill>
                  <a:srgbClr val="00B050"/>
                </a:solidFill>
                <a:latin typeface="Arial" pitchFamily="34" charset="0"/>
                <a:cs typeface="Arial" pitchFamily="34" charset="0"/>
              </a:rPr>
              <a:t>r</a:t>
            </a:r>
            <a:r>
              <a:rPr lang="fr-FR" sz="2900" dirty="0" smtClean="0">
                <a:solidFill>
                  <a:srgbClr val="00B050"/>
                </a:solidFill>
                <a:latin typeface="Arial" pitchFamily="34" charset="0"/>
                <a:cs typeface="Arial" pitchFamily="34" charset="0"/>
              </a:rPr>
              <a:t> sera de 8 m et la distance de freinage </a:t>
            </a:r>
            <a:r>
              <a:rPr lang="fr-FR" sz="2900" dirty="0" err="1" smtClean="0">
                <a:solidFill>
                  <a:srgbClr val="00B050"/>
                </a:solidFill>
                <a:latin typeface="Arial" pitchFamily="34" charset="0"/>
                <a:cs typeface="Arial" pitchFamily="34" charset="0"/>
              </a:rPr>
              <a:t>D</a:t>
            </a:r>
            <a:r>
              <a:rPr lang="fr-FR" sz="2900" baseline="-25000" dirty="0" err="1" smtClean="0">
                <a:solidFill>
                  <a:srgbClr val="00B050"/>
                </a:solidFill>
                <a:latin typeface="Arial" pitchFamily="34" charset="0"/>
                <a:cs typeface="Arial" pitchFamily="34" charset="0"/>
              </a:rPr>
              <a:t>f</a:t>
            </a:r>
            <a:r>
              <a:rPr lang="fr-FR" sz="2900" dirty="0" smtClean="0">
                <a:solidFill>
                  <a:srgbClr val="00B050"/>
                </a:solidFill>
                <a:latin typeface="Arial" pitchFamily="34" charset="0"/>
                <a:cs typeface="Arial" pitchFamily="34" charset="0"/>
              </a:rPr>
              <a:t> sera de 6 m </a:t>
            </a:r>
            <a:r>
              <a:rPr lang="fr-FR" sz="2900" dirty="0" smtClean="0">
                <a:solidFill>
                  <a:srgbClr val="FF0000"/>
                </a:solidFill>
                <a:latin typeface="Arial" pitchFamily="34" charset="0"/>
                <a:cs typeface="Arial" pitchFamily="34" charset="0"/>
              </a:rPr>
              <a:t>(lecture du tableau APP).</a:t>
            </a:r>
          </a:p>
          <a:p>
            <a:pPr algn="just">
              <a:buNone/>
            </a:pPr>
            <a:endParaRPr lang="fr-FR" sz="2900" dirty="0" smtClean="0">
              <a:solidFill>
                <a:srgbClr val="FF0000"/>
              </a:solidFill>
              <a:latin typeface="Arial" pitchFamily="34" charset="0"/>
              <a:cs typeface="Arial" pitchFamily="34" charset="0"/>
            </a:endParaRPr>
          </a:p>
          <a:p>
            <a:pPr algn="just"/>
            <a:r>
              <a:rPr lang="fr-FR" sz="2900" dirty="0" smtClean="0">
                <a:solidFill>
                  <a:srgbClr val="FFC000"/>
                </a:solidFill>
                <a:latin typeface="Arial" pitchFamily="34" charset="0"/>
                <a:cs typeface="Arial" pitchFamily="34" charset="0"/>
              </a:rPr>
              <a:t>D</a:t>
            </a:r>
            <a:r>
              <a:rPr lang="fr-FR" sz="2900" baseline="-25000" dirty="0" smtClean="0">
                <a:solidFill>
                  <a:srgbClr val="FFC000"/>
                </a:solidFill>
                <a:latin typeface="Arial" pitchFamily="34" charset="0"/>
                <a:cs typeface="Arial" pitchFamily="34" charset="0"/>
              </a:rPr>
              <a:t>a</a:t>
            </a:r>
            <a:r>
              <a:rPr lang="fr-FR" sz="2900" dirty="0" smtClean="0">
                <a:solidFill>
                  <a:srgbClr val="FFC000"/>
                </a:solidFill>
                <a:latin typeface="Arial" pitchFamily="34" charset="0"/>
                <a:cs typeface="Arial" pitchFamily="34" charset="0"/>
              </a:rPr>
              <a:t> = D</a:t>
            </a:r>
            <a:r>
              <a:rPr lang="fr-FR" sz="2900" baseline="-25000" dirty="0" smtClean="0">
                <a:solidFill>
                  <a:srgbClr val="FFC000"/>
                </a:solidFill>
                <a:latin typeface="Arial" pitchFamily="34" charset="0"/>
                <a:cs typeface="Arial" pitchFamily="34" charset="0"/>
              </a:rPr>
              <a:t>r</a:t>
            </a:r>
            <a:r>
              <a:rPr lang="fr-FR" sz="2900" dirty="0" smtClean="0">
                <a:solidFill>
                  <a:srgbClr val="FFC000"/>
                </a:solidFill>
                <a:latin typeface="Arial" pitchFamily="34" charset="0"/>
                <a:cs typeface="Arial" pitchFamily="34" charset="0"/>
              </a:rPr>
              <a:t> + </a:t>
            </a:r>
            <a:r>
              <a:rPr lang="fr-FR" sz="2900" dirty="0" err="1" smtClean="0">
                <a:solidFill>
                  <a:srgbClr val="FFC000"/>
                </a:solidFill>
                <a:latin typeface="Arial" pitchFamily="34" charset="0"/>
                <a:cs typeface="Arial" pitchFamily="34" charset="0"/>
              </a:rPr>
              <a:t>D</a:t>
            </a:r>
            <a:r>
              <a:rPr lang="fr-FR" sz="2900" baseline="-25000" dirty="0" err="1" smtClean="0">
                <a:solidFill>
                  <a:srgbClr val="FFC000"/>
                </a:solidFill>
                <a:latin typeface="Arial" pitchFamily="34" charset="0"/>
                <a:cs typeface="Arial" pitchFamily="34" charset="0"/>
              </a:rPr>
              <a:t>f</a:t>
            </a:r>
            <a:r>
              <a:rPr lang="fr-FR" sz="2900" dirty="0" smtClean="0">
                <a:solidFill>
                  <a:srgbClr val="FFC000"/>
                </a:solidFill>
                <a:latin typeface="Arial" pitchFamily="34" charset="0"/>
                <a:cs typeface="Arial" pitchFamily="34" charset="0"/>
              </a:rPr>
              <a:t>  </a:t>
            </a:r>
            <a:r>
              <a:rPr lang="fr-FR" sz="2900" dirty="0" smtClean="0">
                <a:solidFill>
                  <a:srgbClr val="FF0000"/>
                </a:solidFill>
                <a:latin typeface="Arial" pitchFamily="34" charset="0"/>
                <a:cs typeface="Arial" pitchFamily="34" charset="0"/>
              </a:rPr>
              <a:t>(lecture du graphique APP).</a:t>
            </a:r>
          </a:p>
          <a:p>
            <a:pPr algn="just">
              <a:buNone/>
            </a:pPr>
            <a:r>
              <a:rPr lang="fr-FR" sz="2900" dirty="0" smtClean="0">
                <a:latin typeface="Arial" pitchFamily="34" charset="0"/>
                <a:cs typeface="Arial" pitchFamily="34" charset="0"/>
              </a:rPr>
              <a:t>    </a:t>
            </a:r>
            <a:r>
              <a:rPr lang="fr-FR" sz="2900" dirty="0" smtClean="0">
                <a:solidFill>
                  <a:srgbClr val="FFC000"/>
                </a:solidFill>
                <a:latin typeface="Arial" pitchFamily="34" charset="0"/>
                <a:cs typeface="Arial" pitchFamily="34" charset="0"/>
              </a:rPr>
              <a:t>D</a:t>
            </a:r>
            <a:r>
              <a:rPr lang="fr-FR" sz="2900" baseline="-25000" dirty="0" smtClean="0">
                <a:solidFill>
                  <a:srgbClr val="FFC000"/>
                </a:solidFill>
                <a:latin typeface="Arial" pitchFamily="34" charset="0"/>
                <a:cs typeface="Arial" pitchFamily="34" charset="0"/>
              </a:rPr>
              <a:t>a</a:t>
            </a:r>
            <a:r>
              <a:rPr lang="fr-FR" sz="2900" dirty="0" smtClean="0">
                <a:solidFill>
                  <a:srgbClr val="FFC000"/>
                </a:solidFill>
                <a:latin typeface="Arial" pitchFamily="34" charset="0"/>
                <a:cs typeface="Arial" pitchFamily="34" charset="0"/>
              </a:rPr>
              <a:t>=8 + 6 = 14 m </a:t>
            </a:r>
            <a:r>
              <a:rPr lang="fr-FR" sz="2900" dirty="0" smtClean="0">
                <a:solidFill>
                  <a:srgbClr val="FF0000"/>
                </a:solidFill>
                <a:latin typeface="Arial" pitchFamily="34" charset="0"/>
                <a:cs typeface="Arial" pitchFamily="34" charset="0"/>
              </a:rPr>
              <a:t>(calcul élémentaire REA)</a:t>
            </a:r>
          </a:p>
          <a:p>
            <a:pPr algn="just">
              <a:buNone/>
            </a:pPr>
            <a:r>
              <a:rPr lang="fr-FR" sz="2900" dirty="0" smtClean="0">
                <a:solidFill>
                  <a:srgbClr val="FFC000"/>
                </a:solidFill>
                <a:latin typeface="Arial" pitchFamily="34" charset="0"/>
                <a:cs typeface="Arial" pitchFamily="34" charset="0"/>
              </a:rPr>
              <a:t>Donc, pour un véhicule roulant à 30 km/h, la distance d’arrêt sera de 14 m.</a:t>
            </a:r>
          </a:p>
          <a:p>
            <a:pPr algn="just">
              <a:buNone/>
            </a:pPr>
            <a:endParaRPr lang="fr-FR" sz="2900" dirty="0" smtClean="0">
              <a:latin typeface="Arial" pitchFamily="34" charset="0"/>
              <a:cs typeface="Arial" pitchFamily="34" charset="0"/>
            </a:endParaRPr>
          </a:p>
          <a:p>
            <a:pPr algn="just"/>
            <a:r>
              <a:rPr lang="fr-FR" sz="2900" dirty="0" smtClean="0">
                <a:solidFill>
                  <a:srgbClr val="00B0F0"/>
                </a:solidFill>
                <a:latin typeface="Arial" pitchFamily="34" charset="0"/>
                <a:cs typeface="Arial" pitchFamily="34" charset="0"/>
              </a:rPr>
              <a:t>D’après le tableau fourni, on remarque que pour un véhicule roulant à 50 km/h, la distance d’arrêt est de 30 m soit un peu plus du double de la distance d’arrêt d’un véhicule roulant à 30 km/h. Afin de limiter les risques d’accidents, il est donc normal de diminuer la vitesse à l’approche d’un collège. </a:t>
            </a:r>
            <a:r>
              <a:rPr lang="fr-FR" sz="2900" dirty="0" smtClean="0">
                <a:solidFill>
                  <a:srgbClr val="FF0000"/>
                </a:solidFill>
                <a:latin typeface="Arial" pitchFamily="34" charset="0"/>
                <a:cs typeface="Arial" pitchFamily="34" charset="0"/>
              </a:rPr>
              <a:t>(Utilisation des documents dans un but de comparaison ANA)</a:t>
            </a:r>
          </a:p>
          <a:p>
            <a:endParaRPr lang="fr-FR"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796218"/>
          </a:xfrm>
        </p:spPr>
        <p:txBody>
          <a:bodyPr>
            <a:normAutofit fontScale="90000"/>
          </a:bodyPr>
          <a:lstStyle/>
          <a:p>
            <a:pPr algn="just"/>
            <a:r>
              <a:rPr lang="vi-VN" sz="1800" b="1" dirty="0" smtClean="0">
                <a:solidFill>
                  <a:srgbClr val="92D050"/>
                </a:solidFill>
              </a:rPr>
              <a:t>Rappeler l’expression de l’énergie cinétique d’un objet en fonction de sa masse m et de sa vitesse V. </a:t>
            </a:r>
            <a:r>
              <a:rPr lang="vi-VN" sz="1800" b="1" dirty="0" smtClean="0">
                <a:solidFill>
                  <a:srgbClr val="FFC000"/>
                </a:solidFill>
              </a:rPr>
              <a:t>Calculer l’énergie cinétique d’un véhicule de masse m = 1000 kg roulant à 50 km/h. </a:t>
            </a:r>
            <a:r>
              <a:rPr lang="vi-VN" sz="1800" b="1" dirty="0" smtClean="0">
                <a:solidFill>
                  <a:srgbClr val="00B0F0"/>
                </a:solidFill>
              </a:rPr>
              <a:t>Lors du freinage, l’énergie cinétique du véhicule diminue jusqu’à s’annuler. Décrire ce que devient cette énergie.</a:t>
            </a:r>
            <a:r>
              <a:rPr lang="vi-VN" b="1" dirty="0" smtClean="0"/>
              <a:t/>
            </a:r>
            <a:br>
              <a:rPr lang="vi-VN" b="1" dirty="0" smtClean="0"/>
            </a:br>
            <a:endParaRPr lang="fr-FR" dirty="0"/>
          </a:p>
        </p:txBody>
      </p:sp>
      <p:sp>
        <p:nvSpPr>
          <p:cNvPr id="3" name="Espace réservé du contenu 2"/>
          <p:cNvSpPr>
            <a:spLocks noGrp="1"/>
          </p:cNvSpPr>
          <p:nvPr>
            <p:ph idx="1"/>
          </p:nvPr>
        </p:nvSpPr>
        <p:spPr/>
        <p:txBody>
          <a:bodyPr>
            <a:normAutofit fontScale="92500" lnSpcReduction="10000"/>
          </a:bodyPr>
          <a:lstStyle/>
          <a:p>
            <a:r>
              <a:rPr lang="fr-FR" sz="2800" u="sng" dirty="0" smtClean="0">
                <a:solidFill>
                  <a:srgbClr val="FF0000"/>
                </a:solidFill>
                <a:latin typeface="Arial" pitchFamily="34" charset="0"/>
                <a:cs typeface="Arial" pitchFamily="34" charset="0"/>
              </a:rPr>
              <a:t>On a ici une succession de trois tâches simples</a:t>
            </a:r>
          </a:p>
          <a:p>
            <a:pPr algn="just"/>
            <a:r>
              <a:rPr lang="fr-FR" dirty="0" smtClean="0">
                <a:solidFill>
                  <a:srgbClr val="92D050"/>
                </a:solidFill>
              </a:rPr>
              <a:t>L’expression de l’énergie cinétique d’un objet en fonction de sa masse et de sa vitesse est : </a:t>
            </a:r>
            <a:r>
              <a:rPr lang="fr-FR" dirty="0" err="1" smtClean="0">
                <a:solidFill>
                  <a:srgbClr val="92D050"/>
                </a:solidFill>
              </a:rPr>
              <a:t>Ec</a:t>
            </a:r>
            <a:r>
              <a:rPr lang="fr-FR" dirty="0" smtClean="0">
                <a:solidFill>
                  <a:srgbClr val="92D050"/>
                </a:solidFill>
              </a:rPr>
              <a:t> = ½ × m × V</a:t>
            </a:r>
            <a:r>
              <a:rPr lang="fr-FR" baseline="30000" dirty="0" smtClean="0">
                <a:solidFill>
                  <a:srgbClr val="92D050"/>
                </a:solidFill>
              </a:rPr>
              <a:t>2                </a:t>
            </a:r>
            <a:r>
              <a:rPr lang="fr-FR" dirty="0" smtClean="0">
                <a:solidFill>
                  <a:srgbClr val="92D050"/>
                </a:solidFill>
              </a:rPr>
              <a:t>avec </a:t>
            </a:r>
            <a:r>
              <a:rPr lang="fr-FR" dirty="0" err="1" smtClean="0">
                <a:solidFill>
                  <a:srgbClr val="92D050"/>
                </a:solidFill>
              </a:rPr>
              <a:t>Ec</a:t>
            </a:r>
            <a:r>
              <a:rPr lang="fr-FR" dirty="0" smtClean="0">
                <a:solidFill>
                  <a:srgbClr val="92D050"/>
                </a:solidFill>
              </a:rPr>
              <a:t> en joule (J), m en kg et V en  m/s </a:t>
            </a:r>
            <a:r>
              <a:rPr lang="fr-FR" dirty="0" smtClean="0">
                <a:solidFill>
                  <a:srgbClr val="FF0000"/>
                </a:solidFill>
              </a:rPr>
              <a:t>(formule par cœur RCO)</a:t>
            </a:r>
          </a:p>
          <a:p>
            <a:pPr algn="just"/>
            <a:r>
              <a:rPr lang="fr-FR" dirty="0" smtClean="0"/>
              <a:t>D’après le tableau une vitesse de 50 km/h équivaut à une vitesse de 14 m/s. </a:t>
            </a:r>
            <a:r>
              <a:rPr lang="fr-FR" dirty="0" smtClean="0">
                <a:solidFill>
                  <a:srgbClr val="FF0000"/>
                </a:solidFill>
              </a:rPr>
              <a:t>(lecture tableau APP)</a:t>
            </a:r>
          </a:p>
          <a:p>
            <a:pPr algn="just">
              <a:buNone/>
            </a:pPr>
            <a:r>
              <a:rPr lang="fr-FR" dirty="0" smtClean="0"/>
              <a:t>    </a:t>
            </a:r>
            <a:r>
              <a:rPr lang="en-US" dirty="0" err="1" smtClean="0"/>
              <a:t>Ec</a:t>
            </a:r>
            <a:r>
              <a:rPr lang="en-US" dirty="0" smtClean="0"/>
              <a:t> = ½ × 1000 × (14)</a:t>
            </a:r>
            <a:r>
              <a:rPr lang="en-US" baseline="30000" dirty="0" smtClean="0"/>
              <a:t>2</a:t>
            </a:r>
            <a:r>
              <a:rPr lang="en-US" dirty="0" smtClean="0"/>
              <a:t> = 98 000 J = 9,8×10</a:t>
            </a:r>
            <a:r>
              <a:rPr lang="en-US" baseline="30000" dirty="0" smtClean="0"/>
              <a:t>4</a:t>
            </a:r>
            <a:r>
              <a:rPr lang="en-US" dirty="0" smtClean="0"/>
              <a:t> J. </a:t>
            </a:r>
            <a:r>
              <a:rPr lang="en-US" dirty="0" smtClean="0">
                <a:solidFill>
                  <a:srgbClr val="FF0000"/>
                </a:solidFill>
              </a:rPr>
              <a:t>(</a:t>
            </a:r>
            <a:r>
              <a:rPr lang="en-US" dirty="0" err="1" smtClean="0">
                <a:solidFill>
                  <a:srgbClr val="FF0000"/>
                </a:solidFill>
              </a:rPr>
              <a:t>calcul</a:t>
            </a:r>
            <a:r>
              <a:rPr lang="en-US" dirty="0" smtClean="0">
                <a:solidFill>
                  <a:srgbClr val="FF0000"/>
                </a:solidFill>
              </a:rPr>
              <a:t> REA)</a:t>
            </a:r>
            <a:endParaRPr lang="fr-FR" dirty="0" smtClean="0">
              <a:solidFill>
                <a:srgbClr val="FF0000"/>
              </a:solidFill>
            </a:endParaRPr>
          </a:p>
          <a:p>
            <a:pPr algn="just">
              <a:buNone/>
            </a:pPr>
            <a:r>
              <a:rPr lang="fr-FR" dirty="0" smtClean="0"/>
              <a:t>   L’énergie cinétique du véhicule de masse 1000 kg roulant à 50 km/h et de</a:t>
            </a:r>
            <a:r>
              <a:rPr lang="fr-FR" u="sng" dirty="0" smtClean="0"/>
              <a:t> 9,8×10</a:t>
            </a:r>
            <a:r>
              <a:rPr lang="fr-FR" u="sng" baseline="30000" dirty="0" smtClean="0"/>
              <a:t>4</a:t>
            </a:r>
            <a:r>
              <a:rPr lang="fr-FR" u="sng" dirty="0" smtClean="0"/>
              <a:t> J</a:t>
            </a:r>
            <a:r>
              <a:rPr lang="fr-FR" dirty="0" smtClean="0"/>
              <a:t>.</a:t>
            </a:r>
          </a:p>
          <a:p>
            <a:pPr algn="just"/>
            <a:r>
              <a:rPr lang="fr-FR" dirty="0" smtClean="0"/>
              <a:t>Lors du freinage l’énergie cinétique se transforme en énergie thermique (chaleur). </a:t>
            </a:r>
            <a:r>
              <a:rPr lang="fr-FR" dirty="0" smtClean="0">
                <a:solidFill>
                  <a:srgbClr val="FF0000"/>
                </a:solidFill>
              </a:rPr>
              <a:t>(cours RCO)</a:t>
            </a:r>
          </a:p>
          <a:p>
            <a:endParaRPr lang="fr-FR"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704088"/>
            <a:ext cx="8715436" cy="1653342"/>
          </a:xfrm>
        </p:spPr>
        <p:txBody>
          <a:bodyPr>
            <a:normAutofit fontScale="90000"/>
          </a:bodyPr>
          <a:lstStyle/>
          <a:p>
            <a:pPr algn="just"/>
            <a:r>
              <a:rPr lang="fr-FR" sz="2200" b="1" dirty="0" smtClean="0"/>
              <a:t>A l’aide de calculs simples, expliquer pourquoi, sur autoroute, la règle « un automobiliste doit veiller à ce que le véhicule qui le </a:t>
            </a:r>
            <a:r>
              <a:rPr lang="fr-FR" sz="2000" b="1" dirty="0" smtClean="0">
                <a:latin typeface="Arial" pitchFamily="34" charset="0"/>
                <a:cs typeface="Arial" pitchFamily="34" charset="0"/>
              </a:rPr>
              <a:t>précède</a:t>
            </a:r>
            <a:r>
              <a:rPr lang="fr-FR" sz="2200" b="1" dirty="0" smtClean="0">
                <a:latin typeface="Arial" pitchFamily="34" charset="0"/>
                <a:cs typeface="Arial" pitchFamily="34" charset="0"/>
              </a:rPr>
              <a:t> </a:t>
            </a:r>
            <a:r>
              <a:rPr lang="fr-FR" sz="2200" b="1" dirty="0" smtClean="0"/>
              <a:t>soit séparé́ de lui d’au moins deux traits blancs » permet d’avoir une distance de sécurité́ suffisante.</a:t>
            </a:r>
            <a:r>
              <a:rPr lang="fr-FR" b="1" dirty="0" smtClean="0"/>
              <a:t/>
            </a:r>
            <a:br>
              <a:rPr lang="fr-FR" b="1" dirty="0" smtClean="0"/>
            </a:br>
            <a:endParaRPr lang="fr-FR" dirty="0"/>
          </a:p>
        </p:txBody>
      </p:sp>
      <p:sp>
        <p:nvSpPr>
          <p:cNvPr id="3" name="Espace réservé du contenu 2"/>
          <p:cNvSpPr>
            <a:spLocks noGrp="1"/>
          </p:cNvSpPr>
          <p:nvPr>
            <p:ph idx="1"/>
          </p:nvPr>
        </p:nvSpPr>
        <p:spPr/>
        <p:txBody>
          <a:bodyPr>
            <a:normAutofit fontScale="70000" lnSpcReduction="20000"/>
          </a:bodyPr>
          <a:lstStyle/>
          <a:p>
            <a:pPr algn="just"/>
            <a:r>
              <a:rPr lang="fr-FR" sz="3400" dirty="0" smtClean="0">
                <a:solidFill>
                  <a:srgbClr val="FF0000"/>
                </a:solidFill>
              </a:rPr>
              <a:t>Exercice à tâche complexe, une question qui nécessite 3 étapes pour y répondre.</a:t>
            </a:r>
          </a:p>
          <a:p>
            <a:pPr algn="just"/>
            <a:r>
              <a:rPr lang="fr-FR" dirty="0" smtClean="0"/>
              <a:t>-</a:t>
            </a:r>
            <a:r>
              <a:rPr lang="fr-FR" b="1" u="sng" dirty="0" smtClean="0"/>
              <a:t>Etape 1</a:t>
            </a:r>
            <a:r>
              <a:rPr lang="fr-FR" dirty="0" smtClean="0"/>
              <a:t> : D’après le texte la distance de sécurité correspond à la distance parcourue par le véhicule pendant une durée d’au moins 2 secondes. </a:t>
            </a:r>
            <a:r>
              <a:rPr lang="fr-FR" dirty="0" smtClean="0">
                <a:solidFill>
                  <a:srgbClr val="FF0000"/>
                </a:solidFill>
              </a:rPr>
              <a:t>(Lecture du texte APP)</a:t>
            </a:r>
          </a:p>
          <a:p>
            <a:pPr algn="just"/>
            <a:r>
              <a:rPr lang="fr-FR" dirty="0" smtClean="0"/>
              <a:t>-</a:t>
            </a:r>
            <a:r>
              <a:rPr lang="fr-FR" b="1" u="sng" dirty="0" smtClean="0"/>
              <a:t>Etape 2</a:t>
            </a:r>
            <a:r>
              <a:rPr lang="fr-FR" dirty="0" smtClean="0"/>
              <a:t> : Calculons la distance parcourue par le véhicule roulant à 130 km/h pendant 2 s.</a:t>
            </a:r>
          </a:p>
          <a:p>
            <a:pPr algn="just">
              <a:buNone/>
            </a:pPr>
            <a:r>
              <a:rPr lang="fr-FR" dirty="0" smtClean="0"/>
              <a:t>     D’après le tableau, une vitesse de 130 km/h équivaut à une vitesse de 36 m/s. (Lecture du tableau APP)</a:t>
            </a:r>
          </a:p>
          <a:p>
            <a:pPr algn="just">
              <a:buNone/>
            </a:pPr>
            <a:r>
              <a:rPr lang="fr-FR" dirty="0" smtClean="0"/>
              <a:t>     d = v × t = 36 × 2 = 72 m. Donc </a:t>
            </a:r>
            <a:r>
              <a:rPr lang="fr-FR" u="sng" dirty="0" smtClean="0"/>
              <a:t>la distance de sécurité  sera d’au moins 72 m</a:t>
            </a:r>
            <a:r>
              <a:rPr lang="fr-FR" dirty="0" smtClean="0"/>
              <a:t>. </a:t>
            </a:r>
            <a:r>
              <a:rPr lang="fr-FR" dirty="0" smtClean="0">
                <a:solidFill>
                  <a:srgbClr val="FF0000"/>
                </a:solidFill>
              </a:rPr>
              <a:t>(formule RCO et calcul REA)</a:t>
            </a:r>
          </a:p>
          <a:p>
            <a:pPr algn="just"/>
            <a:r>
              <a:rPr lang="fr-FR" dirty="0" smtClean="0"/>
              <a:t>-</a:t>
            </a:r>
            <a:r>
              <a:rPr lang="fr-FR" b="1" u="sng" dirty="0" smtClean="0"/>
              <a:t>Etape 3</a:t>
            </a:r>
            <a:r>
              <a:rPr lang="fr-FR" dirty="0" smtClean="0"/>
              <a:t> : La distance séparant deux traits blancs est d’ = 38 + 14 + 38 = 90 m. Cette distance est bien supérieure à la distance de sécurité (90 m &gt; 72 m). D’où sur autoroute, la règle «  un automobiliste doit veiller à ce que le véhicule qui le précède soit séparé de lui d’au moins 2 traits blancs » est cohérente pour respecter la distance de sécurité. </a:t>
            </a:r>
            <a:r>
              <a:rPr lang="fr-FR" dirty="0" smtClean="0">
                <a:solidFill>
                  <a:srgbClr val="FF0000"/>
                </a:solidFill>
              </a:rPr>
              <a:t>(Lecture du graphique APP et calcul REA et comparaison VAL).</a:t>
            </a:r>
          </a:p>
          <a:p>
            <a:endParaRPr lang="fr-FR" dirty="0">
              <a:solidFill>
                <a:srgbClr val="FF0000"/>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Bilan du sujet « 0 » DNB</a:t>
            </a:r>
            <a:endParaRPr lang="fr-FR" dirty="0"/>
          </a:p>
        </p:txBody>
      </p:sp>
      <p:sp>
        <p:nvSpPr>
          <p:cNvPr id="3" name="Espace réservé du contenu 2"/>
          <p:cNvSpPr>
            <a:spLocks noGrp="1"/>
          </p:cNvSpPr>
          <p:nvPr>
            <p:ph idx="1"/>
          </p:nvPr>
        </p:nvSpPr>
        <p:spPr/>
        <p:txBody>
          <a:bodyPr>
            <a:normAutofit/>
          </a:bodyPr>
          <a:lstStyle/>
          <a:p>
            <a:pPr algn="just"/>
            <a:r>
              <a:rPr lang="fr-FR" dirty="0" smtClean="0"/>
              <a:t>On retrouve des tâches simples et des tâches complexes.</a:t>
            </a:r>
          </a:p>
          <a:p>
            <a:pPr algn="just"/>
            <a:r>
              <a:rPr lang="fr-FR" dirty="0" smtClean="0"/>
              <a:t>On retrouve les 5 compétences (APP-ANA-REA-VAL-COM).</a:t>
            </a:r>
          </a:p>
          <a:p>
            <a:pPr algn="just"/>
            <a:r>
              <a:rPr lang="fr-FR" dirty="0" smtClean="0"/>
              <a:t>Les élèves doivent savoir leur cours et leurs formules (RCO)</a:t>
            </a:r>
          </a:p>
          <a:p>
            <a:pPr algn="just"/>
            <a:r>
              <a:rPr lang="fr-FR" dirty="0" smtClean="0"/>
              <a:t>La compétence communiquer est présente à toute les questions, elle consiste, de la part de l’élève, </a:t>
            </a:r>
            <a:r>
              <a:rPr lang="fr-FR" dirty="0" smtClean="0">
                <a:solidFill>
                  <a:srgbClr val="FF0000"/>
                </a:solidFill>
              </a:rPr>
              <a:t>à expliquer ce qu’il fait</a:t>
            </a:r>
            <a:r>
              <a:rPr lang="fr-FR" dirty="0" smtClean="0"/>
              <a:t>, et à </a:t>
            </a:r>
            <a:r>
              <a:rPr lang="fr-FR" dirty="0" smtClean="0">
                <a:solidFill>
                  <a:srgbClr val="FF0000"/>
                </a:solidFill>
              </a:rPr>
              <a:t>mettre en évidence le résultat de la question (encadrer ou souligner). </a:t>
            </a:r>
            <a:endParaRPr lang="fr-FR" dirty="0">
              <a:solidFill>
                <a:srgbClr val="FF0000"/>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FF0000"/>
                </a:solidFill>
              </a:rPr>
              <a:t>PARTIE 4</a:t>
            </a:r>
            <a:endParaRPr lang="fr-FR" dirty="0">
              <a:solidFill>
                <a:srgbClr val="FF0000"/>
              </a:solidFill>
            </a:endParaRPr>
          </a:p>
        </p:txBody>
      </p:sp>
      <p:sp>
        <p:nvSpPr>
          <p:cNvPr id="3" name="Espace réservé du texte 2"/>
          <p:cNvSpPr>
            <a:spLocks noGrp="1"/>
          </p:cNvSpPr>
          <p:nvPr>
            <p:ph type="body" idx="1"/>
          </p:nvPr>
        </p:nvSpPr>
        <p:spPr/>
        <p:txBody>
          <a:bodyPr>
            <a:normAutofit/>
          </a:bodyPr>
          <a:lstStyle/>
          <a:p>
            <a:r>
              <a:rPr lang="fr-FR" sz="4000" dirty="0" smtClean="0"/>
              <a:t>Les documents d’accompagnement</a:t>
            </a:r>
            <a:endParaRPr lang="fr-FR" sz="40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dirty="0" smtClean="0"/>
              <a:t>RESSOURCES EN LIGNE SUR EDUSCOL</a:t>
            </a:r>
            <a:endParaRPr lang="fr-FR" sz="4000" dirty="0"/>
          </a:p>
        </p:txBody>
      </p:sp>
      <p:sp>
        <p:nvSpPr>
          <p:cNvPr id="3" name="Espace réservé du contenu 2"/>
          <p:cNvSpPr>
            <a:spLocks noGrp="1"/>
          </p:cNvSpPr>
          <p:nvPr>
            <p:ph idx="1"/>
          </p:nvPr>
        </p:nvSpPr>
        <p:spPr/>
        <p:txBody>
          <a:bodyPr/>
          <a:lstStyle/>
          <a:p>
            <a:r>
              <a:rPr lang="fr-FR" u="sng" dirty="0" smtClean="0">
                <a:hlinkClick r:id="rId2"/>
              </a:rPr>
              <a:t>Adresse: http://eduscol.education.fr/cid100248/ressources-physique-chimie-cycle-4.html</a:t>
            </a:r>
            <a:r>
              <a:rPr lang="fr-FR" dirty="0" smtClean="0"/>
              <a:t> </a:t>
            </a:r>
          </a:p>
          <a:p>
            <a:pPr>
              <a:buNone/>
            </a:pPr>
            <a:endParaRPr lang="fr-FR" dirty="0" smtClean="0"/>
          </a:p>
          <a:p>
            <a:r>
              <a:rPr lang="fr-FR" dirty="0" smtClean="0">
                <a:hlinkClick r:id="rId3" action="ppaction://hlinkfile"/>
              </a:rPr>
              <a:t>Ressources en ligne sur EDUSCOL.docx</a:t>
            </a:r>
            <a:endParaRPr lang="fr-FR"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4000" dirty="0" smtClean="0"/>
              <a:t>LES DOCUMENTS SUR L’ÉVALUATION</a:t>
            </a:r>
            <a:endParaRPr lang="fr-FR" sz="4000" dirty="0"/>
          </a:p>
        </p:txBody>
      </p:sp>
      <p:sp>
        <p:nvSpPr>
          <p:cNvPr id="3" name="Espace réservé du contenu 2"/>
          <p:cNvSpPr>
            <a:spLocks noGrp="1"/>
          </p:cNvSpPr>
          <p:nvPr>
            <p:ph idx="1"/>
          </p:nvPr>
        </p:nvSpPr>
        <p:spPr/>
        <p:txBody>
          <a:bodyPr>
            <a:normAutofit fontScale="92500" lnSpcReduction="20000"/>
          </a:bodyPr>
          <a:lstStyle/>
          <a:p>
            <a:pPr algn="just"/>
            <a:r>
              <a:rPr lang="fr-FR" sz="2800" dirty="0" smtClean="0"/>
              <a:t>Ces documents montrent comment évaluer le domaine 4 (qui est notre domaine). L’évaluation des autres domaines est très classique et ne nécessite pas d’exemple.</a:t>
            </a:r>
          </a:p>
          <a:p>
            <a:pPr algn="just"/>
            <a:r>
              <a:rPr lang="fr-FR" sz="2800" dirty="0" smtClean="0"/>
              <a:t>Ces documents sont principalement des tâches complexes. Cela ne signifie pas qu’il faut faire uniquement cela. L’évaluation des tâches simples est très classique et ne nécessite pas d’exemple.</a:t>
            </a:r>
          </a:p>
          <a:p>
            <a:pPr algn="just"/>
            <a:endParaRPr lang="fr-FR" sz="2800" dirty="0" smtClean="0"/>
          </a:p>
          <a:p>
            <a:pPr algn="just"/>
            <a:r>
              <a:rPr lang="fr-FR" sz="2800" dirty="0" smtClean="0"/>
              <a:t>Ces documents sont tous à faire en activités expérimentales, ce qui ne signifie pas qu’il ne faut pas faire de tâches complexes en évaluation écrite.</a:t>
            </a:r>
            <a:endParaRPr lang="fr-FR" sz="28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Présentation des  documents</a:t>
            </a:r>
            <a:endParaRPr lang="fr-FR" dirty="0"/>
          </a:p>
        </p:txBody>
      </p:sp>
      <p:sp>
        <p:nvSpPr>
          <p:cNvPr id="3" name="Espace réservé du contenu 2"/>
          <p:cNvSpPr>
            <a:spLocks noGrp="1"/>
          </p:cNvSpPr>
          <p:nvPr>
            <p:ph idx="1"/>
          </p:nvPr>
        </p:nvSpPr>
        <p:spPr/>
        <p:txBody>
          <a:bodyPr>
            <a:normAutofit lnSpcReduction="10000"/>
          </a:bodyPr>
          <a:lstStyle/>
          <a:p>
            <a:r>
              <a:rPr lang="fr-FR" dirty="0" smtClean="0"/>
              <a:t>Ces exemples sont tous présentés de la même façon. On trouve :</a:t>
            </a:r>
          </a:p>
          <a:p>
            <a:pPr algn="just"/>
            <a:r>
              <a:rPr lang="fr-FR" dirty="0" smtClean="0"/>
              <a:t>Une première partie pour le professeurs (plusieurs pages) où vous pouvez trouver notamment des indicateurs permettant de suivre la progression de l’élève au cours de l’évaluation, des aides (coups de pouce) à donner à l’élève s’il est bloqué, les niveaux de maitrise attendus, le matériel…</a:t>
            </a:r>
          </a:p>
          <a:p>
            <a:pPr algn="just"/>
            <a:r>
              <a:rPr lang="fr-FR" dirty="0" smtClean="0"/>
              <a:t>La seconde partie est le document élève (très courte une page) présentée en démarche d’investigation (tâche complexe)</a:t>
            </a:r>
          </a:p>
          <a:p>
            <a:endParaRPr lang="fr-FR"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Présentation de deux documents</a:t>
            </a:r>
            <a:endParaRPr lang="fr-FR" dirty="0"/>
          </a:p>
        </p:txBody>
      </p:sp>
      <p:sp>
        <p:nvSpPr>
          <p:cNvPr id="3" name="Espace réservé du contenu 2"/>
          <p:cNvSpPr>
            <a:spLocks noGrp="1"/>
          </p:cNvSpPr>
          <p:nvPr>
            <p:ph idx="1"/>
          </p:nvPr>
        </p:nvSpPr>
        <p:spPr/>
        <p:txBody>
          <a:bodyPr/>
          <a:lstStyle/>
          <a:p>
            <a:r>
              <a:rPr lang="fr-FR" dirty="0" smtClean="0"/>
              <a:t>Un exemple avec le pH</a:t>
            </a:r>
          </a:p>
          <a:p>
            <a:pPr>
              <a:buNone/>
            </a:pPr>
            <a:r>
              <a:rPr lang="fr-FR" dirty="0" smtClean="0">
                <a:hlinkClick r:id="rId2" action="ppaction://hlinkfile"/>
              </a:rPr>
              <a:t>tâche complexe expérimentale pH.pdf</a:t>
            </a:r>
            <a:endParaRPr lang="fr-FR" dirty="0" smtClean="0"/>
          </a:p>
          <a:p>
            <a:endParaRPr lang="fr-FR" dirty="0" smtClean="0"/>
          </a:p>
          <a:p>
            <a:r>
              <a:rPr lang="fr-FR" dirty="0" smtClean="0"/>
              <a:t>Un exemple avec la masse volumique</a:t>
            </a:r>
          </a:p>
          <a:p>
            <a:pPr>
              <a:buNone/>
            </a:pPr>
            <a:r>
              <a:rPr lang="fr-FR" dirty="0" smtClean="0">
                <a:hlinkClick r:id="rId3" action="ppaction://hlinkfile"/>
              </a:rPr>
              <a:t>tâche complexe expérimentale masse volumique.pdf</a:t>
            </a:r>
            <a:endParaRPr lang="fr-FR" dirty="0" smtClean="0"/>
          </a:p>
          <a:p>
            <a:pPr algn="just">
              <a:buNone/>
            </a:pPr>
            <a:r>
              <a:rPr lang="fr-FR" dirty="0" smtClean="0"/>
              <a:t>Rem: ce dernier exemple peut facilement se transformer en exercice non expérimental, il suffit de donner la masse volumique du sable (par exemple dans un texte ou un tableau).</a:t>
            </a:r>
            <a:endParaRPr lang="fr-FR"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Exemple de résolution du problème de la remorque</a:t>
            </a:r>
            <a:endParaRPr lang="fr-FR" dirty="0"/>
          </a:p>
        </p:txBody>
      </p:sp>
      <p:sp>
        <p:nvSpPr>
          <p:cNvPr id="3" name="Espace réservé du contenu 2"/>
          <p:cNvSpPr>
            <a:spLocks noGrp="1"/>
          </p:cNvSpPr>
          <p:nvPr>
            <p:ph idx="1"/>
          </p:nvPr>
        </p:nvSpPr>
        <p:spPr/>
        <p:txBody>
          <a:bodyPr>
            <a:normAutofit/>
          </a:bodyPr>
          <a:lstStyle/>
          <a:p>
            <a:pPr algn="just"/>
            <a:r>
              <a:rPr lang="fr-FR" dirty="0" smtClean="0"/>
              <a:t>1) Calcul du volume de la remorque: V=0,99x1,44x0,4   V= 0,57 m</a:t>
            </a:r>
            <a:r>
              <a:rPr lang="fr-FR" baseline="30000" dirty="0" smtClean="0"/>
              <a:t>3</a:t>
            </a:r>
            <a:endParaRPr lang="fr-FR" dirty="0" smtClean="0"/>
          </a:p>
          <a:p>
            <a:pPr algn="just"/>
            <a:r>
              <a:rPr lang="fr-FR" dirty="0" smtClean="0"/>
              <a:t>2) On compare avec le volume de sable à transporter m</a:t>
            </a:r>
            <a:r>
              <a:rPr lang="fr-FR" baseline="30000" dirty="0" smtClean="0"/>
              <a:t>3</a:t>
            </a:r>
            <a:r>
              <a:rPr lang="fr-FR" dirty="0" smtClean="0"/>
              <a:t>. Il faut donc 2 voyages. Mais cela respecte-t-il la charge maximale admissible par la remorque ?</a:t>
            </a:r>
          </a:p>
          <a:p>
            <a:pPr algn="just"/>
            <a:r>
              <a:rPr lang="fr-FR" dirty="0" smtClean="0"/>
              <a:t>3) On calcule expérimentalement la masse volumique du sable sec. (on pèse un certain volume de sable sec). On trouve 1600 kg/m</a:t>
            </a:r>
            <a:r>
              <a:rPr lang="fr-FR" baseline="30000" dirty="0" smtClean="0"/>
              <a:t>3</a:t>
            </a:r>
            <a:endParaRPr lang="fr-FR" dirty="0" smtClean="0"/>
          </a:p>
          <a:p>
            <a:pPr algn="just"/>
            <a:r>
              <a:rPr lang="fr-FR" dirty="0" smtClean="0"/>
              <a:t>4) On calcule la masse de 0,57 m</a:t>
            </a:r>
            <a:r>
              <a:rPr lang="fr-FR" baseline="30000" dirty="0" smtClean="0"/>
              <a:t>3</a:t>
            </a:r>
            <a:r>
              <a:rPr lang="fr-FR" dirty="0" smtClean="0"/>
              <a:t>  m=</a:t>
            </a:r>
            <a:r>
              <a:rPr lang="fr-FR" dirty="0" err="1" smtClean="0"/>
              <a:t>ρV</a:t>
            </a:r>
            <a:r>
              <a:rPr lang="fr-FR" dirty="0" smtClean="0"/>
              <a:t>=1600x0,57 m=912 kg ce qui est supérieur aux 500kg admissibles</a:t>
            </a:r>
          </a:p>
          <a:p>
            <a:pPr>
              <a:buNone/>
            </a:pPr>
            <a:endParaRPr lang="fr-FR"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Exemple de résolution du problème de la remorque (suite)</a:t>
            </a:r>
            <a:endParaRPr lang="fr-FR" dirty="0"/>
          </a:p>
        </p:txBody>
      </p:sp>
      <p:sp>
        <p:nvSpPr>
          <p:cNvPr id="3" name="Espace réservé du contenu 2"/>
          <p:cNvSpPr>
            <a:spLocks noGrp="1"/>
          </p:cNvSpPr>
          <p:nvPr>
            <p:ph idx="1"/>
          </p:nvPr>
        </p:nvSpPr>
        <p:spPr/>
        <p:txBody>
          <a:bodyPr/>
          <a:lstStyle/>
          <a:p>
            <a:pPr algn="just"/>
            <a:r>
              <a:rPr lang="fr-FR" dirty="0" smtClean="0"/>
              <a:t>5) On calcule le volume de sable que l’on peut transporter en un seul voyage en respectant la charge maximale autorisée: V= M/ρ  =500/1600= 0,31 m</a:t>
            </a:r>
            <a:r>
              <a:rPr lang="fr-FR" baseline="30000" dirty="0" smtClean="0"/>
              <a:t>3</a:t>
            </a:r>
            <a:endParaRPr lang="fr-FR" dirty="0" smtClean="0"/>
          </a:p>
          <a:p>
            <a:pPr algn="just"/>
            <a:r>
              <a:rPr lang="fr-FR" dirty="0" smtClean="0"/>
              <a:t>6) Calcul du nombre de voyages: 1/0,31= 3,22. Il faudra donc 4 voyages.</a:t>
            </a:r>
          </a:p>
          <a:p>
            <a:pPr>
              <a:buNone/>
            </a:pPr>
            <a:endParaRPr lang="fr-FR"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Niveaux de maîtrise</a:t>
            </a:r>
            <a:endParaRPr lang="fr-FR" dirty="0"/>
          </a:p>
        </p:txBody>
      </p:sp>
      <p:sp>
        <p:nvSpPr>
          <p:cNvPr id="3" name="Espace réservé du contenu 2"/>
          <p:cNvSpPr>
            <a:spLocks noGrp="1"/>
          </p:cNvSpPr>
          <p:nvPr>
            <p:ph idx="1"/>
          </p:nvPr>
        </p:nvSpPr>
        <p:spPr/>
        <p:txBody>
          <a:bodyPr/>
          <a:lstStyle/>
          <a:p>
            <a:pPr algn="just"/>
            <a:r>
              <a:rPr lang="fr-FR" dirty="0" smtClean="0"/>
              <a:t>Etant donné que nous sommes en TP, l’élève ne doit pas rester bloqué sans rien faire. L’objectif est que tout le monde finisse donc c’est pour cela qu’il y a des aides. Il est donc difficile de mettre une note sur la réussite ou non du TP. C’est le nombre d’aides fournies par le professeur qui définit le niveau de maîtrise de l’élève.</a:t>
            </a:r>
          </a:p>
          <a:p>
            <a:pPr algn="just"/>
            <a:r>
              <a:rPr lang="fr-FR" dirty="0" smtClean="0"/>
              <a:t>Très bonne maîtrise: aucune aide</a:t>
            </a:r>
          </a:p>
          <a:p>
            <a:pPr algn="just"/>
            <a:r>
              <a:rPr lang="fr-FR" dirty="0" smtClean="0"/>
              <a:t>Maîtrise satisfaisante : Une ou deux aides</a:t>
            </a:r>
          </a:p>
          <a:p>
            <a:pPr algn="just"/>
            <a:r>
              <a:rPr lang="fr-FR" dirty="0" smtClean="0"/>
              <a:t>Maîtrise fragile: Trois aides et plus</a:t>
            </a:r>
          </a:p>
          <a:p>
            <a:pPr algn="just"/>
            <a:r>
              <a:rPr lang="fr-FR" dirty="0" smtClean="0"/>
              <a:t>Maîtrise insuffisante: TP non résolu malgré les aides</a:t>
            </a:r>
            <a:endParaRPr lang="fr-FR"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574</TotalTime>
  <Words>2227</Words>
  <Application>Microsoft Office PowerPoint</Application>
  <PresentationFormat>Affichage à l'écran (4:3)</PresentationFormat>
  <Paragraphs>215</Paragraphs>
  <Slides>41</Slides>
  <Notes>1</Notes>
  <HiddenSlides>0</HiddenSlides>
  <MMClips>0</MMClips>
  <ScaleCrop>false</ScaleCrop>
  <HeadingPairs>
    <vt:vector size="4" baseType="variant">
      <vt:variant>
        <vt:lpstr>Thème</vt:lpstr>
      </vt:variant>
      <vt:variant>
        <vt:i4>1</vt:i4>
      </vt:variant>
      <vt:variant>
        <vt:lpstr>Titres des diapositives</vt:lpstr>
      </vt:variant>
      <vt:variant>
        <vt:i4>41</vt:i4>
      </vt:variant>
    </vt:vector>
  </HeadingPairs>
  <TitlesOfParts>
    <vt:vector size="42" baseType="lpstr">
      <vt:lpstr>Débit</vt:lpstr>
      <vt:lpstr>La « nouvelle » évaluation </vt:lpstr>
      <vt:lpstr>PARTIE 1</vt:lpstr>
      <vt:lpstr>L’évaluation avant la réforme  (Ce qu’il ne faut plus faire) 1</vt:lpstr>
      <vt:lpstr>L’évaluation avant la réforme  (Ce qu’il ne faut plus faire) 2</vt:lpstr>
      <vt:lpstr>L’évaluation après la réforme  (Ce qu’il va falloir faire)</vt:lpstr>
      <vt:lpstr>Diversification de l’évaluation</vt:lpstr>
      <vt:lpstr>L’évaluation formative</vt:lpstr>
      <vt:lpstr>Exemple d’organisation de l’évaluation formative</vt:lpstr>
      <vt:lpstr>Préparation des évaluations</vt:lpstr>
      <vt:lpstr>L’évaluation sommative</vt:lpstr>
      <vt:lpstr>La progression spiralée</vt:lpstr>
      <vt:lpstr>La rédaction du LSU (partie bulletin)</vt:lpstr>
      <vt:lpstr>Le remplissage du LSU (Fin de cycle et brevet)</vt:lpstr>
      <vt:lpstr>Rôle du professeur référent et des autres professeurs</vt:lpstr>
      <vt:lpstr>PARTIE 2</vt:lpstr>
      <vt:lpstr>Le lien entre les programmes disciplinaires et le SC</vt:lpstr>
      <vt:lpstr>Evaluation possible du domaine 1 composante 1: Maitrise du français à l’écrit et à l’oral</vt:lpstr>
      <vt:lpstr>Evaluation possible du domaine 1 composante 2: Maitrise des langues étrangères</vt:lpstr>
      <vt:lpstr>Evaluation possible du domaine 1 composante 3: Maitrise des langages scientifiques</vt:lpstr>
      <vt:lpstr>Evaluation possible du domaine 1 composante 3: Maitrise des arts et du corps</vt:lpstr>
      <vt:lpstr>Evaluation possible du domaine 2: Méthodes et outils pour apprendre</vt:lpstr>
      <vt:lpstr>Evaluation possible du domaine 3:  La formation de la personne et du citoyen</vt:lpstr>
      <vt:lpstr>     :  Evaluation possible du domaine 4:  Les systèmes naturels et les systèmes techniques </vt:lpstr>
      <vt:lpstr>Evaluation possible du domaine 5:  Les représentations du monde dans l’activité humaine</vt:lpstr>
      <vt:lpstr>Diapositive 25</vt:lpstr>
      <vt:lpstr>Bilan</vt:lpstr>
      <vt:lpstr>Que doit contenir une bonne évaluation ?</vt:lpstr>
      <vt:lpstr>PARTIE 3</vt:lpstr>
      <vt:lpstr>SUJET « 0 »</vt:lpstr>
      <vt:lpstr>Au voisinage d’un collège, un véhicule roule à 30 km/h, vitesse maximale autorisée ; donner la valeur de la distance de réaction Dr, de la distance de freinage Df et calculer la valeur de la distance d’arrêt Da. Commenter la valeur de la distance d’arrêt obtenue en la comparant à celle d’une autre longueur ou distance que vous choisirez. </vt:lpstr>
      <vt:lpstr>Rappeler l’expression de l’énergie cinétique d’un objet en fonction de sa masse m et de sa vitesse V. Calculer l’énergie cinétique d’un véhicule de masse m = 1000 kg roulant à 50 km/h. Lors du freinage, l’énergie cinétique du véhicule diminue jusqu’à s’annuler. Décrire ce que devient cette énergie. </vt:lpstr>
      <vt:lpstr>A l’aide de calculs simples, expliquer pourquoi, sur autoroute, la règle « un automobiliste doit veiller à ce que le véhicule qui le précède soit séparé́ de lui d’au moins deux traits blancs » permet d’avoir une distance de sécurité́ suffisante. </vt:lpstr>
      <vt:lpstr>Bilan du sujet « 0 » DNB</vt:lpstr>
      <vt:lpstr>PARTIE 4</vt:lpstr>
      <vt:lpstr>RESSOURCES EN LIGNE SUR EDUSCOL</vt:lpstr>
      <vt:lpstr>LES DOCUMENTS SUR L’ÉVALUATION</vt:lpstr>
      <vt:lpstr>Présentation des  documents</vt:lpstr>
      <vt:lpstr>Présentation de deux documents</vt:lpstr>
      <vt:lpstr>Exemple de résolution du problème de la remorque</vt:lpstr>
      <vt:lpstr>Exemple de résolution du problème de la remorque (suite)</vt:lpstr>
      <vt:lpstr>Niveaux de maîtrise</vt:lpstr>
    </vt:vector>
  </TitlesOfParts>
  <Company>Your Company 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 nouvelle » évaluation </dc:title>
  <dc:creator>Your User Name</dc:creator>
  <cp:lastModifiedBy>Your User Name</cp:lastModifiedBy>
  <cp:revision>61</cp:revision>
  <dcterms:created xsi:type="dcterms:W3CDTF">2017-02-17T14:01:35Z</dcterms:created>
  <dcterms:modified xsi:type="dcterms:W3CDTF">2017-05-12T13:27:54Z</dcterms:modified>
</cp:coreProperties>
</file>