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7" r:id="rId2"/>
    <p:sldId id="308" r:id="rId3"/>
    <p:sldId id="332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29" r:id="rId25"/>
    <p:sldId id="330" r:id="rId26"/>
    <p:sldId id="331" r:id="rId27"/>
    <p:sldId id="277" r:id="rId28"/>
    <p:sldId id="263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00FF"/>
    <a:srgbClr val="ED1879"/>
    <a:srgbClr val="FB7644"/>
    <a:srgbClr val="FFFF00"/>
    <a:srgbClr val="ED4E79"/>
    <a:srgbClr val="707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14"/>
  </p:normalViewPr>
  <p:slideViewPr>
    <p:cSldViewPr snapToGrid="0" snapToObjects="1">
      <p:cViewPr varScale="1">
        <p:scale>
          <a:sx n="108" d="100"/>
          <a:sy n="108" d="100"/>
        </p:scale>
        <p:origin x="6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92A00-DFB3-AC48-AC6D-1EA39F86F426}" type="datetimeFigureOut">
              <a:rPr lang="fr-FR" smtClean="0"/>
              <a:t>25/03/2017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D009D-B28C-D648-992A-DA58624BDE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272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4B21B-8B82-4BB5-A76D-11A5E76893DD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047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7880-E48C-3943-A662-B529BE6AC209}" type="datetimeFigureOut">
              <a:rPr lang="fr-FR" smtClean="0"/>
              <a:t>25/03/2017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8236-F6E5-AA41-9B03-B9A90D00F5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314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7880-E48C-3943-A662-B529BE6AC209}" type="datetimeFigureOut">
              <a:rPr lang="fr-FR" smtClean="0"/>
              <a:t>25/03/2017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8236-F6E5-AA41-9B03-B9A90D00F5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2103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7880-E48C-3943-A662-B529BE6AC209}" type="datetimeFigureOut">
              <a:rPr lang="fr-FR" smtClean="0"/>
              <a:t>25/03/2017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8236-F6E5-AA41-9B03-B9A90D00F5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8341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7880-E48C-3943-A662-B529BE6AC209}" type="datetimeFigureOut">
              <a:rPr lang="fr-FR" smtClean="0"/>
              <a:t>25/03/2017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8236-F6E5-AA41-9B03-B9A90D00F5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94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7880-E48C-3943-A662-B529BE6AC209}" type="datetimeFigureOut">
              <a:rPr lang="fr-FR" smtClean="0"/>
              <a:t>25/03/2017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8236-F6E5-AA41-9B03-B9A90D00F5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04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7880-E48C-3943-A662-B529BE6AC209}" type="datetimeFigureOut">
              <a:rPr lang="fr-FR" smtClean="0"/>
              <a:t>25/03/2017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8236-F6E5-AA41-9B03-B9A90D00F5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88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7880-E48C-3943-A662-B529BE6AC209}" type="datetimeFigureOut">
              <a:rPr lang="fr-FR" smtClean="0"/>
              <a:t>25/03/2017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8236-F6E5-AA41-9B03-B9A90D00F5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549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7880-E48C-3943-A662-B529BE6AC209}" type="datetimeFigureOut">
              <a:rPr lang="fr-FR" smtClean="0"/>
              <a:t>25/03/2017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8236-F6E5-AA41-9B03-B9A90D00F5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7648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7880-E48C-3943-A662-B529BE6AC209}" type="datetimeFigureOut">
              <a:rPr lang="fr-FR" smtClean="0"/>
              <a:t>25/03/2017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8236-F6E5-AA41-9B03-B9A90D00F5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4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7880-E48C-3943-A662-B529BE6AC209}" type="datetimeFigureOut">
              <a:rPr lang="fr-FR" smtClean="0"/>
              <a:t>25/03/2017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8236-F6E5-AA41-9B03-B9A90D00F5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474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7880-E48C-3943-A662-B529BE6AC209}" type="datetimeFigureOut">
              <a:rPr lang="fr-FR" smtClean="0"/>
              <a:t>25/03/2017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8236-F6E5-AA41-9B03-B9A90D00F5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0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17880-E48C-3943-A662-B529BE6AC209}" type="datetimeFigureOut">
              <a:rPr lang="fr-FR" smtClean="0"/>
              <a:t>25/03/2017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F8236-F6E5-AA41-9B03-B9A90D00F5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956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crative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723636"/>
            <a:ext cx="12192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fr-FR" sz="60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Evaluation en temps réel:</a:t>
            </a:r>
          </a:p>
          <a:p>
            <a:pPr algn="ctr" defTabSz="457200"/>
            <a:r>
              <a:rPr lang="fr-FR" sz="60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</a:t>
            </a:r>
            <a:endParaRPr lang="fr-FR" sz="6000" b="1" dirty="0">
              <a:ln w="22225">
                <a:solidFill>
                  <a:srgbClr val="2E83C3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1059704" y="5869671"/>
            <a:ext cx="1132296" cy="9792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8F7F3"/>
              </a:clrFrom>
              <a:clrTo>
                <a:srgbClr val="F8F7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10" y="5447258"/>
            <a:ext cx="2707180" cy="107698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89" y="5836820"/>
            <a:ext cx="1483087" cy="52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096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19031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F0000"/>
                </a:solidFill>
              </a:rPr>
              <a:t>Cadre institutionnel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77834" y="4940135"/>
            <a:ext cx="1490353" cy="605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799081" y="2895895"/>
            <a:ext cx="7634062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Char char="•"/>
            </a:pPr>
            <a:r>
              <a:rPr lang="fr-FR" sz="2400" b="1" i="1" dirty="0"/>
              <a:t>Adapter son enseignement et son action éducative à la diversité des élèves.</a:t>
            </a:r>
          </a:p>
          <a:p>
            <a:pPr marL="457200" indent="-457200" algn="just">
              <a:lnSpc>
                <a:spcPct val="150000"/>
              </a:lnSpc>
              <a:buFont typeface="Arial" charset="0"/>
              <a:buChar char="•"/>
            </a:pPr>
            <a:r>
              <a:rPr lang="fr-FR" sz="2400" b="1" i="1" dirty="0"/>
              <a:t>Tirer le meilleur parti des outils et des usages numériques pour permettre l'individualisation des apprentissages.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34" y="2812265"/>
            <a:ext cx="2631598" cy="26315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90642" y="1311336"/>
            <a:ext cx="8849245" cy="1318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u="sng" dirty="0">
                <a:highlight>
                  <a:srgbClr val="FFFF00"/>
                </a:highlight>
              </a:rPr>
              <a:t>Référentiel des compétences professionnelles des métiers</a:t>
            </a:r>
          </a:p>
          <a:p>
            <a:pPr algn="just">
              <a:lnSpc>
                <a:spcPct val="150000"/>
              </a:lnSpc>
            </a:pPr>
            <a:r>
              <a:rPr lang="fr-FR" sz="2800" b="1" u="sng" dirty="0">
                <a:highlight>
                  <a:srgbClr val="FFFF00"/>
                </a:highlight>
              </a:rPr>
              <a:t> du professorat et de l'éducation (MENE1315928A)</a:t>
            </a:r>
          </a:p>
        </p:txBody>
      </p:sp>
    </p:spTree>
    <p:extLst>
      <p:ext uri="{BB962C8B-B14F-4D97-AF65-F5344CB8AC3E}">
        <p14:creationId xmlns:p14="http://schemas.microsoft.com/office/powerpoint/2010/main" val="281678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19031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Constats / Besoins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77834" y="4940135"/>
            <a:ext cx="1490353" cy="605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2949534" y="2461312"/>
            <a:ext cx="84015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fr-FR" sz="2800" b="1" dirty="0"/>
              <a:t>Comment diversifier les pratiques pédagogiques ?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fr-FR" sz="2800" b="1" dirty="0"/>
              <a:t>Comment diagnostiquer en temps réel ?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fr-FR" sz="2800" b="1" dirty="0"/>
              <a:t>Comment évaluer en temps réel ?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fr-FR" sz="2800" b="1" dirty="0"/>
              <a:t>Comment interroger rapidement </a:t>
            </a:r>
            <a:r>
              <a:rPr lang="fr-FR" sz="2800" b="1" u="sng" dirty="0"/>
              <a:t>tous</a:t>
            </a:r>
            <a:r>
              <a:rPr lang="fr-FR" sz="2800" b="1" dirty="0"/>
              <a:t> les élèves ?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30" y="2108338"/>
            <a:ext cx="1742760" cy="338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5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173" y="30439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Solutions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21311"/>
            <a:ext cx="1133339" cy="98009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172" y="2201098"/>
            <a:ext cx="2160000" cy="2160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120172" y="4658588"/>
            <a:ext cx="21301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dirty="0">
                <a:solidFill>
                  <a:srgbClr val="FB7644"/>
                </a:solidFill>
              </a:rPr>
              <a:t>Plickers</a:t>
            </a:r>
            <a:endParaRPr lang="fr-FR" sz="4800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2" y="2090473"/>
            <a:ext cx="25717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88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Outils numériques requis pour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4"/>
          <a:stretch/>
        </p:blipFill>
        <p:spPr>
          <a:xfrm>
            <a:off x="3678966" y="990801"/>
            <a:ext cx="4834065" cy="4418132"/>
          </a:xfrm>
          <a:prstGeom prst="rect">
            <a:avLst/>
          </a:prstGeom>
        </p:spPr>
      </p:pic>
      <p:grpSp>
        <p:nvGrpSpPr>
          <p:cNvPr id="5" name="Grouper 4"/>
          <p:cNvGrpSpPr/>
          <p:nvPr/>
        </p:nvGrpSpPr>
        <p:grpSpPr>
          <a:xfrm>
            <a:off x="574896" y="2225393"/>
            <a:ext cx="2529175" cy="2435904"/>
            <a:chOff x="395222" y="2254029"/>
            <a:chExt cx="2529175" cy="2435904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222" y="2254029"/>
              <a:ext cx="2529175" cy="1948952"/>
            </a:xfrm>
            <a:prstGeom prst="ellipse">
              <a:avLst/>
            </a:prstGeom>
            <a:effectLst>
              <a:softEdge rad="0"/>
            </a:effectLst>
          </p:spPr>
        </p:pic>
        <p:sp>
          <p:nvSpPr>
            <p:cNvPr id="7" name="ZoneTexte 6"/>
            <p:cNvSpPr txBox="1"/>
            <p:nvPr/>
          </p:nvSpPr>
          <p:spPr>
            <a:xfrm>
              <a:off x="744615" y="4228268"/>
              <a:ext cx="18408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/>
                <a:t>ENSEIGNANT</a:t>
              </a:r>
            </a:p>
          </p:txBody>
        </p:sp>
      </p:grpSp>
      <p:sp>
        <p:nvSpPr>
          <p:cNvPr id="9" name="Forme libre 8"/>
          <p:cNvSpPr/>
          <p:nvPr/>
        </p:nvSpPr>
        <p:spPr>
          <a:xfrm>
            <a:off x="4242674" y="4174287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 9"/>
          <p:cNvSpPr/>
          <p:nvPr/>
        </p:nvSpPr>
        <p:spPr>
          <a:xfrm>
            <a:off x="5800303" y="2711128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FB7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 10"/>
          <p:cNvSpPr/>
          <p:nvPr/>
        </p:nvSpPr>
        <p:spPr>
          <a:xfrm>
            <a:off x="5800304" y="1391646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FB7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 11"/>
          <p:cNvSpPr/>
          <p:nvPr/>
        </p:nvSpPr>
        <p:spPr>
          <a:xfrm>
            <a:off x="4261211" y="2784762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FB7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 12"/>
          <p:cNvSpPr/>
          <p:nvPr/>
        </p:nvSpPr>
        <p:spPr>
          <a:xfrm>
            <a:off x="4248269" y="1391646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orme libre 13"/>
          <p:cNvSpPr/>
          <p:nvPr/>
        </p:nvSpPr>
        <p:spPr>
          <a:xfrm>
            <a:off x="5800302" y="4172556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FB7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/>
        </p:nvSpPr>
        <p:spPr>
          <a:xfrm>
            <a:off x="7148420" y="2711127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FB7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orme libre 15"/>
          <p:cNvSpPr/>
          <p:nvPr/>
        </p:nvSpPr>
        <p:spPr>
          <a:xfrm>
            <a:off x="7148419" y="4172555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61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Outils numériques requis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4"/>
          <a:stretch/>
        </p:blipFill>
        <p:spPr>
          <a:xfrm>
            <a:off x="3678966" y="731903"/>
            <a:ext cx="4834065" cy="4418132"/>
          </a:xfrm>
          <a:prstGeom prst="rect">
            <a:avLst/>
          </a:prstGeom>
        </p:spPr>
      </p:pic>
      <p:sp>
        <p:nvSpPr>
          <p:cNvPr id="10" name="Forme libre 9"/>
          <p:cNvSpPr/>
          <p:nvPr/>
        </p:nvSpPr>
        <p:spPr>
          <a:xfrm>
            <a:off x="5800303" y="2711128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FB7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 10"/>
          <p:cNvSpPr/>
          <p:nvPr/>
        </p:nvSpPr>
        <p:spPr>
          <a:xfrm>
            <a:off x="5800304" y="1391646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FB7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 11"/>
          <p:cNvSpPr/>
          <p:nvPr/>
        </p:nvSpPr>
        <p:spPr>
          <a:xfrm>
            <a:off x="4261211" y="2784762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FB7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 12"/>
          <p:cNvSpPr/>
          <p:nvPr/>
        </p:nvSpPr>
        <p:spPr>
          <a:xfrm>
            <a:off x="4248269" y="1391646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FB7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orme libre 13"/>
          <p:cNvSpPr/>
          <p:nvPr/>
        </p:nvSpPr>
        <p:spPr>
          <a:xfrm>
            <a:off x="5800302" y="4172556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FB7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/>
        </p:nvSpPr>
        <p:spPr>
          <a:xfrm>
            <a:off x="7148420" y="2711127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FB7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orme libre 16"/>
          <p:cNvSpPr/>
          <p:nvPr/>
        </p:nvSpPr>
        <p:spPr>
          <a:xfrm>
            <a:off x="7148419" y="4172555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FB7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orme libre 17"/>
          <p:cNvSpPr/>
          <p:nvPr/>
        </p:nvSpPr>
        <p:spPr>
          <a:xfrm>
            <a:off x="7148418" y="1391645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FB7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orme libre 18"/>
          <p:cNvSpPr/>
          <p:nvPr/>
        </p:nvSpPr>
        <p:spPr>
          <a:xfrm>
            <a:off x="4242674" y="4172554"/>
            <a:ext cx="982733" cy="977481"/>
          </a:xfrm>
          <a:custGeom>
            <a:avLst/>
            <a:gdLst>
              <a:gd name="connsiteX0" fmla="*/ 1460715 w 1668533"/>
              <a:gd name="connsiteY0" fmla="*/ 0 h 1663281"/>
              <a:gd name="connsiteX1" fmla="*/ 234588 w 1668533"/>
              <a:gd name="connsiteY1" fmla="*/ 1662546 h 1663281"/>
              <a:gd name="connsiteX2" fmla="*/ 130679 w 1668533"/>
              <a:gd name="connsiteY2" fmla="*/ 228600 h 1663281"/>
              <a:gd name="connsiteX3" fmla="*/ 1668533 w 1668533"/>
              <a:gd name="connsiteY3" fmla="*/ 1558637 h 166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533" h="1663281">
                <a:moveTo>
                  <a:pt x="1460715" y="0"/>
                </a:moveTo>
                <a:cubicBezTo>
                  <a:pt x="958488" y="812223"/>
                  <a:pt x="456261" y="1624446"/>
                  <a:pt x="234588" y="1662546"/>
                </a:cubicBezTo>
                <a:cubicBezTo>
                  <a:pt x="12915" y="1700646"/>
                  <a:pt x="-108312" y="245918"/>
                  <a:pt x="130679" y="228600"/>
                </a:cubicBezTo>
                <a:cubicBezTo>
                  <a:pt x="369670" y="211282"/>
                  <a:pt x="1467642" y="1378528"/>
                  <a:pt x="1668533" y="1558637"/>
                </a:cubicBezTo>
              </a:path>
            </a:pathLst>
          </a:custGeom>
          <a:noFill/>
          <a:ln w="76200">
            <a:solidFill>
              <a:srgbClr val="FB7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r 19"/>
          <p:cNvGrpSpPr/>
          <p:nvPr/>
        </p:nvGrpSpPr>
        <p:grpSpPr>
          <a:xfrm>
            <a:off x="837361" y="1880385"/>
            <a:ext cx="2363182" cy="2876289"/>
            <a:chOff x="-97467" y="2263239"/>
            <a:chExt cx="2363182" cy="2876289"/>
          </a:xfrm>
        </p:grpSpPr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7467" y="2263239"/>
              <a:ext cx="2363182" cy="2363182"/>
            </a:xfrm>
            <a:prstGeom prst="rect">
              <a:avLst/>
            </a:prstGeom>
          </p:spPr>
        </p:pic>
        <p:sp>
          <p:nvSpPr>
            <p:cNvPr id="22" name="ZoneTexte 21"/>
            <p:cNvSpPr txBox="1"/>
            <p:nvPr/>
          </p:nvSpPr>
          <p:spPr>
            <a:xfrm>
              <a:off x="254919" y="4677863"/>
              <a:ext cx="19143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/>
                <a:t>APPRENANTS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969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Oui mais en pratique ?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990" y="1137335"/>
            <a:ext cx="6050017" cy="494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01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174670"/>
            <a:ext cx="159210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240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Inscription 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907536" y="1492925"/>
            <a:ext cx="25307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fr-FR" sz="2400" b="1" dirty="0">
                <a:solidFill>
                  <a:srgbClr val="FF0000"/>
                </a:solidFill>
                <a:ea typeface="Microsoft JhengHei" panose="020B0604030504040204" pitchFamily="34" charset="-120"/>
                <a:hlinkClick r:id="rId3"/>
              </a:rPr>
              <a:t>www.plickers.com</a:t>
            </a:r>
            <a:endParaRPr lang="fr-FR" sz="2400" b="1" dirty="0">
              <a:solidFill>
                <a:srgbClr val="FF0000"/>
              </a:solidFill>
              <a:ea typeface="Microsoft JhengHei" panose="020B0604030504040204" pitchFamily="34" charset="-12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9741322" y="2145686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puis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0" y="2729378"/>
            <a:ext cx="1235560" cy="507463"/>
          </a:xfrm>
          <a:prstGeom prst="rect">
            <a:avLst/>
          </a:prstGeom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13" y="1769924"/>
            <a:ext cx="7506517" cy="40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/>
          <p:cNvSpPr txBox="1"/>
          <p:nvPr/>
        </p:nvSpPr>
        <p:spPr>
          <a:xfrm>
            <a:off x="7659930" y="3710492"/>
            <a:ext cx="45320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50000"/>
              </a:lnSpc>
              <a:buFontTx/>
              <a:buChar char="-"/>
            </a:pPr>
            <a:r>
              <a:rPr lang="fr-FR" sz="2400" b="1" i="1" dirty="0">
                <a:ea typeface="Microsoft JhengHei" panose="020B0604030504040204" pitchFamily="34" charset="-120"/>
              </a:rPr>
              <a:t>Site en anglais (assez simple)</a:t>
            </a:r>
          </a:p>
          <a:p>
            <a:pPr marL="180975" indent="-180975">
              <a:lnSpc>
                <a:spcPct val="150000"/>
              </a:lnSpc>
              <a:buFontTx/>
              <a:buChar char="-"/>
            </a:pPr>
            <a:r>
              <a:rPr lang="fr-FR" sz="2400" b="1" i="1" dirty="0">
                <a:ea typeface="Microsoft JhengHei" panose="020B0604030504040204" pitchFamily="34" charset="-120"/>
              </a:rPr>
              <a:t>Création compte enseignant</a:t>
            </a:r>
          </a:p>
          <a:p>
            <a:pPr marL="0" lvl="1" indent="180975" defTabSz="180975">
              <a:lnSpc>
                <a:spcPct val="150000"/>
              </a:lnSpc>
              <a:buFontTx/>
              <a:buChar char="-"/>
            </a:pPr>
            <a:r>
              <a:rPr lang="fr-FR" sz="2400" b="1" i="1" dirty="0">
                <a:ea typeface="Microsoft JhengHei" panose="020B0604030504040204" pitchFamily="34" charset="-120"/>
              </a:rPr>
              <a:t>Pas de compte élève</a:t>
            </a:r>
          </a:p>
          <a:p>
            <a:pPr marL="285750" indent="-285750" defTabSz="179388">
              <a:lnSpc>
                <a:spcPct val="150000"/>
              </a:lnSpc>
              <a:buFontTx/>
              <a:buChar char="-"/>
            </a:pPr>
            <a:endParaRPr lang="fr-FR" sz="2400" b="1" dirty="0">
              <a:ea typeface="Microsoft JhengHei" panose="020B0604030504040204" pitchFamily="34" charset="-120"/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6980938" y="1496948"/>
            <a:ext cx="827267" cy="837693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ZoneTexte 5"/>
          <p:cNvSpPr txBox="1"/>
          <p:nvPr/>
        </p:nvSpPr>
        <p:spPr>
          <a:xfrm>
            <a:off x="8492972" y="168011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B7644"/>
                </a:solidFill>
              </a:rPr>
              <a:t>1</a:t>
            </a:r>
          </a:p>
        </p:txBody>
      </p:sp>
      <p:cxnSp>
        <p:nvCxnSpPr>
          <p:cNvPr id="10" name="Connecteur droit avec flèche 9"/>
          <p:cNvCxnSpPr>
            <a:cxnSpLocks/>
          </p:cNvCxnSpPr>
          <p:nvPr/>
        </p:nvCxnSpPr>
        <p:spPr>
          <a:xfrm>
            <a:off x="7889132" y="2139256"/>
            <a:ext cx="1449421" cy="701221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8502129" y="285246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B7644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67495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Inscription 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98" y="1719800"/>
            <a:ext cx="5045025" cy="393738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399244" y="3128043"/>
            <a:ext cx="4253960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chemeClr val="accent1">
                    <a:lumMod val="50000"/>
                  </a:schemeClr>
                </a:solidFill>
              </a:rPr>
              <a:t>La boîte mail sert d’identifiant.</a:t>
            </a:r>
          </a:p>
        </p:txBody>
      </p:sp>
    </p:spTree>
    <p:extLst>
      <p:ext uri="{BB962C8B-B14F-4D97-AF65-F5344CB8AC3E}">
        <p14:creationId xmlns:p14="http://schemas.microsoft.com/office/powerpoint/2010/main" val="1335699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Se connecter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98" y="1719800"/>
            <a:ext cx="5045025" cy="3937383"/>
          </a:xfrm>
          <a:prstGeom prst="rect">
            <a:avLst/>
          </a:prstGeom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13" y="1468366"/>
            <a:ext cx="7506517" cy="40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lipse 7"/>
          <p:cNvSpPr/>
          <p:nvPr/>
        </p:nvSpPr>
        <p:spPr>
          <a:xfrm>
            <a:off x="6326455" y="1183028"/>
            <a:ext cx="827267" cy="798804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534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Créer les classes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559735" y="2843973"/>
            <a:ext cx="5752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266700">
              <a:lnSpc>
                <a:spcPct val="150000"/>
              </a:lnSpc>
              <a:buFontTx/>
              <a:buChar char="-"/>
              <a:tabLst>
                <a:tab pos="180975" algn="l"/>
              </a:tabLst>
            </a:pPr>
            <a:r>
              <a:rPr lang="fr-FR" sz="2400" b="1" i="1" dirty="0">
                <a:ea typeface="Microsoft JhengHei" panose="020B0604030504040204" pitchFamily="34" charset="-120"/>
              </a:rPr>
              <a:t>Impression d'un jeu de cartes (jusque 63)</a:t>
            </a:r>
          </a:p>
          <a:p>
            <a:pPr marL="171450" indent="-171450" defTabSz="266700">
              <a:lnSpc>
                <a:spcPct val="150000"/>
              </a:lnSpc>
              <a:buFontTx/>
              <a:buChar char="-"/>
              <a:tabLst>
                <a:tab pos="180975" algn="l"/>
              </a:tabLst>
            </a:pPr>
            <a:r>
              <a:rPr lang="fr-FR" sz="2400" b="1" i="1" dirty="0">
                <a:ea typeface="Microsoft JhengHei" panose="020B0604030504040204" pitchFamily="34" charset="-120"/>
              </a:rPr>
              <a:t>Chaque coté correspond à une réponse</a:t>
            </a:r>
          </a:p>
          <a:p>
            <a:pPr defTabSz="266700">
              <a:lnSpc>
                <a:spcPct val="150000"/>
              </a:lnSpc>
              <a:tabLst>
                <a:tab pos="180975" algn="l"/>
              </a:tabLst>
            </a:pPr>
            <a:r>
              <a:rPr lang="fr-FR" sz="2400" b="1" i="1" dirty="0">
                <a:ea typeface="Microsoft JhengHei" panose="020B0604030504040204" pitchFamily="34" charset="-120"/>
              </a:rPr>
              <a:t>   A, B, C ou D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6584"/>
            <a:ext cx="12192000" cy="3573111"/>
          </a:xfrm>
          <a:prstGeom prst="rect">
            <a:avLst/>
          </a:prstGeom>
        </p:spPr>
      </p:pic>
      <p:sp>
        <p:nvSpPr>
          <p:cNvPr id="13" name="Ellipse 12"/>
          <p:cNvSpPr/>
          <p:nvPr/>
        </p:nvSpPr>
        <p:spPr>
          <a:xfrm>
            <a:off x="3228149" y="1629558"/>
            <a:ext cx="827267" cy="798804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Ellipse 13"/>
          <p:cNvSpPr/>
          <p:nvPr/>
        </p:nvSpPr>
        <p:spPr>
          <a:xfrm>
            <a:off x="7927758" y="4081935"/>
            <a:ext cx="1312216" cy="1174590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Connecteur droit avec flèche 3"/>
          <p:cNvCxnSpPr>
            <a:cxnSpLocks/>
          </p:cNvCxnSpPr>
          <p:nvPr/>
        </p:nvCxnSpPr>
        <p:spPr>
          <a:xfrm flipV="1">
            <a:off x="4055416" y="1400973"/>
            <a:ext cx="993239" cy="304783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10283632" y="432366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B7644"/>
                </a:solidFill>
              </a:rPr>
              <a:t>2</a:t>
            </a:r>
          </a:p>
        </p:txBody>
      </p:sp>
      <p:cxnSp>
        <p:nvCxnSpPr>
          <p:cNvPr id="16" name="Connecteur droit avec flèche 15"/>
          <p:cNvCxnSpPr>
            <a:cxnSpLocks/>
          </p:cNvCxnSpPr>
          <p:nvPr/>
        </p:nvCxnSpPr>
        <p:spPr>
          <a:xfrm flipV="1">
            <a:off x="9282665" y="4598299"/>
            <a:ext cx="993239" cy="152392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5132961" y="112448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B7644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99506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Créer les classes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408" y="1523119"/>
            <a:ext cx="6736067" cy="361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3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Créer les classes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112" y="1036271"/>
            <a:ext cx="9581744" cy="521906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1218386" y="4441988"/>
            <a:ext cx="2779682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Prénom + initiale du nom ou nom + initiale prénom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Puis appuyer sur « 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Entrée 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»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61000" y="4441988"/>
            <a:ext cx="2795834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Copier/coller  une  liste  d’élèves depuis  un  tableur : 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1 élève par ligne</a:t>
            </a:r>
            <a:endParaRPr lang="en-GB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Connecteur droit avec flèche 8"/>
          <p:cNvCxnSpPr>
            <a:cxnSpLocks/>
          </p:cNvCxnSpPr>
          <p:nvPr/>
        </p:nvCxnSpPr>
        <p:spPr>
          <a:xfrm flipV="1">
            <a:off x="2636196" y="2198451"/>
            <a:ext cx="0" cy="2243537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cxnSpLocks/>
          </p:cNvCxnSpPr>
          <p:nvPr/>
        </p:nvCxnSpPr>
        <p:spPr>
          <a:xfrm flipV="1">
            <a:off x="6095999" y="2198450"/>
            <a:ext cx="0" cy="2243537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059353" y="5625659"/>
            <a:ext cx="6421123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Un carton numéroté est attribué automatiquement à chaque nom</a:t>
            </a:r>
            <a:endParaRPr lang="en-GB" dirty="0">
              <a:solidFill>
                <a:schemeClr val="accent1">
                  <a:lumMod val="50000"/>
                </a:schemeClr>
              </a:solidFill>
              <a:latin typeface="Gill Sans MT" panose="020B0502020104020203" pitchFamily="34" charset="0"/>
            </a:endParaRPr>
          </a:p>
        </p:txBody>
      </p:sp>
      <p:cxnSp>
        <p:nvCxnSpPr>
          <p:cNvPr id="15" name="Connecteur : en angle 14"/>
          <p:cNvCxnSpPr>
            <a:cxnSpLocks/>
          </p:cNvCxnSpPr>
          <p:nvPr/>
        </p:nvCxnSpPr>
        <p:spPr>
          <a:xfrm rot="16200000" flipH="1">
            <a:off x="2764262" y="4032428"/>
            <a:ext cx="1776948" cy="1234356"/>
          </a:xfrm>
          <a:prstGeom prst="bentConnector3">
            <a:avLst>
              <a:gd name="adj1" fmla="val 27555"/>
            </a:avLst>
          </a:prstGeom>
          <a:ln w="38100">
            <a:solidFill>
              <a:srgbClr val="FB7644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021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Imprimer les cartons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574" y="1012231"/>
            <a:ext cx="8720723" cy="581882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6" name="Ellipse 15"/>
          <p:cNvSpPr/>
          <p:nvPr/>
        </p:nvSpPr>
        <p:spPr>
          <a:xfrm>
            <a:off x="7741781" y="755329"/>
            <a:ext cx="827267" cy="798804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Connecteur droit avec flèche 16"/>
          <p:cNvCxnSpPr>
            <a:cxnSpLocks/>
          </p:cNvCxnSpPr>
          <p:nvPr/>
        </p:nvCxnSpPr>
        <p:spPr>
          <a:xfrm>
            <a:off x="8353887" y="1702855"/>
            <a:ext cx="243324" cy="988220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8505433" y="264648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B7644"/>
                </a:solidFill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132" y="3621825"/>
            <a:ext cx="3381642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Standard = un  </a:t>
            </a:r>
            <a:r>
              <a:rPr lang="en-GB" b="1" dirty="0" err="1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fichier</a:t>
            </a:r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  PDF avec 40  cartons à 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enregistrer</a:t>
            </a:r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  et 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imprimer</a:t>
            </a:r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132" y="6187121"/>
            <a:ext cx="2953909" cy="307777"/>
          </a:xfrm>
          <a:prstGeom prst="rect">
            <a:avLst/>
          </a:prstGeom>
          <a:ln w="28575" cmpd="sng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“large font”= </a:t>
            </a:r>
            <a:r>
              <a:rPr lang="en-GB" sz="1400" b="1" dirty="0" err="1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lettres</a:t>
            </a:r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 plus </a:t>
            </a:r>
            <a:r>
              <a:rPr lang="en-GB" sz="1400" b="1" dirty="0" err="1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grandes</a:t>
            </a:r>
            <a:endParaRPr lang="en-GB" sz="1400" b="1" dirty="0">
              <a:solidFill>
                <a:schemeClr val="accent1">
                  <a:lumMod val="50000"/>
                </a:schemeClr>
              </a:solidFill>
              <a:latin typeface="Gill Sans MT" panose="020B0502020104020203" pitchFamily="34" charset="0"/>
            </a:endParaRPr>
          </a:p>
        </p:txBody>
      </p:sp>
      <p:cxnSp>
        <p:nvCxnSpPr>
          <p:cNvPr id="21" name="Connecteur droit avec flèche 20"/>
          <p:cNvCxnSpPr>
            <a:cxnSpLocks/>
          </p:cNvCxnSpPr>
          <p:nvPr/>
        </p:nvCxnSpPr>
        <p:spPr>
          <a:xfrm>
            <a:off x="1068760" y="4545155"/>
            <a:ext cx="497393" cy="665413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1566153" y="504408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B7644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55663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Imprimer les cartons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9457" y="2532242"/>
            <a:ext cx="3489808" cy="3471514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74019" y="2428362"/>
            <a:ext cx="3540571" cy="3456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6035" y="1284938"/>
            <a:ext cx="1514475" cy="67627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9441" y="1251601"/>
            <a:ext cx="1609725" cy="742950"/>
          </a:xfrm>
          <a:prstGeom prst="rect">
            <a:avLst/>
          </a:prstGeom>
        </p:spPr>
      </p:pic>
      <p:sp>
        <p:nvSpPr>
          <p:cNvPr id="23" name="Ellipse 22"/>
          <p:cNvSpPr/>
          <p:nvPr/>
        </p:nvSpPr>
        <p:spPr>
          <a:xfrm>
            <a:off x="7741781" y="1215053"/>
            <a:ext cx="827267" cy="798804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Ellipse 23"/>
          <p:cNvSpPr/>
          <p:nvPr/>
        </p:nvSpPr>
        <p:spPr>
          <a:xfrm>
            <a:off x="9587323" y="2221624"/>
            <a:ext cx="827267" cy="798804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Ellipse 24"/>
          <p:cNvSpPr/>
          <p:nvPr/>
        </p:nvSpPr>
        <p:spPr>
          <a:xfrm>
            <a:off x="4681944" y="2303003"/>
            <a:ext cx="827267" cy="798804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Ellipse 25"/>
          <p:cNvSpPr/>
          <p:nvPr/>
        </p:nvSpPr>
        <p:spPr>
          <a:xfrm>
            <a:off x="2629990" y="1212529"/>
            <a:ext cx="827267" cy="798804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Connecteur droit avec flèche 26"/>
          <p:cNvCxnSpPr>
            <a:cxnSpLocks/>
          </p:cNvCxnSpPr>
          <p:nvPr/>
        </p:nvCxnSpPr>
        <p:spPr>
          <a:xfrm>
            <a:off x="8657205" y="1888533"/>
            <a:ext cx="930118" cy="414470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>
            <a:cxnSpLocks/>
          </p:cNvCxnSpPr>
          <p:nvPr/>
        </p:nvCxnSpPr>
        <p:spPr>
          <a:xfrm>
            <a:off x="3533272" y="1819488"/>
            <a:ext cx="1148672" cy="608874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370715" y="6181417"/>
            <a:ext cx="10283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Imprimer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 les cartons sur du papier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cartonné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ou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 les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plastifier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698274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964" y="2047881"/>
            <a:ext cx="11465849" cy="3510611"/>
          </a:xfrm>
          <a:prstGeom prst="rect">
            <a:avLst/>
          </a:prstGeom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Créer les QCM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26" name="Ellipse 25"/>
          <p:cNvSpPr/>
          <p:nvPr/>
        </p:nvSpPr>
        <p:spPr>
          <a:xfrm>
            <a:off x="3862197" y="1920097"/>
            <a:ext cx="827267" cy="798804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Connecteur droit avec flèche 27"/>
          <p:cNvCxnSpPr>
            <a:cxnSpLocks/>
          </p:cNvCxnSpPr>
          <p:nvPr/>
        </p:nvCxnSpPr>
        <p:spPr>
          <a:xfrm>
            <a:off x="2713525" y="1291843"/>
            <a:ext cx="1148672" cy="608874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2338482" y="99402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B7644"/>
                </a:solidFill>
              </a:rPr>
              <a:t>1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1630685" y="349345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B7644"/>
                </a:solidFill>
              </a:rPr>
              <a:t>2</a:t>
            </a:r>
          </a:p>
        </p:txBody>
      </p:sp>
      <p:sp>
        <p:nvSpPr>
          <p:cNvPr id="20" name="Ellipse 19"/>
          <p:cNvSpPr/>
          <p:nvPr/>
        </p:nvSpPr>
        <p:spPr>
          <a:xfrm>
            <a:off x="3313795" y="3161133"/>
            <a:ext cx="1096804" cy="1056229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Connecteur droit avec flèche 20"/>
          <p:cNvCxnSpPr>
            <a:cxnSpLocks/>
          </p:cNvCxnSpPr>
          <p:nvPr/>
        </p:nvCxnSpPr>
        <p:spPr>
          <a:xfrm>
            <a:off x="1922635" y="3724288"/>
            <a:ext cx="1342952" cy="0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5043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263" y="1183288"/>
            <a:ext cx="8136886" cy="4525053"/>
          </a:xfrm>
          <a:prstGeom prst="rect">
            <a:avLst/>
          </a:prstGeom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Créer les QCM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923551" y="1878198"/>
            <a:ext cx="1950942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Taper la question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76146" y="2745753"/>
            <a:ext cx="2822636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Choix multiple ou Vrai/Faux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881294" y="4223090"/>
            <a:ext cx="2976476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Indiquer la réponse attendue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86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017" y="1183288"/>
            <a:ext cx="7177378" cy="4525053"/>
          </a:xfrm>
          <a:prstGeom prst="rect">
            <a:avLst/>
          </a:prstGeom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Créer les QCM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99097" y="3984181"/>
            <a:ext cx="4660312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Indiquer à quelle classe s'adresse la question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2855655" y="3543905"/>
            <a:ext cx="1096804" cy="1056229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670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Diffuser les QCM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50549" y="1596873"/>
            <a:ext cx="7675602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B7644"/>
                </a:solidFill>
              </a:rPr>
              <a:t>1 	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Télécharger l’ application gratuite sur votre smartphone ou tablette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23" b="89080" l="1585" r="99736">
                        <a14:foregroundMark x1="4227" y1="32759" x2="24439" y2="30460"/>
                        <a14:foregroundMark x1="65654" y1="18391" x2="97754" y2="60920"/>
                        <a14:foregroundMark x1="65654" y1="59770" x2="81242" y2="62644"/>
                        <a14:foregroundMark x1="64993" y1="41379" x2="75958" y2="54598"/>
                        <a14:foregroundMark x1="65125" y1="64368" x2="78732" y2="44828"/>
                        <a14:foregroundMark x1="42140" y1="64368" x2="42140" y2="643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533"/>
          <a:stretch/>
        </p:blipFill>
        <p:spPr>
          <a:xfrm>
            <a:off x="2990237" y="2165991"/>
            <a:ext cx="3702153" cy="59964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450549" y="3359965"/>
            <a:ext cx="8820821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B7644"/>
                </a:solidFill>
              </a:rPr>
              <a:t>2 	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Ouvrir l'application et se connecter (même identifiant que le compte ordinateur)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8612" y="4046617"/>
            <a:ext cx="2986392" cy="201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12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Diffuser les QCM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50549" y="1596873"/>
            <a:ext cx="3991463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B7644"/>
                </a:solidFill>
              </a:rPr>
              <a:t>3 	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Cliquer sur la classe à évaluer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50549" y="3021496"/>
            <a:ext cx="8820821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B7644"/>
                </a:solidFill>
              </a:rPr>
              <a:t>4 	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Cliquer sur + puis Library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349" y="3807265"/>
            <a:ext cx="2388480" cy="127053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487" y="3807266"/>
            <a:ext cx="2388480" cy="1270538"/>
          </a:xfrm>
          <a:prstGeom prst="rect">
            <a:avLst/>
          </a:prstGeom>
        </p:spPr>
      </p:pic>
      <p:sp>
        <p:nvSpPr>
          <p:cNvPr id="16" name="Ellipse 15"/>
          <p:cNvSpPr/>
          <p:nvPr/>
        </p:nvSpPr>
        <p:spPr>
          <a:xfrm>
            <a:off x="3436727" y="4484706"/>
            <a:ext cx="648000" cy="648000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Ellipse 16"/>
          <p:cNvSpPr/>
          <p:nvPr/>
        </p:nvSpPr>
        <p:spPr>
          <a:xfrm>
            <a:off x="8164308" y="4512357"/>
            <a:ext cx="648000" cy="648000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36799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Diffuser les QCM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50549" y="1596873"/>
            <a:ext cx="3813909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B7644"/>
                </a:solidFill>
              </a:rPr>
              <a:t>5 	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Sélectionner la question puis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35060" y="2382643"/>
            <a:ext cx="6308534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B7644"/>
                </a:solidFill>
              </a:rPr>
              <a:t>6 	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Vote des élèves en mettant la lettre choisie vers le haut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549" y="3360367"/>
            <a:ext cx="4016680" cy="2731342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53696" y="3210924"/>
            <a:ext cx="2746784" cy="2732400"/>
          </a:xfrm>
          <a:prstGeom prst="rect">
            <a:avLst/>
          </a:prstGeom>
        </p:spPr>
      </p:pic>
      <p:sp>
        <p:nvSpPr>
          <p:cNvPr id="16" name="Ellipse 15"/>
          <p:cNvSpPr/>
          <p:nvPr/>
        </p:nvSpPr>
        <p:spPr>
          <a:xfrm>
            <a:off x="6602400" y="2901898"/>
            <a:ext cx="1096804" cy="1056229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8786947" y="3394463"/>
            <a:ext cx="3082498" cy="507831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L'élève 1 a choisi la réponse A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5267" y="1461550"/>
            <a:ext cx="1229264" cy="63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62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Diffuser les QCM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50549" y="1596873"/>
            <a:ext cx="7444876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B7644"/>
                </a:solidFill>
              </a:rPr>
              <a:t>7 	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Scanner les réponses des élèves avec le téléphone ou la tablette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549" y="2382643"/>
            <a:ext cx="2434879" cy="4160200"/>
          </a:xfrm>
          <a:prstGeom prst="rect">
            <a:avLst/>
          </a:prstGeom>
        </p:spPr>
      </p:pic>
      <p:pic>
        <p:nvPicPr>
          <p:cNvPr id="17" name="Image 16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859164" y="2428362"/>
            <a:ext cx="2340320" cy="4161600"/>
          </a:xfrm>
          <a:prstGeom prst="rect">
            <a:avLst/>
          </a:prstGeom>
        </p:spPr>
      </p:pic>
      <p:sp>
        <p:nvSpPr>
          <p:cNvPr id="18" name="Ellipse 17"/>
          <p:cNvSpPr/>
          <p:nvPr/>
        </p:nvSpPr>
        <p:spPr>
          <a:xfrm>
            <a:off x="2788624" y="2171454"/>
            <a:ext cx="1096804" cy="1056229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7312799" y="4260210"/>
            <a:ext cx="4437321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Vert: bonne </a:t>
            </a:r>
            <a:r>
              <a:rPr lang="en-GB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réponse</a:t>
            </a:r>
            <a:endParaRPr lang="en-GB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Rouge: </a:t>
            </a:r>
            <a:r>
              <a:rPr lang="en-GB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réponse</a:t>
            </a:r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fausse</a:t>
            </a:r>
            <a:endParaRPr lang="en-GB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lanc</a:t>
            </a:r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réponse</a:t>
            </a:r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non prise </a:t>
            </a:r>
            <a:r>
              <a:rPr lang="en-GB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compte</a:t>
            </a:r>
            <a:endParaRPr lang="en-GB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5480922" y="5774830"/>
            <a:ext cx="1096804" cy="1056229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Connecteur droit avec flèche 13"/>
          <p:cNvCxnSpPr>
            <a:cxnSpLocks/>
          </p:cNvCxnSpPr>
          <p:nvPr/>
        </p:nvCxnSpPr>
        <p:spPr>
          <a:xfrm>
            <a:off x="3073091" y="5694070"/>
            <a:ext cx="2247094" cy="608874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450549" y="5247340"/>
            <a:ext cx="3254807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Valider à la fin du questionnaire</a:t>
            </a:r>
            <a:endParaRPr lang="en-GB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451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103" y="1981200"/>
            <a:ext cx="10207609" cy="4366162"/>
          </a:xfrm>
          <a:prstGeom prst="rect">
            <a:avLst/>
          </a:prstGeom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Gestion des réponses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50549" y="1226481"/>
            <a:ext cx="5864651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B7644"/>
                </a:solidFill>
              </a:rPr>
              <a:t>8 	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Retour sur l'ordinateur pour visualiser les résultats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4720334" y="1688362"/>
            <a:ext cx="1096804" cy="1056229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Ellipse 20"/>
          <p:cNvSpPr/>
          <p:nvPr/>
        </p:nvSpPr>
        <p:spPr>
          <a:xfrm>
            <a:off x="6657146" y="3546053"/>
            <a:ext cx="658054" cy="587600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392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528" y="1843999"/>
            <a:ext cx="9133975" cy="5014001"/>
          </a:xfrm>
          <a:prstGeom prst="rect">
            <a:avLst/>
          </a:prstGeom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Gestion des réponses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50549" y="1226481"/>
            <a:ext cx="5864651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B7644"/>
                </a:solidFill>
              </a:rPr>
              <a:t>8 	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Retour sur l'ordinateur pour visualiser les résultats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4171932" y="1595813"/>
            <a:ext cx="1096804" cy="1056229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Ellipse 8"/>
          <p:cNvSpPr/>
          <p:nvPr/>
        </p:nvSpPr>
        <p:spPr>
          <a:xfrm>
            <a:off x="6541736" y="3223032"/>
            <a:ext cx="658054" cy="587600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937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528" y="1843999"/>
            <a:ext cx="9133975" cy="5014001"/>
          </a:xfrm>
          <a:prstGeom prst="rect">
            <a:avLst/>
          </a:prstGeom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Gestion des réponses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50549" y="1226481"/>
            <a:ext cx="5864651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B7644"/>
                </a:solidFill>
              </a:rPr>
              <a:t>8 	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Retour sur l'ordinateur pour visualiser les résultats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4171932" y="1595813"/>
            <a:ext cx="1096804" cy="1056229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Ellipse 8"/>
          <p:cNvSpPr/>
          <p:nvPr/>
        </p:nvSpPr>
        <p:spPr>
          <a:xfrm>
            <a:off x="6541736" y="3223032"/>
            <a:ext cx="658054" cy="587600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995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5735" y="2126343"/>
            <a:ext cx="3559171" cy="1163576"/>
          </a:xfrm>
          <a:prstGeom prst="rect">
            <a:avLst/>
          </a:prstGeom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 flipV="1">
            <a:off x="-833423" y="2382643"/>
            <a:ext cx="159210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prstClr val="black"/>
                </a:solidFill>
              </a:rPr>
              <a:t>: Récupérer les réponses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50549" y="1226481"/>
            <a:ext cx="5864651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B7644"/>
                </a:solidFill>
              </a:rPr>
              <a:t>9 	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Retour sur l'ordinateur pour visualiser les résultats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3669398" y="2382643"/>
            <a:ext cx="1096804" cy="1056229"/>
          </a:xfrm>
          <a:prstGeom prst="ellipse">
            <a:avLst/>
          </a:prstGeom>
          <a:noFill/>
          <a:ln w="76200">
            <a:solidFill>
              <a:srgbClr val="FB76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6611" y="2126343"/>
            <a:ext cx="5651917" cy="368795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74980" y="4517040"/>
            <a:ext cx="3128849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Choisir la classe et la période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5" name="Connecteur droit avec flèche 14"/>
          <p:cNvCxnSpPr>
            <a:cxnSpLocks/>
            <a:stCxn id="5" idx="1"/>
          </p:cNvCxnSpPr>
          <p:nvPr/>
        </p:nvCxnSpPr>
        <p:spPr>
          <a:xfrm flipH="1">
            <a:off x="4110362" y="3970321"/>
            <a:ext cx="1385766" cy="628313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cxnSpLocks/>
          </p:cNvCxnSpPr>
          <p:nvPr/>
        </p:nvCxnSpPr>
        <p:spPr>
          <a:xfrm flipH="1">
            <a:off x="2439404" y="3241487"/>
            <a:ext cx="3056724" cy="1216154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881902" y="5193931"/>
            <a:ext cx="4418067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B7644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Imprimer ou exporter sous forme de tableur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2" name="Connecteur droit avec flèche 21"/>
          <p:cNvCxnSpPr>
            <a:cxnSpLocks/>
          </p:cNvCxnSpPr>
          <p:nvPr/>
        </p:nvCxnSpPr>
        <p:spPr>
          <a:xfrm flipH="1" flipV="1">
            <a:off x="5299969" y="5518473"/>
            <a:ext cx="516642" cy="194224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cxnSpLocks/>
          </p:cNvCxnSpPr>
          <p:nvPr/>
        </p:nvCxnSpPr>
        <p:spPr>
          <a:xfrm flipH="1" flipV="1">
            <a:off x="5299969" y="5203352"/>
            <a:ext cx="516642" cy="194224"/>
          </a:xfrm>
          <a:prstGeom prst="straightConnector1">
            <a:avLst/>
          </a:prstGeom>
          <a:ln w="38100">
            <a:solidFill>
              <a:srgbClr val="FB7644"/>
            </a:solidFill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169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66474" y="5850961"/>
            <a:ext cx="1133339" cy="980098"/>
          </a:xfrm>
          <a:prstGeom prst="rect">
            <a:avLst/>
          </a:prstGeom>
        </p:spPr>
      </p:pic>
      <p:sp>
        <p:nvSpPr>
          <p:cNvPr id="3" name="Rectangle 15"/>
          <p:cNvSpPr>
            <a:spLocks noChangeArrowheads="1"/>
          </p:cNvSpPr>
          <p:nvPr/>
        </p:nvSpPr>
        <p:spPr bwMode="auto">
          <a:xfrm>
            <a:off x="2895600" y="151656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276725" y="2679793"/>
            <a:ext cx="81516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dirty="0"/>
              <a:t>- Questions fermées</a:t>
            </a:r>
          </a:p>
          <a:p>
            <a:pPr marL="457200" indent="-457200">
              <a:buFont typeface="Arial" charset="0"/>
              <a:buChar char="•"/>
            </a:pPr>
            <a:endParaRPr lang="fr-FR" sz="2000" b="1" i="1" dirty="0"/>
          </a:p>
          <a:p>
            <a:r>
              <a:rPr lang="fr-FR" sz="2000" b="1" i="1" dirty="0"/>
              <a:t>- Quatre possibilités de réponses au maximum</a:t>
            </a:r>
          </a:p>
          <a:p>
            <a:pPr marL="457200" indent="-457200">
              <a:buFont typeface="Arial" charset="0"/>
              <a:buChar char="•"/>
            </a:pPr>
            <a:endParaRPr lang="fr-FR" sz="2000" b="1" i="1" dirty="0"/>
          </a:p>
          <a:p>
            <a:r>
              <a:rPr lang="fr-FR" sz="2000" b="1" i="1" dirty="0"/>
              <a:t>- Sur la durée, plastifier les feuilles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7510"/>
            <a:ext cx="4276725" cy="42767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	Application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5B9BD5">
                    <a:lumMod val="60000"/>
                    <a:lumOff val="40000"/>
                  </a:srgbClr>
                </a:solidFill>
              </a:rPr>
              <a:t>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	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</a:rPr>
              <a:t>: Les limites</a:t>
            </a:r>
          </a:p>
        </p:txBody>
      </p:sp>
    </p:spTree>
    <p:extLst>
      <p:ext uri="{BB962C8B-B14F-4D97-AF65-F5344CB8AC3E}">
        <p14:creationId xmlns:p14="http://schemas.microsoft.com/office/powerpoint/2010/main" val="8382996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4068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Pourquoi utiliser 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FB7644"/>
                </a:solidFill>
              </a:rPr>
              <a:t>Plickers</a:t>
            </a:r>
            <a:r>
              <a:rPr lang="fr-FR" sz="44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 dans sa classe ?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0878207" y="5792721"/>
            <a:ext cx="1133339" cy="98009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499945" y="1346109"/>
            <a:ext cx="869205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i="1" dirty="0"/>
              <a:t>- Application simple</a:t>
            </a:r>
          </a:p>
          <a:p>
            <a:pPr>
              <a:lnSpc>
                <a:spcPct val="150000"/>
              </a:lnSpc>
            </a:pPr>
            <a:r>
              <a:rPr lang="fr-FR" sz="2000" b="1" i="1" dirty="0"/>
              <a:t>- Application gratuite</a:t>
            </a:r>
          </a:p>
          <a:p>
            <a:pPr>
              <a:lnSpc>
                <a:spcPct val="150000"/>
              </a:lnSpc>
            </a:pPr>
            <a:r>
              <a:rPr lang="fr-FR" sz="2000" b="1" i="1" dirty="0"/>
              <a:t>- Multiplateforme</a:t>
            </a:r>
          </a:p>
          <a:p>
            <a:pPr>
              <a:lnSpc>
                <a:spcPct val="150000"/>
              </a:lnSpc>
            </a:pPr>
            <a:r>
              <a:rPr lang="fr-FR" sz="2000" b="1" i="1" dirty="0"/>
              <a:t>- Ne nécessite pas de matériel particulier</a:t>
            </a:r>
          </a:p>
          <a:p>
            <a:pPr>
              <a:lnSpc>
                <a:spcPct val="150000"/>
              </a:lnSpc>
            </a:pPr>
            <a:r>
              <a:rPr lang="fr-FR" sz="2000" b="1" i="1" dirty="0"/>
              <a:t>- Pas nécessairement besoin d’Internet</a:t>
            </a:r>
          </a:p>
          <a:p>
            <a:pPr>
              <a:lnSpc>
                <a:spcPct val="150000"/>
              </a:lnSpc>
            </a:pPr>
            <a:r>
              <a:rPr lang="fr-FR" sz="2000" b="1" i="1" dirty="0"/>
              <a:t>- Activité ludique</a:t>
            </a:r>
          </a:p>
          <a:p>
            <a:pPr algn="just">
              <a:lnSpc>
                <a:spcPct val="150000"/>
              </a:lnSpc>
            </a:pPr>
            <a:r>
              <a:rPr lang="fr-FR" sz="2000" b="1" i="1" dirty="0">
                <a:ea typeface="Microsoft JhengHei Light" panose="020B0304030504040204" pitchFamily="34" charset="-120"/>
              </a:rPr>
              <a:t>- Pratique de la pédagogie différenciée (l’enseignant intervient en temps réel au cas par cas selon la difficulté rencontrée)</a:t>
            </a:r>
          </a:p>
          <a:p>
            <a:endParaRPr lang="fr-FR" sz="28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13" y="2445743"/>
            <a:ext cx="2295663" cy="245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098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5152</TotalTime>
  <Words>365</Words>
  <Application>Microsoft Office PowerPoint</Application>
  <PresentationFormat>Grand écran</PresentationFormat>
  <Paragraphs>99</Paragraphs>
  <Slides>28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5" baseType="lpstr">
      <vt:lpstr>Microsoft JhengHei</vt:lpstr>
      <vt:lpstr>Microsoft JhengHei Light</vt:lpstr>
      <vt:lpstr>Arial</vt:lpstr>
      <vt:lpstr>Calibri</vt:lpstr>
      <vt:lpstr>Calibri Light</vt:lpstr>
      <vt:lpstr>Gill Sans MT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Alexandre Bavarin</dc:creator>
  <cp:keywords/>
  <dc:description/>
  <cp:lastModifiedBy>rachid arab</cp:lastModifiedBy>
  <cp:revision>92</cp:revision>
  <dcterms:created xsi:type="dcterms:W3CDTF">2016-10-17T14:50:36Z</dcterms:created>
  <dcterms:modified xsi:type="dcterms:W3CDTF">2017-03-25T09:12:52Z</dcterms:modified>
  <cp:category/>
</cp:coreProperties>
</file>