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67" r:id="rId2"/>
    <p:sldId id="268" r:id="rId3"/>
    <p:sldId id="261" r:id="rId4"/>
    <p:sldId id="258" r:id="rId5"/>
    <p:sldId id="259" r:id="rId6"/>
    <p:sldId id="260" r:id="rId7"/>
    <p:sldId id="265" r:id="rId8"/>
    <p:sldId id="262" r:id="rId9"/>
    <p:sldId id="264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83" r:id="rId18"/>
    <p:sldId id="277" r:id="rId19"/>
    <p:sldId id="278" r:id="rId20"/>
    <p:sldId id="279" r:id="rId21"/>
    <p:sldId id="284" r:id="rId22"/>
    <p:sldId id="280" r:id="rId23"/>
    <p:sldId id="281" r:id="rId24"/>
    <p:sldId id="282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09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C89B6-A37D-4A1B-B4F1-6FF4C40C7ED3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E8D88-6455-4E5D-9E46-C955F68AD4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9196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4B21B-8B82-4BB5-A76D-11A5E76893DD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836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D5D49-8FF5-4062-8FC9-7400250A347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18/05/2017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7FA2-16B0-4AFF-8900-A7F3CEBD2CA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932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D5D49-8FF5-4062-8FC9-7400250A347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18/05/2017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7FA2-16B0-4AFF-8900-A7F3CEBD2CA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36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D5D49-8FF5-4062-8FC9-7400250A347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18/05/2017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7FA2-16B0-4AFF-8900-A7F3CEBD2CA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774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D5D49-8FF5-4062-8FC9-7400250A347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18/05/2017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7FA2-16B0-4AFF-8900-A7F3CEBD2CA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64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D5D49-8FF5-4062-8FC9-7400250A347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18/05/2017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7FA2-16B0-4AFF-8900-A7F3CEBD2CA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366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D5D49-8FF5-4062-8FC9-7400250A347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18/05/2017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7FA2-16B0-4AFF-8900-A7F3CEBD2CA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830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D5D49-8FF5-4062-8FC9-7400250A347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18/05/2017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7FA2-16B0-4AFF-8900-A7F3CEBD2CA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597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D5D49-8FF5-4062-8FC9-7400250A347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18/05/2017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7FA2-16B0-4AFF-8900-A7F3CEBD2CA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60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D5D49-8FF5-4062-8FC9-7400250A347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18/05/2017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7FA2-16B0-4AFF-8900-A7F3CEBD2CA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990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D5D49-8FF5-4062-8FC9-7400250A347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18/05/2017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7FA2-16B0-4AFF-8900-A7F3CEBD2CA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618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D5D49-8FF5-4062-8FC9-7400250A347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18/05/2017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7FA2-16B0-4AFF-8900-A7F3CEBD2CA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70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D5D49-8FF5-4062-8FC9-7400250A347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18/05/2017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17FA2-16B0-4AFF-8900-A7F3CEBD2CA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61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hyperlink" Target="http://www.socrative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723636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fr-FR" sz="6000" b="1" dirty="0">
                <a:ln w="22225">
                  <a:solidFill>
                    <a:srgbClr val="2E83C3"/>
                  </a:solidFill>
                  <a:prstDash val="solid"/>
                </a:ln>
                <a:solidFill>
                  <a:srgbClr val="92D050"/>
                </a:solidFill>
              </a:rPr>
              <a:t>Socrative</a:t>
            </a:r>
            <a:endParaRPr lang="fr-FR" sz="6000" b="1" dirty="0">
              <a:ln w="22225">
                <a:solidFill>
                  <a:srgbClr val="2E83C3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7921" b="7665"/>
          <a:stretch/>
        </p:blipFill>
        <p:spPr>
          <a:xfrm>
            <a:off x="11059704" y="5869671"/>
            <a:ext cx="1132296" cy="9792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8F7F3"/>
              </a:clrFrom>
              <a:clrTo>
                <a:srgbClr val="F8F7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10" y="5447258"/>
            <a:ext cx="2707180" cy="107698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89" y="5836820"/>
            <a:ext cx="1483087" cy="52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096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092625" y="2076061"/>
            <a:ext cx="9144000" cy="1655762"/>
          </a:xfrm>
        </p:spPr>
        <p:txBody>
          <a:bodyPr>
            <a:noAutofit/>
          </a:bodyPr>
          <a:lstStyle/>
          <a:p>
            <a:pPr>
              <a:tabLst>
                <a:tab pos="4310063" algn="l"/>
              </a:tabLst>
            </a:pPr>
            <a:r>
              <a:rPr lang="fr-FR" sz="5400" b="1" dirty="0">
                <a:solidFill>
                  <a:srgbClr val="FF990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Application</a:t>
            </a:r>
          </a:p>
          <a:p>
            <a:r>
              <a:rPr lang="fr-FR" sz="5400" b="1" dirty="0" err="1">
                <a:solidFill>
                  <a:srgbClr val="FF990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Socrative</a:t>
            </a:r>
            <a:endParaRPr lang="fr-FR" sz="5400" b="1" dirty="0">
              <a:solidFill>
                <a:srgbClr val="FF990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79837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933" y="1636978"/>
            <a:ext cx="9144793" cy="232277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047326" y="2798366"/>
            <a:ext cx="58385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fr-FR" sz="1400" b="1" i="1" dirty="0">
                <a:ea typeface="Microsoft JhengHei" panose="020B0604030504040204" pitchFamily="34" charset="-120"/>
              </a:rPr>
              <a:t>Socrative est une application qui permet d’</a:t>
            </a:r>
            <a:r>
              <a:rPr lang="fr-FR" sz="1400" b="1" i="1" dirty="0">
                <a:solidFill>
                  <a:srgbClr val="FF9900"/>
                </a:solidFill>
                <a:ea typeface="Microsoft JhengHei" panose="020B0604030504040204" pitchFamily="34" charset="-120"/>
              </a:rPr>
              <a:t>évaluer</a:t>
            </a:r>
            <a:r>
              <a:rPr lang="fr-FR" sz="1400" b="1" i="1" dirty="0">
                <a:ea typeface="Microsoft JhengHei" panose="020B0604030504040204" pitchFamily="34" charset="-120"/>
              </a:rPr>
              <a:t> les élèves en temps réel.</a:t>
            </a:r>
          </a:p>
          <a:p>
            <a:pPr algn="just">
              <a:lnSpc>
                <a:spcPct val="200000"/>
              </a:lnSpc>
            </a:pPr>
            <a:r>
              <a:rPr lang="fr-FR" sz="1400" b="1" i="1" dirty="0">
                <a:ea typeface="Microsoft JhengHei" panose="020B0604030504040204" pitchFamily="34" charset="-120"/>
              </a:rPr>
              <a:t>Grâce aux facilités d’agrégation des résultats et de leur visualisation, vous avez un </a:t>
            </a:r>
            <a:r>
              <a:rPr lang="fr-FR" sz="1400" b="1" i="1" dirty="0">
                <a:solidFill>
                  <a:srgbClr val="FF9900"/>
                </a:solidFill>
                <a:ea typeface="Microsoft JhengHei" panose="020B0604030504040204" pitchFamily="34" charset="-120"/>
              </a:rPr>
              <a:t>aperçu instantané </a:t>
            </a:r>
            <a:r>
              <a:rPr lang="fr-FR" sz="1400" b="1" i="1" dirty="0">
                <a:ea typeface="Microsoft JhengHei" panose="020B0604030504040204" pitchFamily="34" charset="-120"/>
              </a:rPr>
              <a:t>des niveaux de compréhension de chacun. </a:t>
            </a:r>
          </a:p>
        </p:txBody>
      </p:sp>
      <p:sp>
        <p:nvSpPr>
          <p:cNvPr id="11" name="Sous-titre 2"/>
          <p:cNvSpPr txBox="1">
            <a:spLocks/>
          </p:cNvSpPr>
          <p:nvPr/>
        </p:nvSpPr>
        <p:spPr>
          <a:xfrm>
            <a:off x="1812659" y="80909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310063" algn="l"/>
              </a:tabLst>
            </a:pPr>
            <a:r>
              <a:rPr lang="fr-FR" sz="5400" b="1" dirty="0">
                <a:solidFill>
                  <a:srgbClr val="FF990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Application</a:t>
            </a:r>
          </a:p>
          <a:p>
            <a:r>
              <a:rPr lang="fr-FR" sz="5400" b="1" dirty="0">
                <a:solidFill>
                  <a:srgbClr val="FF990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Socrative</a:t>
            </a:r>
          </a:p>
        </p:txBody>
      </p:sp>
    </p:spTree>
    <p:extLst>
      <p:ext uri="{BB962C8B-B14F-4D97-AF65-F5344CB8AC3E}">
        <p14:creationId xmlns:p14="http://schemas.microsoft.com/office/powerpoint/2010/main" val="3991982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066" y="1367259"/>
            <a:ext cx="2085013" cy="361524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2184400" y="1583267"/>
            <a:ext cx="2387600" cy="3581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2459304" y="443221"/>
            <a:ext cx="5995039" cy="50007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fr-FR" b="1" i="1" dirty="0">
                <a:ea typeface="Microsoft JhengHei Light" panose="020B0304030504040204" pitchFamily="34" charset="-120"/>
              </a:rPr>
              <a:t>L’application </a:t>
            </a:r>
            <a:r>
              <a:rPr lang="fr-FR" b="1" i="1" dirty="0">
                <a:solidFill>
                  <a:srgbClr val="FF9900"/>
                </a:solidFill>
                <a:ea typeface="Microsoft JhengHei Light" panose="020B0304030504040204" pitchFamily="34" charset="-120"/>
              </a:rPr>
              <a:t>Socrative</a:t>
            </a:r>
            <a:r>
              <a:rPr lang="fr-FR" b="1" i="1" dirty="0">
                <a:ea typeface="Microsoft JhengHei Light" panose="020B0304030504040204" pitchFamily="34" charset="-120"/>
              </a:rPr>
              <a:t> apporte plusieurs avantages :</a:t>
            </a:r>
          </a:p>
          <a:p>
            <a:pPr algn="just">
              <a:lnSpc>
                <a:spcPct val="200000"/>
              </a:lnSpc>
            </a:pPr>
            <a:r>
              <a:rPr lang="fr-FR" b="1" i="1" dirty="0">
                <a:ea typeface="Microsoft JhengHei Light" panose="020B0304030504040204" pitchFamily="34" charset="-120"/>
              </a:rPr>
              <a:t>- Création de quizz</a:t>
            </a:r>
          </a:p>
          <a:p>
            <a:pPr algn="just">
              <a:lnSpc>
                <a:spcPct val="200000"/>
              </a:lnSpc>
            </a:pPr>
            <a:r>
              <a:rPr lang="fr-FR" b="1" i="1" dirty="0">
                <a:ea typeface="Microsoft JhengHei Light" panose="020B0304030504040204" pitchFamily="34" charset="-120"/>
              </a:rPr>
              <a:t>- Interaction immédiate		</a:t>
            </a:r>
          </a:p>
          <a:p>
            <a:pPr algn="just">
              <a:lnSpc>
                <a:spcPct val="200000"/>
              </a:lnSpc>
            </a:pPr>
            <a:r>
              <a:rPr lang="fr-FR" b="1" i="1" dirty="0">
                <a:ea typeface="Microsoft JhengHei Light" panose="020B0304030504040204" pitchFamily="34" charset="-120"/>
              </a:rPr>
              <a:t>- Facilité d'utilisation</a:t>
            </a:r>
          </a:p>
          <a:p>
            <a:pPr algn="just">
              <a:lnSpc>
                <a:spcPct val="200000"/>
              </a:lnSpc>
            </a:pPr>
            <a:r>
              <a:rPr lang="fr-FR" b="1" i="1" dirty="0">
                <a:ea typeface="Microsoft JhengHei Light" panose="020B0304030504040204" pitchFamily="34" charset="-120"/>
              </a:rPr>
              <a:t>- Partage de quizz entre enseignants</a:t>
            </a:r>
          </a:p>
          <a:p>
            <a:pPr algn="just">
              <a:lnSpc>
                <a:spcPct val="200000"/>
              </a:lnSpc>
            </a:pPr>
            <a:r>
              <a:rPr lang="fr-FR" b="1" i="1" dirty="0">
                <a:ea typeface="Microsoft JhengHei Light" panose="020B0304030504040204" pitchFamily="34" charset="-120"/>
              </a:rPr>
              <a:t>- Export des résultats</a:t>
            </a:r>
          </a:p>
          <a:p>
            <a:pPr algn="just">
              <a:lnSpc>
                <a:spcPct val="200000"/>
              </a:lnSpc>
            </a:pPr>
            <a:r>
              <a:rPr lang="fr-FR" b="1" i="1" dirty="0">
                <a:ea typeface="Microsoft JhengHei Light" panose="020B0304030504040204" pitchFamily="34" charset="-120"/>
              </a:rPr>
              <a:t>- Pas d'inscription élève</a:t>
            </a:r>
          </a:p>
          <a:p>
            <a:pPr algn="just">
              <a:lnSpc>
                <a:spcPct val="200000"/>
              </a:lnSpc>
            </a:pPr>
            <a:r>
              <a:rPr lang="fr-FR" b="1" i="1" dirty="0">
                <a:ea typeface="Microsoft JhengHei Light" panose="020B0304030504040204" pitchFamily="34" charset="-120"/>
              </a:rPr>
              <a:t>- Application </a:t>
            </a:r>
            <a:r>
              <a:rPr lang="fr-FR" b="1" i="1" dirty="0" err="1">
                <a:ea typeface="Microsoft JhengHei Light" panose="020B0304030504040204" pitchFamily="34" charset="-120"/>
              </a:rPr>
              <a:t>multi-plateforme</a:t>
            </a:r>
            <a:r>
              <a:rPr lang="fr-FR" b="1" i="1" dirty="0">
                <a:ea typeface="Microsoft JhengHei Light" panose="020B0304030504040204" pitchFamily="34" charset="-120"/>
              </a:rPr>
              <a:t> (Mobile, PC, etc…)</a:t>
            </a:r>
          </a:p>
          <a:p>
            <a:pPr algn="just">
              <a:lnSpc>
                <a:spcPct val="200000"/>
              </a:lnSpc>
            </a:pPr>
            <a:r>
              <a:rPr lang="fr-FR" b="1" i="1" dirty="0">
                <a:ea typeface="Microsoft JhengHei Light" panose="020B0304030504040204" pitchFamily="34" charset="-120"/>
              </a:rPr>
              <a:t>- Mode anonyme éventuel (Pas de stigmatisation de l'erreur)</a:t>
            </a:r>
          </a:p>
        </p:txBody>
      </p:sp>
    </p:spTree>
    <p:extLst>
      <p:ext uri="{BB962C8B-B14F-4D97-AF65-F5344CB8AC3E}">
        <p14:creationId xmlns:p14="http://schemas.microsoft.com/office/powerpoint/2010/main" val="2383309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498730" y="550429"/>
            <a:ext cx="5457825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FF9900"/>
                </a:solidFill>
                <a:ea typeface="Microsoft JhengHei Light" panose="020B0304030504040204" pitchFamily="34" charset="-120"/>
              </a:rPr>
              <a:t>Inscription</a:t>
            </a:r>
          </a:p>
          <a:p>
            <a:pPr algn="just">
              <a:lnSpc>
                <a:spcPct val="150000"/>
              </a:lnSpc>
            </a:pPr>
            <a:endParaRPr lang="fr-FR" sz="1800" dirty="0"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75" y="2015209"/>
            <a:ext cx="5949620" cy="31818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05376" y="1435100"/>
            <a:ext cx="2074334" cy="3598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CC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224049" y="1891023"/>
            <a:ext cx="25907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50000"/>
              </a:lnSpc>
              <a:buFontTx/>
              <a:buChar char="-"/>
            </a:pPr>
            <a:r>
              <a:rPr lang="fr-FR" sz="1400" b="1" i="1" dirty="0">
                <a:ea typeface="Microsoft JhengHei" panose="020B0604030504040204" pitchFamily="34" charset="-120"/>
              </a:rPr>
              <a:t>Création d’un compte</a:t>
            </a:r>
          </a:p>
          <a:p>
            <a:pPr defTabSz="180975">
              <a:lnSpc>
                <a:spcPct val="150000"/>
              </a:lnSpc>
            </a:pPr>
            <a:r>
              <a:rPr lang="fr-FR" sz="1400" b="1" i="1" dirty="0">
                <a:ea typeface="Microsoft JhengHei" panose="020B0604030504040204" pitchFamily="34" charset="-120"/>
              </a:rPr>
              <a:t>	enseignant</a:t>
            </a:r>
          </a:p>
          <a:p>
            <a:pPr marL="0" lvl="1" indent="180975" defTabSz="180975">
              <a:lnSpc>
                <a:spcPct val="150000"/>
              </a:lnSpc>
              <a:buFontTx/>
              <a:buChar char="-"/>
            </a:pPr>
            <a:r>
              <a:rPr lang="fr-FR" sz="1400" b="1" i="1" dirty="0">
                <a:ea typeface="Microsoft JhengHei" panose="020B0604030504040204" pitchFamily="34" charset="-120"/>
              </a:rPr>
              <a:t>Pas de compte élève</a:t>
            </a:r>
          </a:p>
          <a:p>
            <a:pPr marL="171450" indent="-171450" defTabSz="179388">
              <a:lnSpc>
                <a:spcPct val="150000"/>
              </a:lnSpc>
              <a:buFontTx/>
              <a:buChar char="-"/>
            </a:pPr>
            <a:r>
              <a:rPr lang="fr-FR" sz="1400" b="1" dirty="0">
                <a:solidFill>
                  <a:srgbClr val="0070C0"/>
                </a:solidFill>
                <a:ea typeface="Microsoft JhengHei" panose="020B0604030504040204" pitchFamily="34" charset="-120"/>
                <a:hlinkClick r:id="rId4"/>
              </a:rPr>
              <a:t>www.socrative.com</a:t>
            </a:r>
            <a:endParaRPr lang="fr-FR" sz="1400" b="1" dirty="0">
              <a:solidFill>
                <a:srgbClr val="0070C0"/>
              </a:solidFill>
              <a:ea typeface="Microsoft JhengHei" panose="020B0604030504040204" pitchFamily="34" charset="-120"/>
            </a:endParaRPr>
          </a:p>
          <a:p>
            <a:pPr defTabSz="179388">
              <a:lnSpc>
                <a:spcPct val="150000"/>
              </a:lnSpc>
            </a:pPr>
            <a:r>
              <a:rPr lang="fr-FR" sz="1400" b="1" i="1" dirty="0">
                <a:solidFill>
                  <a:srgbClr val="0070C0"/>
                </a:solidFill>
                <a:ea typeface="Microsoft JhengHei" panose="020B0604030504040204" pitchFamily="34" charset="-120"/>
              </a:rPr>
              <a:t>     </a:t>
            </a:r>
            <a:r>
              <a:rPr lang="fr-FR" sz="1400" b="1" i="1" dirty="0">
                <a:ea typeface="Microsoft JhengHei" panose="020B0604030504040204" pitchFamily="34" charset="-120"/>
              </a:rPr>
              <a:t>puis</a:t>
            </a:r>
          </a:p>
          <a:p>
            <a:pPr defTabSz="179388">
              <a:lnSpc>
                <a:spcPct val="150000"/>
              </a:lnSpc>
            </a:pPr>
            <a:r>
              <a:rPr lang="fr-FR" sz="1400" b="1" i="1" dirty="0">
                <a:ea typeface="Microsoft JhengHei" panose="020B0604030504040204" pitchFamily="34" charset="-120"/>
              </a:rPr>
              <a:t>(choisir alors le compte gratuit)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607" y="3286125"/>
            <a:ext cx="971550" cy="28575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836" y="4105051"/>
            <a:ext cx="1090321" cy="100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4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687185" y="388878"/>
            <a:ext cx="5457825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FF9900"/>
                </a:solidFill>
                <a:ea typeface="Microsoft JhengHei Light" panose="020B0304030504040204" pitchFamily="34" charset="-120"/>
              </a:rPr>
              <a:t>Inscription</a:t>
            </a: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642" y="1468707"/>
            <a:ext cx="4803589" cy="38002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59516" y="1670581"/>
            <a:ext cx="2074334" cy="3598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CC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140620" y="2967335"/>
            <a:ext cx="3455686" cy="98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50000"/>
              </a:lnSpc>
              <a:buFontTx/>
              <a:buChar char="-"/>
              <a:tabLst>
                <a:tab pos="180975" algn="l"/>
              </a:tabLst>
            </a:pPr>
            <a:r>
              <a:rPr lang="fr-FR" sz="1400" b="1" i="1" dirty="0">
                <a:ea typeface="Microsoft JhengHei" panose="020B0604030504040204" pitchFamily="34" charset="-120"/>
              </a:rPr>
              <a:t>La boîte mail sert d’identifiant.</a:t>
            </a:r>
          </a:p>
          <a:p>
            <a:pPr defTabSz="266700">
              <a:lnSpc>
                <a:spcPct val="150000"/>
              </a:lnSpc>
              <a:tabLst>
                <a:tab pos="180975" algn="l"/>
              </a:tabLst>
            </a:pPr>
            <a:r>
              <a:rPr lang="fr-FR" sz="1400" b="1" i="1" dirty="0">
                <a:ea typeface="Microsoft JhengHei" panose="020B0604030504040204" pitchFamily="34" charset="-120"/>
              </a:rPr>
              <a:t>	Elle n’a pas à être réelle.</a:t>
            </a:r>
          </a:p>
          <a:p>
            <a:pPr>
              <a:lnSpc>
                <a:spcPct val="150000"/>
              </a:lnSpc>
              <a:tabLst>
                <a:tab pos="180975" algn="l"/>
              </a:tabLst>
            </a:pPr>
            <a:endParaRPr lang="fr-FR" sz="1200" b="1" i="1" dirty="0"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28358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292607" y="412389"/>
            <a:ext cx="5457825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FF9900"/>
                </a:solidFill>
                <a:ea typeface="Microsoft JhengHei Light" panose="020B0304030504040204" pitchFamily="34" charset="-120"/>
              </a:rPr>
              <a:t>Inscription</a:t>
            </a: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642" y="1500303"/>
            <a:ext cx="4803589" cy="37370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59516" y="1670581"/>
            <a:ext cx="2074334" cy="3598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CC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228964" y="2907145"/>
            <a:ext cx="29727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50000"/>
              </a:lnSpc>
              <a:buFontTx/>
              <a:buChar char="-"/>
              <a:tabLst>
                <a:tab pos="180975" algn="l"/>
              </a:tabLst>
            </a:pPr>
            <a:r>
              <a:rPr lang="fr-FR" sz="1400" b="1" i="1" dirty="0">
                <a:ea typeface="Microsoft JhengHei" panose="020B0604030504040204" pitchFamily="34" charset="-120"/>
              </a:rPr>
              <a:t>Finir l'inscription par les renseignements démographiques</a:t>
            </a:r>
          </a:p>
          <a:p>
            <a:pPr>
              <a:lnSpc>
                <a:spcPct val="150000"/>
              </a:lnSpc>
              <a:tabLst>
                <a:tab pos="180975" algn="l"/>
              </a:tabLst>
            </a:pPr>
            <a:endParaRPr lang="fr-FR" sz="1200" b="1" i="1" dirty="0"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17295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40748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75300" y="386370"/>
            <a:ext cx="5457825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FF9900"/>
                </a:solidFill>
                <a:ea typeface="Microsoft JhengHei Light" panose="020B0304030504040204" pitchFamily="34" charset="-120"/>
              </a:rPr>
              <a:t>Inscription</a:t>
            </a: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1100" b="1" dirty="0">
              <a:solidFill>
                <a:srgbClr val="FF000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671" y="1543428"/>
            <a:ext cx="5111816" cy="37226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59516" y="1670581"/>
            <a:ext cx="2074334" cy="3598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CC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059516" y="2881126"/>
            <a:ext cx="3022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79388">
              <a:lnSpc>
                <a:spcPct val="150000"/>
              </a:lnSpc>
              <a:buFontTx/>
              <a:buChar char="-"/>
              <a:tabLst>
                <a:tab pos="180975" algn="l"/>
              </a:tabLst>
            </a:pPr>
            <a:r>
              <a:rPr lang="fr-FR" sz="1400" b="1" dirty="0">
                <a:ea typeface="Microsoft JhengHei" panose="020B0604030504040204" pitchFamily="34" charset="-120"/>
              </a:rPr>
              <a:t>Cliquer sur </a:t>
            </a:r>
            <a:r>
              <a:rPr lang="fr-FR" sz="1400" b="1" dirty="0">
                <a:solidFill>
                  <a:schemeClr val="bg1"/>
                </a:solidFill>
                <a:highlight>
                  <a:srgbClr val="808080"/>
                </a:highlight>
                <a:ea typeface="Microsoft JhengHei" panose="020B0604030504040204" pitchFamily="34" charset="-120"/>
              </a:rPr>
              <a:t>PIECES</a:t>
            </a:r>
            <a:r>
              <a:rPr lang="fr-FR" sz="1400" b="1" dirty="0">
                <a:ea typeface="Microsoft JhengHei" panose="020B0604030504040204" pitchFamily="34" charset="-120"/>
              </a:rPr>
              <a:t> pour personnaliser le nom de la salle.</a:t>
            </a:r>
          </a:p>
        </p:txBody>
      </p:sp>
    </p:spTree>
    <p:extLst>
      <p:ext uri="{BB962C8B-B14F-4D97-AF65-F5344CB8AC3E}">
        <p14:creationId xmlns:p14="http://schemas.microsoft.com/office/powerpoint/2010/main" val="965823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20067" y="1237212"/>
            <a:ext cx="5968999" cy="36988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fr-FR" sz="2500" b="1" dirty="0">
              <a:solidFill>
                <a:srgbClr val="FF9900"/>
              </a:solidFill>
              <a:ea typeface="Microsoft JhengHei Light" panose="020B03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fr-FR" sz="3600" b="1" dirty="0">
                <a:ea typeface="Microsoft JhengHei Light" panose="020B0304030504040204" pitchFamily="34" charset="-120"/>
              </a:rPr>
              <a:t>Où en êtes-vous?</a:t>
            </a:r>
          </a:p>
          <a:p>
            <a:pPr>
              <a:lnSpc>
                <a:spcPct val="150000"/>
              </a:lnSpc>
            </a:pPr>
            <a:r>
              <a:rPr lang="fr-FR" sz="3600" b="1" dirty="0">
                <a:ea typeface="Microsoft JhengHei Light" panose="020B0304030504040204" pitchFamily="34" charset="-120"/>
              </a:rPr>
              <a:t>Votre compte est créé?</a:t>
            </a: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1100" b="1" dirty="0">
              <a:solidFill>
                <a:srgbClr val="FF000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2294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367086" y="397345"/>
            <a:ext cx="5457825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FF9900"/>
                </a:solidFill>
                <a:ea typeface="Microsoft JhengHei Light" panose="020B0304030504040204" pitchFamily="34" charset="-120"/>
              </a:rPr>
              <a:t>Inscription</a:t>
            </a: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1100" b="1" dirty="0">
              <a:solidFill>
                <a:srgbClr val="FF000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899" y="1528896"/>
            <a:ext cx="5218379" cy="380020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094177" y="1802921"/>
            <a:ext cx="1951612" cy="21911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094177" y="2831917"/>
            <a:ext cx="3168251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/>
              <a:t>Vous êtes maintenant sur le </a:t>
            </a:r>
            <a:r>
              <a:rPr lang="fr-FR" sz="1600" dirty="0">
                <a:solidFill>
                  <a:srgbClr val="FF6600"/>
                </a:solidFill>
              </a:rPr>
              <a:t>Tableau de bord</a:t>
            </a:r>
            <a:r>
              <a:rPr lang="fr-FR" sz="1600" dirty="0"/>
              <a:t>.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Nous pouvons créer alors un QUIZZ.</a:t>
            </a:r>
          </a:p>
        </p:txBody>
      </p:sp>
    </p:spTree>
    <p:extLst>
      <p:ext uri="{BB962C8B-B14F-4D97-AF65-F5344CB8AC3E}">
        <p14:creationId xmlns:p14="http://schemas.microsoft.com/office/powerpoint/2010/main" val="2859418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367086" y="397345"/>
            <a:ext cx="5457825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00CCFF"/>
                </a:solidFill>
                <a:ea typeface="Microsoft JhengHei Light" panose="020B0304030504040204" pitchFamily="34" charset="-120"/>
              </a:rPr>
              <a:t>Gestion des Quizz</a:t>
            </a: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1100" b="1" dirty="0">
              <a:solidFill>
                <a:srgbClr val="FF000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758" y="1576361"/>
            <a:ext cx="5232506" cy="38104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22098" y="1751162"/>
            <a:ext cx="1811727" cy="2208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122098" y="2623149"/>
            <a:ext cx="35385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rgbClr val="FF9900"/>
                </a:solidFill>
              </a:rPr>
              <a:t>Création du Quizz</a:t>
            </a:r>
          </a:p>
          <a:p>
            <a:pPr>
              <a:lnSpc>
                <a:spcPct val="150000"/>
              </a:lnSpc>
            </a:pPr>
            <a:endParaRPr lang="fr-FR" sz="1600" dirty="0"/>
          </a:p>
          <a:p>
            <a:pPr>
              <a:lnSpc>
                <a:spcPct val="150000"/>
              </a:lnSpc>
            </a:pPr>
            <a:r>
              <a:rPr lang="fr-FR" sz="1600" dirty="0"/>
              <a:t>On clique sur </a:t>
            </a:r>
            <a:r>
              <a:rPr lang="fr-FR" sz="1600" dirty="0">
                <a:solidFill>
                  <a:schemeClr val="bg1"/>
                </a:solidFill>
                <a:highlight>
                  <a:srgbClr val="808080"/>
                </a:highlight>
              </a:rPr>
              <a:t>QUIZZ</a:t>
            </a:r>
            <a:r>
              <a:rPr lang="fr-FR" sz="1600" dirty="0"/>
              <a:t> dans le menu puis :</a:t>
            </a:r>
          </a:p>
          <a:p>
            <a:pPr>
              <a:lnSpc>
                <a:spcPct val="150000"/>
              </a:lnSpc>
            </a:pPr>
            <a:endParaRPr lang="fr-FR" sz="1600" dirty="0"/>
          </a:p>
          <a:p>
            <a:pPr>
              <a:lnSpc>
                <a:spcPct val="150000"/>
              </a:lnSpc>
            </a:pPr>
            <a:endParaRPr lang="fr-FR" sz="1600" dirty="0"/>
          </a:p>
          <a:p>
            <a:pPr>
              <a:lnSpc>
                <a:spcPct val="150000"/>
              </a:lnSpc>
            </a:pPr>
            <a:r>
              <a:rPr lang="fr-FR" sz="1600" dirty="0"/>
              <a:t>(choisir créer un nouveau)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007" y="3831635"/>
            <a:ext cx="135255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66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367086" y="397345"/>
            <a:ext cx="5457825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00CCFF"/>
                </a:solidFill>
                <a:ea typeface="Microsoft JhengHei Light" panose="020B0304030504040204" pitchFamily="34" charset="-120"/>
              </a:rPr>
              <a:t>Gestion des Quizz</a:t>
            </a: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1100" b="1" dirty="0">
              <a:solidFill>
                <a:srgbClr val="FF000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607" y="1589883"/>
            <a:ext cx="5232506" cy="36782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22098" y="1751162"/>
            <a:ext cx="1811727" cy="2208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122098" y="2623149"/>
            <a:ext cx="24844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rgbClr val="FF9900"/>
                </a:solidFill>
              </a:rPr>
              <a:t>Création du Quizz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On donne un titre et l'on choisit entre 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>
                <a:highlight>
                  <a:srgbClr val="FFFF00"/>
                </a:highlight>
              </a:rPr>
              <a:t>CHOIX MULTIPLES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/>
              <a:t>VRAI/FAUX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/>
              <a:t>REPONSE COURTE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774365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367086" y="397345"/>
            <a:ext cx="5457825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00CCFF"/>
                </a:solidFill>
                <a:ea typeface="Microsoft JhengHei Light" panose="020B0304030504040204" pitchFamily="34" charset="-120"/>
              </a:rPr>
              <a:t>Gestion des Quizz</a:t>
            </a: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1100" b="1" dirty="0">
              <a:solidFill>
                <a:srgbClr val="FF000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731" y="1357905"/>
            <a:ext cx="4533194" cy="391021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22098" y="1751162"/>
            <a:ext cx="1811727" cy="2208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124881" y="1516515"/>
            <a:ext cx="28870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rgbClr val="FF9900"/>
                </a:solidFill>
              </a:rPr>
              <a:t>Création du Quizz</a:t>
            </a:r>
          </a:p>
          <a:p>
            <a:pPr>
              <a:lnSpc>
                <a:spcPct val="150000"/>
              </a:lnSpc>
            </a:pPr>
            <a:endParaRPr lang="fr-FR" sz="1600" b="1" dirty="0">
              <a:solidFill>
                <a:srgbClr val="FF9900"/>
              </a:solidFill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/>
              <a:t>Le formatage permet d'écrire les indices et exposants.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/>
              <a:t>Il y a possibilité d'intégrer des photos.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/>
              <a:t>On peut ajouter des explications (visibles ou non)</a:t>
            </a:r>
          </a:p>
          <a:p>
            <a:pPr>
              <a:lnSpc>
                <a:spcPct val="150000"/>
              </a:lnSpc>
            </a:pPr>
            <a:endParaRPr lang="fr-FR" sz="16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929251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367086" y="397345"/>
            <a:ext cx="5457825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00CCFF"/>
                </a:solidFill>
                <a:ea typeface="Microsoft JhengHei Light" panose="020B0304030504040204" pitchFamily="34" charset="-120"/>
              </a:rPr>
              <a:t>Gestion des Quizz</a:t>
            </a: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1100" b="1" dirty="0">
              <a:solidFill>
                <a:srgbClr val="FF000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946" y="1431825"/>
            <a:ext cx="4869624" cy="35900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22098" y="1751162"/>
            <a:ext cx="1811727" cy="2208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124881" y="1516515"/>
            <a:ext cx="28870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rgbClr val="FF9900"/>
                </a:solidFill>
              </a:rPr>
              <a:t>Création du Quizz</a:t>
            </a:r>
          </a:p>
          <a:p>
            <a:pPr>
              <a:lnSpc>
                <a:spcPct val="150000"/>
              </a:lnSpc>
            </a:pPr>
            <a:endParaRPr lang="fr-FR" sz="1600" b="1" dirty="0">
              <a:solidFill>
                <a:srgbClr val="FF9900"/>
              </a:solidFill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/>
              <a:t>Le formatage permet d'écrire les indices et exposants.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/>
              <a:t>Il y a possibilité d'intégrer des photos.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/>
              <a:t>On peut ajouter des explications (visibles ou non)</a:t>
            </a:r>
          </a:p>
          <a:p>
            <a:pPr>
              <a:lnSpc>
                <a:spcPct val="150000"/>
              </a:lnSpc>
            </a:pPr>
            <a:endParaRPr lang="fr-FR" sz="16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764554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367086" y="397345"/>
            <a:ext cx="5457825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00CCFF"/>
                </a:solidFill>
                <a:ea typeface="Microsoft JhengHei Light" panose="020B0304030504040204" pitchFamily="34" charset="-120"/>
              </a:rPr>
              <a:t>Gestion des Quizz</a:t>
            </a: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1100" b="1" dirty="0">
              <a:solidFill>
                <a:srgbClr val="FF000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22098" y="1751162"/>
            <a:ext cx="1811727" cy="2208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080537" y="1516515"/>
            <a:ext cx="79507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rgbClr val="FF9900"/>
                </a:solidFill>
              </a:rPr>
              <a:t>Finalisation</a:t>
            </a:r>
          </a:p>
          <a:p>
            <a:pPr>
              <a:lnSpc>
                <a:spcPct val="150000"/>
              </a:lnSpc>
            </a:pPr>
            <a:endParaRPr lang="fr-FR" sz="1600" b="1" dirty="0">
              <a:solidFill>
                <a:srgbClr val="FF9900"/>
              </a:solidFill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/>
              <a:t>On ajouter autant de questions que l'on souhaite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       (choix multiples, vrai/faux, réponses courtes)</a:t>
            </a:r>
          </a:p>
          <a:p>
            <a:pPr>
              <a:lnSpc>
                <a:spcPct val="150000"/>
              </a:lnSpc>
            </a:pPr>
            <a:endParaRPr lang="fr-FR" sz="16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/>
              <a:t>On enregistre et l'on quitte	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fr-FR" sz="16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/>
              <a:t>On peut modifier un quizz à tout moment  à partir du tableau de bord :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	</a:t>
            </a:r>
            <a:r>
              <a:rPr lang="fr-FR" sz="1600" dirty="0">
                <a:solidFill>
                  <a:schemeClr val="bg1"/>
                </a:solidFill>
                <a:highlight>
                  <a:srgbClr val="808080"/>
                </a:highlight>
              </a:rPr>
              <a:t>QUIZZ</a:t>
            </a:r>
            <a:r>
              <a:rPr lang="fr-FR" sz="1600" dirty="0"/>
              <a:t>	cliquer le quizz à modifier    	puis 	</a:t>
            </a:r>
            <a:r>
              <a:rPr lang="fr-FR" sz="1600" dirty="0">
                <a:solidFill>
                  <a:schemeClr val="bg1"/>
                </a:solidFill>
                <a:highlight>
                  <a:srgbClr val="808080"/>
                </a:highlight>
              </a:rPr>
              <a:t>EDITER</a:t>
            </a:r>
          </a:p>
          <a:p>
            <a:pPr>
              <a:lnSpc>
                <a:spcPct val="150000"/>
              </a:lnSpc>
            </a:pPr>
            <a:endParaRPr lang="fr-FR" sz="16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fr-FR" sz="16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298" y="3207768"/>
            <a:ext cx="199072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73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367086" y="397345"/>
            <a:ext cx="5457825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00CCFF"/>
                </a:solidFill>
                <a:ea typeface="Microsoft JhengHei Light" panose="020B0304030504040204" pitchFamily="34" charset="-120"/>
              </a:rPr>
              <a:t>Gestion des Quizz</a:t>
            </a: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1100" b="1" dirty="0">
              <a:solidFill>
                <a:srgbClr val="FF000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22098" y="1751162"/>
            <a:ext cx="1811727" cy="2208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080537" y="1516515"/>
            <a:ext cx="79507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rgbClr val="FF9900"/>
                </a:solidFill>
              </a:rPr>
              <a:t>Remarque</a:t>
            </a:r>
          </a:p>
          <a:p>
            <a:pPr>
              <a:lnSpc>
                <a:spcPct val="150000"/>
              </a:lnSpc>
            </a:pPr>
            <a:endParaRPr lang="fr-FR" sz="1600" b="1" dirty="0">
              <a:solidFill>
                <a:srgbClr val="FF9900"/>
              </a:solidFill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/>
              <a:t>On peut importer un quizz à l'aise de son SOC.</a:t>
            </a:r>
          </a:p>
          <a:p>
            <a:pPr>
              <a:lnSpc>
                <a:spcPct val="150000"/>
              </a:lnSpc>
            </a:pPr>
            <a:endParaRPr lang="fr-FR" sz="16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/>
              <a:t>Après 		         choisir importer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fr-FR" sz="1600" dirty="0"/>
          </a:p>
          <a:p>
            <a:pPr>
              <a:lnSpc>
                <a:spcPct val="150000"/>
              </a:lnSpc>
            </a:pPr>
            <a:endParaRPr lang="fr-FR" sz="16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fr-FR" sz="16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512" y="2892101"/>
            <a:ext cx="135255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93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422694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20067" y="1237212"/>
            <a:ext cx="4930635" cy="36988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fr-FR" sz="2500" b="1" dirty="0">
              <a:solidFill>
                <a:srgbClr val="FF9900"/>
              </a:solidFill>
              <a:ea typeface="Microsoft JhengHei Light" panose="020B03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fr-FR" sz="3600" b="1" dirty="0">
                <a:ea typeface="Microsoft JhengHei Light" panose="020B0304030504040204" pitchFamily="34" charset="-120"/>
              </a:rPr>
              <a:t>Il est temps de créer votre premier quizz</a:t>
            </a: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4000" b="1" dirty="0">
              <a:solidFill>
                <a:srgbClr val="00CC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lang="fr-FR" sz="1100" b="1" dirty="0">
              <a:solidFill>
                <a:srgbClr val="FF000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704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/>
          <a:p>
            <a:endParaRPr lang="fr-FR" sz="1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37614" y="440636"/>
            <a:ext cx="6122459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FF6600"/>
                </a:solidFill>
                <a:ea typeface="Microsoft JhengHei Light" panose="020B0304030504040204" pitchFamily="34" charset="-120"/>
              </a:rPr>
              <a:t>Commencer un quizz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837" y="1697720"/>
            <a:ext cx="4252913" cy="373242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711351" y="2363605"/>
            <a:ext cx="34246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lance le quizz à partir du tableau de bord :</a:t>
            </a:r>
          </a:p>
          <a:p>
            <a:endParaRPr lang="fr-FR" dirty="0"/>
          </a:p>
          <a:p>
            <a:r>
              <a:rPr lang="fr-FR" dirty="0"/>
              <a:t>Trois types de jeu s'offrent à nous.</a:t>
            </a:r>
          </a:p>
          <a:p>
            <a:endParaRPr lang="fr-FR" dirty="0"/>
          </a:p>
          <a:p>
            <a:r>
              <a:rPr lang="fr-FR" dirty="0"/>
              <a:t>Cliquez sur 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137" y="3746456"/>
            <a:ext cx="314325" cy="37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39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/>
          <a:p>
            <a:endParaRPr lang="fr-FR" sz="1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37614" y="440636"/>
            <a:ext cx="6122459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FF6600"/>
                </a:solidFill>
                <a:ea typeface="Microsoft JhengHei Light" panose="020B0304030504040204" pitchFamily="34" charset="-120"/>
              </a:rPr>
              <a:t>Commencer un quizz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837" y="1697720"/>
            <a:ext cx="4252913" cy="373242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711351" y="2363605"/>
            <a:ext cx="351095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/>
              <a:t>Dans ce type de QCM, l'élève reçoit la réponse juste et l'explication éventuelle immédiatement après avoir répondu. L'enseignant voit les              résultats en direct.</a:t>
            </a:r>
          </a:p>
        </p:txBody>
      </p:sp>
    </p:spTree>
    <p:extLst>
      <p:ext uri="{BB962C8B-B14F-4D97-AF65-F5344CB8AC3E}">
        <p14:creationId xmlns:p14="http://schemas.microsoft.com/office/powerpoint/2010/main" val="3223136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/>
          <a:p>
            <a:endParaRPr lang="fr-FR" sz="1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37614" y="440636"/>
            <a:ext cx="6122459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FF6600"/>
                </a:solidFill>
                <a:ea typeface="Microsoft JhengHei Light" panose="020B0304030504040204" pitchFamily="34" charset="-120"/>
              </a:rPr>
              <a:t>Finir un quizz</a:t>
            </a:r>
          </a:p>
        </p:txBody>
      </p:sp>
      <p:sp>
        <p:nvSpPr>
          <p:cNvPr id="6" name="Rectangle 5"/>
          <p:cNvSpPr/>
          <p:nvPr/>
        </p:nvSpPr>
        <p:spPr>
          <a:xfrm>
            <a:off x="2092316" y="1837426"/>
            <a:ext cx="1979352" cy="2260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2316192" y="1711214"/>
            <a:ext cx="750066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/>
              <a:t>Un fois le type de quizz choisi, on le lance en cliquant sur </a:t>
            </a:r>
            <a:r>
              <a:rPr lang="fr-FR" dirty="0">
                <a:solidFill>
                  <a:schemeClr val="bg1"/>
                </a:solidFill>
              </a:rPr>
              <a:t>COMMENCE</a:t>
            </a:r>
            <a:r>
              <a:rPr lang="fr-FR" dirty="0"/>
              <a:t>.</a:t>
            </a:r>
          </a:p>
          <a:p>
            <a:pPr>
              <a:lnSpc>
                <a:spcPct val="150000"/>
              </a:lnSpc>
            </a:pPr>
            <a:endParaRPr lang="fr-FR" dirty="0"/>
          </a:p>
          <a:p>
            <a:pPr>
              <a:lnSpc>
                <a:spcPct val="150000"/>
              </a:lnSpc>
            </a:pPr>
            <a:r>
              <a:rPr lang="fr-FR" dirty="0"/>
              <a:t>On consulte l'évolution des réponses en temps réel en cliquant sur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829" y="1724017"/>
            <a:ext cx="1114425" cy="52387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354" y="2576961"/>
            <a:ext cx="990600" cy="3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65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434" y="1590896"/>
            <a:ext cx="7145131" cy="367620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/>
          <a:p>
            <a:endParaRPr lang="fr-FR" sz="1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37614" y="440636"/>
            <a:ext cx="6122459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FF6600"/>
                </a:solidFill>
                <a:ea typeface="Microsoft JhengHei Light" panose="020B0304030504040204" pitchFamily="34" charset="-120"/>
              </a:rPr>
              <a:t>Finir un quizz</a:t>
            </a:r>
          </a:p>
        </p:txBody>
      </p:sp>
      <p:sp>
        <p:nvSpPr>
          <p:cNvPr id="6" name="Rectangle 5"/>
          <p:cNvSpPr/>
          <p:nvPr/>
        </p:nvSpPr>
        <p:spPr>
          <a:xfrm>
            <a:off x="2092316" y="1837426"/>
            <a:ext cx="1979352" cy="2260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513" y="1427851"/>
            <a:ext cx="7632732" cy="392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796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/>
          <a:p>
            <a:endParaRPr lang="fr-FR" sz="1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37614" y="440636"/>
            <a:ext cx="6122459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FF6600"/>
                </a:solidFill>
                <a:ea typeface="Microsoft JhengHei Light" panose="020B0304030504040204" pitchFamily="34" charset="-120"/>
              </a:rPr>
              <a:t>Finir un quizz</a:t>
            </a:r>
          </a:p>
        </p:txBody>
      </p:sp>
      <p:sp>
        <p:nvSpPr>
          <p:cNvPr id="6" name="Rectangle 5"/>
          <p:cNvSpPr/>
          <p:nvPr/>
        </p:nvSpPr>
        <p:spPr>
          <a:xfrm>
            <a:off x="2092316" y="1837426"/>
            <a:ext cx="1979352" cy="2260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2316192" y="1711214"/>
            <a:ext cx="75006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/>
              <a:t>Lorsque l'on clique sur </a:t>
            </a:r>
            <a:r>
              <a:rPr lang="fr-FR" dirty="0">
                <a:solidFill>
                  <a:schemeClr val="bg1"/>
                </a:solidFill>
              </a:rPr>
              <a:t>terminer</a:t>
            </a:r>
            <a:r>
              <a:rPr lang="fr-FR" dirty="0"/>
              <a:t> 	pour clôturer le questionnaire, il est possible d’obtenir un rapport de l'activité.</a:t>
            </a:r>
          </a:p>
          <a:p>
            <a:pPr>
              <a:lnSpc>
                <a:spcPct val="150000"/>
              </a:lnSpc>
            </a:pPr>
            <a:endParaRPr lang="fr-FR" dirty="0"/>
          </a:p>
          <a:p>
            <a:pPr>
              <a:lnSpc>
                <a:spcPct val="150000"/>
              </a:lnSpc>
            </a:pPr>
            <a:r>
              <a:rPr lang="fr-FR" dirty="0"/>
              <a:t>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88" y="1723516"/>
            <a:ext cx="1409700" cy="48577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196" y="2649927"/>
            <a:ext cx="4981575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306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085327" y="380252"/>
            <a:ext cx="5457825" cy="498951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FF6600"/>
                </a:solidFill>
                <a:ea typeface="Microsoft JhengHei Light" panose="020B0304030504040204" pitchFamily="34" charset="-120"/>
              </a:rPr>
              <a:t>Conclusion</a:t>
            </a:r>
          </a:p>
          <a:p>
            <a:pPr algn="just">
              <a:lnSpc>
                <a:spcPct val="150000"/>
              </a:lnSpc>
            </a:pPr>
            <a:endParaRPr lang="fr-FR" sz="1100" b="1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Socrative apporte plusieurs avantages.</a:t>
            </a:r>
          </a:p>
          <a:p>
            <a:pPr algn="just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- Interaction immédiate		</a:t>
            </a:r>
          </a:p>
          <a:p>
            <a:pPr algn="just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- Facilité d'utilisation</a:t>
            </a:r>
          </a:p>
          <a:p>
            <a:pPr algn="just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- Création de quizz</a:t>
            </a:r>
          </a:p>
          <a:p>
            <a:pPr algn="just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- Partage de quizz entre enseignants</a:t>
            </a:r>
          </a:p>
          <a:p>
            <a:pPr algn="just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- Export des résultats</a:t>
            </a:r>
          </a:p>
          <a:p>
            <a:pPr algn="just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- Pas d'inscription pour les élèves</a:t>
            </a:r>
          </a:p>
          <a:p>
            <a:pPr algn="just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- </a:t>
            </a:r>
            <a:r>
              <a:rPr lang="fr-FR" sz="1200" b="1" dirty="0" err="1">
                <a:ea typeface="Microsoft JhengHei Light" panose="020B0304030504040204" pitchFamily="34" charset="-120"/>
              </a:rPr>
              <a:t>Multi-plateforme</a:t>
            </a:r>
            <a:r>
              <a:rPr lang="fr-FR" sz="1200" b="1" dirty="0">
                <a:ea typeface="Microsoft JhengHei Light" panose="020B0304030504040204" pitchFamily="34" charset="-120"/>
              </a:rPr>
              <a:t> (Mobile, PC)</a:t>
            </a:r>
          </a:p>
          <a:p>
            <a:pPr algn="just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- Peut être en mode anonyme (Pas de stigmatisation de l'erreur)</a:t>
            </a:r>
          </a:p>
        </p:txBody>
      </p:sp>
    </p:spTree>
    <p:extLst>
      <p:ext uri="{BB962C8B-B14F-4D97-AF65-F5344CB8AC3E}">
        <p14:creationId xmlns:p14="http://schemas.microsoft.com/office/powerpoint/2010/main" val="3914104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33900" y="449263"/>
            <a:ext cx="5457825" cy="498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FF6600"/>
                </a:solidFill>
                <a:ea typeface="Microsoft JhengHei Light" panose="020B0304030504040204" pitchFamily="34" charset="-120"/>
              </a:rPr>
              <a:t>Conclusion</a:t>
            </a:r>
          </a:p>
          <a:p>
            <a:pPr algn="l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Et d’autres encore</a:t>
            </a:r>
          </a:p>
          <a:p>
            <a:pPr algn="just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- Captation de l'intérêt des élèves (Amélioration de la motivation)</a:t>
            </a:r>
          </a:p>
          <a:p>
            <a:pPr algn="just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- Travail en groupe (Discussion constructive entre les étudiants)</a:t>
            </a:r>
          </a:p>
          <a:p>
            <a:pPr algn="just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- Prise de conscience des conceptions erronées (Prise en compte de l'erreur pour progresser)</a:t>
            </a:r>
          </a:p>
          <a:p>
            <a:pPr algn="just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- Pratique de la pédagogie différenciée (l’enseignant intervient en temps réel au cas par cas selon la difficulté rencontrée)</a:t>
            </a:r>
          </a:p>
          <a:p>
            <a:pPr algn="just">
              <a:lnSpc>
                <a:spcPct val="150000"/>
              </a:lnSpc>
            </a:pPr>
            <a:r>
              <a:rPr lang="fr-FR" sz="1200" b="1" dirty="0">
                <a:ea typeface="Microsoft JhengHei Light" panose="020B0304030504040204" pitchFamily="34" charset="-120"/>
              </a:rPr>
              <a:t>- Pratique de la pédagogie inversée (une évaluation diagnostique à distance peut être effectuée sur une notion vue à la maison, le travail en classe étant ensuite orienté selon les résultats obtenus)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endParaRPr lang="fr-FR" sz="1200" b="1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0417825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2554</TotalTime>
  <Words>479</Words>
  <Application>Microsoft Office PowerPoint</Application>
  <PresentationFormat>Grand écran</PresentationFormat>
  <Paragraphs>168</Paragraphs>
  <Slides>24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1" baseType="lpstr">
      <vt:lpstr>Adobe Fangsong Std R</vt:lpstr>
      <vt:lpstr>Microsoft JhengHei</vt:lpstr>
      <vt:lpstr>Microsoft JhengHei Light</vt:lpstr>
      <vt:lpstr>Arial</vt:lpstr>
      <vt:lpstr>Calibri</vt:lpstr>
      <vt:lpstr>Calibri Light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     </vt:lpstr>
      <vt:lpstr>       </vt:lpstr>
      <vt:lpstr>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     </vt:lpstr>
      <vt:lpstr>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rachid arab</dc:creator>
  <cp:lastModifiedBy>rachid arab</cp:lastModifiedBy>
  <cp:revision>42</cp:revision>
  <dcterms:created xsi:type="dcterms:W3CDTF">2016-02-27T19:20:22Z</dcterms:created>
  <dcterms:modified xsi:type="dcterms:W3CDTF">2017-05-18T22:13:47Z</dcterms:modified>
</cp:coreProperties>
</file>