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9"/>
  </p:notesMasterIdLst>
  <p:handoutMasterIdLst>
    <p:handoutMasterId r:id="rId30"/>
  </p:handoutMasterIdLst>
  <p:sldIdLst>
    <p:sldId id="265" r:id="rId5"/>
    <p:sldId id="271" r:id="rId6"/>
    <p:sldId id="273" r:id="rId7"/>
    <p:sldId id="300" r:id="rId8"/>
    <p:sldId id="280" r:id="rId9"/>
    <p:sldId id="281" r:id="rId10"/>
    <p:sldId id="282" r:id="rId11"/>
    <p:sldId id="283" r:id="rId12"/>
    <p:sldId id="287" r:id="rId13"/>
    <p:sldId id="288" r:id="rId14"/>
    <p:sldId id="284" r:id="rId15"/>
    <p:sldId id="285" r:id="rId16"/>
    <p:sldId id="292" r:id="rId17"/>
    <p:sldId id="286" r:id="rId18"/>
    <p:sldId id="293" r:id="rId19"/>
    <p:sldId id="289" r:id="rId20"/>
    <p:sldId id="291" r:id="rId21"/>
    <p:sldId id="290" r:id="rId22"/>
    <p:sldId id="294" r:id="rId23"/>
    <p:sldId id="295" r:id="rId24"/>
    <p:sldId id="296" r:id="rId25"/>
    <p:sldId id="297" r:id="rId26"/>
    <p:sldId id="298" r:id="rId27"/>
    <p:sldId id="299" r:id="rId2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FD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744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940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D3219A-75C0-4E09-81D8-07B08B329A80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346050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F885645-4090-46EC-B88C-5C997E9166C1}" type="datetime1">
              <a:rPr lang="fr-FR" noProof="0" smtClean="0"/>
              <a:pPr rtl="0"/>
              <a:t>31/03/2019</a:t>
            </a:fld>
            <a:endParaRPr lang="fr-FR" noProof="0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 smtClean="0"/>
              <a:t>Modifiez les styles du texte du masque</a:t>
            </a:r>
          </a:p>
          <a:p>
            <a:pPr lvl="1" rtl="0"/>
            <a:r>
              <a:rPr lang="fr-FR" noProof="0" dirty="0" smtClean="0"/>
              <a:t>Deuxième niveau</a:t>
            </a:r>
          </a:p>
          <a:p>
            <a:pPr lvl="2" rtl="0"/>
            <a:r>
              <a:rPr lang="fr-FR" noProof="0" dirty="0" smtClean="0"/>
              <a:t>Troisième niveau</a:t>
            </a:r>
          </a:p>
          <a:p>
            <a:pPr lvl="3" rtl="0"/>
            <a:r>
              <a:rPr lang="fr-FR" noProof="0" dirty="0" smtClean="0"/>
              <a:t>Quatrième niveau</a:t>
            </a:r>
          </a:p>
          <a:p>
            <a:pPr lvl="4" rtl="0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xmlns="" val="373786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fr-FR" smtClean="0"/>
              <a:pPr rtl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145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1A7A5D-B13D-49C4-B7F4-D583D6F53063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64670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A4C305-DA62-421D-B6E0-6A29EC9487A1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9879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EB3533-04B5-4E8F-A993-CD9A2A6EA72A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6768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AAE710-946E-4C7F-A4E2-6F595348EE98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063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FE9B5D-81FF-42C1-9024-9AEDAF5F2CA4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3166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F7A0C4-452C-4C07-8B09-455C66DECD3B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1058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FA9488-D589-4DC3-BEE3-1C92FD8BA2B2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1514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79D9A7-8BEC-4B5F-8006-B7A03D5A75BF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9871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C3A8D3-7C0E-4B37-B51D-D6F35AA2428B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1935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2D1425-9EE9-4038-A8F9-3BCD47DCED41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21885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fr-FR" smtClean="0"/>
              <a:t>Modifiez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ED98CB-F975-4422-A942-38F1FA9B0C27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8883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 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C25AFF-DB74-486A-8B15-3C26CDA56CCE}" type="datetime1">
              <a:rPr lang="fr-FR" smtClean="0"/>
              <a:pPr rtl="0"/>
              <a:t>31/03/2019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 smtClean="0"/>
              <a:t>Ajouter un pied de page</a:t>
            </a:r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1388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 smtClean="0"/>
              <a:t>Modifiez les styles du texte du masque</a:t>
            </a:r>
          </a:p>
          <a:p>
            <a:pPr lvl="1" rtl="0"/>
            <a:r>
              <a:rPr lang="fr-FR" noProof="0" dirty="0" smtClean="0"/>
              <a:t>Deuxième niveau</a:t>
            </a:r>
          </a:p>
          <a:p>
            <a:pPr lvl="2" rtl="0"/>
            <a:r>
              <a:rPr lang="fr-FR" noProof="0" dirty="0" smtClean="0"/>
              <a:t>Troisième niveau</a:t>
            </a:r>
          </a:p>
          <a:p>
            <a:pPr lvl="3" rtl="0"/>
            <a:r>
              <a:rPr lang="fr-FR" noProof="0" dirty="0" smtClean="0"/>
              <a:t>Quatrième niveau</a:t>
            </a:r>
          </a:p>
          <a:p>
            <a:pPr lvl="4" rtl="0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CB735F6-E3EB-4234-8FB8-612347B3ACA8}" type="datetime1">
              <a:rPr lang="fr-FR" noProof="0" smtClean="0"/>
              <a:pPr rtl="0"/>
              <a:t>31/03/2019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xmlns="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exemple1.docx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programme_sp&#233;cilait&#233;_1&#232;re.docx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BO_1S_ANCIEN_programme.pdf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tronic.fr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53682" y="1726250"/>
            <a:ext cx="9884635" cy="29141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Enseignement de spécialité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Physique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himie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Cycle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xmlns="" val="92307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9300" y="316195"/>
            <a:ext cx="10999769" cy="610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fr-FR" sz="4000" b="1" dirty="0">
                <a:solidFill>
                  <a:srgbClr val="0070C0"/>
                </a:solidFill>
                <a:cs typeface="Arial" panose="020B0604020202020204" pitchFamily="34" charset="0"/>
              </a:rPr>
              <a:t>Organisation </a:t>
            </a:r>
            <a:r>
              <a:rPr lang="fr-FR" sz="4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du programme</a:t>
            </a:r>
            <a:r>
              <a:rPr lang="fr-FR" sz="4000" b="1" dirty="0">
                <a:solidFill>
                  <a:srgbClr val="0070C0"/>
                </a:solidFill>
                <a:cs typeface="Arial" panose="020B0604020202020204" pitchFamily="34" charset="0"/>
              </a:rPr>
              <a:t> : 4 thèmes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3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thèmes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- en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prolongement avec la classe de 2</a:t>
            </a:r>
            <a:r>
              <a:rPr lang="fr-FR" sz="36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- en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cohérence avec les programmes du </a:t>
            </a:r>
            <a:endParaRPr lang="fr-FR" sz="3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collège </a:t>
            </a:r>
          </a:p>
          <a:p>
            <a:pPr>
              <a:spcAft>
                <a:spcPts val="0"/>
              </a:spcAft>
            </a:pPr>
            <a:endParaRPr lang="fr-FR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Constitution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et transformations de la matière</a:t>
            </a: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Mouvement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et interaction</a:t>
            </a: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L’énergie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 :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conversions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transferts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Ondes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signaux</a:t>
            </a:r>
          </a:p>
          <a:p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% en chimie et 60 % en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physi</a:t>
            </a:r>
            <a:r>
              <a:rPr lang="fr-FR" sz="3600" dirty="0" smtClean="0"/>
              <a:t>que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84777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1132" y="723493"/>
            <a:ext cx="10408779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3600" b="1" u="sng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chaque thème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sont mentionnés 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2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colonnes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-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notions et contenus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connaitre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                    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</a:rPr>
              <a:t>  - 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exigibles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et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activités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expérimentales</a:t>
            </a:r>
            <a:endParaRPr lang="fr-FR" sz="9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Des 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mathématiques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</a:rPr>
              <a:t>● Des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capacités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numériques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Langage de programmation conseillé : le Python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 smtClean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/>
              <a:t>Exemple :</a:t>
            </a:r>
            <a:r>
              <a:rPr lang="fr-FR" sz="3600" dirty="0" smtClean="0">
                <a:hlinkClick r:id="rId2" action="ppaction://hlinkfile"/>
              </a:rPr>
              <a:t>exemple.docx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2966764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023" y="128188"/>
            <a:ext cx="1125481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4000" b="1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Quelques verbes </a:t>
            </a:r>
            <a:r>
              <a:rPr lang="fr-FR" sz="40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d’action dans les capacités  </a:t>
            </a:r>
            <a:endParaRPr lang="fr-FR" sz="1000" b="1" dirty="0" smtClean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0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Recueillir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exploiter </a:t>
            </a:r>
            <a:endParaRPr lang="fr-FR" sz="36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cité </a:t>
            </a:r>
            <a:r>
              <a:rPr lang="fr-FR" sz="3200" dirty="0"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fois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l’ancien 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</a:p>
          <a:p>
            <a:pPr>
              <a:spcAft>
                <a:spcPts val="0"/>
              </a:spcAft>
            </a:pP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fr-FR" sz="32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sz="32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fois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le nouveau !)</a:t>
            </a: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Déterminer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cité </a:t>
            </a:r>
            <a:r>
              <a:rPr lang="fr-FR" sz="3200" dirty="0"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fois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l’ancien 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</a:p>
          <a:p>
            <a:pPr>
              <a:spcAft>
                <a:spcPts val="0"/>
              </a:spcAft>
            </a:pPr>
            <a:r>
              <a:rPr lang="fr-FR" sz="32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13 </a:t>
            </a:r>
            <a:r>
              <a:rPr lang="fr-FR" sz="32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fois</a:t>
            </a:r>
            <a:r>
              <a:rPr lang="fr-F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le nouveau</a:t>
            </a:r>
            <a:r>
              <a:rPr lang="fr-FR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nouveau programme s’inscrit davantage dans une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spcAft>
                <a:spcPts val="0"/>
              </a:spcAft>
            </a:pPr>
            <a:r>
              <a:rPr lang="fr-FR" sz="36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mise en relation de la physique avec les  </a:t>
            </a:r>
          </a:p>
          <a:p>
            <a:pPr>
              <a:spcAft>
                <a:spcPts val="0"/>
              </a:spcAft>
            </a:pPr>
            <a:r>
              <a:rPr lang="fr-FR" sz="36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mathématiques 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l’informatique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3231981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0655" y="443939"/>
            <a:ext cx="10557163" cy="5721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4000" b="1" dirty="0" smtClean="0">
                <a:solidFill>
                  <a:srgbClr val="0070C0"/>
                </a:solidFill>
              </a:rPr>
              <a:t>Ajouts </a:t>
            </a:r>
            <a:r>
              <a:rPr lang="fr-FR" sz="4000" b="1" dirty="0">
                <a:solidFill>
                  <a:srgbClr val="0070C0"/>
                </a:solidFill>
              </a:rPr>
              <a:t>et/ou ajustements - Suppression</a:t>
            </a:r>
            <a:endParaRPr lang="fr-FR" sz="4000" dirty="0">
              <a:solidFill>
                <a:srgbClr val="0070C0"/>
              </a:solidFill>
            </a:endParaRPr>
          </a:p>
          <a:p>
            <a:r>
              <a:rPr lang="fr-FR" sz="3600" dirty="0"/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nouveautés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36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Ajustements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notions dans le nouveau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programme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1</a:t>
            </a:r>
            <a:r>
              <a:rPr lang="fr-FR" sz="36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rapport à l’ancien </a:t>
            </a:r>
            <a:endParaRPr lang="fr-FR" sz="36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programme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Suppressions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franches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277119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4059" y="384562"/>
            <a:ext cx="10264388" cy="625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40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Grandes </a:t>
            </a:r>
            <a:r>
              <a:rPr lang="fr-FR" sz="4000" b="1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nouveautés </a:t>
            </a:r>
            <a:r>
              <a:rPr lang="fr-FR" sz="40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 programme</a:t>
            </a:r>
            <a:r>
              <a:rPr lang="fr-FR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b="1" u="sng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chimie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La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spectroscopie 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Les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titrages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avec suivi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colorimétrique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(réaction d’</a:t>
            </a:r>
            <a:r>
              <a:rPr lang="fr-FR" sz="36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oxydo-réduction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support de dosage)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u="sng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fr-FR" sz="36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physique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Description 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d’un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fluide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●Les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ondes mécaniques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400478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744" y="205101"/>
            <a:ext cx="11579551" cy="582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 En mécanique 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Le lien quantitatif entre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vecteur variation de vitesse </a:t>
            </a:r>
            <a:endParaRPr lang="fr-FR" sz="3600" dirty="0" smtClean="0"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et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somme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vectorielle des forces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appliquées à un </a:t>
            </a:r>
            <a:endParaRPr lang="fr-FR" sz="36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système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Le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travail d’une force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théorème de l’énergie cinétique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forces 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conservatives et non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conservatives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●En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électricité</a:t>
            </a:r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modèle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d’une source </a:t>
            </a: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réelle de tension continue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91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3143" y="2339438"/>
            <a:ext cx="1121030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Analyse du programme : </a:t>
            </a:r>
            <a:r>
              <a:rPr lang="fr-FR" sz="4000" b="1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spé_1ère.docx</a:t>
            </a:r>
            <a:r>
              <a:rPr lang="fr-FR" sz="40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3600" dirty="0" smtClean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Ajouts 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surlignés en jaune 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9247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09" y="213647"/>
            <a:ext cx="1091297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Mesures </a:t>
            </a:r>
            <a:r>
              <a:rPr lang="fr-FR" sz="4000" b="1" u="sng" dirty="0">
                <a:solidFill>
                  <a:srgbClr val="0070C0"/>
                </a:solidFill>
              </a:rPr>
              <a:t>et </a:t>
            </a:r>
            <a:r>
              <a:rPr lang="fr-FR" sz="4000" b="1" u="sng" dirty="0" smtClean="0">
                <a:solidFill>
                  <a:srgbClr val="0070C0"/>
                </a:solidFill>
              </a:rPr>
              <a:t>incertitudes</a:t>
            </a:r>
            <a:r>
              <a:rPr lang="fr-FR" sz="4000" b="1" dirty="0" smtClean="0">
                <a:solidFill>
                  <a:srgbClr val="0070C0"/>
                </a:solidFill>
              </a:rPr>
              <a:t> 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notions, contenus et capacités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exigibles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de la classe de 1</a:t>
            </a:r>
            <a:r>
              <a:rPr lang="fr-FR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sont un complément de ceux de la classe de 2</a:t>
            </a:r>
            <a:r>
              <a:rPr lang="fr-FR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L’évaluation d’une incertitude de </a:t>
            </a:r>
            <a:r>
              <a:rPr lang="fr-F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type B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est introduite en classe de 1</a:t>
            </a:r>
            <a:r>
              <a:rPr lang="fr-FR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335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09" y="213647"/>
            <a:ext cx="1091297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u="sng" dirty="0" smtClean="0">
                <a:solidFill>
                  <a:srgbClr val="0070C0"/>
                </a:solidFill>
              </a:rPr>
              <a:t>Mesures </a:t>
            </a:r>
            <a:r>
              <a:rPr lang="fr-FR" sz="3600" b="1" u="sng" dirty="0">
                <a:solidFill>
                  <a:srgbClr val="0070C0"/>
                </a:solidFill>
              </a:rPr>
              <a:t>et </a:t>
            </a:r>
            <a:r>
              <a:rPr lang="fr-FR" sz="3600" b="1" u="sng" dirty="0" smtClean="0">
                <a:solidFill>
                  <a:srgbClr val="0070C0"/>
                </a:solidFill>
              </a:rPr>
              <a:t>incertitudes : remarques</a:t>
            </a:r>
            <a:r>
              <a:rPr lang="fr-FR" sz="3600" b="1" dirty="0" smtClean="0">
                <a:solidFill>
                  <a:srgbClr val="0070C0"/>
                </a:solidFill>
              </a:rPr>
              <a:t> 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</a:t>
            </a:r>
            <a:r>
              <a:rPr lang="fr-F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de type A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 : elle utilise une méthode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statistique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dans le cas d’une série de mesures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</a:t>
            </a:r>
            <a:r>
              <a:rPr lang="fr-F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de type B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 : elle utilise les données du constructeur ou la connaissance du matériel dans le cas d’une seule mesure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L’étude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est qualitative en 1</a:t>
            </a:r>
            <a:r>
              <a:rPr lang="fr-FR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Un critère quantitatif est introduit en spécialité Terminale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798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3524" y="196555"/>
            <a:ext cx="96823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70C0"/>
                </a:solidFill>
              </a:rPr>
              <a:t>Suppressions </a:t>
            </a:r>
            <a:r>
              <a:rPr lang="fr-FR" sz="4000" b="1" dirty="0">
                <a:solidFill>
                  <a:srgbClr val="0070C0"/>
                </a:solidFill>
              </a:rPr>
              <a:t>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OBSERVER</a:t>
            </a:r>
          </a:p>
          <a:p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Sources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de lumière </a:t>
            </a:r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Couleur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des corps chauffés et Loi de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Wien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Colorant – pigment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Molécules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organiques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colorées - liaisons </a:t>
            </a: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conjuguées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Indicateur coloré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Isomérie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Z/E 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chaine carbonée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insaturée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38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9139" y="239285"/>
            <a:ext cx="1052930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Suppression 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COMPRENDRE</a:t>
            </a:r>
            <a:endParaRPr lang="fr-F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La matière à différentes échelles</a:t>
            </a: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Toute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radioactivité, la cohésion du noyau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la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découverte du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neutrino dans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la partie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énergie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Variation de température et transformation 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physique d’un système par transfert thermique 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Lien entre température de changement d’état et </a:t>
            </a: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la structure moléculaire (eau, alcool, alcane)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64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1014" y="771897"/>
            <a:ext cx="1052930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Suppression 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</a:t>
            </a:r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COMPRENDRE</a:t>
            </a:r>
            <a:endParaRPr lang="fr-F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Miscibilité des alcools avec l’eau</a:t>
            </a: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Champ magnétique et sources de champ </a:t>
            </a: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magnétique 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Lien entre champ de gravitation et champ de </a:t>
            </a: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pesanteur</a:t>
            </a:r>
            <a:r>
              <a:rPr lang="fr-FR" sz="36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64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09" y="166258"/>
            <a:ext cx="1066515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Suppression 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3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AGIR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Transport, stockage, production de l’énergie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Stockage de l’énergie chimique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Les piles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Nanochimie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Caractère acide et pH</a:t>
            </a:r>
          </a:p>
          <a:p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09" y="166255"/>
            <a:ext cx="1066515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Suppression franches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3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</a:t>
            </a:r>
            <a:r>
              <a:rPr lang="fr-FR" sz="36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AGIR</a:t>
            </a:r>
            <a:endParaRPr lang="fr-F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C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lasse d’un alcool, équation de la réaction </a:t>
            </a: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d’oxydation d’un alcool et d’un aldéhyde</a:t>
            </a: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Synthèse 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et propriétés de matériaux amorphes (verre), de matériaux organisés (solides cristallins, céramiques) et matière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plastiques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756" y="201882"/>
            <a:ext cx="119782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70C0"/>
                </a:solidFill>
              </a:rPr>
              <a:t>Ajustement / suppression</a:t>
            </a:r>
          </a:p>
          <a:p>
            <a:pPr algn="ctr"/>
            <a:endParaRPr lang="fr-FR" sz="1000" b="1" dirty="0" smtClean="0">
              <a:solidFill>
                <a:srgbClr val="0070C0"/>
              </a:solidFill>
            </a:endParaRPr>
          </a:p>
          <a:p>
            <a:r>
              <a:rPr lang="fr-FR" sz="3600" dirty="0" smtClean="0">
                <a:latin typeface="Arial" pitchFamily="34" charset="0"/>
                <a:cs typeface="Arial" pitchFamily="34" charset="0"/>
              </a:rPr>
              <a:t>Les notions ci-après ne sont plus exigibles mais peuvent être évoquées lors de notre enseignement.</a:t>
            </a:r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OBSERVER</a:t>
            </a:r>
            <a:endParaRPr lang="fr-FR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Modèle réduit de l’</a:t>
            </a:r>
            <a:r>
              <a:rPr lang="fr-FR" sz="3600" dirty="0" smtClean="0"/>
              <a:t> œil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Accommodation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Fonctionnent comparé de l’</a:t>
            </a:r>
            <a:r>
              <a:rPr lang="fr-FR" sz="3600" dirty="0" smtClean="0"/>
              <a:t> œil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l’appareil photo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Daltonisme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Principe de la restitution des couleurs par un écran plat  </a:t>
            </a:r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09" y="653035"/>
            <a:ext cx="10665151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70C0"/>
                </a:solidFill>
              </a:rPr>
              <a:t>Ajustement / suppression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3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COMPRENDRE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Les particules élémentaires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charge élémentaire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6"/>
            <a:ext cx="1066515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70C0"/>
                </a:solidFill>
              </a:rPr>
              <a:t>Ajustement / suppression</a:t>
            </a:r>
            <a:endParaRPr lang="fr-FR" sz="4000" dirty="0">
              <a:solidFill>
                <a:srgbClr val="0070C0"/>
              </a:solidFill>
            </a:endParaRPr>
          </a:p>
          <a:p>
            <a:endParaRPr lang="fr-FR" sz="3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 AGIR</a:t>
            </a:r>
          </a:p>
          <a:p>
            <a:endParaRPr lang="fr-FR" sz="10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Ressources énergétiques renouvelables ou non </a:t>
            </a: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Obtention d’un acide carboxylique d’une cétone</a:t>
            </a:r>
          </a:p>
          <a:p>
            <a:endParaRPr lang="fr-FR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La partie : créer et innover</a:t>
            </a:r>
          </a:p>
          <a:p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Ancien programme 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  <a:hlinkClick r:id="rId2" action="ppaction://hlinkfile"/>
              </a:rPr>
              <a:t>BO_1S_ANCIEN_programme.pdf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6"/>
            <a:ext cx="1066515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pPr algn="ctr"/>
            <a:endParaRPr lang="fr-FR" sz="1000" dirty="0" smtClean="0"/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Mouvement et interactions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Cuve à spectre (80 €) </a:t>
            </a:r>
          </a:p>
          <a:p>
            <a:r>
              <a:rPr lang="fr-FR" sz="3600" dirty="0" smtClean="0"/>
              <a:t>    ou cuve </a:t>
            </a:r>
            <a:r>
              <a:rPr lang="fr-FR" sz="3600" dirty="0" err="1" smtClean="0"/>
              <a:t>rhéographique</a:t>
            </a:r>
            <a:r>
              <a:rPr lang="fr-FR" sz="3600" dirty="0" smtClean="0"/>
              <a:t> (45 €) </a:t>
            </a:r>
          </a:p>
          <a:p>
            <a:r>
              <a:rPr lang="fr-FR" sz="3600" dirty="0" smtClean="0"/>
              <a:t>● Dispositif Loi de Mariotte  (mesure pression d’un gaz)</a:t>
            </a:r>
          </a:p>
          <a:p>
            <a:r>
              <a:rPr lang="fr-FR" sz="3600" dirty="0" smtClean="0"/>
              <a:t>    Seringue + support  (70 €) </a:t>
            </a:r>
          </a:p>
          <a:p>
            <a:r>
              <a:rPr lang="fr-FR" sz="3600" dirty="0" smtClean="0"/>
              <a:t>    </a:t>
            </a:r>
            <a:r>
              <a:rPr lang="fr-FR" sz="3600" dirty="0" err="1" smtClean="0"/>
              <a:t>Pressiomètre</a:t>
            </a:r>
            <a:r>
              <a:rPr lang="fr-FR" sz="3600" dirty="0" smtClean="0"/>
              <a:t> (188 €) </a:t>
            </a:r>
          </a:p>
          <a:p>
            <a:r>
              <a:rPr lang="fr-FR" sz="3600" dirty="0" smtClean="0"/>
              <a:t>    ou à la place du </a:t>
            </a:r>
            <a:r>
              <a:rPr lang="fr-FR" sz="3600" dirty="0" err="1" smtClean="0"/>
              <a:t>pressiomètre</a:t>
            </a:r>
            <a:r>
              <a:rPr lang="fr-FR" sz="3600" dirty="0" smtClean="0"/>
              <a:t> : 1 capteur de pression   </a:t>
            </a:r>
          </a:p>
          <a:p>
            <a:r>
              <a:rPr lang="fr-FR" sz="3600" dirty="0" smtClean="0"/>
              <a:t>    (200 €) à brancher sur une interface EXAO</a:t>
            </a:r>
          </a:p>
          <a:p>
            <a:r>
              <a:rPr lang="fr-FR" sz="3600" dirty="0" smtClean="0"/>
              <a:t>  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6"/>
            <a:ext cx="106651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pPr algn="ctr"/>
            <a:endParaRPr lang="fr-FR" sz="1000" dirty="0" smtClean="0"/>
          </a:p>
          <a:p>
            <a:endParaRPr lang="fr-FR" sz="3600" b="1" u="sng" dirty="0" smtClean="0">
              <a:solidFill>
                <a:srgbClr val="00B050"/>
              </a:solidFill>
            </a:endParaRPr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Mouvement et interactions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</a:t>
            </a:r>
            <a:r>
              <a:rPr lang="fr-FR" sz="3600" dirty="0" err="1" smtClean="0"/>
              <a:t>Manoscope</a:t>
            </a:r>
            <a:r>
              <a:rPr lang="fr-FR" sz="3600" dirty="0" smtClean="0"/>
              <a:t> à eau  (mesure pression d’un liquide)</a:t>
            </a:r>
          </a:p>
          <a:p>
            <a:r>
              <a:rPr lang="fr-FR" sz="3600" dirty="0" smtClean="0"/>
              <a:t>    Le kit (61 €) + membranes de rechange (10 €)</a:t>
            </a:r>
          </a:p>
          <a:p>
            <a:r>
              <a:rPr lang="fr-FR" sz="3600" dirty="0" smtClean="0"/>
              <a:t>    Un bécher de 3 L (26 €)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6"/>
            <a:ext cx="1066515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L’Energie : conversions et transferts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Matériel pour montage électrique : </a:t>
            </a:r>
          </a:p>
          <a:p>
            <a:r>
              <a:rPr lang="fr-FR" sz="3600" dirty="0" smtClean="0"/>
              <a:t>     Générateur de tension continue 6V- 12V</a:t>
            </a:r>
          </a:p>
          <a:p>
            <a:r>
              <a:rPr lang="fr-FR" sz="3600" dirty="0" smtClean="0"/>
              <a:t>     Pile plate ; fils, pince crocodile…</a:t>
            </a:r>
          </a:p>
          <a:p>
            <a:r>
              <a:rPr lang="fr-FR" sz="3600" dirty="0" smtClean="0"/>
              <a:t>     Rhéostat (98 €)      </a:t>
            </a:r>
          </a:p>
          <a:p>
            <a:r>
              <a:rPr lang="fr-FR" sz="3600" dirty="0" smtClean="0"/>
              <a:t>     Multimètres (entre 80 et 145 €)</a:t>
            </a:r>
          </a:p>
          <a:p>
            <a:r>
              <a:rPr lang="fr-FR" sz="3600" dirty="0" smtClean="0"/>
              <a:t>● Microcontrôleur associé à un capteur (kit </a:t>
            </a:r>
            <a:r>
              <a:rPr lang="fr-FR" sz="3600" dirty="0" err="1" smtClean="0"/>
              <a:t>arduino</a:t>
            </a:r>
            <a:r>
              <a:rPr lang="fr-FR" sz="3600" dirty="0" smtClean="0"/>
              <a:t> 95 </a:t>
            </a:r>
          </a:p>
          <a:p>
            <a:r>
              <a:rPr lang="fr-FR" sz="3600" dirty="0" smtClean="0"/>
              <a:t>    euros ; Site </a:t>
            </a:r>
            <a:r>
              <a:rPr lang="fr-FR" sz="3600" u="sng" dirty="0" smtClean="0">
                <a:hlinkClick r:id="rId2"/>
              </a:rPr>
              <a:t>www.gotronic.fr</a:t>
            </a:r>
            <a:r>
              <a:rPr lang="fr-FR" sz="3600" dirty="0" smtClean="0"/>
              <a:t> )</a:t>
            </a:r>
          </a:p>
          <a:p>
            <a:r>
              <a:rPr lang="fr-FR" sz="3600" dirty="0" smtClean="0"/>
              <a:t>     </a:t>
            </a:r>
            <a:endParaRPr lang="fr-FR" sz="3600" dirty="0"/>
          </a:p>
        </p:txBody>
      </p:sp>
      <p:pic>
        <p:nvPicPr>
          <p:cNvPr id="3" name="Imag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3447" y="5394779"/>
            <a:ext cx="1353676" cy="105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7"/>
            <a:ext cx="1066515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pPr algn="ctr"/>
            <a:endParaRPr lang="fr-FR" sz="1000" dirty="0" smtClean="0"/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L’Energie : conversions et transferts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Calorimètre avec résistance immergeable  </a:t>
            </a:r>
          </a:p>
          <a:p>
            <a:r>
              <a:rPr lang="fr-FR" sz="3600" dirty="0" smtClean="0"/>
              <a:t>   (166 € + 53 € pour 2 résistances)      </a:t>
            </a:r>
          </a:p>
          <a:p>
            <a:r>
              <a:rPr lang="fr-FR" sz="3600" dirty="0" smtClean="0"/>
              <a:t>     ou Maquette effet Joule (60 €) + multimètre</a:t>
            </a:r>
          </a:p>
          <a:p>
            <a:r>
              <a:rPr lang="fr-FR" sz="3600" dirty="0" smtClean="0"/>
              <a:t>● Convertisseur </a:t>
            </a:r>
            <a:r>
              <a:rPr lang="fr-FR" sz="3600" dirty="0" err="1" smtClean="0"/>
              <a:t>électro-mécanique</a:t>
            </a:r>
            <a:r>
              <a:rPr lang="fr-FR" sz="3600" dirty="0" smtClean="0"/>
              <a:t> (maquette 622 €)</a:t>
            </a:r>
          </a:p>
          <a:p>
            <a:r>
              <a:rPr lang="fr-FR" sz="3600" dirty="0" smtClean="0"/>
              <a:t>● Convertisseur d’énergie solaire : </a:t>
            </a:r>
          </a:p>
          <a:p>
            <a:r>
              <a:rPr lang="fr-FR" sz="3600" dirty="0" smtClean="0"/>
              <a:t>    Cellule 50 € + lampe +  2 multimètres + fils</a:t>
            </a:r>
          </a:p>
          <a:p>
            <a:r>
              <a:rPr lang="fr-FR" sz="3600" dirty="0" smtClean="0"/>
              <a:t>    ou Maquette énergie et rendement (352 €)</a:t>
            </a: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151" y="1518693"/>
            <a:ext cx="106651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pPr algn="ctr"/>
            <a:endParaRPr lang="fr-FR" sz="1000" dirty="0" smtClean="0"/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Ondes et signaux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Microcontrôleur associé à un capteur ou Smartphone</a:t>
            </a:r>
          </a:p>
          <a:p>
            <a:endParaRPr lang="fr-FR" sz="3600" dirty="0" smtClean="0"/>
          </a:p>
          <a:p>
            <a:r>
              <a:rPr lang="fr-FR" sz="3600" dirty="0" smtClean="0"/>
              <a:t>● Lampes colorées ou filtres de couleur</a:t>
            </a:r>
          </a:p>
          <a:p>
            <a:r>
              <a:rPr lang="fr-FR" sz="3600" dirty="0" smtClean="0"/>
              <a:t>● Spectroscope à main</a:t>
            </a:r>
          </a:p>
        </p:txBody>
      </p:sp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685" y="522407"/>
            <a:ext cx="1066515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u="sng" dirty="0" smtClean="0">
                <a:solidFill>
                  <a:srgbClr val="0070C0"/>
                </a:solidFill>
              </a:rPr>
              <a:t>Liste de matériel supplémentaire</a:t>
            </a:r>
            <a:endParaRPr lang="fr-FR" sz="1000" dirty="0" smtClean="0">
              <a:solidFill>
                <a:srgbClr val="0070C0"/>
              </a:solidFill>
            </a:endParaRPr>
          </a:p>
          <a:p>
            <a:pPr algn="ctr"/>
            <a:endParaRPr lang="fr-FR" sz="1000" dirty="0" smtClean="0"/>
          </a:p>
          <a:p>
            <a:r>
              <a:rPr lang="fr-FR" sz="3600" b="1" u="sng" dirty="0" smtClean="0">
                <a:solidFill>
                  <a:srgbClr val="00B050"/>
                </a:solidFill>
              </a:rPr>
              <a:t>Constitution et transformations de la matière </a:t>
            </a:r>
            <a:endParaRPr lang="fr-FR" sz="3600" u="sng" dirty="0" smtClean="0">
              <a:solidFill>
                <a:srgbClr val="00B050"/>
              </a:solidFill>
            </a:endParaRPr>
          </a:p>
          <a:p>
            <a:r>
              <a:rPr lang="fr-FR" sz="3600" dirty="0" smtClean="0"/>
              <a:t>● Pouvoir calorifique d’un combustible (ex : la paraffine)</a:t>
            </a:r>
          </a:p>
          <a:p>
            <a:endParaRPr lang="fr-FR" sz="3600" dirty="0" smtClean="0"/>
          </a:p>
          <a:p>
            <a:endParaRPr lang="fr-FR" sz="3600" dirty="0" smtClean="0"/>
          </a:p>
          <a:p>
            <a:endParaRPr lang="fr-FR" sz="3600" dirty="0" smtClean="0"/>
          </a:p>
          <a:p>
            <a:endParaRPr lang="fr-FR" sz="3600" dirty="0" smtClean="0"/>
          </a:p>
          <a:p>
            <a:endParaRPr lang="fr-FR" sz="3600" dirty="0" smtClean="0"/>
          </a:p>
          <a:p>
            <a:endParaRPr lang="fr-FR" sz="3600" dirty="0" smtClean="0"/>
          </a:p>
          <a:p>
            <a:r>
              <a:rPr lang="fr-FR" sz="3600" dirty="0" smtClean="0"/>
              <a:t> </a:t>
            </a:r>
          </a:p>
        </p:txBody>
      </p:sp>
      <p:pic>
        <p:nvPicPr>
          <p:cNvPr id="3" name="Image 2" descr="C:\Users\Catherine1\Desktop\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5165" y="2593074"/>
            <a:ext cx="4122548" cy="379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95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de conception Cloud ski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3666290_TF03460508.potx" id="{51D5EDB0-2B33-4937-8DF6-51E8AD0D01A6}" vid="{35AA3B10-5F9D-4026-A6E1-289470B794C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DD01B8-816B-49B7-8C81-03AB51D87C54}">
  <ds:schemaRefs>
    <ds:schemaRef ds:uri="http://purl.org/dc/dcmitype/"/>
    <ds:schemaRef ds:uri="http://purl.org/dc/elements/1.1/"/>
    <ds:schemaRef ds:uri="http://purl.org/dc/terms/"/>
    <ds:schemaRef ds:uri="40262f94-9f35-4ac3-9a90-690165a166b7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4f35948-e619-41b3-aa29-22878b09cfd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Diapositives de conception Cloud skipper</Template>
  <TotalTime>1178</TotalTime>
  <Words>706</Words>
  <Application>Microsoft Office PowerPoint</Application>
  <PresentationFormat>Personnalisé</PresentationFormat>
  <Paragraphs>254</Paragraphs>
  <Slides>24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Modèle de conception Cloud skipper</vt:lpstr>
      <vt:lpstr>Enseignement de spécialité Physique Chimie 1ère  Cycle terminal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Disposition du titre</dc:title>
  <dc:creator>HP</dc:creator>
  <cp:lastModifiedBy>Dimitri ODONNAT</cp:lastModifiedBy>
  <cp:revision>194</cp:revision>
  <dcterms:created xsi:type="dcterms:W3CDTF">2018-12-05T13:37:20Z</dcterms:created>
  <dcterms:modified xsi:type="dcterms:W3CDTF">2019-03-31T10:02:39Z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