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356" r:id="rId2"/>
    <p:sldId id="422" r:id="rId3"/>
    <p:sldId id="425" r:id="rId4"/>
    <p:sldId id="412" r:id="rId5"/>
    <p:sldId id="403" r:id="rId6"/>
    <p:sldId id="404" r:id="rId7"/>
    <p:sldId id="414" r:id="rId8"/>
    <p:sldId id="424" r:id="rId9"/>
    <p:sldId id="415" r:id="rId10"/>
    <p:sldId id="413" r:id="rId11"/>
    <p:sldId id="416" r:id="rId12"/>
    <p:sldId id="314" r:id="rId13"/>
    <p:sldId id="340" r:id="rId14"/>
    <p:sldId id="352" r:id="rId15"/>
    <p:sldId id="353" r:id="rId16"/>
    <p:sldId id="324" r:id="rId17"/>
    <p:sldId id="315" r:id="rId18"/>
    <p:sldId id="355" r:id="rId19"/>
    <p:sldId id="316" r:id="rId20"/>
    <p:sldId id="317" r:id="rId21"/>
    <p:sldId id="357" r:id="rId22"/>
    <p:sldId id="358" r:id="rId23"/>
    <p:sldId id="369" r:id="rId24"/>
    <p:sldId id="359" r:id="rId25"/>
    <p:sldId id="360" r:id="rId26"/>
    <p:sldId id="361" r:id="rId27"/>
    <p:sldId id="354" r:id="rId28"/>
    <p:sldId id="417" r:id="rId29"/>
    <p:sldId id="418" r:id="rId30"/>
    <p:sldId id="419" r:id="rId31"/>
    <p:sldId id="420" r:id="rId32"/>
    <p:sldId id="421" r:id="rId33"/>
    <p:sldId id="378" r:id="rId34"/>
    <p:sldId id="362" r:id="rId35"/>
    <p:sldId id="364" r:id="rId36"/>
    <p:sldId id="368" r:id="rId37"/>
    <p:sldId id="382" r:id="rId38"/>
    <p:sldId id="383" r:id="rId39"/>
    <p:sldId id="384" r:id="rId40"/>
    <p:sldId id="389" r:id="rId41"/>
    <p:sldId id="388" r:id="rId42"/>
    <p:sldId id="385" r:id="rId43"/>
    <p:sldId id="386" r:id="rId44"/>
    <p:sldId id="387" r:id="rId45"/>
    <p:sldId id="390" r:id="rId4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693531-FC13-4C75-A450-3355AF602EDE}" type="datetimeFigureOut">
              <a:rPr lang="fr-FR" smtClean="0"/>
              <a:pPr/>
              <a:t>31/03/2019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B7B045-769E-463F-B3E8-82AC6AC092ED}"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8D7BDEA-8EA0-FE4F-8E67-406CE035A260}" type="slidenum">
              <a:rPr lang="fr-FR" smtClean="0"/>
              <a:pPr/>
              <a:t>29</a:t>
            </a:fld>
            <a:endParaRPr lang="fr-FR"/>
          </a:p>
        </p:txBody>
      </p:sp>
    </p:spTree>
    <p:extLst>
      <p:ext uri="{BB962C8B-B14F-4D97-AF65-F5344CB8AC3E}">
        <p14:creationId xmlns="" xmlns:p14="http://schemas.microsoft.com/office/powerpoint/2010/main" val="3356683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88C6B20A-1DE3-4F43-8B69-E3883EC387D7}" type="datetimeFigureOut">
              <a:rPr lang="fr-FR" smtClean="0"/>
              <a:pPr/>
              <a:t>31/03/2019</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55CEA3CA-C12C-4C56-A974-72446B5244A7}"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8C6B20A-1DE3-4F43-8B69-E3883EC387D7}" type="datetimeFigureOut">
              <a:rPr lang="fr-FR" smtClean="0"/>
              <a:pPr/>
              <a:t>31/03/2019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88C6B20A-1DE3-4F43-8B69-E3883EC387D7}" type="datetimeFigureOut">
              <a:rPr lang="fr-FR" smtClean="0"/>
              <a:pPr/>
              <a:t>31/03/2019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8C6B20A-1DE3-4F43-8B69-E3883EC387D7}" type="datetimeFigureOut">
              <a:rPr lang="fr-FR" smtClean="0"/>
              <a:pPr/>
              <a:t>31/03/2019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88C6B20A-1DE3-4F43-8B69-E3883EC387D7}" type="datetimeFigureOut">
              <a:rPr lang="fr-FR" smtClean="0"/>
              <a:pPr/>
              <a:t>31/03/2019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88C6B20A-1DE3-4F43-8B69-E3883EC387D7}" type="datetimeFigureOut">
              <a:rPr lang="fr-FR" smtClean="0"/>
              <a:pPr/>
              <a:t>31/03/2019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8C6B20A-1DE3-4F43-8B69-E3883EC387D7}" type="datetimeFigureOut">
              <a:rPr lang="fr-FR" smtClean="0"/>
              <a:pPr/>
              <a:t>31/03/2019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8C6B20A-1DE3-4F43-8B69-E3883EC387D7}" type="datetimeFigureOut">
              <a:rPr lang="fr-FR" smtClean="0"/>
              <a:pPr/>
              <a:t>31/03/2019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88C6B20A-1DE3-4F43-8B69-E3883EC387D7}" type="datetimeFigureOut">
              <a:rPr lang="fr-FR" smtClean="0"/>
              <a:pPr/>
              <a:t>31/03/2019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55CEA3CA-C12C-4C56-A974-72446B5244A7}"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8C6B20A-1DE3-4F43-8B69-E3883EC387D7}" type="datetimeFigureOut">
              <a:rPr lang="fr-FR" smtClean="0"/>
              <a:pPr/>
              <a:t>31/03/2019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8C6B20A-1DE3-4F43-8B69-E3883EC387D7}" type="datetimeFigureOut">
              <a:rPr lang="fr-FR" smtClean="0"/>
              <a:pPr/>
              <a:t>31/03/2019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‹N°›</a:t>
            </a:fld>
            <a:endParaRPr lang="fr-FR" dirty="0"/>
          </a:p>
        </p:txBody>
      </p:sp>
      <p:sp>
        <p:nvSpPr>
          <p:cNvPr id="6" name="Espace réservé du texte 6"/>
          <p:cNvSpPr>
            <a:spLocks noGrp="1"/>
          </p:cNvSpPr>
          <p:nvPr>
            <p:ph type="body" sz="quarter" idx="13" hasCustomPrompt="1"/>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Tx/>
              <a:buSzPct val="100000"/>
              <a:buFont typeface="Arial"/>
              <a:buChar char="■"/>
              <a:tabLst/>
              <a:defRPr>
                <a:solidFill>
                  <a:srgbClr val="683086"/>
                </a:solidFill>
              </a:defRPr>
            </a:lvl1pPr>
            <a:lvl2pPr marL="627063" marR="0" indent="-169863" algn="l" defTabSz="457200" rtl="0" eaLnBrk="1" fontAlgn="auto" latinLnBrk="0" hangingPunct="1">
              <a:lnSpc>
                <a:spcPct val="100000"/>
              </a:lnSpc>
              <a:spcBef>
                <a:spcPct val="20000"/>
              </a:spcBef>
              <a:spcAft>
                <a:spcPts val="0"/>
              </a:spcAft>
              <a:buClr>
                <a:srgbClr val="683086"/>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683086"/>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 xmlns:p14="http://schemas.microsoft.com/office/powerpoint/2010/main" val="3339791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8C6B20A-1DE3-4F43-8B69-E3883EC387D7}" type="datetimeFigureOut">
              <a:rPr lang="fr-FR" smtClean="0"/>
              <a:pPr/>
              <a:t>31/03/2019</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5CEA3CA-C12C-4C56-A974-72446B5244A7}"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eduscol.education.fr/cid58536/serie-s.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Evolution%20programme%20de%20seconde.pptx"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priorite%20sur%20l'enseignement%20de%20NSI.docx" TargetMode="External"/><Relationship Id="rId2" Type="http://schemas.openxmlformats.org/officeDocument/2006/relationships/hyperlink" Target="SNT%20et%20NSI.pdf" TargetMode="External"/><Relationship Id="rId1" Type="http://schemas.openxmlformats.org/officeDocument/2006/relationships/slideLayout" Target="../slideLayouts/slideLayout2.xml"/><Relationship Id="rId4" Type="http://schemas.openxmlformats.org/officeDocument/2006/relationships/hyperlink" Target="https://www.fun-mooc.fr/courses/course-v1:inria+41018+session01/abou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les%20coefficients%20au%20bac%20technologique.pdf" TargetMode="External"/><Relationship Id="rId2" Type="http://schemas.openxmlformats.org/officeDocument/2006/relationships/hyperlink" Target="les%20coefficients%20au%20bac%20general.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courrier%20STI2D%20STL.docx"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solidFill>
                  <a:srgbClr val="FF0000"/>
                </a:solidFill>
              </a:rPr>
              <a:t>LA RÉFORME DES LYCÉES</a:t>
            </a:r>
            <a:endParaRPr lang="fr-FR" dirty="0">
              <a:solidFill>
                <a:srgbClr val="FF0000"/>
              </a:solidFill>
            </a:endParaRPr>
          </a:p>
        </p:txBody>
      </p:sp>
      <p:sp>
        <p:nvSpPr>
          <p:cNvPr id="3" name="Sous-titre 2"/>
          <p:cNvSpPr>
            <a:spLocks noGrp="1"/>
          </p:cNvSpPr>
          <p:nvPr>
            <p:ph type="subTitle" idx="1"/>
          </p:nvPr>
        </p:nvSpPr>
        <p:spPr/>
        <p:txBody>
          <a:bodyPr>
            <a:normAutofit fontScale="92500" lnSpcReduction="20000"/>
          </a:bodyPr>
          <a:lstStyle/>
          <a:p>
            <a:r>
              <a:rPr lang="fr-FR" sz="3000" dirty="0" smtClean="0"/>
              <a:t>LES PROGRAMMES DE PREMIÈRE</a:t>
            </a:r>
          </a:p>
          <a:p>
            <a:r>
              <a:rPr lang="fr-FR" sz="3000" dirty="0" smtClean="0"/>
              <a:t>BO spécial n°1 du 22 janvier 2019</a:t>
            </a:r>
          </a:p>
          <a:p>
            <a:endParaRPr lang="fr-FR" dirty="0"/>
          </a:p>
          <a:p>
            <a:r>
              <a:rPr lang="fr-FR" sz="3000" dirty="0" smtClean="0"/>
              <a:t>Réunion du 28 mars 2019</a:t>
            </a:r>
            <a:endParaRPr lang="fr-FR" sz="3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PROCHAINE RÉUNION</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600" dirty="0" smtClean="0"/>
              <a:t>Le jeudi 16 mai de 14h à 17h salle </a:t>
            </a:r>
            <a:r>
              <a:rPr lang="fr-FR" sz="3600" dirty="0" err="1" smtClean="0"/>
              <a:t>Fidole</a:t>
            </a:r>
            <a:r>
              <a:rPr lang="fr-FR" sz="3600" dirty="0" smtClean="0"/>
              <a:t> du rectorat.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ECE 2019</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20000"/>
          </a:bodyPr>
          <a:lstStyle/>
          <a:p>
            <a:pPr algn="just"/>
            <a:r>
              <a:rPr lang="fr-FR" sz="3600" dirty="0" smtClean="0"/>
              <a:t>Les 80 sujets sont en ligne sur le site </a:t>
            </a:r>
            <a:r>
              <a:rPr lang="fr-FR" sz="3600" dirty="0" err="1" smtClean="0"/>
              <a:t>Eduscol</a:t>
            </a:r>
            <a:r>
              <a:rPr lang="fr-FR" sz="3600" dirty="0" smtClean="0"/>
              <a:t> :</a:t>
            </a:r>
          </a:p>
          <a:p>
            <a:pPr algn="just">
              <a:buNone/>
            </a:pPr>
            <a:r>
              <a:rPr lang="fr-FR" sz="3600" dirty="0" smtClean="0">
                <a:hlinkClick r:id="rId2" tooltip="eduscol"/>
              </a:rPr>
              <a:t>Http://eduscol.education.fr/cid58536/serie-s.html</a:t>
            </a:r>
            <a:endParaRPr lang="fr-FR" sz="3600" dirty="0" smtClean="0"/>
          </a:p>
          <a:p>
            <a:pPr algn="just">
              <a:buNone/>
            </a:pPr>
            <a:endParaRPr lang="fr-FR" sz="3600" dirty="0" smtClean="0"/>
          </a:p>
          <a:p>
            <a:pPr algn="just"/>
            <a:endParaRPr lang="fr-FR" sz="3600" dirty="0" smtClean="0"/>
          </a:p>
          <a:p>
            <a:pPr algn="just"/>
            <a:r>
              <a:rPr lang="fr-FR" sz="3600" dirty="0" smtClean="0"/>
              <a:t>Les 20 sujets choisis pour l’académie vous seront communiqués le lundi 6 mai par la DEC.</a:t>
            </a:r>
          </a:p>
          <a:p>
            <a:pPr algn="just"/>
            <a:endParaRPr lang="fr-FR" sz="3600" dirty="0" smtClean="0"/>
          </a:p>
          <a:p>
            <a:pPr>
              <a:buNone/>
            </a:pPr>
            <a:endParaRPr lang="fr-FR" dirty="0" smtClean="0"/>
          </a:p>
          <a:p>
            <a:pPr>
              <a:buNone/>
            </a:pPr>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FR" dirty="0" smtClean="0">
                <a:solidFill>
                  <a:srgbClr val="FF0000"/>
                </a:solidFill>
              </a:rPr>
              <a:t>RETOUR SUR LA CLASSE DE SECONDE</a:t>
            </a:r>
            <a:endParaRPr lang="fr-FR" dirty="0">
              <a:solidFill>
                <a:srgbClr val="FF0000"/>
              </a:solidFill>
            </a:endParaRPr>
          </a:p>
        </p:txBody>
      </p:sp>
      <p:sp>
        <p:nvSpPr>
          <p:cNvPr id="3" name="Sous-titre 2"/>
          <p:cNvSpPr>
            <a:spLocks noGrp="1"/>
          </p:cNvSpPr>
          <p:nvPr>
            <p:ph type="subTitle" idx="1"/>
          </p:nvPr>
        </p:nvSpPr>
        <p:spPr/>
        <p:txBody>
          <a:bodyPr/>
          <a:lstStyle/>
          <a:p>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LA DEMANDE DU MINISTÈRE</a:t>
            </a:r>
            <a:endParaRPr lang="fr-FR" dirty="0">
              <a:solidFill>
                <a:srgbClr val="FF0000"/>
              </a:solidFill>
            </a:endParaRPr>
          </a:p>
        </p:txBody>
      </p:sp>
      <p:sp>
        <p:nvSpPr>
          <p:cNvPr id="3" name="Espace réservé du contenu 2"/>
          <p:cNvSpPr>
            <a:spLocks noGrp="1"/>
          </p:cNvSpPr>
          <p:nvPr>
            <p:ph idx="1"/>
          </p:nvPr>
        </p:nvSpPr>
        <p:spPr/>
        <p:txBody>
          <a:bodyPr>
            <a:normAutofit fontScale="92500"/>
          </a:bodyPr>
          <a:lstStyle/>
          <a:p>
            <a:pPr algn="just"/>
            <a:r>
              <a:rPr lang="fr-FR" dirty="0" smtClean="0"/>
              <a:t>L’introduction de l’électricité en seconde et première (en même temps) pose un problème car les élèves qui seront l’an prochain en première n’auront pas fait d’électricité en seconde et risquent donc d’être en difficulté.</a:t>
            </a:r>
          </a:p>
          <a:p>
            <a:pPr algn="just"/>
            <a:r>
              <a:rPr lang="fr-FR" dirty="0" smtClean="0"/>
              <a:t>Le ministère demande donc </a:t>
            </a:r>
            <a:r>
              <a:rPr lang="fr-FR" b="1" dirty="0" smtClean="0"/>
              <a:t>aux professeurs qui enseignent en seconde</a:t>
            </a:r>
            <a:r>
              <a:rPr lang="fr-FR" dirty="0" smtClean="0"/>
              <a:t> de traiter </a:t>
            </a:r>
            <a:r>
              <a:rPr lang="fr-FR" b="1" dirty="0" smtClean="0"/>
              <a:t>dès cette année </a:t>
            </a:r>
            <a:r>
              <a:rPr lang="fr-FR" dirty="0" smtClean="0"/>
              <a:t>la partie « Signaux et Capteurs » des nouveaux programmes de seconde.</a:t>
            </a:r>
          </a:p>
          <a:p>
            <a:pPr algn="just"/>
            <a:r>
              <a:rPr lang="fr-FR" dirty="0" smtClean="0"/>
              <a:t>Il s’agit de </a:t>
            </a:r>
            <a:r>
              <a:rPr lang="fr-FR" dirty="0" smtClean="0">
                <a:solidFill>
                  <a:srgbClr val="FF0000"/>
                </a:solidFill>
              </a:rPr>
              <a:t>la loi des nœuds, la loi des mailles, la caractéristique tension-courant d’un dipôle. Résistance et systèmes à comportement de type ohmique. Loi d’Ohm. </a:t>
            </a:r>
          </a:p>
          <a:p>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solidFill>
                  <a:srgbClr val="FF0000"/>
                </a:solidFill>
              </a:rPr>
              <a:t>LA DEMANDE DU MINISTÈRE (SUITE)</a:t>
            </a:r>
            <a:endParaRPr lang="fr-FR" sz="4000" dirty="0"/>
          </a:p>
        </p:txBody>
      </p:sp>
      <p:sp>
        <p:nvSpPr>
          <p:cNvPr id="3" name="Espace réservé du contenu 2"/>
          <p:cNvSpPr>
            <a:spLocks noGrp="1"/>
          </p:cNvSpPr>
          <p:nvPr>
            <p:ph idx="1"/>
          </p:nvPr>
        </p:nvSpPr>
        <p:spPr/>
        <p:txBody>
          <a:bodyPr>
            <a:normAutofit fontScale="92500"/>
          </a:bodyPr>
          <a:lstStyle/>
          <a:p>
            <a:pPr algn="just"/>
            <a:r>
              <a:rPr lang="fr-FR" dirty="0" smtClean="0"/>
              <a:t>Vous pouvez ne pas traiter le dernier thème sur les capteurs électriques puisqu’il nécessite des microcontrôleurs que vous n’avez pas encore.</a:t>
            </a:r>
          </a:p>
          <a:p>
            <a:pPr algn="just"/>
            <a:r>
              <a:rPr lang="fr-FR" dirty="0" smtClean="0">
                <a:solidFill>
                  <a:srgbClr val="FF0000"/>
                </a:solidFill>
              </a:rPr>
              <a:t>Vous pouvez traiter tout cela uniquement de manière expérimentale en séance de travaux pratiques (3 séances devraient suffire). </a:t>
            </a:r>
          </a:p>
          <a:p>
            <a:pPr algn="just"/>
            <a:r>
              <a:rPr lang="fr-FR" dirty="0" smtClean="0"/>
              <a:t>En fonction de votre progression actuelle, il faudra donc remplacer 3 séances de TP sur les programmes actuels (de préférence sur des parties qui ont disparu où qui sont moins importantes dans le nouveau programme de première générale) par 3 séances de TP sur l’électricité.</a:t>
            </a:r>
          </a:p>
          <a:p>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EVOLUTION DU PROGRAMME DE SECONDE</a:t>
            </a:r>
            <a:endParaRPr lang="fr-FR" dirty="0">
              <a:solidFill>
                <a:srgbClr val="FF0000"/>
              </a:solidFill>
            </a:endParaRPr>
          </a:p>
        </p:txBody>
      </p:sp>
      <p:sp>
        <p:nvSpPr>
          <p:cNvPr id="3" name="Espace réservé du contenu 2"/>
          <p:cNvSpPr>
            <a:spLocks noGrp="1"/>
          </p:cNvSpPr>
          <p:nvPr>
            <p:ph idx="1"/>
          </p:nvPr>
        </p:nvSpPr>
        <p:spPr/>
        <p:txBody>
          <a:bodyPr/>
          <a:lstStyle/>
          <a:p>
            <a:r>
              <a:rPr lang="fr-FR" dirty="0" smtClean="0">
                <a:hlinkClick r:id="rId2" action="ppaction://hlinkpres?slideindex=1&amp;slidetitle="/>
              </a:rPr>
              <a:t>Evolution programme de seconde.pptx</a:t>
            </a: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400" dirty="0" smtClean="0">
                <a:solidFill>
                  <a:srgbClr val="FF0000"/>
                </a:solidFill>
              </a:rPr>
              <a:t>L’ENSEIGNEMENT D’INFORMATIQUE</a:t>
            </a:r>
            <a:endParaRPr lang="fr-FR" sz="4400"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2400" dirty="0" smtClean="0"/>
              <a:t>Courrier et </a:t>
            </a:r>
            <a:r>
              <a:rPr lang="fr-FR" sz="2400" dirty="0" err="1" smtClean="0"/>
              <a:t>mel</a:t>
            </a:r>
            <a:r>
              <a:rPr lang="fr-FR" sz="2400" dirty="0" smtClean="0"/>
              <a:t> aux proviseurs :</a:t>
            </a:r>
          </a:p>
          <a:p>
            <a:pPr algn="just"/>
            <a:r>
              <a:rPr lang="fr-FR" sz="2400" dirty="0" smtClean="0">
                <a:hlinkClick r:id="rId2" action="ppaction://hlinkfile"/>
              </a:rPr>
              <a:t>SNT et NSI.pdf</a:t>
            </a:r>
            <a:endParaRPr lang="fr-FR" sz="2400" dirty="0" smtClean="0"/>
          </a:p>
          <a:p>
            <a:pPr algn="just"/>
            <a:r>
              <a:rPr lang="fr-FR" sz="2400" dirty="0" err="1" smtClean="0">
                <a:hlinkClick r:id="rId3" action="ppaction://hlinkfile"/>
              </a:rPr>
              <a:t>priorite</a:t>
            </a:r>
            <a:r>
              <a:rPr lang="fr-FR" sz="2400" smtClean="0">
                <a:hlinkClick r:id="rId3" action="ppaction://hlinkfile"/>
              </a:rPr>
              <a:t> sur l'enseignement de NSI.docx</a:t>
            </a:r>
            <a:endParaRPr lang="fr-FR" sz="2400" dirty="0" smtClean="0"/>
          </a:p>
          <a:p>
            <a:pPr algn="just">
              <a:buNone/>
            </a:pPr>
            <a:endParaRPr lang="fr-FR" sz="2400" dirty="0" smtClean="0"/>
          </a:p>
          <a:p>
            <a:pPr algn="just"/>
            <a:r>
              <a:rPr lang="fr-FR" sz="2400" dirty="0" smtClean="0"/>
              <a:t>Première réunion SNT : mercredi 3 avril 14h-17h au lycée Gaillard ou Schœlcher selon le groupe.</a:t>
            </a:r>
          </a:p>
          <a:p>
            <a:r>
              <a:rPr lang="fr-FR" sz="2400" dirty="0" err="1" smtClean="0"/>
              <a:t>Mooc</a:t>
            </a:r>
            <a:r>
              <a:rPr lang="fr-FR" sz="2400" dirty="0" smtClean="0"/>
              <a:t> SNT: </a:t>
            </a:r>
            <a:r>
              <a:rPr lang="fr-FR" sz="2400" dirty="0" smtClean="0">
                <a:hlinkClick r:id="rId4"/>
              </a:rPr>
              <a:t>https://www.fun-mooc.fr/courses/course-v1%3Ainria%2B41018%2Bsession01/about</a:t>
            </a:r>
            <a:endParaRPr lang="fr-FR" sz="2400" dirty="0" smtClean="0"/>
          </a:p>
          <a:p>
            <a:pPr algn="just"/>
            <a:r>
              <a:rPr lang="fr-FR" sz="2400" dirty="0" smtClean="0"/>
              <a:t>Première réunion NSI: mercredi 3 avril 13h-14h à l’ESPE.</a:t>
            </a:r>
            <a:endParaRPr lang="fr-FR"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3400" y="500042"/>
            <a:ext cx="7851648" cy="1643074"/>
          </a:xfrm>
        </p:spPr>
        <p:txBody>
          <a:bodyPr>
            <a:normAutofit fontScale="90000"/>
          </a:bodyPr>
          <a:lstStyle/>
          <a:p>
            <a:pPr algn="ctr"/>
            <a:r>
              <a:rPr lang="fr-FR" dirty="0" smtClean="0">
                <a:solidFill>
                  <a:srgbClr val="FF0000"/>
                </a:solidFill>
              </a:rPr>
              <a:t>INFORMATIONS SUR LES CLASSES DE TERMINALE</a:t>
            </a:r>
            <a:endParaRPr lang="fr-FR" dirty="0">
              <a:solidFill>
                <a:srgbClr val="FF0000"/>
              </a:solidFill>
            </a:endParaRPr>
          </a:p>
        </p:txBody>
      </p:sp>
      <p:sp>
        <p:nvSpPr>
          <p:cNvPr id="3" name="Sous-titre 2"/>
          <p:cNvSpPr>
            <a:spLocks noGrp="1"/>
          </p:cNvSpPr>
          <p:nvPr>
            <p:ph type="subTitle" idx="1"/>
          </p:nvPr>
        </p:nvSpPr>
        <p:spPr>
          <a:xfrm>
            <a:off x="533400" y="2285992"/>
            <a:ext cx="7854696" cy="4143404"/>
          </a:xfrm>
        </p:spPr>
        <p:txBody>
          <a:bodyPr>
            <a:noAutofit/>
          </a:bodyPr>
          <a:lstStyle/>
          <a:p>
            <a:pPr algn="just"/>
            <a:r>
              <a:rPr lang="fr-FR" sz="3600" dirty="0" smtClean="0"/>
              <a:t>Les projets des programmes des terminales générales et technologiques paraîtront en mai et seront mis à la consultation en juin.</a:t>
            </a:r>
          </a:p>
          <a:p>
            <a:pPr algn="just"/>
            <a:r>
              <a:rPr lang="fr-FR" sz="3600" dirty="0" smtClean="0"/>
              <a:t>Les programmes définitifs paraîtront fin août.</a:t>
            </a:r>
            <a:endParaRPr lang="fr-FR"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solidFill>
                  <a:srgbClr val="FF0000"/>
                </a:solidFill>
              </a:rPr>
              <a:t>LA CLASSE DE PREMIÈRE</a:t>
            </a:r>
            <a:endParaRPr lang="fr-FR" dirty="0">
              <a:solidFill>
                <a:srgbClr val="FF0000"/>
              </a:solidFill>
            </a:endParaRPr>
          </a:p>
        </p:txBody>
      </p:sp>
      <p:sp>
        <p:nvSpPr>
          <p:cNvPr id="3" name="Sous-titre 2"/>
          <p:cNvSpPr>
            <a:spLocks noGrp="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LES COEFFICIENTS AU BAC</a:t>
            </a:r>
            <a:endParaRPr lang="fr-FR" dirty="0">
              <a:solidFill>
                <a:srgbClr val="FF0000"/>
              </a:solidFill>
            </a:endParaRPr>
          </a:p>
        </p:txBody>
      </p:sp>
      <p:sp>
        <p:nvSpPr>
          <p:cNvPr id="3" name="Espace réservé du contenu 2"/>
          <p:cNvSpPr>
            <a:spLocks noGrp="1"/>
          </p:cNvSpPr>
          <p:nvPr>
            <p:ph idx="1"/>
          </p:nvPr>
        </p:nvSpPr>
        <p:spPr/>
        <p:txBody>
          <a:bodyPr/>
          <a:lstStyle/>
          <a:p>
            <a:r>
              <a:rPr lang="fr-FR" dirty="0" smtClean="0">
                <a:hlinkClick r:id="rId2" action="ppaction://hlinkfile"/>
              </a:rPr>
              <a:t>les coefficients au bac general.pdf</a:t>
            </a:r>
            <a:endParaRPr lang="fr-FR" dirty="0" smtClean="0"/>
          </a:p>
          <a:p>
            <a:endParaRPr lang="fr-FR" dirty="0" smtClean="0"/>
          </a:p>
          <a:p>
            <a:endParaRPr lang="fr-FR" dirty="0" smtClean="0"/>
          </a:p>
          <a:p>
            <a:r>
              <a:rPr lang="fr-FR" smtClean="0">
                <a:hlinkClick r:id="rId3" action="ppaction://hlinkfile"/>
              </a:rPr>
              <a:t>les coefficients au bac technologique.pdf</a:t>
            </a:r>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L’ENSEIGNEMENT SCIENTIFIQUE EN PREMIÈRE GÉNÉRALE </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20000"/>
          </a:bodyPr>
          <a:lstStyle/>
          <a:p>
            <a:pPr algn="just"/>
            <a:r>
              <a:rPr lang="fr-FR" dirty="0" smtClean="0"/>
              <a:t>Il est présent dans le tronc commun en première et en terminale (2h par semaine). </a:t>
            </a:r>
            <a:r>
              <a:rPr lang="fr-FR" dirty="0" smtClean="0">
                <a:solidFill>
                  <a:srgbClr val="FF0000"/>
                </a:solidFill>
              </a:rPr>
              <a:t>Il est donc pour tous les élèves (pas uniquement pour les scientifiques)</a:t>
            </a:r>
            <a:r>
              <a:rPr lang="fr-FR" dirty="0" smtClean="0"/>
              <a:t>. Il est donc dans le même esprit que l’ancien enseignement scientifique des L-ES. </a:t>
            </a:r>
          </a:p>
          <a:p>
            <a:pPr algn="just"/>
            <a:endParaRPr lang="fr-FR" dirty="0" smtClean="0"/>
          </a:p>
          <a:p>
            <a:pPr algn="just"/>
            <a:r>
              <a:rPr lang="fr-FR" dirty="0" smtClean="0"/>
              <a:t>Objectifs: Il ne vise donc pas à construire un savoir encyclopédique mais cherche à donner une </a:t>
            </a:r>
            <a:r>
              <a:rPr lang="fr-FR" b="1" dirty="0" smtClean="0"/>
              <a:t>culture scientifique de base</a:t>
            </a:r>
            <a:r>
              <a:rPr lang="fr-FR" dirty="0" smtClean="0"/>
              <a:t> au citoyen. Ceci lui permettra de connaître les enjeux scientifiques importants, de </a:t>
            </a:r>
            <a:r>
              <a:rPr lang="fr-FR" b="1" dirty="0" smtClean="0"/>
              <a:t>distinguer un fait scientifique d’une croyance</a:t>
            </a:r>
            <a:r>
              <a:rPr lang="fr-FR" dirty="0" smtClean="0"/>
              <a:t> et d’exercer une </a:t>
            </a:r>
            <a:r>
              <a:rPr lang="fr-FR" b="1" dirty="0" smtClean="0"/>
              <a:t>analyse critique face aux fausses informations et aux rumeurs</a:t>
            </a:r>
            <a:r>
              <a:rPr lang="fr-FR" dirty="0" smtClean="0"/>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ASPECTS PÉDAGOGIQUES</a:t>
            </a:r>
            <a:endParaRPr lang="fr-FR" dirty="0">
              <a:solidFill>
                <a:srgbClr val="FF0000"/>
              </a:solidFill>
            </a:endParaRPr>
          </a:p>
        </p:txBody>
      </p:sp>
      <p:sp>
        <p:nvSpPr>
          <p:cNvPr id="3" name="Espace réservé du contenu 2"/>
          <p:cNvSpPr>
            <a:spLocks noGrp="1"/>
          </p:cNvSpPr>
          <p:nvPr>
            <p:ph idx="1"/>
          </p:nvPr>
        </p:nvSpPr>
        <p:spPr/>
        <p:txBody>
          <a:bodyPr>
            <a:normAutofit/>
          </a:bodyPr>
          <a:lstStyle/>
          <a:p>
            <a:r>
              <a:rPr lang="fr-FR" sz="3600" dirty="0" smtClean="0"/>
              <a:t>Prise en compte de l’histoire des sciences</a:t>
            </a:r>
          </a:p>
          <a:p>
            <a:r>
              <a:rPr lang="fr-FR" sz="3600" dirty="0" smtClean="0"/>
              <a:t>Prise en compte de la vie courante</a:t>
            </a:r>
          </a:p>
          <a:p>
            <a:r>
              <a:rPr lang="fr-FR" sz="3600" dirty="0" smtClean="0"/>
              <a:t>Les activités expérimentales doivent prédominer</a:t>
            </a:r>
            <a:endParaRPr lang="fr-FR"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Répartition des 2h d’enseignement scientifique en 1</a:t>
            </a:r>
            <a:r>
              <a:rPr lang="fr-FR" baseline="30000" dirty="0" smtClean="0">
                <a:solidFill>
                  <a:srgbClr val="FF0000"/>
                </a:solidFill>
              </a:rPr>
              <a:t>ère</a:t>
            </a:r>
            <a:r>
              <a:rPr lang="fr-FR" dirty="0" smtClean="0">
                <a:solidFill>
                  <a:srgbClr val="FF0000"/>
                </a:solidFill>
              </a:rPr>
              <a:t> générale </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10000"/>
          </a:bodyPr>
          <a:lstStyle/>
          <a:p>
            <a:pPr algn="just"/>
            <a:r>
              <a:rPr lang="fr-FR" dirty="0" smtClean="0"/>
              <a:t>Les 2h par semaines pourront être faites par des professeurs de SPC-SVT et maths. Soit les 3, soit 2, soit 1.</a:t>
            </a:r>
          </a:p>
          <a:p>
            <a:pPr algn="just"/>
            <a:r>
              <a:rPr lang="fr-FR" dirty="0" smtClean="0"/>
              <a:t>Les maths sont « cachées » mais existent dans le programme.</a:t>
            </a:r>
          </a:p>
          <a:p>
            <a:pPr algn="just"/>
            <a:r>
              <a:rPr lang="fr-FR" dirty="0" smtClean="0"/>
              <a:t>Au vu du programme, le plus logique serait une répartition d’1h par un professeur de SPC et d’1h par un professeur de SVT.</a:t>
            </a:r>
          </a:p>
          <a:p>
            <a:pPr algn="just"/>
            <a:r>
              <a:rPr lang="fr-FR" dirty="0" smtClean="0"/>
              <a:t>Néanmoins la pression des parents d’élèves est forte pour faire intervenir un professeur de mathématiques (sinon, il n’y a pas de mathématiques dans le tronc commun).</a:t>
            </a:r>
          </a:p>
          <a:p>
            <a:pPr algn="just"/>
            <a:r>
              <a:rPr lang="fr-FR" dirty="0" smtClean="0"/>
              <a:t>Répartition possible 45min (1h30 quinzaine) SPC, 45min (1h30 quinzaine) SVT, 30min (1h quinzaine maths)</a:t>
            </a: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 DÉDOUBLEMENT</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2800" dirty="0" smtClean="0"/>
              <a:t>Pour l’enseignement scientifique, on peut proposer:</a:t>
            </a:r>
          </a:p>
          <a:p>
            <a:pPr algn="just">
              <a:buNone/>
            </a:pPr>
            <a:r>
              <a:rPr lang="fr-FR" sz="2800" dirty="0" smtClean="0"/>
              <a:t>   Sem A: 1h de cours de SPC suivi de 1h de cours de SVT </a:t>
            </a:r>
          </a:p>
          <a:p>
            <a:pPr algn="just">
              <a:buNone/>
            </a:pPr>
            <a:r>
              <a:rPr lang="fr-FR" sz="2800" dirty="0" smtClean="0"/>
              <a:t>  Sem B: 1h dédoublée de TP de SPC suivie de 1h dédoublée de TP de SVT (les élèves alternent)</a:t>
            </a:r>
          </a:p>
          <a:p>
            <a:pPr algn="just">
              <a:buNone/>
            </a:pPr>
            <a:r>
              <a:rPr lang="fr-FR" sz="2800" dirty="0" smtClean="0"/>
              <a:t>Cela ne coûte qu’une heure de plus. Les élèves auront donc TP toutes les 2 semaines et cela permet un emploi du temps simple et stable. </a:t>
            </a:r>
          </a:p>
          <a:p>
            <a:pPr>
              <a:buNone/>
            </a:pPr>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ÉVALUATION DE L’ES</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2800" dirty="0" smtClean="0"/>
              <a:t>En première et terminale les élèves sont évalués dans le cadre des évaluations habituelles (l’ensemble des notes des bulletins de première et terminale sont au coefficient 10)</a:t>
            </a:r>
          </a:p>
          <a:p>
            <a:pPr algn="just"/>
            <a:r>
              <a:rPr lang="fr-FR" sz="2800" dirty="0" smtClean="0"/>
              <a:t>L’enseignement scientifique est évalué aussi une fois en fin de première et une fois en terminale dans le cadre du contrôle continu (sujets tirés d’une banque nationale coefficient 5). </a:t>
            </a:r>
          </a:p>
          <a:p>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 PROGRAMME</a:t>
            </a:r>
            <a:endParaRPr lang="fr-FR" dirty="0">
              <a:solidFill>
                <a:srgbClr val="FF0000"/>
              </a:solidFill>
            </a:endParaRPr>
          </a:p>
        </p:txBody>
      </p:sp>
      <p:sp>
        <p:nvSpPr>
          <p:cNvPr id="3" name="Espace réservé du contenu 2"/>
          <p:cNvSpPr>
            <a:spLocks noGrp="1"/>
          </p:cNvSpPr>
          <p:nvPr>
            <p:ph idx="1"/>
          </p:nvPr>
        </p:nvSpPr>
        <p:spPr/>
        <p:txBody>
          <a:bodyPr>
            <a:normAutofit lnSpcReduction="10000"/>
          </a:bodyPr>
          <a:lstStyle/>
          <a:p>
            <a:pPr algn="just"/>
            <a:r>
              <a:rPr lang="fr-FR" sz="2800" dirty="0" smtClean="0"/>
              <a:t>Il est très différent des anciens programmes de L-ES. Il est aussi très différent le l’enseignement de spécialité de première afin que ceux qui le choisissent ne fassent pas deux fois la même chose.</a:t>
            </a:r>
          </a:p>
          <a:p>
            <a:pPr algn="just">
              <a:buNone/>
            </a:pPr>
            <a:endParaRPr lang="fr-FR" sz="2800" dirty="0" smtClean="0"/>
          </a:p>
          <a:p>
            <a:pPr algn="just"/>
            <a:r>
              <a:rPr lang="fr-FR" sz="2800" b="1" dirty="0" smtClean="0"/>
              <a:t>Thème 1 : une longue histoire de la matière </a:t>
            </a:r>
          </a:p>
          <a:p>
            <a:pPr algn="just">
              <a:buNone/>
            </a:pPr>
            <a:r>
              <a:rPr lang="fr-FR" sz="2800" dirty="0" smtClean="0"/>
              <a:t>-Un niveau d’organisation : les éléments chimiques  (SPC)</a:t>
            </a:r>
          </a:p>
          <a:p>
            <a:pPr algn="just">
              <a:buNone/>
            </a:pPr>
            <a:r>
              <a:rPr lang="fr-FR" sz="2800" dirty="0" smtClean="0"/>
              <a:t>-Des édifices ordonnés : les cristaux  (SPC et Maths)</a:t>
            </a:r>
          </a:p>
          <a:p>
            <a:pPr algn="just">
              <a:buNone/>
            </a:pPr>
            <a:r>
              <a:rPr lang="fr-FR" sz="2800" dirty="0" smtClean="0"/>
              <a:t>-Une structure complexe : la cellule vivante  (SVT)</a:t>
            </a:r>
          </a:p>
          <a:p>
            <a:pPr algn="just"/>
            <a:endParaRPr lang="fr-FR" dirty="0" smtClean="0"/>
          </a:p>
          <a:p>
            <a:endParaRPr lang="fr-F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 PROGRAMME (SUITE)</a:t>
            </a:r>
            <a:endParaRPr lang="fr-FR" dirty="0"/>
          </a:p>
        </p:txBody>
      </p:sp>
      <p:sp>
        <p:nvSpPr>
          <p:cNvPr id="3" name="Espace réservé du contenu 2"/>
          <p:cNvSpPr>
            <a:spLocks noGrp="1"/>
          </p:cNvSpPr>
          <p:nvPr>
            <p:ph idx="1"/>
          </p:nvPr>
        </p:nvSpPr>
        <p:spPr/>
        <p:txBody>
          <a:bodyPr/>
          <a:lstStyle/>
          <a:p>
            <a:pPr algn="just"/>
            <a:r>
              <a:rPr lang="fr-FR" sz="3200" b="1" dirty="0" smtClean="0"/>
              <a:t>Thème 2 : le Soleil, notre source d’énergie </a:t>
            </a:r>
            <a:endParaRPr lang="fr-FR" sz="3200" dirty="0" smtClean="0"/>
          </a:p>
          <a:p>
            <a:pPr algn="just">
              <a:buNone/>
            </a:pPr>
            <a:r>
              <a:rPr lang="fr-FR" sz="3200" dirty="0" smtClean="0"/>
              <a:t>-Le rayonnement solaire (SPC)</a:t>
            </a:r>
          </a:p>
          <a:p>
            <a:pPr algn="just">
              <a:buNone/>
            </a:pPr>
            <a:r>
              <a:rPr lang="fr-FR" sz="3200" dirty="0" smtClean="0"/>
              <a:t>-Le bilan radiatif terrestre  (SPC)</a:t>
            </a:r>
          </a:p>
          <a:p>
            <a:pPr algn="just">
              <a:buNone/>
            </a:pPr>
            <a:r>
              <a:rPr lang="fr-FR" sz="3200" dirty="0" smtClean="0"/>
              <a:t>-Une conversion naturelle de l’énergie solaire : la photosynthèse  (SVT)</a:t>
            </a:r>
          </a:p>
          <a:p>
            <a:pPr algn="just">
              <a:buNone/>
            </a:pPr>
            <a:r>
              <a:rPr lang="fr-FR" sz="3200" dirty="0" smtClean="0"/>
              <a:t>-Le bilan thermique du corps humain (SPC)</a:t>
            </a:r>
          </a:p>
          <a:p>
            <a:endParaRPr lang="fr-F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 PROGRAMME (SUITE)</a:t>
            </a:r>
            <a:endParaRPr lang="fr-FR" dirty="0">
              <a:solidFill>
                <a:srgbClr val="FF0000"/>
              </a:solidFill>
            </a:endParaRPr>
          </a:p>
        </p:txBody>
      </p:sp>
      <p:sp>
        <p:nvSpPr>
          <p:cNvPr id="3" name="Espace réservé du contenu 2"/>
          <p:cNvSpPr>
            <a:spLocks noGrp="1"/>
          </p:cNvSpPr>
          <p:nvPr>
            <p:ph idx="1"/>
          </p:nvPr>
        </p:nvSpPr>
        <p:spPr>
          <a:xfrm>
            <a:off x="457200" y="1935480"/>
            <a:ext cx="8229600" cy="4708230"/>
          </a:xfrm>
        </p:spPr>
        <p:txBody>
          <a:bodyPr>
            <a:normAutofit fontScale="92500"/>
          </a:bodyPr>
          <a:lstStyle/>
          <a:p>
            <a:r>
              <a:rPr lang="fr-FR" b="1" dirty="0" smtClean="0"/>
              <a:t>Thème 3 : la Terre, un astre singulier </a:t>
            </a:r>
          </a:p>
          <a:p>
            <a:pPr>
              <a:buNone/>
            </a:pPr>
            <a:r>
              <a:rPr lang="fr-FR" dirty="0" smtClean="0"/>
              <a:t>-La forme de la Terre (SPC et Maths)</a:t>
            </a:r>
          </a:p>
          <a:p>
            <a:pPr>
              <a:buNone/>
            </a:pPr>
            <a:r>
              <a:rPr lang="fr-FR" dirty="0" smtClean="0"/>
              <a:t>-L’histoire de l’âge de la Terre (SPC-SVT) </a:t>
            </a:r>
          </a:p>
          <a:p>
            <a:pPr>
              <a:buNone/>
            </a:pPr>
            <a:r>
              <a:rPr lang="fr-FR" dirty="0" smtClean="0"/>
              <a:t>-La Terre dans l’Univers (SPC)</a:t>
            </a:r>
          </a:p>
          <a:p>
            <a:endParaRPr lang="fr-FR" dirty="0" smtClean="0"/>
          </a:p>
          <a:p>
            <a:r>
              <a:rPr lang="fr-FR" b="1" dirty="0" smtClean="0"/>
              <a:t>Thème 4 : Son et musique, porteurs d’information </a:t>
            </a:r>
          </a:p>
          <a:p>
            <a:pPr>
              <a:buNone/>
            </a:pPr>
            <a:r>
              <a:rPr lang="fr-FR" dirty="0" smtClean="0"/>
              <a:t>-Le son, phénomène vibratoire (SPC)</a:t>
            </a:r>
          </a:p>
          <a:p>
            <a:pPr>
              <a:buNone/>
            </a:pPr>
            <a:r>
              <a:rPr lang="fr-FR" dirty="0" smtClean="0"/>
              <a:t>-La musique ou l’art de faire entendre les nombres (Maths)</a:t>
            </a:r>
          </a:p>
          <a:p>
            <a:pPr>
              <a:buNone/>
            </a:pPr>
            <a:r>
              <a:rPr lang="fr-FR" dirty="0" smtClean="0"/>
              <a:t>-Le son, une information à coder  (SPC)</a:t>
            </a:r>
          </a:p>
          <a:p>
            <a:pPr>
              <a:buNone/>
            </a:pPr>
            <a:r>
              <a:rPr lang="fr-FR" dirty="0" smtClean="0"/>
              <a:t>-Entendre la musique  (SVT)</a:t>
            </a:r>
          </a:p>
          <a:p>
            <a:endParaRPr lang="fr-FR" b="1"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
            </a:r>
            <a:br>
              <a:rPr lang="fr-FR" dirty="0" smtClean="0"/>
            </a:br>
            <a:r>
              <a:rPr lang="fr-FR" sz="4000" b="1" dirty="0" smtClean="0">
                <a:solidFill>
                  <a:srgbClr val="FF0000"/>
                </a:solidFill>
              </a:rPr>
              <a:t>PROJET EXPÉRIMENTAL ET NUMÉRIQUE </a:t>
            </a:r>
            <a:r>
              <a:rPr lang="fr-FR" b="1" dirty="0" smtClean="0"/>
              <a:t/>
            </a:r>
            <a:br>
              <a:rPr lang="fr-FR" b="1" dirty="0" smtClean="0"/>
            </a:br>
            <a:endParaRPr lang="fr-FR" dirty="0"/>
          </a:p>
        </p:txBody>
      </p:sp>
      <p:sp>
        <p:nvSpPr>
          <p:cNvPr id="3" name="Espace réservé du contenu 2"/>
          <p:cNvSpPr>
            <a:spLocks noGrp="1"/>
          </p:cNvSpPr>
          <p:nvPr>
            <p:ph idx="1"/>
          </p:nvPr>
        </p:nvSpPr>
        <p:spPr/>
        <p:txBody>
          <a:bodyPr>
            <a:normAutofit fontScale="92500" lnSpcReduction="10000"/>
          </a:bodyPr>
          <a:lstStyle/>
          <a:p>
            <a:pPr algn="just"/>
            <a:r>
              <a:rPr lang="fr-FR" dirty="0" smtClean="0"/>
              <a:t>Le programme comprend aussi la réalisation  par les élèves d’un projet </a:t>
            </a:r>
            <a:r>
              <a:rPr lang="fr-FR" dirty="0" smtClean="0">
                <a:solidFill>
                  <a:srgbClr val="FF0000"/>
                </a:solidFill>
              </a:rPr>
              <a:t>expérimental</a:t>
            </a:r>
            <a:r>
              <a:rPr lang="fr-FR" dirty="0" smtClean="0"/>
              <a:t> et numérique d’une douzaine d’heures.</a:t>
            </a:r>
          </a:p>
          <a:p>
            <a:pPr algn="just"/>
            <a:r>
              <a:rPr lang="fr-FR" dirty="0" smtClean="0"/>
              <a:t>L’organisation et les sujets sont laissés totalement à l’initiative de l’enseignant.</a:t>
            </a:r>
          </a:p>
          <a:p>
            <a:pPr algn="just"/>
            <a:r>
              <a:rPr lang="fr-FR" dirty="0" smtClean="0"/>
              <a:t>Il faudra faire une expérience, utiliser un capteur ;  faire une acquisition numérique de données ; et faire le traitement, la représentation et l’interprétation de ces données </a:t>
            </a:r>
            <a:r>
              <a:rPr lang="fr-FR" dirty="0" smtClean="0">
                <a:solidFill>
                  <a:srgbClr val="FF0000"/>
                </a:solidFill>
              </a:rPr>
              <a:t>(anciennement MPI). </a:t>
            </a:r>
          </a:p>
          <a:p>
            <a:pPr algn="just"/>
            <a:r>
              <a:rPr lang="fr-FR" dirty="0" smtClean="0"/>
              <a:t>Ce projet n’a pas pour but d’introduire obligatoirement des connaissances nouvelles, mais de réutiliser celles déjà acquises cette année et les années antérieures.</a:t>
            </a:r>
          </a:p>
          <a:p>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800" dirty="0" smtClean="0">
                <a:solidFill>
                  <a:srgbClr val="FF0000"/>
                </a:solidFill>
              </a:rPr>
              <a:t>LA SPÉCIALITE PHYSIQUE CHIMIE EN PREMIÈRE GÉNÉRALE</a:t>
            </a:r>
            <a:endParaRPr lang="fr-FR" sz="4800" dirty="0">
              <a:solidFill>
                <a:srgbClr val="FF0000"/>
              </a:solidFill>
            </a:endParaRPr>
          </a:p>
        </p:txBody>
      </p:sp>
      <p:sp>
        <p:nvSpPr>
          <p:cNvPr id="3" name="Espace réservé du contenu 2"/>
          <p:cNvSpPr>
            <a:spLocks noGrp="1"/>
          </p:cNvSpPr>
          <p:nvPr>
            <p:ph idx="1"/>
          </p:nvPr>
        </p:nvSpPr>
        <p:spPr>
          <a:xfrm>
            <a:off x="457200" y="1935480"/>
            <a:ext cx="8229600" cy="4922520"/>
          </a:xfrm>
        </p:spPr>
        <p:txBody>
          <a:bodyPr>
            <a:normAutofit fontScale="77500" lnSpcReduction="20000"/>
          </a:bodyPr>
          <a:lstStyle/>
          <a:p>
            <a:pPr algn="just"/>
            <a:r>
              <a:rPr lang="fr-FR" sz="3300" dirty="0" smtClean="0">
                <a:solidFill>
                  <a:srgbClr val="FF0000"/>
                </a:solidFill>
              </a:rPr>
              <a:t>Il y a une continuité sur les thèmes : collège/seconde générale/spécialité de première  générale/spécialité  de  terminale  générale.</a:t>
            </a:r>
          </a:p>
          <a:p>
            <a:pPr algn="just"/>
            <a:r>
              <a:rPr lang="fr-FR" sz="3300" dirty="0" smtClean="0">
                <a:solidFill>
                  <a:srgbClr val="00B050"/>
                </a:solidFill>
              </a:rPr>
              <a:t>Attention :  il s’agira de s’appuyer  sur les acquis des classes antérieures sans tout refaire (</a:t>
            </a:r>
            <a:r>
              <a:rPr lang="fr-FR" sz="3300" dirty="0" err="1" smtClean="0">
                <a:solidFill>
                  <a:srgbClr val="00B050"/>
                </a:solidFill>
              </a:rPr>
              <a:t>spiralisation</a:t>
            </a:r>
            <a:r>
              <a:rPr lang="fr-FR" sz="3300" dirty="0" smtClean="0">
                <a:solidFill>
                  <a:srgbClr val="00B050"/>
                </a:solidFill>
              </a:rPr>
              <a:t>) </a:t>
            </a:r>
          </a:p>
          <a:p>
            <a:pPr algn="just">
              <a:buNone/>
            </a:pPr>
            <a:r>
              <a:rPr lang="fr-FR" sz="3300" dirty="0" smtClean="0"/>
              <a:t> Ces thèmes sont les suivants : </a:t>
            </a:r>
          </a:p>
          <a:p>
            <a:pPr algn="just">
              <a:buNone/>
            </a:pPr>
            <a:r>
              <a:rPr lang="fr-FR" sz="3300" b="1" dirty="0" smtClean="0"/>
              <a:t>- Constitution et transformations de la matière </a:t>
            </a:r>
          </a:p>
          <a:p>
            <a:pPr algn="just">
              <a:buNone/>
            </a:pPr>
            <a:r>
              <a:rPr lang="fr-FR" sz="3300" b="1" dirty="0" smtClean="0"/>
              <a:t>-Mouvement et interactions  </a:t>
            </a:r>
          </a:p>
          <a:p>
            <a:pPr algn="just">
              <a:buNone/>
            </a:pPr>
            <a:r>
              <a:rPr lang="fr-FR" sz="3300" b="1" dirty="0" smtClean="0"/>
              <a:t>-Ondes et signaux. </a:t>
            </a:r>
          </a:p>
          <a:p>
            <a:pPr algn="just">
              <a:buNone/>
            </a:pPr>
            <a:r>
              <a:rPr lang="fr-FR" sz="3300" b="1" dirty="0" smtClean="0"/>
              <a:t>-L’énergie: conversions et transfert</a:t>
            </a:r>
          </a:p>
          <a:p>
            <a:pPr algn="just">
              <a:buNone/>
            </a:pPr>
            <a:endParaRPr lang="fr-FR" sz="3100" b="1" dirty="0" smtClean="0"/>
          </a:p>
          <a:p>
            <a:pPr algn="just">
              <a:buNone/>
            </a:pPr>
            <a:r>
              <a:rPr lang="fr-FR" sz="3100" dirty="0" smtClean="0"/>
              <a:t>   </a:t>
            </a:r>
            <a:endParaRPr lang="fr-FR" sz="3100" dirty="0" smtClean="0">
              <a:solidFill>
                <a:srgbClr val="FF0000"/>
              </a:solidFill>
            </a:endParaRPr>
          </a:p>
          <a:p>
            <a:endParaRPr lang="fr-F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LES HORAIRES ET LES GROUPES</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600" dirty="0" smtClean="0"/>
              <a:t>L’horaire est de 4h par semaine.</a:t>
            </a:r>
          </a:p>
          <a:p>
            <a:pPr algn="just"/>
            <a:r>
              <a:rPr lang="fr-FR" sz="3600" dirty="0" smtClean="0"/>
              <a:t>On peut demander raisonnablement 2h30 en classe entière et 1h30 dédoublée de TP par semaine. </a:t>
            </a:r>
            <a:endParaRPr lang="fr-FR"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ÉVALUATION </a:t>
            </a:r>
            <a:endParaRPr lang="fr-FR" dirty="0">
              <a:solidFill>
                <a:srgbClr val="FF0000"/>
              </a:solidFill>
            </a:endParaRPr>
          </a:p>
        </p:txBody>
      </p:sp>
      <p:sp>
        <p:nvSpPr>
          <p:cNvPr id="3" name="Espace réservé du contenu 2"/>
          <p:cNvSpPr>
            <a:spLocks noGrp="1"/>
          </p:cNvSpPr>
          <p:nvPr>
            <p:ph idx="1"/>
          </p:nvPr>
        </p:nvSpPr>
        <p:spPr/>
        <p:txBody>
          <a:bodyPr>
            <a:normAutofit lnSpcReduction="10000"/>
          </a:bodyPr>
          <a:lstStyle/>
          <a:p>
            <a:pPr algn="just"/>
            <a:r>
              <a:rPr lang="fr-FR" dirty="0" smtClean="0"/>
              <a:t>En première et terminale les élèves sont évalués dans le cadre des évaluations habituelles (l’ensemble des notes des bulletins de première et terminale sont au coefficient 10)</a:t>
            </a:r>
          </a:p>
          <a:p>
            <a:pPr algn="just"/>
            <a:r>
              <a:rPr lang="fr-FR" dirty="0" smtClean="0"/>
              <a:t>Si la spécialité est abandonnée en terminale, elle sera évaluée en fin de première dans le cadre du contrôle continu (sujets tirés d’une banque nationale coefficient 5). </a:t>
            </a:r>
          </a:p>
          <a:p>
            <a:pPr algn="just"/>
            <a:r>
              <a:rPr lang="fr-FR" dirty="0" smtClean="0"/>
              <a:t>Si la spécialité est conservée en terminale, elle sera évaluée avec une épreuve finale en fin de terminale (coefficient 16).</a:t>
            </a:r>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4000" dirty="0" smtClean="0">
                <a:solidFill>
                  <a:srgbClr val="FF0000"/>
                </a:solidFill>
              </a:rPr>
              <a:t>LES ASPECTS PÉDAGOGIQUES RECONDUITS EN SPÉCIALITÉ DE PREMIÈRE GÉNÉRALE</a:t>
            </a:r>
            <a:endParaRPr lang="fr-FR" sz="4000" dirty="0">
              <a:solidFill>
                <a:srgbClr val="FF0000"/>
              </a:solidFill>
            </a:endParaRPr>
          </a:p>
        </p:txBody>
      </p:sp>
      <p:sp>
        <p:nvSpPr>
          <p:cNvPr id="3" name="Espace réservé du contenu 2"/>
          <p:cNvSpPr>
            <a:spLocks noGrp="1"/>
          </p:cNvSpPr>
          <p:nvPr>
            <p:ph idx="1"/>
          </p:nvPr>
        </p:nvSpPr>
        <p:spPr/>
        <p:txBody>
          <a:bodyPr>
            <a:normAutofit fontScale="92500"/>
          </a:bodyPr>
          <a:lstStyle/>
          <a:p>
            <a:pPr algn="just"/>
            <a:r>
              <a:rPr lang="fr-FR" dirty="0" smtClean="0"/>
              <a:t>La pratique expérimentale est toujours mise en avant.</a:t>
            </a:r>
          </a:p>
          <a:p>
            <a:pPr algn="just"/>
            <a:r>
              <a:rPr lang="fr-FR" dirty="0" smtClean="0"/>
              <a:t>La </a:t>
            </a:r>
            <a:r>
              <a:rPr lang="fr-FR" dirty="0" err="1" smtClean="0"/>
              <a:t>contextualisation</a:t>
            </a:r>
            <a:r>
              <a:rPr lang="fr-FR" dirty="0" smtClean="0"/>
              <a:t> est toujours mise en avant.</a:t>
            </a:r>
          </a:p>
          <a:p>
            <a:pPr algn="just"/>
            <a:r>
              <a:rPr lang="fr-FR" dirty="0" smtClean="0"/>
              <a:t>L’histoire des sciences est toujours présente.</a:t>
            </a:r>
          </a:p>
          <a:p>
            <a:pPr algn="just"/>
            <a:r>
              <a:rPr lang="fr-FR" dirty="0" smtClean="0"/>
              <a:t>Les cinq compétences spécifiques aux sciences physiques sont toujours là (APP-ANA-REA-VAL-COM). La compétence Analyser s’appelle  désormais Analyser/Raisonner</a:t>
            </a:r>
          </a:p>
          <a:p>
            <a:pPr algn="just"/>
            <a:r>
              <a:rPr lang="fr-FR" dirty="0" smtClean="0"/>
              <a:t>L’importance des mesures et incertitudes est maintenue.</a:t>
            </a:r>
          </a:p>
          <a:p>
            <a:pPr algn="just"/>
            <a:r>
              <a:rPr lang="fr-FR" dirty="0" smtClean="0"/>
              <a:t>Il y a toujours un recours ponctuel aux « résolutions de problèmes» à partir de la classe de première.</a:t>
            </a:r>
          </a:p>
          <a:p>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solidFill>
                  <a:srgbClr val="FF0000"/>
                </a:solidFill>
              </a:rPr>
              <a:t>LES NOUVEAUTÉS PÉDAGOGIQUES EN SPÉCIALITÉ DE PREMIÈRE GÉNÉRALE</a:t>
            </a:r>
            <a:endParaRPr lang="fr-FR" sz="4000" dirty="0">
              <a:solidFill>
                <a:srgbClr val="FF0000"/>
              </a:solidFill>
            </a:endParaRPr>
          </a:p>
        </p:txBody>
      </p:sp>
      <p:sp>
        <p:nvSpPr>
          <p:cNvPr id="3" name="Espace réservé du contenu 2"/>
          <p:cNvSpPr>
            <a:spLocks noGrp="1"/>
          </p:cNvSpPr>
          <p:nvPr>
            <p:ph idx="1"/>
          </p:nvPr>
        </p:nvSpPr>
        <p:spPr/>
        <p:txBody>
          <a:bodyPr>
            <a:normAutofit lnSpcReduction="10000"/>
          </a:bodyPr>
          <a:lstStyle/>
          <a:p>
            <a:pPr algn="just"/>
            <a:r>
              <a:rPr lang="fr-FR" dirty="0" smtClean="0"/>
              <a:t>La modélisation (aspect mathématique) reprend la place très importante qu’elle avait perdu dans les programme s  actuels.</a:t>
            </a:r>
          </a:p>
          <a:p>
            <a:pPr algn="just"/>
            <a:r>
              <a:rPr lang="fr-FR" dirty="0" smtClean="0"/>
              <a:t>Introduction de la programmation avec comme langage : « Python ». (Capacités numériques) </a:t>
            </a:r>
            <a:r>
              <a:rPr lang="fr-FR" dirty="0" smtClean="0">
                <a:solidFill>
                  <a:srgbClr val="FF0000"/>
                </a:solidFill>
              </a:rPr>
              <a:t>Stage spécifique l’an prochain animé par M.ARAB</a:t>
            </a:r>
          </a:p>
          <a:p>
            <a:pPr algn="just"/>
            <a:r>
              <a:rPr lang="fr-FR" dirty="0" smtClean="0"/>
              <a:t>Retour d’un peu d’électricité.</a:t>
            </a:r>
          </a:p>
          <a:p>
            <a:pPr algn="just"/>
            <a:r>
              <a:rPr lang="fr-FR" dirty="0" smtClean="0"/>
              <a:t>Introduction des microcontrôleurs (circuits intégrés programmables).</a:t>
            </a:r>
            <a:r>
              <a:rPr lang="fr-FR" dirty="0" smtClean="0">
                <a:solidFill>
                  <a:srgbClr val="FF0000"/>
                </a:solidFill>
              </a:rPr>
              <a:t> Stage spécifique l’an prochain animé par M.BRADOR</a:t>
            </a:r>
            <a:endParaRPr lang="fr-FR" dirty="0" smtClean="0"/>
          </a:p>
          <a:p>
            <a:r>
              <a:rPr lang="fr-FR" dirty="0" smtClean="0"/>
              <a:t>Favoriser l’acquisition d’automatisme.</a:t>
            </a:r>
            <a:endParaRPr lang="fr-F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LES CAPACITÉS EXPÉRIMENTALES</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200" dirty="0" smtClean="0"/>
              <a:t>Le programme de spécialité de première générale se termine par une liste de capacités expérimentales que l’on peut interpréter comme une liste de TP à réaliser.</a:t>
            </a:r>
          </a:p>
          <a:p>
            <a:pPr algn="just"/>
            <a:r>
              <a:rPr lang="fr-FR" sz="3200" dirty="0" smtClean="0"/>
              <a:t>Ceci est de bon augure pour le maintien de l’ECE en terminale qui devrait s’appeler « Épreuve expérimentale ».</a:t>
            </a:r>
            <a:endParaRPr lang="fr-FR" sz="3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pPr algn="ctr"/>
            <a:r>
              <a:rPr lang="fr-FR" dirty="0" smtClean="0">
                <a:solidFill>
                  <a:srgbClr val="FF0000"/>
                </a:solidFill>
              </a:rPr>
              <a:t>Le programme de spécialité de première générale</a:t>
            </a:r>
            <a:br>
              <a:rPr lang="fr-FR" dirty="0" smtClean="0">
                <a:solidFill>
                  <a:srgbClr val="FF0000"/>
                </a:solidFill>
              </a:rPr>
            </a:br>
            <a:r>
              <a:rPr lang="fr-FR" dirty="0" smtClean="0">
                <a:solidFill>
                  <a:srgbClr val="FF0000"/>
                </a:solidFill>
              </a:rPr>
              <a:t> (ajouts-maintiens-retraits)</a:t>
            </a:r>
            <a:endParaRPr lang="fr-FR" dirty="0"/>
          </a:p>
        </p:txBody>
      </p:sp>
      <p:sp>
        <p:nvSpPr>
          <p:cNvPr id="3" name="Sous-titre 2"/>
          <p:cNvSpPr>
            <a:spLocks noGrp="1"/>
          </p:cNvSpPr>
          <p:nvPr>
            <p:ph type="subTitle" idx="1"/>
          </p:nvPr>
        </p:nvSpPr>
        <p:spPr/>
        <p:txBody>
          <a:bodyPr/>
          <a:lstStyle/>
          <a:p>
            <a:r>
              <a:rPr lang="fr-FR" dirty="0" smtClean="0"/>
              <a:t>Mme </a:t>
            </a:r>
            <a:r>
              <a:rPr lang="fr-FR" dirty="0" err="1" smtClean="0"/>
              <a:t>Ozier</a:t>
            </a:r>
            <a:r>
              <a:rPr lang="fr-FR" dirty="0" smtClean="0"/>
              <a:t>-Lafontaine</a:t>
            </a:r>
            <a:endParaRPr lang="fr-F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llipse 9"/>
          <p:cNvSpPr/>
          <p:nvPr/>
        </p:nvSpPr>
        <p:spPr>
          <a:xfrm>
            <a:off x="247650" y="2433161"/>
            <a:ext cx="1695450" cy="72913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Rectangle 1"/>
          <p:cNvSpPr/>
          <p:nvPr/>
        </p:nvSpPr>
        <p:spPr>
          <a:xfrm>
            <a:off x="2446607" y="959838"/>
            <a:ext cx="4912136" cy="815608"/>
          </a:xfrm>
          <a:prstGeom prst="rect">
            <a:avLst/>
          </a:prstGeom>
        </p:spPr>
        <p:txBody>
          <a:bodyPr wrap="square">
            <a:spAutoFit/>
          </a:bodyPr>
          <a:lstStyle/>
          <a:p>
            <a:r>
              <a:rPr lang="fr-FR" b="1" dirty="0" smtClean="0"/>
              <a:t>Constitution  et transformations de la matière</a:t>
            </a:r>
          </a:p>
          <a:p>
            <a:pPr algn="ctr"/>
            <a:endParaRPr lang="fr-FR" sz="1000" b="1" dirty="0" smtClean="0"/>
          </a:p>
          <a:p>
            <a:pPr algn="ctr"/>
            <a:r>
              <a:rPr lang="fr-FR" b="1" dirty="0" smtClean="0"/>
              <a:t>Constitution</a:t>
            </a:r>
            <a:endParaRPr lang="fr-FR" b="1" dirty="0"/>
          </a:p>
        </p:txBody>
      </p:sp>
      <p:sp>
        <p:nvSpPr>
          <p:cNvPr id="3" name="Rectangle 2"/>
          <p:cNvSpPr/>
          <p:nvPr/>
        </p:nvSpPr>
        <p:spPr>
          <a:xfrm>
            <a:off x="214282" y="2518886"/>
            <a:ext cx="1652619" cy="523220"/>
          </a:xfrm>
          <a:prstGeom prst="rect">
            <a:avLst/>
          </a:prstGeom>
        </p:spPr>
        <p:txBody>
          <a:bodyPr wrap="square">
            <a:spAutoFit/>
          </a:bodyPr>
          <a:lstStyle/>
          <a:p>
            <a:pPr algn="ctr"/>
            <a:r>
              <a:rPr lang="fr-FR" sz="1400" b="1" dirty="0"/>
              <a:t>E</a:t>
            </a:r>
            <a:r>
              <a:rPr lang="fr-FR" sz="1400" b="1" dirty="0" smtClean="0"/>
              <a:t>chelle macroscopique</a:t>
            </a:r>
            <a:endParaRPr lang="fr-FR" sz="1400" b="1" dirty="0"/>
          </a:p>
        </p:txBody>
      </p:sp>
      <p:sp>
        <p:nvSpPr>
          <p:cNvPr id="15" name="Ellipse 14"/>
          <p:cNvSpPr/>
          <p:nvPr/>
        </p:nvSpPr>
        <p:spPr>
          <a:xfrm>
            <a:off x="285750" y="3738086"/>
            <a:ext cx="1695450" cy="72913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Rectangle 15"/>
          <p:cNvSpPr/>
          <p:nvPr/>
        </p:nvSpPr>
        <p:spPr>
          <a:xfrm>
            <a:off x="323850" y="3871436"/>
            <a:ext cx="1581151" cy="523220"/>
          </a:xfrm>
          <a:prstGeom prst="rect">
            <a:avLst/>
          </a:prstGeom>
        </p:spPr>
        <p:txBody>
          <a:bodyPr wrap="square">
            <a:spAutoFit/>
          </a:bodyPr>
          <a:lstStyle/>
          <a:p>
            <a:pPr algn="ctr"/>
            <a:r>
              <a:rPr lang="fr-FR" sz="1400" b="1" dirty="0" smtClean="0"/>
              <a:t>Echelle microscopique</a:t>
            </a:r>
            <a:endParaRPr lang="fr-FR" sz="1400" b="1" dirty="0"/>
          </a:p>
        </p:txBody>
      </p:sp>
      <p:sp>
        <p:nvSpPr>
          <p:cNvPr id="17" name="Ellipse 16"/>
          <p:cNvSpPr/>
          <p:nvPr/>
        </p:nvSpPr>
        <p:spPr>
          <a:xfrm>
            <a:off x="271462" y="5270122"/>
            <a:ext cx="1724025" cy="72913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Rectangle 17"/>
          <p:cNvSpPr/>
          <p:nvPr/>
        </p:nvSpPr>
        <p:spPr>
          <a:xfrm>
            <a:off x="247650" y="5311525"/>
            <a:ext cx="1704975" cy="646331"/>
          </a:xfrm>
          <a:prstGeom prst="rect">
            <a:avLst/>
          </a:prstGeom>
        </p:spPr>
        <p:txBody>
          <a:bodyPr wrap="square">
            <a:spAutoFit/>
          </a:bodyPr>
          <a:lstStyle/>
          <a:p>
            <a:pPr algn="ctr"/>
            <a:r>
              <a:rPr lang="fr-FR" sz="1200" b="1" dirty="0" smtClean="0"/>
              <a:t>Relation structure micro –propriétés macroscopiques</a:t>
            </a:r>
            <a:endParaRPr lang="fr-FR" sz="1200" b="1" dirty="0"/>
          </a:p>
        </p:txBody>
      </p:sp>
      <p:sp>
        <p:nvSpPr>
          <p:cNvPr id="11" name="ZoneTexte 10"/>
          <p:cNvSpPr txBox="1"/>
          <p:nvPr/>
        </p:nvSpPr>
        <p:spPr>
          <a:xfrm>
            <a:off x="2009776" y="2212745"/>
            <a:ext cx="2843866" cy="1015663"/>
          </a:xfrm>
          <a:prstGeom prst="rect">
            <a:avLst/>
          </a:prstGeom>
          <a:noFill/>
          <a:ln>
            <a:noFill/>
          </a:ln>
        </p:spPr>
        <p:txBody>
          <a:bodyPr wrap="square" rtlCol="0">
            <a:spAutoFit/>
          </a:bodyPr>
          <a:lstStyle/>
          <a:p>
            <a:r>
              <a:rPr lang="fr-FR" sz="1200" dirty="0">
                <a:solidFill>
                  <a:srgbClr val="0070C0"/>
                </a:solidFill>
              </a:rPr>
              <a:t>Espèce </a:t>
            </a:r>
            <a:r>
              <a:rPr lang="fr-FR" sz="1200" dirty="0" smtClean="0">
                <a:solidFill>
                  <a:srgbClr val="0070C0"/>
                </a:solidFill>
              </a:rPr>
              <a:t>chimique, corps </a:t>
            </a:r>
            <a:r>
              <a:rPr lang="fr-FR" sz="1200" dirty="0">
                <a:solidFill>
                  <a:srgbClr val="0070C0"/>
                </a:solidFill>
              </a:rPr>
              <a:t>pur </a:t>
            </a:r>
            <a:endParaRPr lang="fr-FR" sz="1200" dirty="0" smtClean="0">
              <a:solidFill>
                <a:srgbClr val="0070C0"/>
              </a:solidFill>
            </a:endParaRPr>
          </a:p>
          <a:p>
            <a:r>
              <a:rPr lang="fr-FR" sz="1200" dirty="0" smtClean="0">
                <a:solidFill>
                  <a:srgbClr val="0070C0"/>
                </a:solidFill>
              </a:rPr>
              <a:t>Mélanges, composition d’un mélange, solutions, concentration d’un soluté (g/L)</a:t>
            </a:r>
          </a:p>
          <a:p>
            <a:r>
              <a:rPr lang="fr-FR" sz="1200" dirty="0" smtClean="0">
                <a:solidFill>
                  <a:srgbClr val="0070C0"/>
                </a:solidFill>
              </a:rPr>
              <a:t>Test physico-chimiques </a:t>
            </a:r>
          </a:p>
          <a:p>
            <a:r>
              <a:rPr lang="fr-FR" sz="1200" dirty="0" smtClean="0">
                <a:solidFill>
                  <a:srgbClr val="0070C0"/>
                </a:solidFill>
              </a:rPr>
              <a:t>Quantité de matière (mol)</a:t>
            </a:r>
          </a:p>
        </p:txBody>
      </p:sp>
      <p:sp>
        <p:nvSpPr>
          <p:cNvPr id="19" name="ZoneTexte 18"/>
          <p:cNvSpPr txBox="1"/>
          <p:nvPr/>
        </p:nvSpPr>
        <p:spPr>
          <a:xfrm>
            <a:off x="2050583" y="3451562"/>
            <a:ext cx="2762249" cy="1569660"/>
          </a:xfrm>
          <a:prstGeom prst="rect">
            <a:avLst/>
          </a:prstGeom>
          <a:noFill/>
          <a:ln>
            <a:noFill/>
          </a:ln>
        </p:spPr>
        <p:txBody>
          <a:bodyPr wrap="square" rtlCol="0">
            <a:spAutoFit/>
          </a:bodyPr>
          <a:lstStyle/>
          <a:p>
            <a:r>
              <a:rPr lang="fr-FR" sz="1200" dirty="0" smtClean="0">
                <a:solidFill>
                  <a:srgbClr val="0070C0"/>
                </a:solidFill>
              </a:rPr>
              <a:t>Entités chimiques </a:t>
            </a:r>
          </a:p>
          <a:p>
            <a:r>
              <a:rPr lang="fr-FR" sz="1200" dirty="0" smtClean="0">
                <a:solidFill>
                  <a:srgbClr val="0070C0"/>
                </a:solidFill>
              </a:rPr>
              <a:t>Atomes, constituants, configuration électronique, </a:t>
            </a:r>
          </a:p>
          <a:p>
            <a:r>
              <a:rPr lang="fr-FR" sz="1200" dirty="0" smtClean="0">
                <a:solidFill>
                  <a:srgbClr val="0070C0"/>
                </a:solidFill>
              </a:rPr>
              <a:t>Stabilité gaz nobles, ions monoatomiques</a:t>
            </a:r>
          </a:p>
          <a:p>
            <a:r>
              <a:rPr lang="fr-FR" sz="1200" dirty="0" smtClean="0">
                <a:solidFill>
                  <a:srgbClr val="0070C0"/>
                </a:solidFill>
              </a:rPr>
              <a:t>Molécules, modèle liaison de valence, lecture schémas de Lewis</a:t>
            </a:r>
          </a:p>
          <a:p>
            <a:r>
              <a:rPr lang="fr-FR" sz="1200" dirty="0" smtClean="0">
                <a:solidFill>
                  <a:srgbClr val="0070C0"/>
                </a:solidFill>
              </a:rPr>
              <a:t>Nombre entités dans un échantillon, dans une mole</a:t>
            </a:r>
            <a:endParaRPr lang="fr-FR" sz="1200" dirty="0">
              <a:solidFill>
                <a:srgbClr val="0070C0"/>
              </a:solidFill>
            </a:endParaRPr>
          </a:p>
        </p:txBody>
      </p:sp>
      <p:cxnSp>
        <p:nvCxnSpPr>
          <p:cNvPr id="21" name="Connecteur droit 20"/>
          <p:cNvCxnSpPr/>
          <p:nvPr/>
        </p:nvCxnSpPr>
        <p:spPr>
          <a:xfrm>
            <a:off x="4924425" y="1914525"/>
            <a:ext cx="0" cy="451485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3" name="ZoneTexte 22"/>
          <p:cNvSpPr txBox="1"/>
          <p:nvPr/>
        </p:nvSpPr>
        <p:spPr>
          <a:xfrm>
            <a:off x="2728912" y="1781175"/>
            <a:ext cx="1114425" cy="369332"/>
          </a:xfrm>
          <a:prstGeom prst="rect">
            <a:avLst/>
          </a:prstGeom>
          <a:noFill/>
        </p:spPr>
        <p:txBody>
          <a:bodyPr wrap="square" rtlCol="0">
            <a:spAutoFit/>
          </a:bodyPr>
          <a:lstStyle/>
          <a:p>
            <a:r>
              <a:rPr lang="fr-FR" dirty="0" smtClean="0">
                <a:solidFill>
                  <a:srgbClr val="0070C0"/>
                </a:solidFill>
              </a:rPr>
              <a:t>seconde</a:t>
            </a:r>
            <a:endParaRPr lang="fr-FR" dirty="0">
              <a:solidFill>
                <a:srgbClr val="0070C0"/>
              </a:solidFill>
            </a:endParaRPr>
          </a:p>
        </p:txBody>
      </p:sp>
      <p:sp>
        <p:nvSpPr>
          <p:cNvPr id="24" name="ZoneTexte 23"/>
          <p:cNvSpPr txBox="1"/>
          <p:nvPr/>
        </p:nvSpPr>
        <p:spPr>
          <a:xfrm>
            <a:off x="6028645" y="1830943"/>
            <a:ext cx="2258131" cy="369332"/>
          </a:xfrm>
          <a:prstGeom prst="rect">
            <a:avLst/>
          </a:prstGeom>
          <a:noFill/>
        </p:spPr>
        <p:txBody>
          <a:bodyPr wrap="square" rtlCol="0">
            <a:spAutoFit/>
          </a:bodyPr>
          <a:lstStyle/>
          <a:p>
            <a:r>
              <a:rPr lang="fr-FR" dirty="0" smtClean="0">
                <a:solidFill>
                  <a:srgbClr val="FF0000"/>
                </a:solidFill>
              </a:rPr>
              <a:t>Spécialité première</a:t>
            </a:r>
            <a:endParaRPr lang="fr-FR" dirty="0">
              <a:solidFill>
                <a:srgbClr val="FF0000"/>
              </a:solidFill>
            </a:endParaRPr>
          </a:p>
        </p:txBody>
      </p:sp>
      <p:sp>
        <p:nvSpPr>
          <p:cNvPr id="25" name="ZoneTexte 24"/>
          <p:cNvSpPr txBox="1"/>
          <p:nvPr/>
        </p:nvSpPr>
        <p:spPr>
          <a:xfrm>
            <a:off x="2009777" y="5098670"/>
            <a:ext cx="2914648" cy="1569660"/>
          </a:xfrm>
          <a:prstGeom prst="rect">
            <a:avLst/>
          </a:prstGeom>
          <a:noFill/>
          <a:ln>
            <a:noFill/>
          </a:ln>
        </p:spPr>
        <p:txBody>
          <a:bodyPr wrap="square" rtlCol="0">
            <a:spAutoFit/>
          </a:bodyPr>
          <a:lstStyle/>
          <a:p>
            <a:r>
              <a:rPr lang="fr-FR" sz="1200" dirty="0" smtClean="0">
                <a:solidFill>
                  <a:srgbClr val="0070C0"/>
                </a:solidFill>
              </a:rPr>
              <a:t>Modélisation </a:t>
            </a:r>
          </a:p>
          <a:p>
            <a:r>
              <a:rPr lang="fr-FR" sz="1200" dirty="0" smtClean="0">
                <a:solidFill>
                  <a:srgbClr val="0070C0"/>
                </a:solidFill>
              </a:rPr>
              <a:t>Corps pur : collection d’entités identiques </a:t>
            </a:r>
          </a:p>
          <a:p>
            <a:r>
              <a:rPr lang="fr-FR" sz="1200" dirty="0" smtClean="0">
                <a:solidFill>
                  <a:srgbClr val="0070C0"/>
                </a:solidFill>
              </a:rPr>
              <a:t>Mélange : collection d’au moins deux types d’entités différentes</a:t>
            </a:r>
          </a:p>
          <a:p>
            <a:r>
              <a:rPr lang="fr-FR" sz="1200" dirty="0" smtClean="0">
                <a:solidFill>
                  <a:srgbClr val="0070C0"/>
                </a:solidFill>
              </a:rPr>
              <a:t>Composé moléculaire : collection d’entités moléculaires</a:t>
            </a:r>
          </a:p>
          <a:p>
            <a:r>
              <a:rPr lang="fr-FR" sz="1200" dirty="0" smtClean="0">
                <a:solidFill>
                  <a:srgbClr val="0070C0"/>
                </a:solidFill>
              </a:rPr>
              <a:t>Composé ioniques ; collection d’entités anioniques et cationiques, </a:t>
            </a:r>
            <a:r>
              <a:rPr lang="fr-FR" sz="1200" dirty="0" err="1" smtClean="0">
                <a:solidFill>
                  <a:srgbClr val="0070C0"/>
                </a:solidFill>
              </a:rPr>
              <a:t>électroneutralité</a:t>
            </a:r>
            <a:endParaRPr lang="fr-FR" sz="1200" dirty="0">
              <a:solidFill>
                <a:srgbClr val="0070C0"/>
              </a:solidFill>
            </a:endParaRPr>
          </a:p>
        </p:txBody>
      </p:sp>
      <p:sp>
        <p:nvSpPr>
          <p:cNvPr id="26" name="ZoneTexte 25"/>
          <p:cNvSpPr txBox="1"/>
          <p:nvPr/>
        </p:nvSpPr>
        <p:spPr>
          <a:xfrm>
            <a:off x="5114926" y="3543894"/>
            <a:ext cx="3819524" cy="1384995"/>
          </a:xfrm>
          <a:prstGeom prst="rect">
            <a:avLst/>
          </a:prstGeom>
          <a:noFill/>
          <a:ln>
            <a:noFill/>
          </a:ln>
        </p:spPr>
        <p:txBody>
          <a:bodyPr wrap="square" rtlCol="0">
            <a:spAutoFit/>
          </a:bodyPr>
          <a:lstStyle/>
          <a:p>
            <a:r>
              <a:rPr lang="fr-FR" sz="1200" dirty="0" smtClean="0">
                <a:solidFill>
                  <a:srgbClr val="FF0000"/>
                </a:solidFill>
              </a:rPr>
              <a:t>Entités chimiques; molécules et ions </a:t>
            </a:r>
            <a:r>
              <a:rPr lang="fr-FR" sz="1200" dirty="0" err="1" smtClean="0">
                <a:solidFill>
                  <a:srgbClr val="FF0000"/>
                </a:solidFill>
              </a:rPr>
              <a:t>polyatomiques</a:t>
            </a:r>
            <a:r>
              <a:rPr lang="fr-FR" sz="1200" dirty="0" smtClean="0">
                <a:solidFill>
                  <a:srgbClr val="FF0000"/>
                </a:solidFill>
              </a:rPr>
              <a:t> : établissement schémas de Lewis, géométrie</a:t>
            </a:r>
          </a:p>
          <a:p>
            <a:r>
              <a:rPr lang="fr-FR" sz="1200" dirty="0" smtClean="0">
                <a:solidFill>
                  <a:srgbClr val="FF0000"/>
                </a:solidFill>
              </a:rPr>
              <a:t>Electronégativité, polarisation des liaisons, polarité des entités, limite liaison de valence</a:t>
            </a:r>
          </a:p>
          <a:p>
            <a:r>
              <a:rPr lang="fr-FR" sz="1200" dirty="0" smtClean="0">
                <a:solidFill>
                  <a:srgbClr val="FF0000"/>
                </a:solidFill>
              </a:rPr>
              <a:t>Entités organiques ; formules brutes, semi-développées, squelettes carbonés, groupes caractéristiques, familles de compos</a:t>
            </a:r>
            <a:r>
              <a:rPr lang="fr-FR" sz="1200" dirty="0">
                <a:solidFill>
                  <a:srgbClr val="FF0000"/>
                </a:solidFill>
              </a:rPr>
              <a:t>é</a:t>
            </a:r>
            <a:r>
              <a:rPr lang="fr-FR" sz="1200" dirty="0" smtClean="0">
                <a:solidFill>
                  <a:srgbClr val="FF0000"/>
                </a:solidFill>
              </a:rPr>
              <a:t>s</a:t>
            </a:r>
          </a:p>
        </p:txBody>
      </p:sp>
      <p:sp>
        <p:nvSpPr>
          <p:cNvPr id="27" name="ZoneTexte 26"/>
          <p:cNvSpPr txBox="1"/>
          <p:nvPr/>
        </p:nvSpPr>
        <p:spPr>
          <a:xfrm>
            <a:off x="5114926" y="5171446"/>
            <a:ext cx="3819523" cy="1200329"/>
          </a:xfrm>
          <a:prstGeom prst="rect">
            <a:avLst/>
          </a:prstGeom>
          <a:noFill/>
          <a:ln>
            <a:noFill/>
          </a:ln>
        </p:spPr>
        <p:txBody>
          <a:bodyPr wrap="square" rtlCol="0">
            <a:spAutoFit/>
          </a:bodyPr>
          <a:lstStyle/>
          <a:p>
            <a:r>
              <a:rPr lang="fr-FR" sz="1200" dirty="0" smtClean="0">
                <a:solidFill>
                  <a:srgbClr val="FF0000"/>
                </a:solidFill>
              </a:rPr>
              <a:t>Interactions entre entités polaires, apolaires, par pont hydrogène, ions et entités polaire</a:t>
            </a:r>
          </a:p>
          <a:p>
            <a:r>
              <a:rPr lang="fr-FR" sz="1200" dirty="0" smtClean="0">
                <a:solidFill>
                  <a:srgbClr val="FF0000"/>
                </a:solidFill>
              </a:rPr>
              <a:t>ET</a:t>
            </a:r>
          </a:p>
          <a:p>
            <a:r>
              <a:rPr lang="fr-FR" sz="1200" dirty="0" smtClean="0">
                <a:solidFill>
                  <a:srgbClr val="FF0000"/>
                </a:solidFill>
              </a:rPr>
              <a:t>Cohésion dans les solides et liquides</a:t>
            </a:r>
          </a:p>
          <a:p>
            <a:r>
              <a:rPr lang="fr-FR" sz="1200" dirty="0" smtClean="0">
                <a:solidFill>
                  <a:srgbClr val="FF0000"/>
                </a:solidFill>
              </a:rPr>
              <a:t>Solubilité, Miscibilité,  application à l’extraction par solvant</a:t>
            </a:r>
          </a:p>
          <a:p>
            <a:r>
              <a:rPr lang="fr-FR" sz="1200" dirty="0" err="1" smtClean="0">
                <a:solidFill>
                  <a:srgbClr val="FF0000"/>
                </a:solidFill>
              </a:rPr>
              <a:t>Hydrophilie</a:t>
            </a:r>
            <a:r>
              <a:rPr lang="fr-FR" sz="1200" dirty="0" smtClean="0">
                <a:solidFill>
                  <a:srgbClr val="FF0000"/>
                </a:solidFill>
              </a:rPr>
              <a:t>, </a:t>
            </a:r>
            <a:r>
              <a:rPr lang="fr-FR" sz="1200" dirty="0" err="1" smtClean="0">
                <a:solidFill>
                  <a:srgbClr val="FF0000"/>
                </a:solidFill>
              </a:rPr>
              <a:t>lipophilie</a:t>
            </a:r>
            <a:r>
              <a:rPr lang="fr-FR" sz="1200" dirty="0" smtClean="0">
                <a:solidFill>
                  <a:srgbClr val="FF0000"/>
                </a:solidFill>
              </a:rPr>
              <a:t>, </a:t>
            </a:r>
            <a:r>
              <a:rPr lang="fr-FR" sz="1200" dirty="0" err="1" smtClean="0">
                <a:solidFill>
                  <a:srgbClr val="FF0000"/>
                </a:solidFill>
              </a:rPr>
              <a:t>amphiphilie</a:t>
            </a:r>
            <a:r>
              <a:rPr lang="fr-FR" sz="1200" dirty="0" smtClean="0">
                <a:solidFill>
                  <a:srgbClr val="FF0000"/>
                </a:solidFill>
              </a:rPr>
              <a:t>, savons et tensio-actif</a:t>
            </a:r>
          </a:p>
        </p:txBody>
      </p:sp>
      <p:sp>
        <p:nvSpPr>
          <p:cNvPr id="22" name="ZoneTexte 21"/>
          <p:cNvSpPr txBox="1"/>
          <p:nvPr/>
        </p:nvSpPr>
        <p:spPr>
          <a:xfrm>
            <a:off x="5114926" y="2226703"/>
            <a:ext cx="3714749" cy="1200329"/>
          </a:xfrm>
          <a:prstGeom prst="rect">
            <a:avLst/>
          </a:prstGeom>
          <a:noFill/>
          <a:ln>
            <a:noFill/>
          </a:ln>
        </p:spPr>
        <p:txBody>
          <a:bodyPr wrap="square" rtlCol="0">
            <a:spAutoFit/>
          </a:bodyPr>
          <a:lstStyle/>
          <a:p>
            <a:r>
              <a:rPr lang="fr-FR" sz="1200" dirty="0" smtClean="0">
                <a:solidFill>
                  <a:srgbClr val="FF0000"/>
                </a:solidFill>
              </a:rPr>
              <a:t>Espèce chimique, masse molaire, volume molaire </a:t>
            </a:r>
          </a:p>
          <a:p>
            <a:r>
              <a:rPr lang="fr-FR" sz="1200" dirty="0" smtClean="0">
                <a:solidFill>
                  <a:srgbClr val="FF0000"/>
                </a:solidFill>
              </a:rPr>
              <a:t>Concentration (mol/L)</a:t>
            </a:r>
          </a:p>
          <a:p>
            <a:r>
              <a:rPr lang="fr-FR" sz="1200" dirty="0" smtClean="0">
                <a:solidFill>
                  <a:srgbClr val="FF0000"/>
                </a:solidFill>
              </a:rPr>
              <a:t>Couleur en solution, Absorbance</a:t>
            </a:r>
            <a:r>
              <a:rPr lang="fr-FR" sz="1200" dirty="0">
                <a:solidFill>
                  <a:srgbClr val="FF0000"/>
                </a:solidFill>
              </a:rPr>
              <a:t>, </a:t>
            </a:r>
            <a:r>
              <a:rPr lang="fr-FR" sz="1200" dirty="0" smtClean="0">
                <a:solidFill>
                  <a:srgbClr val="FF0000"/>
                </a:solidFill>
              </a:rPr>
              <a:t>spectre UV-visible, Dosage par étalonnage</a:t>
            </a:r>
          </a:p>
          <a:p>
            <a:r>
              <a:rPr lang="fr-FR" sz="1200" dirty="0" smtClean="0">
                <a:solidFill>
                  <a:srgbClr val="FF0000"/>
                </a:solidFill>
              </a:rPr>
              <a:t>Spectre IR et groupe caractéristiques des composés organiques</a:t>
            </a:r>
          </a:p>
        </p:txBody>
      </p:sp>
      <p:sp>
        <p:nvSpPr>
          <p:cNvPr id="28" name="ZoneTexte 27"/>
          <p:cNvSpPr txBox="1"/>
          <p:nvPr/>
        </p:nvSpPr>
        <p:spPr>
          <a:xfrm>
            <a:off x="428597" y="201881"/>
            <a:ext cx="8215370" cy="830997"/>
          </a:xfrm>
          <a:prstGeom prst="rect">
            <a:avLst/>
          </a:prstGeom>
          <a:noFill/>
        </p:spPr>
        <p:txBody>
          <a:bodyPr wrap="square" rtlCol="0">
            <a:spAutoFit/>
          </a:bodyPr>
          <a:lstStyle/>
          <a:p>
            <a:pPr algn="ctr"/>
            <a:r>
              <a:rPr lang="fr-FR" sz="2400" b="1" dirty="0" smtClean="0">
                <a:solidFill>
                  <a:srgbClr val="FF0000"/>
                </a:solidFill>
              </a:rPr>
              <a:t>CONTINUITÉ SECONDE ET SPÉCIALITÉ DE PREMIÈRE GÉNÉRALE </a:t>
            </a:r>
            <a:endParaRPr lang="fr-FR" sz="2400" b="1" dirty="0">
              <a:solidFill>
                <a:srgbClr val="FF0000"/>
              </a:solidFill>
            </a:endParaRPr>
          </a:p>
        </p:txBody>
      </p:sp>
    </p:spTree>
    <p:extLst>
      <p:ext uri="{BB962C8B-B14F-4D97-AF65-F5344CB8AC3E}">
        <p14:creationId xmlns="" xmlns:p14="http://schemas.microsoft.com/office/powerpoint/2010/main" val="8676966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llipse 9"/>
          <p:cNvSpPr/>
          <p:nvPr/>
        </p:nvSpPr>
        <p:spPr>
          <a:xfrm>
            <a:off x="247650" y="2433161"/>
            <a:ext cx="1695450" cy="72913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Rectangle 2"/>
          <p:cNvSpPr/>
          <p:nvPr/>
        </p:nvSpPr>
        <p:spPr>
          <a:xfrm>
            <a:off x="323850" y="2518886"/>
            <a:ext cx="1685925" cy="523220"/>
          </a:xfrm>
          <a:prstGeom prst="rect">
            <a:avLst/>
          </a:prstGeom>
        </p:spPr>
        <p:txBody>
          <a:bodyPr wrap="square">
            <a:spAutoFit/>
          </a:bodyPr>
          <a:lstStyle/>
          <a:p>
            <a:pPr algn="ctr"/>
            <a:r>
              <a:rPr lang="fr-FR" sz="1400" b="1" dirty="0" smtClean="0"/>
              <a:t>Modélisation d’une transformation</a:t>
            </a:r>
            <a:endParaRPr lang="fr-FR" sz="1400" b="1" dirty="0"/>
          </a:p>
        </p:txBody>
      </p:sp>
      <p:sp>
        <p:nvSpPr>
          <p:cNvPr id="15" name="Ellipse 14"/>
          <p:cNvSpPr/>
          <p:nvPr/>
        </p:nvSpPr>
        <p:spPr>
          <a:xfrm>
            <a:off x="285750" y="3822173"/>
            <a:ext cx="1695450" cy="72913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Rectangle 15"/>
          <p:cNvSpPr/>
          <p:nvPr/>
        </p:nvSpPr>
        <p:spPr>
          <a:xfrm>
            <a:off x="285750" y="3893520"/>
            <a:ext cx="1809751" cy="461665"/>
          </a:xfrm>
          <a:prstGeom prst="rect">
            <a:avLst/>
          </a:prstGeom>
        </p:spPr>
        <p:txBody>
          <a:bodyPr wrap="square">
            <a:spAutoFit/>
          </a:bodyPr>
          <a:lstStyle/>
          <a:p>
            <a:pPr algn="ctr"/>
            <a:r>
              <a:rPr lang="fr-FR" sz="1200" b="1" dirty="0" smtClean="0"/>
              <a:t>Système, siège  d’une transformation chimique</a:t>
            </a:r>
            <a:endParaRPr lang="fr-FR" sz="1200" b="1" dirty="0"/>
          </a:p>
        </p:txBody>
      </p:sp>
      <p:sp>
        <p:nvSpPr>
          <p:cNvPr id="17" name="Ellipse 16"/>
          <p:cNvSpPr/>
          <p:nvPr/>
        </p:nvSpPr>
        <p:spPr>
          <a:xfrm>
            <a:off x="285750" y="5014436"/>
            <a:ext cx="1724025" cy="72913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Rectangle 17"/>
          <p:cNvSpPr/>
          <p:nvPr/>
        </p:nvSpPr>
        <p:spPr>
          <a:xfrm>
            <a:off x="365455" y="5198176"/>
            <a:ext cx="1587170" cy="307777"/>
          </a:xfrm>
          <a:prstGeom prst="rect">
            <a:avLst/>
          </a:prstGeom>
        </p:spPr>
        <p:txBody>
          <a:bodyPr wrap="square">
            <a:spAutoFit/>
          </a:bodyPr>
          <a:lstStyle/>
          <a:p>
            <a:pPr algn="ctr"/>
            <a:r>
              <a:rPr lang="fr-FR" sz="1400" b="1" dirty="0" smtClean="0"/>
              <a:t>Titrages</a:t>
            </a:r>
            <a:endParaRPr lang="fr-FR" sz="1400" b="1" dirty="0"/>
          </a:p>
        </p:txBody>
      </p:sp>
      <p:sp>
        <p:nvSpPr>
          <p:cNvPr id="11" name="ZoneTexte 10"/>
          <p:cNvSpPr txBox="1"/>
          <p:nvPr/>
        </p:nvSpPr>
        <p:spPr>
          <a:xfrm>
            <a:off x="2009776" y="2200274"/>
            <a:ext cx="2754332" cy="1384995"/>
          </a:xfrm>
          <a:prstGeom prst="rect">
            <a:avLst/>
          </a:prstGeom>
          <a:noFill/>
          <a:ln>
            <a:noFill/>
          </a:ln>
        </p:spPr>
        <p:txBody>
          <a:bodyPr wrap="square" rtlCol="0">
            <a:spAutoFit/>
          </a:bodyPr>
          <a:lstStyle/>
          <a:p>
            <a:r>
              <a:rPr lang="fr-FR" sz="1200" dirty="0">
                <a:solidFill>
                  <a:srgbClr val="0070C0"/>
                </a:solidFill>
              </a:rPr>
              <a:t>Modélisation </a:t>
            </a:r>
            <a:r>
              <a:rPr lang="fr-FR" sz="1200" dirty="0" smtClean="0">
                <a:solidFill>
                  <a:srgbClr val="0070C0"/>
                </a:solidFill>
              </a:rPr>
              <a:t>d’une transformation au niveau macroscopique par une réaction, équation </a:t>
            </a:r>
            <a:r>
              <a:rPr lang="fr-FR" sz="1200" dirty="0">
                <a:solidFill>
                  <a:srgbClr val="0070C0"/>
                </a:solidFill>
              </a:rPr>
              <a:t>de réaction</a:t>
            </a:r>
          </a:p>
          <a:p>
            <a:r>
              <a:rPr lang="fr-FR" sz="1200" dirty="0" smtClean="0">
                <a:solidFill>
                  <a:srgbClr val="0070C0"/>
                </a:solidFill>
              </a:rPr>
              <a:t>Distinction transformation physique, chimique et nucléaire</a:t>
            </a:r>
          </a:p>
          <a:p>
            <a:r>
              <a:rPr lang="fr-FR" sz="1200" dirty="0" smtClean="0">
                <a:solidFill>
                  <a:srgbClr val="0070C0"/>
                </a:solidFill>
              </a:rPr>
              <a:t>Lois de conservation</a:t>
            </a:r>
          </a:p>
          <a:p>
            <a:r>
              <a:rPr lang="fr-FR" sz="1200" dirty="0" smtClean="0">
                <a:solidFill>
                  <a:srgbClr val="0070C0"/>
                </a:solidFill>
              </a:rPr>
              <a:t>Stœchiométrie</a:t>
            </a:r>
            <a:endParaRPr lang="fr-FR" sz="1200" dirty="0">
              <a:solidFill>
                <a:srgbClr val="0070C0"/>
              </a:solidFill>
            </a:endParaRPr>
          </a:p>
        </p:txBody>
      </p:sp>
      <p:sp>
        <p:nvSpPr>
          <p:cNvPr id="19" name="ZoneTexte 18"/>
          <p:cNvSpPr txBox="1"/>
          <p:nvPr/>
        </p:nvSpPr>
        <p:spPr>
          <a:xfrm>
            <a:off x="2095501" y="3955909"/>
            <a:ext cx="2752724" cy="461665"/>
          </a:xfrm>
          <a:prstGeom prst="rect">
            <a:avLst/>
          </a:prstGeom>
          <a:noFill/>
          <a:ln>
            <a:noFill/>
          </a:ln>
        </p:spPr>
        <p:txBody>
          <a:bodyPr wrap="square" rtlCol="0">
            <a:spAutoFit/>
          </a:bodyPr>
          <a:lstStyle/>
          <a:p>
            <a:r>
              <a:rPr lang="fr-FR" sz="1200" dirty="0" smtClean="0">
                <a:solidFill>
                  <a:srgbClr val="0070C0"/>
                </a:solidFill>
              </a:rPr>
              <a:t>Espèces réactives, spectatrices, produites</a:t>
            </a:r>
          </a:p>
          <a:p>
            <a:r>
              <a:rPr lang="fr-FR" sz="1200" dirty="0" smtClean="0">
                <a:solidFill>
                  <a:srgbClr val="0070C0"/>
                </a:solidFill>
              </a:rPr>
              <a:t>Réactif limitant</a:t>
            </a:r>
            <a:endParaRPr lang="fr-FR" sz="1200" dirty="0">
              <a:solidFill>
                <a:srgbClr val="0070C0"/>
              </a:solidFill>
            </a:endParaRPr>
          </a:p>
        </p:txBody>
      </p:sp>
      <p:cxnSp>
        <p:nvCxnSpPr>
          <p:cNvPr id="21" name="Connecteur droit 20"/>
          <p:cNvCxnSpPr/>
          <p:nvPr/>
        </p:nvCxnSpPr>
        <p:spPr>
          <a:xfrm>
            <a:off x="4924425" y="1914525"/>
            <a:ext cx="0" cy="451485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3" name="ZoneTexte 22"/>
          <p:cNvSpPr txBox="1"/>
          <p:nvPr/>
        </p:nvSpPr>
        <p:spPr>
          <a:xfrm>
            <a:off x="2728912" y="1781175"/>
            <a:ext cx="1114425" cy="369332"/>
          </a:xfrm>
          <a:prstGeom prst="rect">
            <a:avLst/>
          </a:prstGeom>
          <a:noFill/>
        </p:spPr>
        <p:txBody>
          <a:bodyPr wrap="square" rtlCol="0">
            <a:spAutoFit/>
          </a:bodyPr>
          <a:lstStyle/>
          <a:p>
            <a:r>
              <a:rPr lang="fr-FR" dirty="0" smtClean="0">
                <a:solidFill>
                  <a:srgbClr val="0070C0"/>
                </a:solidFill>
              </a:rPr>
              <a:t>seconde</a:t>
            </a:r>
            <a:endParaRPr lang="fr-FR" dirty="0">
              <a:solidFill>
                <a:srgbClr val="0070C0"/>
              </a:solidFill>
            </a:endParaRPr>
          </a:p>
        </p:txBody>
      </p:sp>
      <p:sp>
        <p:nvSpPr>
          <p:cNvPr id="24" name="ZoneTexte 23"/>
          <p:cNvSpPr txBox="1"/>
          <p:nvPr/>
        </p:nvSpPr>
        <p:spPr>
          <a:xfrm>
            <a:off x="6028645" y="1830943"/>
            <a:ext cx="2472445" cy="369332"/>
          </a:xfrm>
          <a:prstGeom prst="rect">
            <a:avLst/>
          </a:prstGeom>
          <a:noFill/>
        </p:spPr>
        <p:txBody>
          <a:bodyPr wrap="square" rtlCol="0">
            <a:spAutoFit/>
          </a:bodyPr>
          <a:lstStyle/>
          <a:p>
            <a:r>
              <a:rPr lang="fr-FR" dirty="0" smtClean="0">
                <a:solidFill>
                  <a:srgbClr val="FF0000"/>
                </a:solidFill>
              </a:rPr>
              <a:t>Spécialité première</a:t>
            </a:r>
            <a:endParaRPr lang="fr-FR" dirty="0">
              <a:solidFill>
                <a:srgbClr val="FF0000"/>
              </a:solidFill>
            </a:endParaRPr>
          </a:p>
        </p:txBody>
      </p:sp>
      <p:sp>
        <p:nvSpPr>
          <p:cNvPr id="26" name="ZoneTexte 25"/>
          <p:cNvSpPr txBox="1"/>
          <p:nvPr/>
        </p:nvSpPr>
        <p:spPr>
          <a:xfrm>
            <a:off x="5108688" y="3871822"/>
            <a:ext cx="3825762" cy="830997"/>
          </a:xfrm>
          <a:prstGeom prst="rect">
            <a:avLst/>
          </a:prstGeom>
          <a:noFill/>
          <a:ln>
            <a:noFill/>
          </a:ln>
        </p:spPr>
        <p:txBody>
          <a:bodyPr wrap="square" rtlCol="0">
            <a:spAutoFit/>
          </a:bodyPr>
          <a:lstStyle/>
          <a:p>
            <a:r>
              <a:rPr lang="fr-FR" sz="1200" dirty="0" smtClean="0">
                <a:solidFill>
                  <a:srgbClr val="FF0000"/>
                </a:solidFill>
              </a:rPr>
              <a:t>Evolution d’un système chimique : Etat initial, état final</a:t>
            </a:r>
          </a:p>
          <a:p>
            <a:r>
              <a:rPr lang="fr-FR" sz="1200" dirty="0" smtClean="0">
                <a:solidFill>
                  <a:srgbClr val="FF0000"/>
                </a:solidFill>
              </a:rPr>
              <a:t>Avancement, avancement final, avancement maximal</a:t>
            </a:r>
          </a:p>
          <a:p>
            <a:r>
              <a:rPr lang="fr-FR" sz="1200" dirty="0">
                <a:solidFill>
                  <a:srgbClr val="FF0000"/>
                </a:solidFill>
              </a:rPr>
              <a:t>T</a:t>
            </a:r>
            <a:r>
              <a:rPr lang="fr-FR" sz="1200" dirty="0" smtClean="0">
                <a:solidFill>
                  <a:srgbClr val="FF0000"/>
                </a:solidFill>
              </a:rPr>
              <a:t>ransformation totale</a:t>
            </a:r>
          </a:p>
          <a:p>
            <a:r>
              <a:rPr lang="fr-FR" sz="1200" dirty="0" smtClean="0">
                <a:solidFill>
                  <a:srgbClr val="FF0000"/>
                </a:solidFill>
              </a:rPr>
              <a:t>Mélange stœchiométrique</a:t>
            </a:r>
          </a:p>
        </p:txBody>
      </p:sp>
      <p:sp>
        <p:nvSpPr>
          <p:cNvPr id="27" name="ZoneTexte 26"/>
          <p:cNvSpPr txBox="1"/>
          <p:nvPr/>
        </p:nvSpPr>
        <p:spPr>
          <a:xfrm>
            <a:off x="5143121" y="5018541"/>
            <a:ext cx="3719161" cy="830997"/>
          </a:xfrm>
          <a:prstGeom prst="rect">
            <a:avLst/>
          </a:prstGeom>
          <a:noFill/>
          <a:ln>
            <a:noFill/>
          </a:ln>
        </p:spPr>
        <p:txBody>
          <a:bodyPr wrap="square" rtlCol="0">
            <a:spAutoFit/>
          </a:bodyPr>
          <a:lstStyle/>
          <a:p>
            <a:r>
              <a:rPr lang="fr-FR" sz="1200" dirty="0" smtClean="0">
                <a:solidFill>
                  <a:srgbClr val="FF0000"/>
                </a:solidFill>
              </a:rPr>
              <a:t>Titrage suivi par colorimétrie</a:t>
            </a:r>
          </a:p>
          <a:p>
            <a:r>
              <a:rPr lang="fr-FR" sz="1200" dirty="0" smtClean="0">
                <a:solidFill>
                  <a:srgbClr val="FF0000"/>
                </a:solidFill>
              </a:rPr>
              <a:t>Equivalence : définition et repérage</a:t>
            </a:r>
          </a:p>
          <a:p>
            <a:r>
              <a:rPr lang="fr-FR" sz="1200" dirty="0" smtClean="0">
                <a:solidFill>
                  <a:srgbClr val="FF0000"/>
                </a:solidFill>
              </a:rPr>
              <a:t>Application à la détermination quantité </a:t>
            </a:r>
            <a:r>
              <a:rPr lang="fr-FR" sz="1200" dirty="0">
                <a:solidFill>
                  <a:srgbClr val="FF0000"/>
                </a:solidFill>
              </a:rPr>
              <a:t>de </a:t>
            </a:r>
            <a:r>
              <a:rPr lang="fr-FR" sz="1200" dirty="0" smtClean="0">
                <a:solidFill>
                  <a:srgbClr val="FF0000"/>
                </a:solidFill>
              </a:rPr>
              <a:t>matière ou de concentration </a:t>
            </a:r>
          </a:p>
        </p:txBody>
      </p:sp>
      <p:sp>
        <p:nvSpPr>
          <p:cNvPr id="22" name="Rectangle 21"/>
          <p:cNvSpPr/>
          <p:nvPr/>
        </p:nvSpPr>
        <p:spPr>
          <a:xfrm>
            <a:off x="2525514" y="923718"/>
            <a:ext cx="4563493" cy="800219"/>
          </a:xfrm>
          <a:prstGeom prst="rect">
            <a:avLst/>
          </a:prstGeom>
        </p:spPr>
        <p:txBody>
          <a:bodyPr wrap="none">
            <a:spAutoFit/>
          </a:bodyPr>
          <a:lstStyle/>
          <a:p>
            <a:r>
              <a:rPr lang="fr-FR" b="1" dirty="0" smtClean="0"/>
              <a:t>Constitution  et transformations de la matière</a:t>
            </a:r>
          </a:p>
          <a:p>
            <a:pPr algn="ctr"/>
            <a:endParaRPr lang="fr-FR" sz="1000" b="1" dirty="0" smtClean="0"/>
          </a:p>
          <a:p>
            <a:pPr algn="ctr"/>
            <a:r>
              <a:rPr lang="fr-FR" b="1" dirty="0" smtClean="0"/>
              <a:t>Transformations</a:t>
            </a:r>
            <a:endParaRPr lang="fr-FR" b="1" dirty="0"/>
          </a:p>
        </p:txBody>
      </p:sp>
      <p:sp>
        <p:nvSpPr>
          <p:cNvPr id="30" name="ZoneTexte 29"/>
          <p:cNvSpPr txBox="1"/>
          <p:nvPr/>
        </p:nvSpPr>
        <p:spPr>
          <a:xfrm>
            <a:off x="5108688" y="2200275"/>
            <a:ext cx="3825762" cy="830997"/>
          </a:xfrm>
          <a:prstGeom prst="rect">
            <a:avLst/>
          </a:prstGeom>
          <a:noFill/>
          <a:ln>
            <a:noFill/>
          </a:ln>
        </p:spPr>
        <p:txBody>
          <a:bodyPr wrap="square" rtlCol="0">
            <a:spAutoFit/>
          </a:bodyPr>
          <a:lstStyle/>
          <a:p>
            <a:r>
              <a:rPr lang="fr-FR" sz="1200" dirty="0" smtClean="0">
                <a:solidFill>
                  <a:srgbClr val="FF0000"/>
                </a:solidFill>
              </a:rPr>
              <a:t>Modélisation d’un transfert d’électrons au niveau macroscopique par une réaction d’oxydo-réduction, Oxydant, réducteur, couple oxydant-réducteur, demi-équation électronique</a:t>
            </a:r>
          </a:p>
        </p:txBody>
      </p:sp>
      <p:sp>
        <p:nvSpPr>
          <p:cNvPr id="25" name="ZoneTexte 24"/>
          <p:cNvSpPr txBox="1"/>
          <p:nvPr/>
        </p:nvSpPr>
        <p:spPr>
          <a:xfrm>
            <a:off x="866899" y="201881"/>
            <a:ext cx="7089569" cy="830997"/>
          </a:xfrm>
          <a:prstGeom prst="rect">
            <a:avLst/>
          </a:prstGeom>
          <a:noFill/>
        </p:spPr>
        <p:txBody>
          <a:bodyPr wrap="square" rtlCol="0">
            <a:spAutoFit/>
          </a:bodyPr>
          <a:lstStyle/>
          <a:p>
            <a:pPr algn="ctr"/>
            <a:r>
              <a:rPr lang="fr-FR" sz="2400" b="1" dirty="0" smtClean="0">
                <a:solidFill>
                  <a:srgbClr val="FF0000"/>
                </a:solidFill>
              </a:rPr>
              <a:t>CONTINUITÉ SECONDE ET SPÉCIALITÉ DE PREMIÈRE GÉNÉRALE </a:t>
            </a:r>
            <a:endParaRPr lang="fr-FR" sz="2400" b="1" dirty="0">
              <a:solidFill>
                <a:srgbClr val="FF0000"/>
              </a:solidFill>
            </a:endParaRPr>
          </a:p>
        </p:txBody>
      </p:sp>
    </p:spTree>
    <p:extLst>
      <p:ext uri="{BB962C8B-B14F-4D97-AF65-F5344CB8AC3E}">
        <p14:creationId xmlns="" xmlns:p14="http://schemas.microsoft.com/office/powerpoint/2010/main" val="7270883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llipse 9"/>
          <p:cNvSpPr/>
          <p:nvPr/>
        </p:nvSpPr>
        <p:spPr>
          <a:xfrm>
            <a:off x="247650" y="2433161"/>
            <a:ext cx="1695450" cy="72913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ZoneTexte 7"/>
          <p:cNvSpPr txBox="1"/>
          <p:nvPr/>
        </p:nvSpPr>
        <p:spPr>
          <a:xfrm>
            <a:off x="866899" y="201881"/>
            <a:ext cx="7089569" cy="830997"/>
          </a:xfrm>
          <a:prstGeom prst="rect">
            <a:avLst/>
          </a:prstGeom>
          <a:noFill/>
        </p:spPr>
        <p:txBody>
          <a:bodyPr wrap="square" rtlCol="0">
            <a:spAutoFit/>
          </a:bodyPr>
          <a:lstStyle/>
          <a:p>
            <a:pPr algn="ctr"/>
            <a:r>
              <a:rPr lang="fr-FR" sz="2400" b="1" dirty="0" smtClean="0">
                <a:solidFill>
                  <a:srgbClr val="FF0000"/>
                </a:solidFill>
              </a:rPr>
              <a:t>CONTINUITÉ SECONDE ET SPÉCIALITÉ DE PREMIÈRE GÉNÉRALE </a:t>
            </a:r>
            <a:endParaRPr lang="fr-FR" sz="2400" b="1" dirty="0">
              <a:solidFill>
                <a:srgbClr val="FF0000"/>
              </a:solidFill>
            </a:endParaRPr>
          </a:p>
        </p:txBody>
      </p:sp>
      <p:sp>
        <p:nvSpPr>
          <p:cNvPr id="2" name="Rectangle 1"/>
          <p:cNvSpPr/>
          <p:nvPr/>
        </p:nvSpPr>
        <p:spPr>
          <a:xfrm>
            <a:off x="3364782" y="1358384"/>
            <a:ext cx="2844240" cy="369332"/>
          </a:xfrm>
          <a:prstGeom prst="rect">
            <a:avLst/>
          </a:prstGeom>
        </p:spPr>
        <p:txBody>
          <a:bodyPr wrap="none">
            <a:spAutoFit/>
          </a:bodyPr>
          <a:lstStyle/>
          <a:p>
            <a:r>
              <a:rPr lang="fr-FR" b="1" dirty="0"/>
              <a:t>Mouvement et interactions </a:t>
            </a:r>
          </a:p>
        </p:txBody>
      </p:sp>
      <p:sp>
        <p:nvSpPr>
          <p:cNvPr id="3" name="Rectangle 2"/>
          <p:cNvSpPr/>
          <p:nvPr/>
        </p:nvSpPr>
        <p:spPr>
          <a:xfrm>
            <a:off x="422605" y="2518886"/>
            <a:ext cx="1444296" cy="523220"/>
          </a:xfrm>
          <a:prstGeom prst="rect">
            <a:avLst/>
          </a:prstGeom>
        </p:spPr>
        <p:txBody>
          <a:bodyPr wrap="square">
            <a:spAutoFit/>
          </a:bodyPr>
          <a:lstStyle/>
          <a:p>
            <a:pPr algn="ctr"/>
            <a:r>
              <a:rPr lang="fr-FR" sz="1400" b="1" dirty="0" smtClean="0"/>
              <a:t>Décrire</a:t>
            </a:r>
          </a:p>
          <a:p>
            <a:pPr algn="ctr"/>
            <a:r>
              <a:rPr lang="fr-FR" sz="1400" b="1" dirty="0"/>
              <a:t>u</a:t>
            </a:r>
            <a:r>
              <a:rPr lang="fr-FR" sz="1400" b="1" dirty="0" smtClean="0"/>
              <a:t>n mouvement</a:t>
            </a:r>
            <a:endParaRPr lang="fr-FR" sz="1400" b="1" dirty="0"/>
          </a:p>
        </p:txBody>
      </p:sp>
      <p:sp>
        <p:nvSpPr>
          <p:cNvPr id="15" name="Ellipse 14"/>
          <p:cNvSpPr/>
          <p:nvPr/>
        </p:nvSpPr>
        <p:spPr>
          <a:xfrm>
            <a:off x="285750" y="3738086"/>
            <a:ext cx="1695450" cy="72913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Rectangle 15"/>
          <p:cNvSpPr/>
          <p:nvPr/>
        </p:nvSpPr>
        <p:spPr>
          <a:xfrm>
            <a:off x="323850" y="3871436"/>
            <a:ext cx="1581151" cy="523220"/>
          </a:xfrm>
          <a:prstGeom prst="rect">
            <a:avLst/>
          </a:prstGeom>
        </p:spPr>
        <p:txBody>
          <a:bodyPr wrap="square">
            <a:spAutoFit/>
          </a:bodyPr>
          <a:lstStyle/>
          <a:p>
            <a:pPr algn="ctr"/>
            <a:r>
              <a:rPr lang="fr-FR" sz="1400" b="1" dirty="0"/>
              <a:t>Modéliser une </a:t>
            </a:r>
            <a:r>
              <a:rPr lang="fr-FR" sz="1400" b="1" dirty="0" smtClean="0"/>
              <a:t>action</a:t>
            </a:r>
            <a:endParaRPr lang="fr-FR" sz="1400" b="1" dirty="0"/>
          </a:p>
        </p:txBody>
      </p:sp>
      <p:sp>
        <p:nvSpPr>
          <p:cNvPr id="17" name="Ellipse 16"/>
          <p:cNvSpPr/>
          <p:nvPr/>
        </p:nvSpPr>
        <p:spPr>
          <a:xfrm>
            <a:off x="285750" y="5014436"/>
            <a:ext cx="1724025" cy="72913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Rectangle 17"/>
          <p:cNvSpPr/>
          <p:nvPr/>
        </p:nvSpPr>
        <p:spPr>
          <a:xfrm>
            <a:off x="365455" y="5138261"/>
            <a:ext cx="1587170" cy="523220"/>
          </a:xfrm>
          <a:prstGeom prst="rect">
            <a:avLst/>
          </a:prstGeom>
        </p:spPr>
        <p:txBody>
          <a:bodyPr wrap="square">
            <a:spAutoFit/>
          </a:bodyPr>
          <a:lstStyle/>
          <a:p>
            <a:pPr algn="ctr"/>
            <a:r>
              <a:rPr lang="fr-FR" sz="1400" b="1" dirty="0" smtClean="0"/>
              <a:t>Relier mouvement et actions</a:t>
            </a:r>
            <a:endParaRPr lang="fr-FR" sz="1400" b="1" dirty="0"/>
          </a:p>
        </p:txBody>
      </p:sp>
      <p:sp>
        <p:nvSpPr>
          <p:cNvPr id="11" name="ZoneTexte 10"/>
          <p:cNvSpPr txBox="1"/>
          <p:nvPr/>
        </p:nvSpPr>
        <p:spPr>
          <a:xfrm>
            <a:off x="2476500" y="2433161"/>
            <a:ext cx="2181225" cy="830997"/>
          </a:xfrm>
          <a:prstGeom prst="rect">
            <a:avLst/>
          </a:prstGeom>
          <a:noFill/>
        </p:spPr>
        <p:txBody>
          <a:bodyPr wrap="square" rtlCol="0">
            <a:spAutoFit/>
          </a:bodyPr>
          <a:lstStyle/>
          <a:p>
            <a:r>
              <a:rPr lang="fr-FR" sz="1200" dirty="0" smtClean="0">
                <a:solidFill>
                  <a:srgbClr val="0070C0"/>
                </a:solidFill>
              </a:rPr>
              <a:t>Référentiel</a:t>
            </a:r>
          </a:p>
          <a:p>
            <a:r>
              <a:rPr lang="fr-FR" sz="1200" dirty="0" smtClean="0">
                <a:solidFill>
                  <a:srgbClr val="0070C0"/>
                </a:solidFill>
              </a:rPr>
              <a:t>Trajectoire</a:t>
            </a:r>
          </a:p>
          <a:p>
            <a:r>
              <a:rPr lang="fr-FR" sz="1200" dirty="0" smtClean="0">
                <a:solidFill>
                  <a:srgbClr val="0070C0"/>
                </a:solidFill>
              </a:rPr>
              <a:t>Vecteur vitesse</a:t>
            </a:r>
          </a:p>
          <a:p>
            <a:r>
              <a:rPr lang="fr-FR" sz="1200" dirty="0" smtClean="0">
                <a:solidFill>
                  <a:srgbClr val="0070C0"/>
                </a:solidFill>
              </a:rPr>
              <a:t>Variation du vecteur vitesse</a:t>
            </a:r>
            <a:endParaRPr lang="fr-FR" sz="1200" dirty="0">
              <a:solidFill>
                <a:srgbClr val="0070C0"/>
              </a:solidFill>
            </a:endParaRPr>
          </a:p>
        </p:txBody>
      </p:sp>
      <p:sp>
        <p:nvSpPr>
          <p:cNvPr id="19" name="ZoneTexte 18"/>
          <p:cNvSpPr txBox="1"/>
          <p:nvPr/>
        </p:nvSpPr>
        <p:spPr>
          <a:xfrm>
            <a:off x="2476499" y="3735376"/>
            <a:ext cx="2028825" cy="830997"/>
          </a:xfrm>
          <a:prstGeom prst="rect">
            <a:avLst/>
          </a:prstGeom>
          <a:noFill/>
        </p:spPr>
        <p:txBody>
          <a:bodyPr wrap="square" rtlCol="0">
            <a:spAutoFit/>
          </a:bodyPr>
          <a:lstStyle/>
          <a:p>
            <a:r>
              <a:rPr lang="fr-FR" sz="1200" dirty="0" smtClean="0">
                <a:solidFill>
                  <a:srgbClr val="0070C0"/>
                </a:solidFill>
              </a:rPr>
              <a:t>Modélisation d’une action</a:t>
            </a:r>
          </a:p>
          <a:p>
            <a:r>
              <a:rPr lang="fr-FR" sz="1200" dirty="0" smtClean="0">
                <a:solidFill>
                  <a:srgbClr val="0070C0"/>
                </a:solidFill>
              </a:rPr>
              <a:t>Actions réciproques</a:t>
            </a:r>
          </a:p>
          <a:p>
            <a:r>
              <a:rPr lang="fr-FR" sz="1200" dirty="0" smtClean="0">
                <a:solidFill>
                  <a:srgbClr val="0070C0"/>
                </a:solidFill>
              </a:rPr>
              <a:t>Exemples de forces : gravitation, poids, support</a:t>
            </a:r>
            <a:endParaRPr lang="fr-FR" sz="1200" dirty="0">
              <a:solidFill>
                <a:srgbClr val="0070C0"/>
              </a:solidFill>
            </a:endParaRPr>
          </a:p>
        </p:txBody>
      </p:sp>
      <p:cxnSp>
        <p:nvCxnSpPr>
          <p:cNvPr id="21" name="Connecteur droit 20"/>
          <p:cNvCxnSpPr/>
          <p:nvPr/>
        </p:nvCxnSpPr>
        <p:spPr>
          <a:xfrm>
            <a:off x="4924425" y="1914525"/>
            <a:ext cx="0" cy="451485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3" name="ZoneTexte 22"/>
          <p:cNvSpPr txBox="1"/>
          <p:nvPr/>
        </p:nvSpPr>
        <p:spPr>
          <a:xfrm>
            <a:off x="2728912" y="1781175"/>
            <a:ext cx="1114425" cy="369332"/>
          </a:xfrm>
          <a:prstGeom prst="rect">
            <a:avLst/>
          </a:prstGeom>
          <a:noFill/>
        </p:spPr>
        <p:txBody>
          <a:bodyPr wrap="square" rtlCol="0">
            <a:spAutoFit/>
          </a:bodyPr>
          <a:lstStyle/>
          <a:p>
            <a:r>
              <a:rPr lang="fr-FR" dirty="0" smtClean="0">
                <a:solidFill>
                  <a:srgbClr val="0070C0"/>
                </a:solidFill>
              </a:rPr>
              <a:t>seconde</a:t>
            </a:r>
            <a:endParaRPr lang="fr-FR" dirty="0">
              <a:solidFill>
                <a:srgbClr val="0070C0"/>
              </a:solidFill>
            </a:endParaRPr>
          </a:p>
        </p:txBody>
      </p:sp>
      <p:sp>
        <p:nvSpPr>
          <p:cNvPr id="24" name="ZoneTexte 23"/>
          <p:cNvSpPr txBox="1"/>
          <p:nvPr/>
        </p:nvSpPr>
        <p:spPr>
          <a:xfrm>
            <a:off x="6028645" y="1830943"/>
            <a:ext cx="2186693" cy="369332"/>
          </a:xfrm>
          <a:prstGeom prst="rect">
            <a:avLst/>
          </a:prstGeom>
          <a:noFill/>
        </p:spPr>
        <p:txBody>
          <a:bodyPr wrap="square" rtlCol="0">
            <a:spAutoFit/>
          </a:bodyPr>
          <a:lstStyle/>
          <a:p>
            <a:r>
              <a:rPr lang="fr-FR" dirty="0" smtClean="0">
                <a:solidFill>
                  <a:srgbClr val="FF0000"/>
                </a:solidFill>
              </a:rPr>
              <a:t>Spécialité première</a:t>
            </a:r>
            <a:endParaRPr lang="fr-FR" dirty="0">
              <a:solidFill>
                <a:srgbClr val="FF0000"/>
              </a:solidFill>
            </a:endParaRPr>
          </a:p>
        </p:txBody>
      </p:sp>
      <p:sp>
        <p:nvSpPr>
          <p:cNvPr id="25" name="ZoneTexte 24"/>
          <p:cNvSpPr txBox="1"/>
          <p:nvPr/>
        </p:nvSpPr>
        <p:spPr>
          <a:xfrm>
            <a:off x="2524123" y="5014436"/>
            <a:ext cx="2028825" cy="1015663"/>
          </a:xfrm>
          <a:prstGeom prst="rect">
            <a:avLst/>
          </a:prstGeom>
          <a:noFill/>
        </p:spPr>
        <p:txBody>
          <a:bodyPr wrap="square" rtlCol="0">
            <a:spAutoFit/>
          </a:bodyPr>
          <a:lstStyle/>
          <a:p>
            <a:r>
              <a:rPr lang="fr-FR" sz="1200" dirty="0" smtClean="0">
                <a:solidFill>
                  <a:srgbClr val="0070C0"/>
                </a:solidFill>
              </a:rPr>
              <a:t>Modèle du point matériel</a:t>
            </a:r>
          </a:p>
          <a:p>
            <a:r>
              <a:rPr lang="fr-FR" sz="1200" dirty="0" smtClean="0">
                <a:solidFill>
                  <a:srgbClr val="0070C0"/>
                </a:solidFill>
              </a:rPr>
              <a:t>Principe d’inertie</a:t>
            </a:r>
          </a:p>
          <a:p>
            <a:r>
              <a:rPr lang="fr-FR" sz="1200" dirty="0" smtClean="0">
                <a:solidFill>
                  <a:srgbClr val="0070C0"/>
                </a:solidFill>
              </a:rPr>
              <a:t>Lien qualitatif entre variation vitesse et existence d’action</a:t>
            </a:r>
          </a:p>
          <a:p>
            <a:r>
              <a:rPr lang="fr-FR" sz="1200" dirty="0" smtClean="0">
                <a:solidFill>
                  <a:srgbClr val="0070C0"/>
                </a:solidFill>
              </a:rPr>
              <a:t>Cas de la chute libre</a:t>
            </a:r>
            <a:endParaRPr lang="fr-FR" sz="1200" dirty="0">
              <a:solidFill>
                <a:srgbClr val="0070C0"/>
              </a:solidFill>
            </a:endParaRPr>
          </a:p>
        </p:txBody>
      </p:sp>
      <p:sp>
        <p:nvSpPr>
          <p:cNvPr id="26" name="ZoneTexte 25"/>
          <p:cNvSpPr txBox="1"/>
          <p:nvPr/>
        </p:nvSpPr>
        <p:spPr>
          <a:xfrm>
            <a:off x="5629274" y="3559640"/>
            <a:ext cx="2406368" cy="1015663"/>
          </a:xfrm>
          <a:prstGeom prst="rect">
            <a:avLst/>
          </a:prstGeom>
          <a:noFill/>
        </p:spPr>
        <p:txBody>
          <a:bodyPr wrap="square" rtlCol="0">
            <a:spAutoFit/>
          </a:bodyPr>
          <a:lstStyle/>
          <a:p>
            <a:r>
              <a:rPr lang="fr-FR" sz="1200" dirty="0" smtClean="0">
                <a:solidFill>
                  <a:srgbClr val="FF0000"/>
                </a:solidFill>
              </a:rPr>
              <a:t>Loi de Coulomb ;  force et champ de gravitation et électrostatique</a:t>
            </a:r>
          </a:p>
          <a:p>
            <a:r>
              <a:rPr lang="fr-FR" sz="1200" dirty="0" smtClean="0">
                <a:solidFill>
                  <a:srgbClr val="FF0000"/>
                </a:solidFill>
              </a:rPr>
              <a:t>Fluide au repos, loi de Mariotte, actions de pression, loi fondamentale de l’hydrostatique  </a:t>
            </a:r>
          </a:p>
        </p:txBody>
      </p:sp>
      <p:sp>
        <p:nvSpPr>
          <p:cNvPr id="27" name="ZoneTexte 26"/>
          <p:cNvSpPr txBox="1"/>
          <p:nvPr/>
        </p:nvSpPr>
        <p:spPr>
          <a:xfrm>
            <a:off x="5676899" y="5083640"/>
            <a:ext cx="2406368" cy="830997"/>
          </a:xfrm>
          <a:prstGeom prst="rect">
            <a:avLst/>
          </a:prstGeom>
          <a:noFill/>
        </p:spPr>
        <p:txBody>
          <a:bodyPr wrap="square" rtlCol="0">
            <a:spAutoFit/>
          </a:bodyPr>
          <a:lstStyle/>
          <a:p>
            <a:r>
              <a:rPr lang="fr-FR" sz="1200" dirty="0">
                <a:solidFill>
                  <a:srgbClr val="FF0000"/>
                </a:solidFill>
              </a:rPr>
              <a:t>Lien entre la variation du vecteur vitesse d’un système </a:t>
            </a:r>
            <a:r>
              <a:rPr lang="fr-FR" sz="1200" dirty="0" smtClean="0">
                <a:solidFill>
                  <a:srgbClr val="FF0000"/>
                </a:solidFill>
              </a:rPr>
              <a:t>et la </a:t>
            </a:r>
            <a:r>
              <a:rPr lang="fr-FR" sz="1200" dirty="0">
                <a:solidFill>
                  <a:srgbClr val="FF0000"/>
                </a:solidFill>
              </a:rPr>
              <a:t>somme des forces appliquées sur celui-ci. Rôle de la </a:t>
            </a:r>
            <a:r>
              <a:rPr lang="fr-FR" sz="1200" dirty="0" smtClean="0">
                <a:solidFill>
                  <a:srgbClr val="FF0000"/>
                </a:solidFill>
              </a:rPr>
              <a:t>masse.</a:t>
            </a:r>
          </a:p>
        </p:txBody>
      </p:sp>
    </p:spTree>
    <p:extLst>
      <p:ext uri="{BB962C8B-B14F-4D97-AF65-F5344CB8AC3E}">
        <p14:creationId xmlns="" xmlns:p14="http://schemas.microsoft.com/office/powerpoint/2010/main" val="33077509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llipse 13"/>
          <p:cNvSpPr/>
          <p:nvPr/>
        </p:nvSpPr>
        <p:spPr>
          <a:xfrm>
            <a:off x="1362076" y="2015609"/>
            <a:ext cx="7143750" cy="1537215"/>
          </a:xfrm>
          <a:prstGeom prst="ellipse">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Rectangle 1"/>
          <p:cNvSpPr/>
          <p:nvPr/>
        </p:nvSpPr>
        <p:spPr>
          <a:xfrm>
            <a:off x="3155232" y="1358384"/>
            <a:ext cx="3540777" cy="369332"/>
          </a:xfrm>
          <a:prstGeom prst="rect">
            <a:avLst/>
          </a:prstGeom>
        </p:spPr>
        <p:txBody>
          <a:bodyPr wrap="none">
            <a:spAutoFit/>
          </a:bodyPr>
          <a:lstStyle/>
          <a:p>
            <a:pPr lvl="0"/>
            <a:r>
              <a:rPr lang="fr-FR" b="1" dirty="0"/>
              <a:t>L’énergie : conversions et transferts</a:t>
            </a:r>
          </a:p>
        </p:txBody>
      </p:sp>
      <p:sp>
        <p:nvSpPr>
          <p:cNvPr id="11" name="ZoneTexte 10"/>
          <p:cNvSpPr txBox="1"/>
          <p:nvPr/>
        </p:nvSpPr>
        <p:spPr>
          <a:xfrm>
            <a:off x="2286000" y="2276475"/>
            <a:ext cx="2371725" cy="1200329"/>
          </a:xfrm>
          <a:prstGeom prst="rect">
            <a:avLst/>
          </a:prstGeom>
          <a:noFill/>
        </p:spPr>
        <p:txBody>
          <a:bodyPr wrap="square" rtlCol="0">
            <a:spAutoFit/>
          </a:bodyPr>
          <a:lstStyle/>
          <a:p>
            <a:r>
              <a:rPr lang="fr-FR" sz="1200" dirty="0">
                <a:solidFill>
                  <a:srgbClr val="1A86D0"/>
                </a:solidFill>
              </a:rPr>
              <a:t>Transformations </a:t>
            </a:r>
            <a:r>
              <a:rPr lang="fr-FR" sz="1200" dirty="0" smtClean="0">
                <a:solidFill>
                  <a:srgbClr val="1A86D0"/>
                </a:solidFill>
              </a:rPr>
              <a:t>physiques et chimiques </a:t>
            </a:r>
            <a:r>
              <a:rPr lang="fr-FR" sz="1200" dirty="0">
                <a:solidFill>
                  <a:srgbClr val="1A86D0"/>
                </a:solidFill>
              </a:rPr>
              <a:t>endothermiques et </a:t>
            </a:r>
            <a:r>
              <a:rPr lang="fr-FR" sz="1200" dirty="0" smtClean="0">
                <a:solidFill>
                  <a:srgbClr val="1A86D0"/>
                </a:solidFill>
              </a:rPr>
              <a:t>exothermiques</a:t>
            </a:r>
          </a:p>
          <a:p>
            <a:r>
              <a:rPr lang="fr-FR" sz="1200" dirty="0" smtClean="0">
                <a:solidFill>
                  <a:srgbClr val="1A86D0"/>
                </a:solidFill>
              </a:rPr>
              <a:t>Transformation nucléaire :</a:t>
            </a:r>
          </a:p>
          <a:p>
            <a:r>
              <a:rPr lang="fr-FR" sz="1200" dirty="0" smtClean="0">
                <a:solidFill>
                  <a:srgbClr val="1A86D0"/>
                </a:solidFill>
              </a:rPr>
              <a:t>Conversion </a:t>
            </a:r>
            <a:r>
              <a:rPr lang="fr-FR" sz="1200" dirty="0">
                <a:solidFill>
                  <a:srgbClr val="1A86D0"/>
                </a:solidFill>
              </a:rPr>
              <a:t>d’énergie : Soleil, centrales </a:t>
            </a:r>
            <a:r>
              <a:rPr lang="fr-FR" sz="1200" dirty="0" smtClean="0">
                <a:solidFill>
                  <a:srgbClr val="1A86D0"/>
                </a:solidFill>
              </a:rPr>
              <a:t>nucléaires</a:t>
            </a:r>
            <a:endParaRPr lang="fr-FR" sz="1200" dirty="0">
              <a:solidFill>
                <a:srgbClr val="1A86D0"/>
              </a:solidFill>
            </a:endParaRPr>
          </a:p>
        </p:txBody>
      </p:sp>
      <p:cxnSp>
        <p:nvCxnSpPr>
          <p:cNvPr id="21" name="Connecteur droit 20"/>
          <p:cNvCxnSpPr/>
          <p:nvPr/>
        </p:nvCxnSpPr>
        <p:spPr>
          <a:xfrm>
            <a:off x="4924425" y="1914525"/>
            <a:ext cx="0" cy="451485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3" name="ZoneTexte 22"/>
          <p:cNvSpPr txBox="1"/>
          <p:nvPr/>
        </p:nvSpPr>
        <p:spPr>
          <a:xfrm>
            <a:off x="2728912" y="1781175"/>
            <a:ext cx="1114425" cy="369332"/>
          </a:xfrm>
          <a:prstGeom prst="rect">
            <a:avLst/>
          </a:prstGeom>
          <a:noFill/>
        </p:spPr>
        <p:txBody>
          <a:bodyPr wrap="square" rtlCol="0">
            <a:spAutoFit/>
          </a:bodyPr>
          <a:lstStyle/>
          <a:p>
            <a:r>
              <a:rPr lang="fr-FR" dirty="0" smtClean="0">
                <a:solidFill>
                  <a:srgbClr val="0070C0"/>
                </a:solidFill>
              </a:rPr>
              <a:t>seconde</a:t>
            </a:r>
            <a:endParaRPr lang="fr-FR" dirty="0">
              <a:solidFill>
                <a:srgbClr val="0070C0"/>
              </a:solidFill>
            </a:endParaRPr>
          </a:p>
        </p:txBody>
      </p:sp>
      <p:sp>
        <p:nvSpPr>
          <p:cNvPr id="24" name="ZoneTexte 23"/>
          <p:cNvSpPr txBox="1"/>
          <p:nvPr/>
        </p:nvSpPr>
        <p:spPr>
          <a:xfrm>
            <a:off x="5572133" y="1830943"/>
            <a:ext cx="2286016" cy="369332"/>
          </a:xfrm>
          <a:prstGeom prst="rect">
            <a:avLst/>
          </a:prstGeom>
          <a:noFill/>
        </p:spPr>
        <p:txBody>
          <a:bodyPr wrap="square" rtlCol="0">
            <a:spAutoFit/>
          </a:bodyPr>
          <a:lstStyle/>
          <a:p>
            <a:r>
              <a:rPr lang="fr-FR" dirty="0" smtClean="0">
                <a:solidFill>
                  <a:srgbClr val="FF0000"/>
                </a:solidFill>
              </a:rPr>
              <a:t>Spécialité première</a:t>
            </a:r>
            <a:endParaRPr lang="fr-FR" dirty="0">
              <a:solidFill>
                <a:srgbClr val="FF0000"/>
              </a:solidFill>
            </a:endParaRPr>
          </a:p>
        </p:txBody>
      </p:sp>
      <p:sp>
        <p:nvSpPr>
          <p:cNvPr id="26" name="ZoneTexte 25"/>
          <p:cNvSpPr txBox="1"/>
          <p:nvPr/>
        </p:nvSpPr>
        <p:spPr>
          <a:xfrm>
            <a:off x="5629274" y="3845390"/>
            <a:ext cx="2406368" cy="646331"/>
          </a:xfrm>
          <a:prstGeom prst="rect">
            <a:avLst/>
          </a:prstGeom>
          <a:noFill/>
        </p:spPr>
        <p:txBody>
          <a:bodyPr wrap="square" rtlCol="0">
            <a:spAutoFit/>
          </a:bodyPr>
          <a:lstStyle/>
          <a:p>
            <a:r>
              <a:rPr lang="fr-FR" sz="1200" dirty="0" smtClean="0">
                <a:solidFill>
                  <a:srgbClr val="FF0000"/>
                </a:solidFill>
              </a:rPr>
              <a:t>Modèle d’une source réelle</a:t>
            </a:r>
          </a:p>
          <a:p>
            <a:r>
              <a:rPr lang="fr-FR" sz="1200" dirty="0" smtClean="0">
                <a:solidFill>
                  <a:srgbClr val="FF0000"/>
                </a:solidFill>
              </a:rPr>
              <a:t>Puissance et énergie. Effet Joule.</a:t>
            </a:r>
          </a:p>
          <a:p>
            <a:r>
              <a:rPr lang="fr-FR" sz="1200" dirty="0" smtClean="0">
                <a:solidFill>
                  <a:srgbClr val="FF0000"/>
                </a:solidFill>
              </a:rPr>
              <a:t>Rendement d’un convertisseur</a:t>
            </a:r>
          </a:p>
        </p:txBody>
      </p:sp>
      <p:sp>
        <p:nvSpPr>
          <p:cNvPr id="27" name="ZoneTexte 26"/>
          <p:cNvSpPr txBox="1"/>
          <p:nvPr/>
        </p:nvSpPr>
        <p:spPr>
          <a:xfrm>
            <a:off x="5600699" y="5083640"/>
            <a:ext cx="2406368" cy="830997"/>
          </a:xfrm>
          <a:prstGeom prst="rect">
            <a:avLst/>
          </a:prstGeom>
          <a:noFill/>
        </p:spPr>
        <p:txBody>
          <a:bodyPr wrap="square" rtlCol="0">
            <a:spAutoFit/>
          </a:bodyPr>
          <a:lstStyle/>
          <a:p>
            <a:r>
              <a:rPr lang="fr-FR" sz="1200" dirty="0" smtClean="0">
                <a:solidFill>
                  <a:srgbClr val="FF0000"/>
                </a:solidFill>
              </a:rPr>
              <a:t>Energie cinétique, travail, théorème de l’énergie cinétique, conservation et non-conservation de l’énergie mécanique  </a:t>
            </a:r>
          </a:p>
        </p:txBody>
      </p:sp>
      <p:sp>
        <p:nvSpPr>
          <p:cNvPr id="22" name="Ellipse 21"/>
          <p:cNvSpPr/>
          <p:nvPr/>
        </p:nvSpPr>
        <p:spPr>
          <a:xfrm>
            <a:off x="209550" y="2366486"/>
            <a:ext cx="1847850" cy="85897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9" name="Rectangle 28"/>
          <p:cNvSpPr/>
          <p:nvPr/>
        </p:nvSpPr>
        <p:spPr>
          <a:xfrm>
            <a:off x="285750" y="2490311"/>
            <a:ext cx="1695449" cy="738664"/>
          </a:xfrm>
          <a:prstGeom prst="rect">
            <a:avLst/>
          </a:prstGeom>
        </p:spPr>
        <p:txBody>
          <a:bodyPr wrap="square">
            <a:spAutoFit/>
          </a:bodyPr>
          <a:lstStyle/>
          <a:p>
            <a:pPr algn="ctr"/>
            <a:r>
              <a:rPr lang="fr-FR" sz="1400" dirty="0" smtClean="0"/>
              <a:t>Transformation de la matière et transfert d’énergie</a:t>
            </a:r>
            <a:endParaRPr lang="fr-FR" sz="1400" dirty="0"/>
          </a:p>
        </p:txBody>
      </p:sp>
      <p:sp>
        <p:nvSpPr>
          <p:cNvPr id="30" name="Ellipse 29"/>
          <p:cNvSpPr/>
          <p:nvPr/>
        </p:nvSpPr>
        <p:spPr>
          <a:xfrm>
            <a:off x="238125" y="3757136"/>
            <a:ext cx="1847850" cy="85897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1" name="Rectangle 30"/>
          <p:cNvSpPr/>
          <p:nvPr/>
        </p:nvSpPr>
        <p:spPr>
          <a:xfrm>
            <a:off x="276225" y="3877449"/>
            <a:ext cx="1790700" cy="738664"/>
          </a:xfrm>
          <a:prstGeom prst="rect">
            <a:avLst/>
          </a:prstGeom>
        </p:spPr>
        <p:txBody>
          <a:bodyPr wrap="square">
            <a:spAutoFit/>
          </a:bodyPr>
          <a:lstStyle/>
          <a:p>
            <a:pPr algn="ctr"/>
            <a:r>
              <a:rPr lang="fr-FR" sz="1400" dirty="0" smtClean="0"/>
              <a:t>Aspects énergétiques des </a:t>
            </a:r>
            <a:r>
              <a:rPr lang="fr-FR" sz="1400" dirty="0"/>
              <a:t>p</a:t>
            </a:r>
            <a:r>
              <a:rPr lang="fr-FR" sz="1400" dirty="0" smtClean="0"/>
              <a:t>hénomènes électriques</a:t>
            </a:r>
            <a:endParaRPr lang="fr-FR" sz="1400" dirty="0"/>
          </a:p>
        </p:txBody>
      </p:sp>
      <p:sp>
        <p:nvSpPr>
          <p:cNvPr id="32" name="Ellipse 31"/>
          <p:cNvSpPr/>
          <p:nvPr/>
        </p:nvSpPr>
        <p:spPr>
          <a:xfrm>
            <a:off x="219075" y="5043011"/>
            <a:ext cx="1847850" cy="85897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3" name="Rectangle 32"/>
          <p:cNvSpPr/>
          <p:nvPr/>
        </p:nvSpPr>
        <p:spPr>
          <a:xfrm>
            <a:off x="266700" y="5147786"/>
            <a:ext cx="1809750" cy="738664"/>
          </a:xfrm>
          <a:prstGeom prst="rect">
            <a:avLst/>
          </a:prstGeom>
        </p:spPr>
        <p:txBody>
          <a:bodyPr wrap="square">
            <a:spAutoFit/>
          </a:bodyPr>
          <a:lstStyle/>
          <a:p>
            <a:pPr algn="ctr"/>
            <a:r>
              <a:rPr lang="fr-FR" sz="1400" dirty="0" smtClean="0"/>
              <a:t>Aspects énergétiques de phénomènes mécaniques</a:t>
            </a:r>
            <a:endParaRPr lang="fr-FR" sz="1400" dirty="0"/>
          </a:p>
        </p:txBody>
      </p:sp>
      <p:sp>
        <p:nvSpPr>
          <p:cNvPr id="34" name="ZoneTexte 33"/>
          <p:cNvSpPr txBox="1"/>
          <p:nvPr/>
        </p:nvSpPr>
        <p:spPr>
          <a:xfrm>
            <a:off x="5572124" y="2252186"/>
            <a:ext cx="2406368" cy="1200329"/>
          </a:xfrm>
          <a:prstGeom prst="rect">
            <a:avLst/>
          </a:prstGeom>
          <a:noFill/>
        </p:spPr>
        <p:txBody>
          <a:bodyPr wrap="square" rtlCol="0">
            <a:spAutoFit/>
          </a:bodyPr>
          <a:lstStyle/>
          <a:p>
            <a:r>
              <a:rPr lang="fr-FR" sz="1200" b="1" dirty="0">
                <a:solidFill>
                  <a:srgbClr val="FF0000"/>
                </a:solidFill>
              </a:rPr>
              <a:t>Conversion de l’énergie stockée dans la matière organique </a:t>
            </a:r>
            <a:endParaRPr lang="fr-FR" sz="1200" b="1" dirty="0" smtClean="0">
              <a:solidFill>
                <a:srgbClr val="FF0000"/>
              </a:solidFill>
            </a:endParaRPr>
          </a:p>
          <a:p>
            <a:r>
              <a:rPr lang="fr-FR" sz="1200" dirty="0">
                <a:solidFill>
                  <a:srgbClr val="FF0000"/>
                </a:solidFill>
              </a:rPr>
              <a:t>Énergie molaire de </a:t>
            </a:r>
            <a:r>
              <a:rPr lang="fr-FR" sz="1200" dirty="0" smtClean="0">
                <a:solidFill>
                  <a:srgbClr val="FF0000"/>
                </a:solidFill>
              </a:rPr>
              <a:t>réaction, pouvoir calorifique, énergie </a:t>
            </a:r>
            <a:r>
              <a:rPr lang="fr-FR" sz="1200" dirty="0">
                <a:solidFill>
                  <a:srgbClr val="FF0000"/>
                </a:solidFill>
              </a:rPr>
              <a:t>libérée lors d’une </a:t>
            </a:r>
            <a:r>
              <a:rPr lang="fr-FR" sz="1200" dirty="0" smtClean="0">
                <a:solidFill>
                  <a:srgbClr val="FF0000"/>
                </a:solidFill>
              </a:rPr>
              <a:t>combustion.</a:t>
            </a:r>
            <a:endParaRPr lang="fr-FR" sz="1200" dirty="0">
              <a:solidFill>
                <a:srgbClr val="FF0000"/>
              </a:solidFill>
            </a:endParaRPr>
          </a:p>
          <a:p>
            <a:r>
              <a:rPr lang="fr-FR" sz="1200" dirty="0">
                <a:solidFill>
                  <a:srgbClr val="FF0000"/>
                </a:solidFill>
              </a:rPr>
              <a:t>Interprétation microscopique</a:t>
            </a:r>
            <a:endParaRPr lang="fr-FR" sz="1200" dirty="0" smtClean="0">
              <a:solidFill>
                <a:srgbClr val="FF0000"/>
              </a:solidFill>
            </a:endParaRPr>
          </a:p>
        </p:txBody>
      </p:sp>
      <p:cxnSp>
        <p:nvCxnSpPr>
          <p:cNvPr id="6" name="Connecteur droit 5"/>
          <p:cNvCxnSpPr/>
          <p:nvPr/>
        </p:nvCxnSpPr>
        <p:spPr>
          <a:xfrm flipV="1">
            <a:off x="276225" y="3552825"/>
            <a:ext cx="8229600" cy="1905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40" name="Bulle ronde 39"/>
          <p:cNvSpPr/>
          <p:nvPr/>
        </p:nvSpPr>
        <p:spPr>
          <a:xfrm>
            <a:off x="7658100" y="1364397"/>
            <a:ext cx="1485900" cy="912078"/>
          </a:xfrm>
          <a:prstGeom prst="wedgeEllipseCallout">
            <a:avLst>
              <a:gd name="adj1" fmla="val -32413"/>
              <a:gd name="adj2" fmla="val 62661"/>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1" name="ZoneTexte 40"/>
          <p:cNvSpPr txBox="1"/>
          <p:nvPr/>
        </p:nvSpPr>
        <p:spPr>
          <a:xfrm>
            <a:off x="7658100" y="1395977"/>
            <a:ext cx="1485900" cy="830997"/>
          </a:xfrm>
          <a:prstGeom prst="rect">
            <a:avLst/>
          </a:prstGeom>
          <a:noFill/>
        </p:spPr>
        <p:txBody>
          <a:bodyPr wrap="square" rtlCol="0">
            <a:spAutoFit/>
          </a:bodyPr>
          <a:lstStyle/>
          <a:p>
            <a:pPr algn="ctr"/>
            <a:r>
              <a:rPr lang="fr-FR" sz="1200" b="1" dirty="0" smtClean="0"/>
              <a:t>Dans le thème constitution et transformations de la matière</a:t>
            </a:r>
            <a:endParaRPr lang="fr-FR" sz="1200" b="1" dirty="0"/>
          </a:p>
        </p:txBody>
      </p:sp>
      <p:sp>
        <p:nvSpPr>
          <p:cNvPr id="28" name="ZoneTexte 27"/>
          <p:cNvSpPr txBox="1"/>
          <p:nvPr/>
        </p:nvSpPr>
        <p:spPr>
          <a:xfrm>
            <a:off x="866899" y="201881"/>
            <a:ext cx="7089569" cy="830997"/>
          </a:xfrm>
          <a:prstGeom prst="rect">
            <a:avLst/>
          </a:prstGeom>
          <a:noFill/>
        </p:spPr>
        <p:txBody>
          <a:bodyPr wrap="square" rtlCol="0">
            <a:spAutoFit/>
          </a:bodyPr>
          <a:lstStyle/>
          <a:p>
            <a:pPr algn="ctr"/>
            <a:r>
              <a:rPr lang="fr-FR" sz="2400" b="1" dirty="0" smtClean="0">
                <a:solidFill>
                  <a:srgbClr val="FF0000"/>
                </a:solidFill>
              </a:rPr>
              <a:t>CONTINUITÉ SECONDE ET SPÉCIALITÉ DE PREMIÈRE GÉNÉRALE </a:t>
            </a:r>
            <a:endParaRPr lang="fr-FR" sz="2400" b="1" dirty="0">
              <a:solidFill>
                <a:srgbClr val="FF0000"/>
              </a:solidFill>
            </a:endParaRPr>
          </a:p>
        </p:txBody>
      </p:sp>
    </p:spTree>
    <p:extLst>
      <p:ext uri="{BB962C8B-B14F-4D97-AF65-F5344CB8AC3E}">
        <p14:creationId xmlns="" xmlns:p14="http://schemas.microsoft.com/office/powerpoint/2010/main" val="7243243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llipse 13"/>
          <p:cNvSpPr/>
          <p:nvPr/>
        </p:nvSpPr>
        <p:spPr>
          <a:xfrm>
            <a:off x="5457825" y="5185886"/>
            <a:ext cx="2343150" cy="932467"/>
          </a:xfrm>
          <a:prstGeom prst="ellipse">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Rectangle 1"/>
          <p:cNvSpPr/>
          <p:nvPr/>
        </p:nvSpPr>
        <p:spPr>
          <a:xfrm>
            <a:off x="4030398" y="1383268"/>
            <a:ext cx="1816523" cy="369332"/>
          </a:xfrm>
          <a:prstGeom prst="rect">
            <a:avLst/>
          </a:prstGeom>
        </p:spPr>
        <p:txBody>
          <a:bodyPr wrap="none">
            <a:spAutoFit/>
          </a:bodyPr>
          <a:lstStyle/>
          <a:p>
            <a:pPr lvl="0"/>
            <a:r>
              <a:rPr lang="fr-FR" b="1" dirty="0" smtClean="0"/>
              <a:t>Ondes et signaux</a:t>
            </a:r>
            <a:endParaRPr lang="fr-FR" b="1" dirty="0"/>
          </a:p>
        </p:txBody>
      </p:sp>
      <p:cxnSp>
        <p:nvCxnSpPr>
          <p:cNvPr id="21" name="Connecteur droit 20"/>
          <p:cNvCxnSpPr/>
          <p:nvPr/>
        </p:nvCxnSpPr>
        <p:spPr>
          <a:xfrm>
            <a:off x="4924425" y="1914525"/>
            <a:ext cx="0" cy="451485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3" name="ZoneTexte 22"/>
          <p:cNvSpPr txBox="1"/>
          <p:nvPr/>
        </p:nvSpPr>
        <p:spPr>
          <a:xfrm>
            <a:off x="2728912" y="1781175"/>
            <a:ext cx="1114425" cy="369332"/>
          </a:xfrm>
          <a:prstGeom prst="rect">
            <a:avLst/>
          </a:prstGeom>
          <a:noFill/>
        </p:spPr>
        <p:txBody>
          <a:bodyPr wrap="square" rtlCol="0">
            <a:spAutoFit/>
          </a:bodyPr>
          <a:lstStyle/>
          <a:p>
            <a:r>
              <a:rPr lang="fr-FR" dirty="0" smtClean="0">
                <a:solidFill>
                  <a:srgbClr val="0070C0"/>
                </a:solidFill>
              </a:rPr>
              <a:t>seconde</a:t>
            </a:r>
            <a:endParaRPr lang="fr-FR" dirty="0">
              <a:solidFill>
                <a:srgbClr val="0070C0"/>
              </a:solidFill>
            </a:endParaRPr>
          </a:p>
        </p:txBody>
      </p:sp>
      <p:sp>
        <p:nvSpPr>
          <p:cNvPr id="24" name="ZoneTexte 23"/>
          <p:cNvSpPr txBox="1"/>
          <p:nvPr/>
        </p:nvSpPr>
        <p:spPr>
          <a:xfrm>
            <a:off x="6028645" y="1830943"/>
            <a:ext cx="2472445" cy="369332"/>
          </a:xfrm>
          <a:prstGeom prst="rect">
            <a:avLst/>
          </a:prstGeom>
          <a:noFill/>
        </p:spPr>
        <p:txBody>
          <a:bodyPr wrap="square" rtlCol="0">
            <a:spAutoFit/>
          </a:bodyPr>
          <a:lstStyle/>
          <a:p>
            <a:r>
              <a:rPr lang="fr-FR" dirty="0" smtClean="0">
                <a:solidFill>
                  <a:srgbClr val="FF0000"/>
                </a:solidFill>
              </a:rPr>
              <a:t>Spécialité première</a:t>
            </a:r>
            <a:endParaRPr lang="fr-FR" dirty="0">
              <a:solidFill>
                <a:srgbClr val="FF0000"/>
              </a:solidFill>
            </a:endParaRPr>
          </a:p>
        </p:txBody>
      </p:sp>
      <p:sp>
        <p:nvSpPr>
          <p:cNvPr id="26" name="ZoneTexte 25"/>
          <p:cNvSpPr txBox="1"/>
          <p:nvPr/>
        </p:nvSpPr>
        <p:spPr>
          <a:xfrm>
            <a:off x="5606100" y="3302465"/>
            <a:ext cx="2971125" cy="1569660"/>
          </a:xfrm>
          <a:prstGeom prst="rect">
            <a:avLst/>
          </a:prstGeom>
          <a:noFill/>
        </p:spPr>
        <p:txBody>
          <a:bodyPr wrap="square" rtlCol="0">
            <a:spAutoFit/>
          </a:bodyPr>
          <a:lstStyle/>
          <a:p>
            <a:r>
              <a:rPr lang="fr-FR" sz="1200" b="1" dirty="0" smtClean="0">
                <a:solidFill>
                  <a:srgbClr val="FF0000"/>
                </a:solidFill>
              </a:rPr>
              <a:t>La </a:t>
            </a:r>
            <a:r>
              <a:rPr lang="fr-FR" sz="1200" b="1" dirty="0">
                <a:solidFill>
                  <a:srgbClr val="FF0000"/>
                </a:solidFill>
              </a:rPr>
              <a:t>lumière : images et couleurs, modèles ondulatoire et </a:t>
            </a:r>
            <a:r>
              <a:rPr lang="fr-FR" sz="1200" b="1" dirty="0" smtClean="0">
                <a:solidFill>
                  <a:srgbClr val="FF0000"/>
                </a:solidFill>
              </a:rPr>
              <a:t>particulaire</a:t>
            </a:r>
            <a:endParaRPr lang="fr-FR" sz="1200" dirty="0">
              <a:solidFill>
                <a:srgbClr val="FF0000"/>
              </a:solidFill>
            </a:endParaRPr>
          </a:p>
          <a:p>
            <a:r>
              <a:rPr lang="fr-FR" sz="1200" dirty="0" smtClean="0">
                <a:solidFill>
                  <a:srgbClr val="FF0000"/>
                </a:solidFill>
              </a:rPr>
              <a:t>Relation de conjugaison pour une lentille mince, couleur des objets</a:t>
            </a:r>
          </a:p>
          <a:p>
            <a:r>
              <a:rPr lang="fr-FR" sz="1200" dirty="0" smtClean="0">
                <a:solidFill>
                  <a:srgbClr val="FF0000"/>
                </a:solidFill>
              </a:rPr>
              <a:t>Domaine des ondes électromagnétiques.</a:t>
            </a:r>
          </a:p>
          <a:p>
            <a:r>
              <a:rPr lang="fr-FR" sz="1200" dirty="0" smtClean="0">
                <a:solidFill>
                  <a:srgbClr val="FF0000"/>
                </a:solidFill>
              </a:rPr>
              <a:t>Le photon, énergie d’un photon, quantification des niveaux d’énergie d’un atome</a:t>
            </a:r>
          </a:p>
        </p:txBody>
      </p:sp>
      <p:sp>
        <p:nvSpPr>
          <p:cNvPr id="22" name="Ellipse 21"/>
          <p:cNvSpPr/>
          <p:nvPr/>
        </p:nvSpPr>
        <p:spPr>
          <a:xfrm>
            <a:off x="209550" y="2328386"/>
            <a:ext cx="1847850" cy="85897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Ellipse 29"/>
          <p:cNvSpPr/>
          <p:nvPr/>
        </p:nvSpPr>
        <p:spPr>
          <a:xfrm>
            <a:off x="214282" y="3857628"/>
            <a:ext cx="1847850" cy="85897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2" name="Ellipse 31"/>
          <p:cNvSpPr/>
          <p:nvPr/>
        </p:nvSpPr>
        <p:spPr>
          <a:xfrm>
            <a:off x="247650" y="5185886"/>
            <a:ext cx="1847850" cy="85897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3" name="Rectangle 32"/>
          <p:cNvSpPr/>
          <p:nvPr/>
        </p:nvSpPr>
        <p:spPr>
          <a:xfrm>
            <a:off x="342900" y="5439011"/>
            <a:ext cx="1695449" cy="307777"/>
          </a:xfrm>
          <a:prstGeom prst="rect">
            <a:avLst/>
          </a:prstGeom>
        </p:spPr>
        <p:txBody>
          <a:bodyPr wrap="square">
            <a:spAutoFit/>
          </a:bodyPr>
          <a:lstStyle/>
          <a:p>
            <a:pPr algn="ctr"/>
            <a:r>
              <a:rPr lang="fr-FR" sz="1400" dirty="0"/>
              <a:t>Signaux </a:t>
            </a:r>
            <a:r>
              <a:rPr lang="fr-FR" sz="1400" dirty="0" smtClean="0"/>
              <a:t>électriques</a:t>
            </a:r>
            <a:endParaRPr lang="fr-FR" sz="1400" b="1" dirty="0"/>
          </a:p>
        </p:txBody>
      </p:sp>
      <p:sp>
        <p:nvSpPr>
          <p:cNvPr id="25" name="Rectangle 24"/>
          <p:cNvSpPr/>
          <p:nvPr/>
        </p:nvSpPr>
        <p:spPr>
          <a:xfrm>
            <a:off x="314324" y="4032735"/>
            <a:ext cx="1695449" cy="307777"/>
          </a:xfrm>
          <a:prstGeom prst="rect">
            <a:avLst/>
          </a:prstGeom>
        </p:spPr>
        <p:txBody>
          <a:bodyPr wrap="square">
            <a:spAutoFit/>
          </a:bodyPr>
          <a:lstStyle/>
          <a:p>
            <a:pPr algn="ctr"/>
            <a:r>
              <a:rPr lang="fr-FR" sz="1400" dirty="0" smtClean="0"/>
              <a:t>La lumière</a:t>
            </a:r>
            <a:endParaRPr lang="fr-FR" sz="1400" b="1" dirty="0"/>
          </a:p>
        </p:txBody>
      </p:sp>
      <p:sp>
        <p:nvSpPr>
          <p:cNvPr id="28" name="ZoneTexte 27"/>
          <p:cNvSpPr txBox="1"/>
          <p:nvPr/>
        </p:nvSpPr>
        <p:spPr>
          <a:xfrm>
            <a:off x="2286000" y="2305050"/>
            <a:ext cx="2371725" cy="1015663"/>
          </a:xfrm>
          <a:prstGeom prst="rect">
            <a:avLst/>
          </a:prstGeom>
          <a:noFill/>
        </p:spPr>
        <p:txBody>
          <a:bodyPr wrap="square" rtlCol="0">
            <a:spAutoFit/>
          </a:bodyPr>
          <a:lstStyle/>
          <a:p>
            <a:r>
              <a:rPr lang="fr-FR" sz="1200" b="1" dirty="0">
                <a:solidFill>
                  <a:srgbClr val="0070C0"/>
                </a:solidFill>
              </a:rPr>
              <a:t>Émission et perception d’un son</a:t>
            </a:r>
          </a:p>
          <a:p>
            <a:r>
              <a:rPr lang="fr-FR" sz="1200" dirty="0" smtClean="0">
                <a:solidFill>
                  <a:srgbClr val="1A86D0"/>
                </a:solidFill>
              </a:rPr>
              <a:t>Emission, propagation, vitesse de propagation</a:t>
            </a:r>
          </a:p>
          <a:p>
            <a:r>
              <a:rPr lang="fr-FR" sz="1200" dirty="0" smtClean="0">
                <a:solidFill>
                  <a:srgbClr val="1A86D0"/>
                </a:solidFill>
              </a:rPr>
              <a:t>Période, fréquence</a:t>
            </a:r>
          </a:p>
          <a:p>
            <a:r>
              <a:rPr lang="fr-FR" sz="1200" dirty="0" smtClean="0">
                <a:solidFill>
                  <a:srgbClr val="1A86D0"/>
                </a:solidFill>
              </a:rPr>
              <a:t>Perception d’un son</a:t>
            </a:r>
          </a:p>
        </p:txBody>
      </p:sp>
      <p:sp>
        <p:nvSpPr>
          <p:cNvPr id="35" name="ZoneTexte 34"/>
          <p:cNvSpPr txBox="1"/>
          <p:nvPr/>
        </p:nvSpPr>
        <p:spPr>
          <a:xfrm>
            <a:off x="2295524" y="3426290"/>
            <a:ext cx="2371725" cy="1569660"/>
          </a:xfrm>
          <a:prstGeom prst="rect">
            <a:avLst/>
          </a:prstGeom>
          <a:noFill/>
        </p:spPr>
        <p:txBody>
          <a:bodyPr wrap="square" rtlCol="0">
            <a:spAutoFit/>
          </a:bodyPr>
          <a:lstStyle/>
          <a:p>
            <a:r>
              <a:rPr lang="fr-FR" sz="1200" b="1" dirty="0">
                <a:solidFill>
                  <a:srgbClr val="0070C0"/>
                </a:solidFill>
              </a:rPr>
              <a:t>Vision et image </a:t>
            </a:r>
            <a:endParaRPr lang="fr-FR" sz="1200" b="1" dirty="0" smtClean="0">
              <a:solidFill>
                <a:srgbClr val="0070C0"/>
              </a:solidFill>
            </a:endParaRPr>
          </a:p>
          <a:p>
            <a:r>
              <a:rPr lang="fr-FR" sz="1200" dirty="0" smtClean="0">
                <a:solidFill>
                  <a:srgbClr val="1A86D0"/>
                </a:solidFill>
              </a:rPr>
              <a:t>Propagation rectiligne de la lumière, vitesse de propagation</a:t>
            </a:r>
          </a:p>
          <a:p>
            <a:r>
              <a:rPr lang="fr-FR" sz="1200" dirty="0" smtClean="0">
                <a:solidFill>
                  <a:srgbClr val="1A86D0"/>
                </a:solidFill>
              </a:rPr>
              <a:t>Spectres</a:t>
            </a:r>
          </a:p>
          <a:p>
            <a:r>
              <a:rPr lang="fr-FR" sz="1200" dirty="0" smtClean="0">
                <a:solidFill>
                  <a:srgbClr val="1A86D0"/>
                </a:solidFill>
              </a:rPr>
              <a:t>Lois de </a:t>
            </a:r>
            <a:r>
              <a:rPr lang="fr-FR" sz="1200" dirty="0" err="1" smtClean="0">
                <a:solidFill>
                  <a:srgbClr val="1A86D0"/>
                </a:solidFill>
              </a:rPr>
              <a:t>Snell</a:t>
            </a:r>
            <a:r>
              <a:rPr lang="fr-FR" sz="1200" dirty="0" smtClean="0">
                <a:solidFill>
                  <a:srgbClr val="1A86D0"/>
                </a:solidFill>
              </a:rPr>
              <a:t>-Descartes</a:t>
            </a:r>
          </a:p>
          <a:p>
            <a:r>
              <a:rPr lang="fr-FR" sz="1200" dirty="0" smtClean="0">
                <a:solidFill>
                  <a:srgbClr val="1A86D0"/>
                </a:solidFill>
              </a:rPr>
              <a:t>Dispersion</a:t>
            </a:r>
          </a:p>
          <a:p>
            <a:r>
              <a:rPr lang="fr-FR" sz="1200" dirty="0" smtClean="0">
                <a:solidFill>
                  <a:srgbClr val="1A86D0"/>
                </a:solidFill>
              </a:rPr>
              <a:t>Lentille mince convergente  Modèle de l’œil </a:t>
            </a:r>
          </a:p>
        </p:txBody>
      </p:sp>
      <p:sp>
        <p:nvSpPr>
          <p:cNvPr id="36" name="ZoneTexte 35"/>
          <p:cNvSpPr txBox="1"/>
          <p:nvPr/>
        </p:nvSpPr>
        <p:spPr>
          <a:xfrm>
            <a:off x="2295524" y="5102690"/>
            <a:ext cx="2371725" cy="1015663"/>
          </a:xfrm>
          <a:prstGeom prst="rect">
            <a:avLst/>
          </a:prstGeom>
          <a:noFill/>
        </p:spPr>
        <p:txBody>
          <a:bodyPr wrap="square" rtlCol="0">
            <a:spAutoFit/>
          </a:bodyPr>
          <a:lstStyle/>
          <a:p>
            <a:r>
              <a:rPr lang="fr-FR" sz="1200" b="1" dirty="0">
                <a:solidFill>
                  <a:srgbClr val="0070C0"/>
                </a:solidFill>
              </a:rPr>
              <a:t>Signaux et </a:t>
            </a:r>
            <a:r>
              <a:rPr lang="fr-FR" sz="1200" b="1" dirty="0" smtClean="0">
                <a:solidFill>
                  <a:srgbClr val="0070C0"/>
                </a:solidFill>
              </a:rPr>
              <a:t>capteurs</a:t>
            </a:r>
          </a:p>
          <a:p>
            <a:r>
              <a:rPr lang="fr-FR" sz="1200" dirty="0" smtClean="0">
                <a:solidFill>
                  <a:srgbClr val="0070C0"/>
                </a:solidFill>
              </a:rPr>
              <a:t>Caractéristique tension-courant d’un dipôle</a:t>
            </a:r>
          </a:p>
          <a:p>
            <a:r>
              <a:rPr lang="fr-FR" sz="1200" dirty="0" smtClean="0">
                <a:solidFill>
                  <a:srgbClr val="0070C0"/>
                </a:solidFill>
              </a:rPr>
              <a:t>Loi d’Ohm</a:t>
            </a:r>
          </a:p>
          <a:p>
            <a:r>
              <a:rPr lang="fr-FR" sz="1200" dirty="0" smtClean="0">
                <a:solidFill>
                  <a:srgbClr val="0070C0"/>
                </a:solidFill>
              </a:rPr>
              <a:t>Capteurs électriques</a:t>
            </a:r>
            <a:endParaRPr lang="fr-FR" sz="1200" dirty="0">
              <a:solidFill>
                <a:srgbClr val="0070C0"/>
              </a:solidFill>
            </a:endParaRPr>
          </a:p>
        </p:txBody>
      </p:sp>
      <p:sp>
        <p:nvSpPr>
          <p:cNvPr id="3" name="ZoneTexte 2"/>
          <p:cNvSpPr txBox="1"/>
          <p:nvPr/>
        </p:nvSpPr>
        <p:spPr>
          <a:xfrm>
            <a:off x="5600699" y="2328386"/>
            <a:ext cx="2406368" cy="646331"/>
          </a:xfrm>
          <a:prstGeom prst="rect">
            <a:avLst/>
          </a:prstGeom>
          <a:noFill/>
        </p:spPr>
        <p:txBody>
          <a:bodyPr wrap="square" rtlCol="0">
            <a:spAutoFit/>
          </a:bodyPr>
          <a:lstStyle/>
          <a:p>
            <a:r>
              <a:rPr lang="fr-FR" sz="1200" b="1" dirty="0" smtClean="0">
                <a:solidFill>
                  <a:srgbClr val="FF0000"/>
                </a:solidFill>
              </a:rPr>
              <a:t>Ondes mécaniques</a:t>
            </a:r>
            <a:endParaRPr lang="fr-FR" sz="1200" b="1" dirty="0">
              <a:solidFill>
                <a:srgbClr val="FF0000"/>
              </a:solidFill>
            </a:endParaRPr>
          </a:p>
          <a:p>
            <a:r>
              <a:rPr lang="fr-FR" sz="1200" dirty="0">
                <a:solidFill>
                  <a:srgbClr val="FF0000"/>
                </a:solidFill>
              </a:rPr>
              <a:t>Célérité, ondes périodiques, sinusoïdales, lien entre </a:t>
            </a:r>
            <a:r>
              <a:rPr lang="el-GR" sz="1200" dirty="0">
                <a:solidFill>
                  <a:srgbClr val="FF0000"/>
                </a:solidFill>
              </a:rPr>
              <a:t>λ</a:t>
            </a:r>
            <a:r>
              <a:rPr lang="fr-FR" sz="1200" dirty="0">
                <a:solidFill>
                  <a:srgbClr val="FF0000"/>
                </a:solidFill>
              </a:rPr>
              <a:t>, c et </a:t>
            </a:r>
            <a:r>
              <a:rPr lang="fr-FR" sz="1200" dirty="0" smtClean="0">
                <a:solidFill>
                  <a:srgbClr val="FF0000"/>
                </a:solidFill>
              </a:rPr>
              <a:t>T</a:t>
            </a:r>
            <a:endParaRPr lang="fr-FR" sz="1200" dirty="0">
              <a:solidFill>
                <a:srgbClr val="FF0000"/>
              </a:solidFill>
            </a:endParaRPr>
          </a:p>
        </p:txBody>
      </p:sp>
      <p:sp>
        <p:nvSpPr>
          <p:cNvPr id="37" name="ZoneTexte 36"/>
          <p:cNvSpPr txBox="1"/>
          <p:nvPr/>
        </p:nvSpPr>
        <p:spPr>
          <a:xfrm>
            <a:off x="5600699" y="5292208"/>
            <a:ext cx="2406368" cy="646331"/>
          </a:xfrm>
          <a:prstGeom prst="rect">
            <a:avLst/>
          </a:prstGeom>
          <a:noFill/>
        </p:spPr>
        <p:txBody>
          <a:bodyPr wrap="square" rtlCol="0">
            <a:spAutoFit/>
          </a:bodyPr>
          <a:lstStyle/>
          <a:p>
            <a:r>
              <a:rPr lang="fr-FR" sz="1200" dirty="0" smtClean="0">
                <a:solidFill>
                  <a:srgbClr val="FF0000"/>
                </a:solidFill>
              </a:rPr>
              <a:t>Modèle d’une source réelle</a:t>
            </a:r>
          </a:p>
          <a:p>
            <a:r>
              <a:rPr lang="fr-FR" sz="1200" dirty="0" smtClean="0">
                <a:solidFill>
                  <a:srgbClr val="FF0000"/>
                </a:solidFill>
              </a:rPr>
              <a:t>Puissance et énergie. Effet Joule.</a:t>
            </a:r>
          </a:p>
          <a:p>
            <a:r>
              <a:rPr lang="fr-FR" sz="1200" dirty="0" smtClean="0">
                <a:solidFill>
                  <a:srgbClr val="FF0000"/>
                </a:solidFill>
              </a:rPr>
              <a:t>Rendement d’un convertisseur</a:t>
            </a:r>
          </a:p>
        </p:txBody>
      </p:sp>
      <p:sp>
        <p:nvSpPr>
          <p:cNvPr id="10" name="Bulle ronde 9"/>
          <p:cNvSpPr/>
          <p:nvPr/>
        </p:nvSpPr>
        <p:spPr>
          <a:xfrm>
            <a:off x="7829550" y="4872125"/>
            <a:ext cx="1009650" cy="743249"/>
          </a:xfrm>
          <a:prstGeom prst="wedgeEllipseCallout">
            <a:avLst>
              <a:gd name="adj1" fmla="val -58514"/>
              <a:gd name="adj2" fmla="val 55828"/>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ZoneTexte 11"/>
          <p:cNvSpPr txBox="1"/>
          <p:nvPr/>
        </p:nvSpPr>
        <p:spPr>
          <a:xfrm>
            <a:off x="7800975" y="5013750"/>
            <a:ext cx="1101807" cy="461665"/>
          </a:xfrm>
          <a:prstGeom prst="rect">
            <a:avLst/>
          </a:prstGeom>
          <a:noFill/>
        </p:spPr>
        <p:txBody>
          <a:bodyPr wrap="square" rtlCol="0">
            <a:spAutoFit/>
          </a:bodyPr>
          <a:lstStyle/>
          <a:p>
            <a:pPr algn="ctr"/>
            <a:r>
              <a:rPr lang="fr-FR" sz="1200" b="1" dirty="0" smtClean="0"/>
              <a:t>Dans le thème énergie</a:t>
            </a:r>
            <a:endParaRPr lang="fr-FR" sz="1200" b="1" dirty="0"/>
          </a:p>
        </p:txBody>
      </p:sp>
      <p:sp>
        <p:nvSpPr>
          <p:cNvPr id="38" name="Rectangle 37"/>
          <p:cNvSpPr/>
          <p:nvPr/>
        </p:nvSpPr>
        <p:spPr>
          <a:xfrm>
            <a:off x="285750" y="2603985"/>
            <a:ext cx="1695449" cy="307777"/>
          </a:xfrm>
          <a:prstGeom prst="rect">
            <a:avLst/>
          </a:prstGeom>
        </p:spPr>
        <p:txBody>
          <a:bodyPr wrap="square">
            <a:spAutoFit/>
          </a:bodyPr>
          <a:lstStyle/>
          <a:p>
            <a:pPr algn="ctr"/>
            <a:r>
              <a:rPr lang="fr-FR" sz="1400" dirty="0" smtClean="0"/>
              <a:t>Ondes mécaniques</a:t>
            </a:r>
            <a:endParaRPr lang="fr-FR" sz="1400" b="1" dirty="0"/>
          </a:p>
        </p:txBody>
      </p:sp>
      <p:sp>
        <p:nvSpPr>
          <p:cNvPr id="27" name="ZoneTexte 26"/>
          <p:cNvSpPr txBox="1"/>
          <p:nvPr/>
        </p:nvSpPr>
        <p:spPr>
          <a:xfrm>
            <a:off x="866899" y="201881"/>
            <a:ext cx="7089569" cy="830997"/>
          </a:xfrm>
          <a:prstGeom prst="rect">
            <a:avLst/>
          </a:prstGeom>
          <a:noFill/>
        </p:spPr>
        <p:txBody>
          <a:bodyPr wrap="square" rtlCol="0">
            <a:spAutoFit/>
          </a:bodyPr>
          <a:lstStyle/>
          <a:p>
            <a:pPr algn="ctr"/>
            <a:r>
              <a:rPr lang="fr-FR" sz="2400" b="1" dirty="0" smtClean="0">
                <a:solidFill>
                  <a:srgbClr val="FF0000"/>
                </a:solidFill>
              </a:rPr>
              <a:t>CONTINUITÉ SECONDE ET SPÉCIALITÉ DE PREMIÈRE GÉNÉRALE </a:t>
            </a:r>
            <a:endParaRPr lang="fr-FR" sz="2400" b="1" dirty="0">
              <a:solidFill>
                <a:srgbClr val="FF0000"/>
              </a:solidFill>
            </a:endParaRPr>
          </a:p>
        </p:txBody>
      </p:sp>
    </p:spTree>
    <p:extLst>
      <p:ext uri="{BB962C8B-B14F-4D97-AF65-F5344CB8AC3E}">
        <p14:creationId xmlns="" xmlns:p14="http://schemas.microsoft.com/office/powerpoint/2010/main" val="16444725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LA SÉRIE STI2D</a:t>
            </a:r>
            <a:endParaRPr lang="fr-FR" dirty="0">
              <a:solidFill>
                <a:srgbClr val="FF0000"/>
              </a:solidFill>
            </a:endParaRPr>
          </a:p>
        </p:txBody>
      </p:sp>
      <p:sp>
        <p:nvSpPr>
          <p:cNvPr id="3" name="Espace réservé du texte 2"/>
          <p:cNvSpPr>
            <a:spLocks noGrp="1"/>
          </p:cNvSpPr>
          <p:nvPr>
            <p:ph type="body" idx="1"/>
          </p:nvPr>
        </p:nvSpPr>
        <p:spPr/>
        <p:txBody>
          <a:bodyPr/>
          <a:lstStyle/>
          <a:p>
            <a:endParaRPr lang="fr-F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PHYSIQUE CHIMIE ET MATHÉMATIQUES EN 1</a:t>
            </a:r>
            <a:r>
              <a:rPr lang="fr-FR" baseline="30000" dirty="0" smtClean="0">
                <a:solidFill>
                  <a:srgbClr val="FF0000"/>
                </a:solidFill>
              </a:rPr>
              <a:t>ÈRE</a:t>
            </a:r>
            <a:r>
              <a:rPr lang="fr-FR" dirty="0" smtClean="0">
                <a:solidFill>
                  <a:srgbClr val="FF0000"/>
                </a:solidFill>
              </a:rPr>
              <a:t> STI2D</a:t>
            </a:r>
            <a:endParaRPr lang="fr-FR" dirty="0">
              <a:solidFill>
                <a:srgbClr val="FF0000"/>
              </a:solidFill>
            </a:endParaRPr>
          </a:p>
        </p:txBody>
      </p:sp>
      <p:sp>
        <p:nvSpPr>
          <p:cNvPr id="3" name="Espace réservé du contenu 2"/>
          <p:cNvSpPr>
            <a:spLocks noGrp="1"/>
          </p:cNvSpPr>
          <p:nvPr>
            <p:ph idx="1"/>
          </p:nvPr>
        </p:nvSpPr>
        <p:spPr/>
        <p:txBody>
          <a:bodyPr>
            <a:normAutofit lnSpcReduction="10000"/>
          </a:bodyPr>
          <a:lstStyle/>
          <a:p>
            <a:pPr algn="just"/>
            <a:r>
              <a:rPr lang="fr-FR" dirty="0" smtClean="0"/>
              <a:t>Il s’agit bien de Physique Chimie et pas de Physique Appliquée. En conséquence, </a:t>
            </a:r>
            <a:r>
              <a:rPr lang="fr-FR" dirty="0" smtClean="0">
                <a:solidFill>
                  <a:srgbClr val="FF0000"/>
                </a:solidFill>
              </a:rPr>
              <a:t>tous les professeurs (PC ou PA ou ex PA) peuvent y enseigner.</a:t>
            </a:r>
          </a:p>
          <a:p>
            <a:pPr algn="just"/>
            <a:r>
              <a:rPr lang="fr-FR" dirty="0" smtClean="0"/>
              <a:t>La Physique Appliquée a disparu des programmes jusqu’en terminale depuis la dernière réforme.</a:t>
            </a:r>
          </a:p>
          <a:p>
            <a:pPr algn="just"/>
            <a:r>
              <a:rPr lang="fr-FR" dirty="0" smtClean="0">
                <a:solidFill>
                  <a:srgbClr val="FF0000"/>
                </a:solidFill>
              </a:rPr>
              <a:t>Les postes de Physique Appliquée n’existent plus que pour les BTS</a:t>
            </a:r>
            <a:r>
              <a:rPr lang="fr-FR" dirty="0" smtClean="0"/>
              <a:t>. (4 au lycée Gaillard pour les BTS  ELT et SN, 1 au lycée Joseph </a:t>
            </a:r>
            <a:r>
              <a:rPr lang="fr-FR" dirty="0" err="1" smtClean="0"/>
              <a:t>Zobel</a:t>
            </a:r>
            <a:r>
              <a:rPr lang="fr-FR" dirty="0" smtClean="0"/>
              <a:t> pour le BTS MI, 4 au lycée Frantz Fanon pour les BTS SN et BAT, 3 au lycée Acajou 2 pour les BTS ATI, FED et AVA, 2 au LP Frantz Fanon pour le BTS ELT.</a:t>
            </a:r>
          </a:p>
          <a:p>
            <a:endParaRPr lang="fr-F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solidFill>
                  <a:srgbClr val="FF0000"/>
                </a:solidFill>
              </a:rPr>
              <a:t>LES HORAIRES EN 1</a:t>
            </a:r>
            <a:r>
              <a:rPr lang="fr-FR" sz="4000" baseline="30000" dirty="0" smtClean="0">
                <a:solidFill>
                  <a:srgbClr val="FF0000"/>
                </a:solidFill>
              </a:rPr>
              <a:t>ère</a:t>
            </a:r>
            <a:r>
              <a:rPr lang="fr-FR" sz="4000" dirty="0" smtClean="0">
                <a:solidFill>
                  <a:srgbClr val="FF0000"/>
                </a:solidFill>
              </a:rPr>
              <a:t> STI2D</a:t>
            </a:r>
            <a:endParaRPr lang="fr-FR" sz="4000" dirty="0">
              <a:solidFill>
                <a:srgbClr val="FF0000"/>
              </a:solidFill>
            </a:endParaRPr>
          </a:p>
        </p:txBody>
      </p:sp>
      <p:sp>
        <p:nvSpPr>
          <p:cNvPr id="3" name="Espace réservé du contenu 2"/>
          <p:cNvSpPr>
            <a:spLocks noGrp="1"/>
          </p:cNvSpPr>
          <p:nvPr>
            <p:ph idx="1"/>
          </p:nvPr>
        </p:nvSpPr>
        <p:spPr>
          <a:xfrm>
            <a:off x="457200" y="1935480"/>
            <a:ext cx="8229600" cy="4708230"/>
          </a:xfrm>
        </p:spPr>
        <p:txBody>
          <a:bodyPr>
            <a:normAutofit fontScale="92500" lnSpcReduction="20000"/>
          </a:bodyPr>
          <a:lstStyle/>
          <a:p>
            <a:pPr algn="just"/>
            <a:r>
              <a:rPr lang="fr-FR" dirty="0" smtClean="0">
                <a:solidFill>
                  <a:srgbClr val="FF0000"/>
                </a:solidFill>
              </a:rPr>
              <a:t>La PC n’est pas dans le tronc commun mais est un enseignement de spécialité obligatoire.</a:t>
            </a:r>
          </a:p>
          <a:p>
            <a:pPr algn="just"/>
            <a:r>
              <a:rPr lang="fr-FR" dirty="0" smtClean="0"/>
              <a:t>Les maths sont déjà pour 3h dans le tronc commun, ce qui n’est pas le cas de la PC donc lorsqu’en spécialité nous avons l’enseignement : « Physique Chimie et Mathématiques », c’est la physique chimie qui prédomine nettement. On le voit d’ailleurs lorsqu’on regarde les programmes (17 pages pour la PC et 4 pages  seulement aux mathématiques).</a:t>
            </a:r>
          </a:p>
          <a:p>
            <a:pPr algn="just"/>
            <a:r>
              <a:rPr lang="fr-FR" dirty="0" smtClean="0"/>
              <a:t>Dans ces conditions, l’horaire affecté à la physique chimie doit être supérieur à l’horaire affecté aux maths. Comme il y a 6h en première pour l’enseignement de « Physique Chimie et Mathématiques », </a:t>
            </a:r>
            <a:r>
              <a:rPr lang="fr-FR" dirty="0" smtClean="0">
                <a:solidFill>
                  <a:srgbClr val="FF0000"/>
                </a:solidFill>
              </a:rPr>
              <a:t>il faudra donc demander  4h de physique-chimie et 2h de maths.</a:t>
            </a:r>
          </a:p>
          <a:p>
            <a:pPr algn="just"/>
            <a:r>
              <a:rPr lang="fr-FR" dirty="0" smtClean="0">
                <a:solidFill>
                  <a:srgbClr val="FF0000"/>
                </a:solidFill>
                <a:hlinkClick r:id="rId2" action="ppaction://hlinkfile"/>
              </a:rPr>
              <a:t>courrier STI2D STL.docx</a:t>
            </a:r>
            <a:endParaRPr lang="fr-FR" dirty="0" smtClean="0">
              <a:solidFill>
                <a:srgbClr val="FF0000"/>
              </a:solidFill>
            </a:endParaRPr>
          </a:p>
          <a:p>
            <a:pPr algn="just"/>
            <a:endParaRPr lang="fr-F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solidFill>
                  <a:srgbClr val="FF0000"/>
                </a:solidFill>
              </a:rPr>
              <a:t>L’ÉVALUATION EN STI2D DE </a:t>
            </a:r>
            <a:br>
              <a:rPr lang="fr-FR" sz="4000" dirty="0" smtClean="0">
                <a:solidFill>
                  <a:srgbClr val="FF0000"/>
                </a:solidFill>
              </a:rPr>
            </a:br>
            <a:r>
              <a:rPr lang="fr-FR" sz="4000" dirty="0" smtClean="0">
                <a:solidFill>
                  <a:srgbClr val="FF0000"/>
                </a:solidFill>
              </a:rPr>
              <a:t>PHYSIQUE CHIMIE ET MATHÉMATIQUES</a:t>
            </a:r>
            <a:endParaRPr lang="fr-FR" sz="4000"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200" dirty="0" smtClean="0"/>
              <a:t>En première et terminale les élèves sont évalués dans le cadre des évaluations habituelles (l’ensemble des notes des bulletins de première et terminale sont au coefficient 10)</a:t>
            </a:r>
          </a:p>
          <a:p>
            <a:pPr algn="just"/>
            <a:r>
              <a:rPr lang="fr-FR" sz="3200" dirty="0" smtClean="0"/>
              <a:t>En terminale, il y aura un examen écrit national en fin d’année (coefficient 16)</a:t>
            </a:r>
            <a:endParaRPr lang="fr-FR" sz="32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4000" dirty="0" smtClean="0">
                <a:solidFill>
                  <a:srgbClr val="FF0000"/>
                </a:solidFill>
              </a:rPr>
              <a:t>UNIFICATION AVEC LES CLASSES DE SECONDE ET PREMIÈRE GÉNÉRALES</a:t>
            </a:r>
            <a:endParaRPr lang="fr-FR" sz="4000" dirty="0">
              <a:solidFill>
                <a:srgbClr val="FF0000"/>
              </a:solidFill>
            </a:endParaRPr>
          </a:p>
        </p:txBody>
      </p:sp>
      <p:sp>
        <p:nvSpPr>
          <p:cNvPr id="3" name="Espace réservé du contenu 2"/>
          <p:cNvSpPr>
            <a:spLocks noGrp="1"/>
          </p:cNvSpPr>
          <p:nvPr>
            <p:ph idx="1"/>
          </p:nvPr>
        </p:nvSpPr>
        <p:spPr/>
        <p:txBody>
          <a:bodyPr/>
          <a:lstStyle/>
          <a:p>
            <a:pPr>
              <a:buNone/>
            </a:pPr>
            <a:r>
              <a:rPr lang="fr-FR" b="1" dirty="0" smtClean="0"/>
              <a:t>Deux nouveautés:</a:t>
            </a:r>
          </a:p>
          <a:p>
            <a:pPr algn="just"/>
            <a:r>
              <a:rPr lang="fr-FR" dirty="0" smtClean="0"/>
              <a:t>On retrouve le même tableau de compétences (APP-ANA-REA-VAL-COM). La compétence Analyser s’appelle  désormais Analyser/Raisonner.</a:t>
            </a:r>
          </a:p>
          <a:p>
            <a:pPr algn="just"/>
            <a:r>
              <a:rPr lang="fr-FR" dirty="0" smtClean="0"/>
              <a:t>L’importance des mesures et incertitudes (premier thème). </a:t>
            </a:r>
          </a:p>
          <a:p>
            <a:pPr algn="just">
              <a:buNone/>
            </a:pPr>
            <a:r>
              <a:rPr lang="fr-FR" b="1" dirty="0" smtClean="0"/>
              <a:t>Continuité avec les anciens programmes de STI2D</a:t>
            </a:r>
          </a:p>
          <a:p>
            <a:pPr algn="just"/>
            <a:r>
              <a:rPr lang="fr-FR" dirty="0" smtClean="0"/>
              <a:t>La pratique expérimentale </a:t>
            </a:r>
          </a:p>
          <a:p>
            <a:pPr algn="just"/>
            <a:r>
              <a:rPr lang="fr-FR" dirty="0" smtClean="0"/>
              <a:t>La </a:t>
            </a:r>
            <a:r>
              <a:rPr lang="fr-FR" dirty="0" err="1" smtClean="0"/>
              <a:t>contextualisation</a:t>
            </a:r>
            <a:endParaRPr lang="fr-FR" dirty="0" smtClean="0"/>
          </a:p>
          <a:p>
            <a:pPr algn="just">
              <a:buNone/>
            </a:pPr>
            <a:endParaRPr lang="fr-FR" dirty="0" smtClean="0"/>
          </a:p>
          <a:p>
            <a:pPr algn="just">
              <a:buNone/>
            </a:pPr>
            <a:endParaRPr lang="fr-FR" dirty="0" smtClean="0"/>
          </a:p>
          <a:p>
            <a:endParaRPr lang="fr-F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L’ORIGINALITÉ DES PROGRAMMES</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10000"/>
          </a:bodyPr>
          <a:lstStyle/>
          <a:p>
            <a:pPr algn="just"/>
            <a:r>
              <a:rPr lang="fr-FR" dirty="0" smtClean="0"/>
              <a:t>C’est la relation avec les mathématiques. On est dans une relation forte avec les professeurs de mathématiques.  Lorsqu’on regarde les programmes de mathématiques, on voit qu’ils sont directement liés aux programmes de physique chimie :</a:t>
            </a:r>
          </a:p>
          <a:p>
            <a:pPr algn="just">
              <a:buNone/>
            </a:pPr>
            <a:r>
              <a:rPr lang="fr-FR" dirty="0" smtClean="0"/>
              <a:t> -Trigonométrie → électricité, ondes</a:t>
            </a:r>
          </a:p>
          <a:p>
            <a:pPr algn="just">
              <a:buNone/>
            </a:pPr>
            <a:r>
              <a:rPr lang="fr-FR" dirty="0" smtClean="0"/>
              <a:t> -Produit scalaire →travail d’une force</a:t>
            </a:r>
          </a:p>
          <a:p>
            <a:pPr algn="just">
              <a:buNone/>
            </a:pPr>
            <a:r>
              <a:rPr lang="fr-FR" dirty="0" smtClean="0"/>
              <a:t> -Dérivées, Primitives → vitesse, accélération</a:t>
            </a:r>
          </a:p>
          <a:p>
            <a:pPr algn="just"/>
            <a:r>
              <a:rPr lang="fr-FR" dirty="0" smtClean="0"/>
              <a:t>Il faudra donc travailler avec les professeurs de mathématiques pour qu’ils traitent avant nous les notions qui nous sont utiles.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LES PROGRAMMES</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20000"/>
          </a:bodyPr>
          <a:lstStyle/>
          <a:p>
            <a:pPr algn="just"/>
            <a:r>
              <a:rPr lang="fr-FR" dirty="0" smtClean="0"/>
              <a:t>L’ancien programme était présenté par 4 thèmes de la vie courante (Habitat, vêtement et revêtement, transport , santé) </a:t>
            </a:r>
          </a:p>
          <a:p>
            <a:pPr algn="just"/>
            <a:r>
              <a:rPr lang="fr-FR" dirty="0" smtClean="0"/>
              <a:t>Dans les nouveaux programmes, il y a 4 thèmes de physique chimie :</a:t>
            </a:r>
          </a:p>
          <a:p>
            <a:pPr algn="just"/>
            <a:endParaRPr lang="fr-FR" dirty="0" smtClean="0"/>
          </a:p>
          <a:p>
            <a:pPr algn="just"/>
            <a:r>
              <a:rPr lang="fr-FR" sz="3900" dirty="0" smtClean="0"/>
              <a:t>Mesure et incertitudes</a:t>
            </a:r>
          </a:p>
          <a:p>
            <a:r>
              <a:rPr lang="fr-FR" sz="4000" dirty="0" smtClean="0"/>
              <a:t>Énergie</a:t>
            </a:r>
          </a:p>
          <a:p>
            <a:r>
              <a:rPr lang="fr-FR" sz="4000" dirty="0" smtClean="0"/>
              <a:t>Matière et Matériaux (chimie)</a:t>
            </a:r>
          </a:p>
          <a:p>
            <a:r>
              <a:rPr lang="fr-FR" sz="4000" dirty="0" smtClean="0"/>
              <a:t>Ondes et Information</a:t>
            </a:r>
            <a:endParaRPr lang="fr-FR" sz="4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Une nouveauté: les minis-projets</a:t>
            </a:r>
            <a:endParaRPr lang="fr-FR" dirty="0">
              <a:solidFill>
                <a:srgbClr val="FF0000"/>
              </a:solidFill>
            </a:endParaRPr>
          </a:p>
        </p:txBody>
      </p:sp>
      <p:sp>
        <p:nvSpPr>
          <p:cNvPr id="3" name="Espace réservé du contenu 2"/>
          <p:cNvSpPr>
            <a:spLocks noGrp="1"/>
          </p:cNvSpPr>
          <p:nvPr>
            <p:ph idx="1"/>
          </p:nvPr>
        </p:nvSpPr>
        <p:spPr/>
        <p:txBody>
          <a:bodyPr>
            <a:normAutofit fontScale="85000" lnSpcReduction="20000"/>
          </a:bodyPr>
          <a:lstStyle/>
          <a:p>
            <a:pPr algn="just"/>
            <a:r>
              <a:rPr lang="fr-FR" dirty="0" smtClean="0"/>
              <a:t>En conclusion de chacun des 3 thèmes (</a:t>
            </a:r>
            <a:r>
              <a:rPr lang="fr-FR" sz="2800" dirty="0" smtClean="0"/>
              <a:t>Énergie, Matière et Matériaux, Ondes et Information), un mini-projet expérimental d’application devra être réalisé en séance de TP par des groupes d’élèves (3 ou 4).</a:t>
            </a:r>
          </a:p>
          <a:p>
            <a:pPr algn="just"/>
            <a:r>
              <a:rPr lang="fr-FR" sz="2800" dirty="0" smtClean="0"/>
              <a:t>Les sujets sont libres, de nombreux exemples sont donnés dans les programmes.</a:t>
            </a:r>
          </a:p>
          <a:p>
            <a:pPr algn="just"/>
            <a:r>
              <a:rPr lang="fr-FR" sz="2800" dirty="0" smtClean="0"/>
              <a:t>Il ne faut pas confondre les TP classiques (qui apparaissent en italique dans les programmes) et qui doivent être faits toutes les semaines, avec les minis-projets qui sont au nombre de 3. Il faut les réaliser sur 2 séances de TP (la première : les élèves se mettent en groupes, choisissent le sujet et font des recherches dessus. La seconde est la mise en œuvre expérimentale). Les élèves doivent faire preuve de beaucoup d’initiative.</a:t>
            </a:r>
          </a:p>
          <a:p>
            <a:endParaRPr lang="fr-F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5400" dirty="0" smtClean="0">
                <a:solidFill>
                  <a:srgbClr val="FF0000"/>
                </a:solidFill>
              </a:rPr>
              <a:t>Mesures et incertitudes</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lgn="just"/>
            <a:r>
              <a:rPr lang="fr-FR" sz="3200" dirty="0" smtClean="0"/>
              <a:t>Il faut obligatoirement commencer l’année par ce thème afin de donner les notions nécessaires aux élèves.</a:t>
            </a:r>
          </a:p>
          <a:p>
            <a:pPr algn="just"/>
            <a:r>
              <a:rPr lang="fr-FR" sz="3200" dirty="0" smtClean="0"/>
              <a:t>Puis tout au long de l’année dans les 3 autres parties, dès que cela s’y prêtera, on mettra en pratique ce qui a été appris sur les mesures et incertitudes.</a:t>
            </a:r>
            <a:endParaRPr lang="fr-FR" sz="3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ÉNERGIE</a:t>
            </a:r>
            <a:endParaRPr lang="fr-FR" dirty="0">
              <a:solidFill>
                <a:srgbClr val="FF0000"/>
              </a:solidFill>
            </a:endParaRPr>
          </a:p>
        </p:txBody>
      </p:sp>
      <p:sp>
        <p:nvSpPr>
          <p:cNvPr id="3" name="Espace réservé du contenu 2"/>
          <p:cNvSpPr>
            <a:spLocks noGrp="1"/>
          </p:cNvSpPr>
          <p:nvPr>
            <p:ph idx="1"/>
          </p:nvPr>
        </p:nvSpPr>
        <p:spPr/>
        <p:txBody>
          <a:bodyPr>
            <a:normAutofit/>
          </a:bodyPr>
          <a:lstStyle/>
          <a:p>
            <a:r>
              <a:rPr lang="fr-FR" sz="3200" dirty="0" smtClean="0"/>
              <a:t>L’énergie et ses enjeux</a:t>
            </a:r>
          </a:p>
          <a:p>
            <a:r>
              <a:rPr lang="fr-FR" sz="3200" dirty="0" smtClean="0"/>
              <a:t>L’énergie chimique (chimie)</a:t>
            </a:r>
          </a:p>
          <a:p>
            <a:r>
              <a:rPr lang="fr-FR" sz="3200" dirty="0" smtClean="0"/>
              <a:t>L’énergie électrique</a:t>
            </a:r>
          </a:p>
          <a:p>
            <a:r>
              <a:rPr lang="fr-FR" sz="3200" dirty="0" smtClean="0"/>
              <a:t>L’énergie interne</a:t>
            </a:r>
          </a:p>
          <a:p>
            <a:r>
              <a:rPr lang="fr-FR" sz="3200" dirty="0" smtClean="0"/>
              <a:t>L’énergie mécanique</a:t>
            </a:r>
          </a:p>
          <a:p>
            <a:r>
              <a:rPr lang="fr-FR" sz="3200" dirty="0" smtClean="0"/>
              <a:t>L’énergie transportée par la lumière</a:t>
            </a:r>
            <a:endParaRPr lang="fr-FR" sz="32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solidFill>
                  <a:srgbClr val="FF0000"/>
                </a:solidFill>
              </a:rPr>
              <a:t>MATIÈRE ET MATÉRIAUX (chimie)</a:t>
            </a:r>
            <a:endParaRPr lang="fr-FR" dirty="0">
              <a:solidFill>
                <a:srgbClr val="FF0000"/>
              </a:solidFill>
            </a:endParaRPr>
          </a:p>
        </p:txBody>
      </p:sp>
      <p:sp>
        <p:nvSpPr>
          <p:cNvPr id="3" name="Espace réservé du contenu 2"/>
          <p:cNvSpPr>
            <a:spLocks noGrp="1"/>
          </p:cNvSpPr>
          <p:nvPr>
            <p:ph idx="1"/>
          </p:nvPr>
        </p:nvSpPr>
        <p:spPr/>
        <p:txBody>
          <a:bodyPr>
            <a:normAutofit/>
          </a:bodyPr>
          <a:lstStyle/>
          <a:p>
            <a:r>
              <a:rPr lang="fr-FR" sz="3600" dirty="0" smtClean="0"/>
              <a:t>Propriétés des matériaux et organisation de la matière</a:t>
            </a:r>
          </a:p>
          <a:p>
            <a:r>
              <a:rPr lang="fr-FR" sz="3600" dirty="0" smtClean="0"/>
              <a:t>Combustions</a:t>
            </a:r>
          </a:p>
          <a:p>
            <a:r>
              <a:rPr lang="fr-FR" sz="3600" dirty="0" smtClean="0"/>
              <a:t>Oxydoréduction, corrosion des matériaux, piles</a:t>
            </a:r>
            <a:endParaRPr lang="fr-FR" sz="36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ONDES ET INFORMATION</a:t>
            </a:r>
            <a:endParaRPr lang="fr-FR" dirty="0">
              <a:solidFill>
                <a:srgbClr val="FF0000"/>
              </a:solidFill>
            </a:endParaRPr>
          </a:p>
        </p:txBody>
      </p:sp>
      <p:sp>
        <p:nvSpPr>
          <p:cNvPr id="3" name="Espace réservé du contenu 2"/>
          <p:cNvSpPr>
            <a:spLocks noGrp="1"/>
          </p:cNvSpPr>
          <p:nvPr>
            <p:ph idx="1"/>
          </p:nvPr>
        </p:nvSpPr>
        <p:spPr/>
        <p:txBody>
          <a:bodyPr/>
          <a:lstStyle/>
          <a:p>
            <a:r>
              <a:rPr lang="fr-FR" sz="3600" dirty="0" smtClean="0"/>
              <a:t>Notion d’ondes</a:t>
            </a:r>
          </a:p>
          <a:p>
            <a:r>
              <a:rPr lang="fr-FR" sz="3600" dirty="0" smtClean="0"/>
              <a:t>Ondes sonores</a:t>
            </a:r>
          </a:p>
          <a:p>
            <a:r>
              <a:rPr lang="fr-FR" sz="3600" dirty="0" smtClean="0"/>
              <a:t>Ondes électromagnétiques</a:t>
            </a:r>
          </a:p>
          <a:p>
            <a:endParaRPr lang="fr-FR"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ANALYSE DES CONTENUS</a:t>
            </a:r>
            <a:endParaRPr lang="fr-FR" dirty="0">
              <a:solidFill>
                <a:srgbClr val="FF0000"/>
              </a:solidFill>
            </a:endParaRPr>
          </a:p>
        </p:txBody>
      </p:sp>
      <p:sp>
        <p:nvSpPr>
          <p:cNvPr id="3" name="Espace réservé du contenu 2"/>
          <p:cNvSpPr>
            <a:spLocks noGrp="1"/>
          </p:cNvSpPr>
          <p:nvPr>
            <p:ph idx="1"/>
          </p:nvPr>
        </p:nvSpPr>
        <p:spPr/>
        <p:txBody>
          <a:bodyPr>
            <a:noAutofit/>
          </a:bodyPr>
          <a:lstStyle/>
          <a:p>
            <a:pPr algn="just"/>
            <a:r>
              <a:rPr lang="fr-FR" sz="3600" dirty="0" smtClean="0"/>
              <a:t>Les contenus sont quasiment identiques à ceux des anciens programmes, ils sont simplement répartis différemment dans les thèmes.</a:t>
            </a:r>
          </a:p>
          <a:p>
            <a:pPr algn="just"/>
            <a:r>
              <a:rPr lang="fr-FR" sz="3600" dirty="0" smtClean="0"/>
              <a:t>25% des programmes  sont consacrés  à la chimie</a:t>
            </a:r>
          </a:p>
          <a:p>
            <a:pPr algn="just"/>
            <a:r>
              <a:rPr lang="fr-FR" sz="3600" dirty="0" smtClean="0"/>
              <a:t>75% des programmes  sont consacrés à la physique</a:t>
            </a:r>
            <a:endParaRPr lang="fr-FR" sz="36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2100</TotalTime>
  <Words>2681</Words>
  <Application>Microsoft Office PowerPoint</Application>
  <PresentationFormat>Affichage à l'écran (4:3)</PresentationFormat>
  <Paragraphs>319</Paragraphs>
  <Slides>45</Slides>
  <Notes>1</Notes>
  <HiddenSlides>0</HiddenSlides>
  <MMClips>0</MMClips>
  <ScaleCrop>false</ScaleCrop>
  <HeadingPairs>
    <vt:vector size="4" baseType="variant">
      <vt:variant>
        <vt:lpstr>Thème</vt:lpstr>
      </vt:variant>
      <vt:variant>
        <vt:i4>1</vt:i4>
      </vt:variant>
      <vt:variant>
        <vt:lpstr>Titres des diapositives</vt:lpstr>
      </vt:variant>
      <vt:variant>
        <vt:i4>45</vt:i4>
      </vt:variant>
    </vt:vector>
  </HeadingPairs>
  <TitlesOfParts>
    <vt:vector size="46" baseType="lpstr">
      <vt:lpstr>Débit</vt:lpstr>
      <vt:lpstr>LA RÉFORME DES LYCÉES</vt:lpstr>
      <vt:lpstr>PROCHAINE RÉUNION</vt:lpstr>
      <vt:lpstr>ECE 2019</vt:lpstr>
      <vt:lpstr>RETOUR SUR LA CLASSE DE SECONDE</vt:lpstr>
      <vt:lpstr>LA DEMANDE DU MINISTÈRE</vt:lpstr>
      <vt:lpstr>LA DEMANDE DU MINISTÈRE (SUITE)</vt:lpstr>
      <vt:lpstr>EVOLUTION DU PROGRAMME DE SECONDE</vt:lpstr>
      <vt:lpstr>L’ENSEIGNEMENT D’INFORMATIQUE</vt:lpstr>
      <vt:lpstr>INFORMATIONS SUR LES CLASSES DE TERMINALE</vt:lpstr>
      <vt:lpstr>LA CLASSE DE PREMIÈRE</vt:lpstr>
      <vt:lpstr>LES COEFFICIENTS AU BAC</vt:lpstr>
      <vt:lpstr>L’ENSEIGNEMENT SCIENTIFIQUE EN PREMIÈRE GÉNÉRALE </vt:lpstr>
      <vt:lpstr>ASPECTS PÉDAGOGIQUES</vt:lpstr>
      <vt:lpstr>Répartition des 2h d’enseignement scientifique en 1ère générale </vt:lpstr>
      <vt:lpstr>LE DÉDOUBLEMENT</vt:lpstr>
      <vt:lpstr>ÉVALUATION DE L’ES</vt:lpstr>
      <vt:lpstr>LE PROGRAMME</vt:lpstr>
      <vt:lpstr>LE PROGRAMME (SUITE)</vt:lpstr>
      <vt:lpstr>LE PROGRAMME (SUITE)</vt:lpstr>
      <vt:lpstr> PROJET EXPÉRIMENTAL ET NUMÉRIQUE  </vt:lpstr>
      <vt:lpstr>LA SPÉCIALITE PHYSIQUE CHIMIE EN PREMIÈRE GÉNÉRALE</vt:lpstr>
      <vt:lpstr>LES HORAIRES ET LES GROUPES</vt:lpstr>
      <vt:lpstr>ÉVALUATION </vt:lpstr>
      <vt:lpstr>LES ASPECTS PÉDAGOGIQUES RECONDUITS EN SPÉCIALITÉ DE PREMIÈRE GÉNÉRALE</vt:lpstr>
      <vt:lpstr>LES NOUVEAUTÉS PÉDAGOGIQUES EN SPÉCIALITÉ DE PREMIÈRE GÉNÉRALE</vt:lpstr>
      <vt:lpstr>LES CAPACITÉS EXPÉRIMENTALES</vt:lpstr>
      <vt:lpstr>Le programme de spécialité de première générale  (ajouts-maintiens-retraits)</vt:lpstr>
      <vt:lpstr>Diapositive 28</vt:lpstr>
      <vt:lpstr>Diapositive 29</vt:lpstr>
      <vt:lpstr>Diapositive 30</vt:lpstr>
      <vt:lpstr>Diapositive 31</vt:lpstr>
      <vt:lpstr>Diapositive 32</vt:lpstr>
      <vt:lpstr>LA SÉRIE STI2D</vt:lpstr>
      <vt:lpstr>PHYSIQUE CHIMIE ET MATHÉMATIQUES EN 1ÈRE STI2D</vt:lpstr>
      <vt:lpstr>LES HORAIRES EN 1ère STI2D</vt:lpstr>
      <vt:lpstr>L’ÉVALUATION EN STI2D DE  PHYSIQUE CHIMIE ET MATHÉMATIQUES</vt:lpstr>
      <vt:lpstr>UNIFICATION AVEC LES CLASSES DE SECONDE ET PREMIÈRE GÉNÉRALES</vt:lpstr>
      <vt:lpstr>L’ORIGINALITÉ DES PROGRAMMES</vt:lpstr>
      <vt:lpstr>LES PROGRAMMES</vt:lpstr>
      <vt:lpstr>Une nouveauté: les minis-projets</vt:lpstr>
      <vt:lpstr>Mesures et incertitudes</vt:lpstr>
      <vt:lpstr>ÉNERGIE</vt:lpstr>
      <vt:lpstr>MATIÈRE ET MATÉRIAUX (chimie)</vt:lpstr>
      <vt:lpstr>ONDES ET INFORMATION</vt:lpstr>
      <vt:lpstr>ANALYSE DES CONTENUS</vt:lpstr>
    </vt:vector>
  </TitlesOfParts>
  <Company>Your Company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Your User Name</dc:creator>
  <cp:lastModifiedBy>Dimitri ODONNAT</cp:lastModifiedBy>
  <cp:revision>147</cp:revision>
  <dcterms:created xsi:type="dcterms:W3CDTF">2018-06-14T12:43:11Z</dcterms:created>
  <dcterms:modified xsi:type="dcterms:W3CDTF">2019-03-31T10:03:40Z</dcterms:modified>
</cp:coreProperties>
</file>