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30"/>
  </p:notesMasterIdLst>
  <p:handoutMasterIdLst>
    <p:handoutMasterId r:id="rId31"/>
  </p:handoutMasterIdLst>
  <p:sldIdLst>
    <p:sldId id="265" r:id="rId5"/>
    <p:sldId id="271" r:id="rId6"/>
    <p:sldId id="273" r:id="rId7"/>
    <p:sldId id="280" r:id="rId8"/>
    <p:sldId id="300" r:id="rId9"/>
    <p:sldId id="301" r:id="rId10"/>
    <p:sldId id="303" r:id="rId11"/>
    <p:sldId id="305" r:id="rId12"/>
    <p:sldId id="306" r:id="rId13"/>
    <p:sldId id="304" r:id="rId14"/>
    <p:sldId id="318" r:id="rId15"/>
    <p:sldId id="307" r:id="rId16"/>
    <p:sldId id="319" r:id="rId17"/>
    <p:sldId id="308" r:id="rId18"/>
    <p:sldId id="309" r:id="rId19"/>
    <p:sldId id="310" r:id="rId20"/>
    <p:sldId id="311" r:id="rId21"/>
    <p:sldId id="312" r:id="rId22"/>
    <p:sldId id="314" r:id="rId23"/>
    <p:sldId id="313" r:id="rId24"/>
    <p:sldId id="320" r:id="rId25"/>
    <p:sldId id="315" r:id="rId26"/>
    <p:sldId id="316" r:id="rId27"/>
    <p:sldId id="317" r:id="rId28"/>
    <p:sldId id="284" r:id="rId2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FD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 showGuides="1">
      <p:cViewPr varScale="1">
        <p:scale>
          <a:sx n="43" d="100"/>
          <a:sy n="43" d="100"/>
        </p:scale>
        <p:origin x="-87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940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D3219A-75C0-4E09-81D8-07B08B329A80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346050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F885645-4090-46EC-B88C-5C997E9166C1}" type="datetime1">
              <a:rPr lang="fr-FR" noProof="0" smtClean="0"/>
              <a:pPr rtl="0"/>
              <a:t>21/09/2019</a:t>
            </a:fld>
            <a:endParaRPr lang="fr-FR" noProof="0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xmlns="" val="373786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fr-FR" smtClean="0"/>
              <a:pPr rtl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145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1A7A5D-B13D-49C4-B7F4-D583D6F53063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64670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A4C305-DA62-421D-B6E0-6A29EC9487A1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9879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EB3533-04B5-4E8F-A993-CD9A2A6EA72A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6768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AAE710-946E-4C7F-A4E2-6F595348EE98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063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FE9B5D-81FF-42C1-9024-9AEDAF5F2CA4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3166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F7A0C4-452C-4C07-8B09-455C66DECD3B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1058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FA9488-D589-4DC3-BEE3-1C92FD8BA2B2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1514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79D9A7-8BEC-4B5F-8006-B7A03D5A75BF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9871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C3A8D3-7C0E-4B37-B51D-D6F35AA2428B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1935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2D1425-9EE9-4038-A8F9-3BCD47DCED41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21885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ED98CB-F975-4422-A942-38F1FA9B0C27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8883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C25AFF-DB74-486A-8B15-3C26CDA56CCE}" type="datetime1">
              <a:rPr lang="fr-FR" smtClean="0"/>
              <a:pPr rtl="0"/>
              <a:t>21/09/2019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1388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CB735F6-E3EB-4234-8FB8-612347B3ACA8}" type="datetime1">
              <a:rPr lang="fr-FR" noProof="0" smtClean="0"/>
              <a:pPr rtl="0"/>
              <a:t>21/09/2019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xmlns="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53682" y="1726250"/>
            <a:ext cx="9884635" cy="29141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Enseignement de spécialité Physique Chimie Terminale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Cycle terminal</a:t>
            </a:r>
          </a:p>
        </p:txBody>
      </p:sp>
    </p:spTree>
    <p:extLst>
      <p:ext uri="{BB962C8B-B14F-4D97-AF65-F5344CB8AC3E}">
        <p14:creationId xmlns:p14="http://schemas.microsoft.com/office/powerpoint/2010/main" xmlns="" val="92307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115" y="1212840"/>
            <a:ext cx="10999769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fr-FR" sz="4000" b="1" dirty="0">
                <a:solidFill>
                  <a:srgbClr val="0070C0"/>
                </a:solidFill>
                <a:cs typeface="Arial" panose="020B0604020202020204" pitchFamily="34" charset="0"/>
              </a:rPr>
              <a:t>4 thèmes en Terminale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fr-FR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fr-FR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Constitution et transformations de la matière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Mouvement et interactions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L’énergie : conversions et transferts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Ondes et signaux</a:t>
            </a:r>
          </a:p>
          <a:p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Je vous présente le 1</a:t>
            </a:r>
            <a:r>
              <a:rPr lang="fr-FR" sz="3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thème </a:t>
            </a:r>
          </a:p>
        </p:txBody>
      </p:sp>
    </p:spTree>
    <p:extLst>
      <p:ext uri="{BB962C8B-B14F-4D97-AF65-F5344CB8AC3E}">
        <p14:creationId xmlns:p14="http://schemas.microsoft.com/office/powerpoint/2010/main" xmlns="" val="84777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7564" y="1353808"/>
            <a:ext cx="10134732" cy="4650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chaque thème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sont mentionnés :</a:t>
            </a:r>
          </a:p>
          <a:p>
            <a:pPr>
              <a:spcAft>
                <a:spcPts val="0"/>
              </a:spcAft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2 colonnes : - notions et contenus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connaitre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                       - 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exigibles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et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activités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expérimentales</a:t>
            </a:r>
            <a:endParaRPr lang="fr-FR" sz="9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Des 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mathématiques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● Des 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numériques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2966764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0655" y="443939"/>
            <a:ext cx="10557163" cy="5667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4000" b="1" dirty="0">
                <a:solidFill>
                  <a:srgbClr val="0070C0"/>
                </a:solidFill>
              </a:rPr>
              <a:t>Ajouts - Ajustements - Suppression</a:t>
            </a:r>
            <a:endParaRPr lang="fr-FR" sz="4000" dirty="0">
              <a:solidFill>
                <a:srgbClr val="0070C0"/>
              </a:solidFill>
            </a:endParaRPr>
          </a:p>
          <a:p>
            <a:r>
              <a:rPr lang="fr-FR" sz="3600" dirty="0"/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Grandes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nouveautés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Suppressions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franches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Ajustements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notions dans le nouveau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programme de 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rapport à l’ancien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programme</a:t>
            </a:r>
          </a:p>
        </p:txBody>
      </p:sp>
    </p:spTree>
    <p:extLst>
      <p:ext uri="{BB962C8B-B14F-4D97-AF65-F5344CB8AC3E}">
        <p14:creationId xmlns:p14="http://schemas.microsoft.com/office/powerpoint/2010/main" xmlns="" val="277119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7352" y="629797"/>
            <a:ext cx="10264388" cy="603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40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Grandes nouveautés</a:t>
            </a:r>
            <a:r>
              <a:rPr lang="fr-FR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En cinétique chimique (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vitesse volumique et loi de vitesse d’ordre 1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La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radioactivité</a:t>
            </a:r>
          </a:p>
          <a:p>
            <a:pPr>
              <a:lnSpc>
                <a:spcPct val="115000"/>
              </a:lnSpc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Pile et électrolyse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(Rem : dans l’ancien programme, seuls les élèves de spécialité PC étudiaient déjà ces notions)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3574255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969" y="775180"/>
            <a:ext cx="10966284" cy="5571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 et transformations de la matière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sous-parties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1-Déterminer la composition d’un système</a:t>
            </a: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2-Modéliser l’évolution temporelle d’un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3-Prévoir l’état final d’un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cs typeface="Times New Roman" panose="02020603050405020304" pitchFamily="18" charset="0"/>
              </a:rPr>
              <a:t>4-Elaborer des stratégies en synthèse organique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Pour chaque sous-partie, je vous présente les </a:t>
            </a:r>
            <a:r>
              <a:rPr lang="fr-FR" sz="3600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ajouts et/ou ajustements</a:t>
            </a:r>
            <a:r>
              <a:rPr lang="fr-FR" sz="3600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par rapport à l’ancien programme</a:t>
            </a:r>
          </a:p>
        </p:txBody>
      </p:sp>
    </p:spTree>
    <p:extLst>
      <p:ext uri="{BB962C8B-B14F-4D97-AF65-F5344CB8AC3E}">
        <p14:creationId xmlns:p14="http://schemas.microsoft.com/office/powerpoint/2010/main" xmlns="" val="3404481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4007" y="775180"/>
            <a:ext cx="11107024" cy="424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Déterminer la composition d’un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A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(modélisation des transformations acide-base)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Couple de l’acide carbonique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Schéma de Lewis exigible (acide carboxylique, ion carboxylate, amine, ion ammonium)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Espèce amphotère</a:t>
            </a:r>
            <a:endParaRPr lang="fr-FR" sz="36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049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4007" y="775180"/>
            <a:ext cx="11107024" cy="475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Déterminer la composition d’un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B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(analyse d’un système par des méthodes physiques)</a:t>
            </a: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Relation p</a:t>
            </a:r>
            <a:r>
              <a:rPr lang="fr-FR" sz="3600" dirty="0"/>
              <a:t>H = - log ([H</a:t>
            </a:r>
            <a:r>
              <a:rPr lang="fr-FR" sz="3600" baseline="-25000" dirty="0"/>
              <a:t>3</a:t>
            </a:r>
            <a:r>
              <a:rPr lang="fr-FR" sz="3600" dirty="0"/>
              <a:t>O</a:t>
            </a:r>
            <a:r>
              <a:rPr lang="fr-FR" sz="3600" baseline="30000" dirty="0"/>
              <a:t>+</a:t>
            </a:r>
            <a:r>
              <a:rPr lang="fr-FR" sz="3600" dirty="0"/>
              <a:t>]/</a:t>
            </a:r>
            <a:r>
              <a:rPr lang="fr-FR" sz="3600" dirty="0">
                <a:highlight>
                  <a:srgbClr val="FFFF00"/>
                </a:highlight>
              </a:rPr>
              <a:t>c°</a:t>
            </a:r>
            <a:r>
              <a:rPr lang="fr-FR" sz="3600" dirty="0"/>
              <a:t>) avec </a:t>
            </a:r>
            <a:r>
              <a:rPr lang="fr-FR" sz="3600" i="1" dirty="0"/>
              <a:t>c</a:t>
            </a:r>
            <a:r>
              <a:rPr lang="fr-FR" sz="3600" dirty="0"/>
              <a:t>° = 1 mol·L</a:t>
            </a:r>
            <a:r>
              <a:rPr lang="fr-FR" sz="3600" baseline="30000" dirty="0"/>
              <a:t>-1</a:t>
            </a:r>
            <a:r>
              <a:rPr lang="fr-FR" sz="3600" dirty="0"/>
              <a:t>, </a:t>
            </a:r>
            <a:r>
              <a:rPr lang="fr-FR" sz="3600" dirty="0">
                <a:highlight>
                  <a:srgbClr val="FFFF00"/>
                </a:highlight>
              </a:rPr>
              <a:t>concentration standard</a:t>
            </a:r>
            <a:endParaRPr lang="fr-FR" sz="3600" dirty="0"/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Exploiter l’</a:t>
            </a:r>
            <a:r>
              <a:rPr lang="fr-FR" sz="36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équation d’état du gaz parfait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pour déterminer une quantité de matière.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3564813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2730" y="288619"/>
            <a:ext cx="11107024" cy="6419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Déterminer la composition d’un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C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(analyse d’un système par des méthodes chimiques)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cet item, </a:t>
            </a:r>
            <a:r>
              <a:rPr lang="fr-FR" sz="3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étudie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3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dosages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/>
              <a:t>● Titre massique et densité d’une solution (réaliser une solution de concentration donnée en soluté à partir d’une solution de titre massique et de densité fournis)</a:t>
            </a:r>
          </a:p>
          <a:p>
            <a:endParaRPr lang="fr-FR" sz="3600" dirty="0"/>
          </a:p>
          <a:p>
            <a:r>
              <a:rPr lang="fr-FR" sz="3600" u="sng" dirty="0"/>
              <a:t>Rem</a:t>
            </a:r>
            <a:r>
              <a:rPr lang="fr-FR" sz="3600" dirty="0"/>
              <a:t> : titre massique ou concentration en masse </a:t>
            </a:r>
          </a:p>
        </p:txBody>
      </p:sp>
    </p:spTree>
    <p:extLst>
      <p:ext uri="{BB962C8B-B14F-4D97-AF65-F5344CB8AC3E}">
        <p14:creationId xmlns:p14="http://schemas.microsoft.com/office/powerpoint/2010/main" xmlns="" val="3621209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413" y="288131"/>
            <a:ext cx="11058563" cy="6599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Remarques 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1</a:t>
            </a:r>
            <a:r>
              <a:rPr lang="fr-FR" sz="36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les réactions redox ont servi de support aux titrages.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En 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les réactions acide-base sont introduites à cet effet.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demander de porter une attention particulière aux notations pour éviter la confusion entre grandeurs à l’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équivalence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grandeurs à l’</a:t>
            </a:r>
            <a:r>
              <a:rPr lang="fr-FR" sz="3600" dirty="0"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équilibre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(On attends les recommandations de l’IG pour les notations)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125868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413" y="297008"/>
            <a:ext cx="11058563" cy="4227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Remarques 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langage Python intervient dans cet item (représenter l’évolution de n</a:t>
            </a:r>
            <a:r>
              <a:rPr lang="fr-FR" sz="3600" baseline="-25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(espèces)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fonction du volume de solution titrante versé)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238659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2488" y="439621"/>
            <a:ext cx="11107024" cy="611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temporelle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A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(suivi et modélisation)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Vitesse volumique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disparition d’un réactif et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d’apparition d’un produit  (définition à partir de la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dérivée temporelle de la concentration)</a:t>
            </a:r>
            <a:endParaRPr lang="fr-FR" sz="3600" dirty="0">
              <a:highlight>
                <a:srgbClr val="FBFDF8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la vitesse de réaction (dérivée temporelle de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l’avancement) est hors programme.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loi de vitesse d’ordre 1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 partir d’un TP, identifier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s’il s’agit d’une loi de vitesse d’ordre 1 ou pas)</a:t>
            </a:r>
          </a:p>
        </p:txBody>
      </p:sp>
    </p:spTree>
    <p:extLst>
      <p:ext uri="{BB962C8B-B14F-4D97-AF65-F5344CB8AC3E}">
        <p14:creationId xmlns:p14="http://schemas.microsoft.com/office/powerpoint/2010/main" xmlns="" val="379041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2488" y="439621"/>
            <a:ext cx="11107024" cy="4844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temporelle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Le langage Python intervient dans cet item :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Exemple : savoir tracer  [concentration] = f(t)</a:t>
            </a: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3600" baseline="-250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volumique</a:t>
            </a:r>
            <a:r>
              <a:rPr lang="fr-FR" sz="3600" baseline="-25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disparition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= f(t)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3600" baseline="-250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volumique</a:t>
            </a:r>
            <a:r>
              <a:rPr lang="fr-FR" sz="3600" baseline="-25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apparition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= f(t)</a:t>
            </a:r>
          </a:p>
        </p:txBody>
      </p:sp>
    </p:spTree>
    <p:extLst>
      <p:ext uri="{BB962C8B-B14F-4D97-AF65-F5344CB8AC3E}">
        <p14:creationId xmlns:p14="http://schemas.microsoft.com/office/powerpoint/2010/main" xmlns="" val="47717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2487" y="439621"/>
            <a:ext cx="11218877" cy="611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temporelle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A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(suivi et modélisation)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Acte élémentaire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 des mécanismes réactionnels,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intermédiaire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réactionnel.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Modification du mécanisme par ajout d’un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catalyseur.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Interprétation microscopique de l’influence des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facteurs cinétiques (fréquence et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efficacité des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chocs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entre entités)</a:t>
            </a:r>
          </a:p>
        </p:txBody>
      </p:sp>
    </p:spTree>
    <p:extLst>
      <p:ext uri="{BB962C8B-B14F-4D97-AF65-F5344CB8AC3E}">
        <p14:creationId xmlns:p14="http://schemas.microsoft.com/office/powerpoint/2010/main" xmlns="" val="801331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2487" y="439621"/>
            <a:ext cx="11218877" cy="6312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temporelle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B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(transformation nucléaire)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Décroissance radioactive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(diagramme (N,Z),  radioactivité </a:t>
            </a:r>
            <a:r>
              <a:rPr lang="fr-FR" sz="3600" dirty="0"/>
              <a:t>α  β   ϒ , lois de conservation, évolution temporelle de population de noyaux, temps de demi-vie, activité, datation…)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Grand retour des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équations différentielles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linaires du 1</a:t>
            </a:r>
            <a:r>
              <a:rPr lang="fr-FR" sz="36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ordre à coefficient constant (évolution temporelle de N(t) à établir)</a:t>
            </a:r>
          </a:p>
        </p:txBody>
      </p:sp>
    </p:spTree>
    <p:extLst>
      <p:ext uri="{BB962C8B-B14F-4D97-AF65-F5344CB8AC3E}">
        <p14:creationId xmlns:p14="http://schemas.microsoft.com/office/powerpoint/2010/main" xmlns="" val="989442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2487" y="439621"/>
            <a:ext cx="11218877" cy="6350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Prévoir l’état final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A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(prévoir l’évolution spontanée d’un système)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Etat d’équilibre et modèle de l’équilibre dynamique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Quotient de réaction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sz="3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Taux d’avancement final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Constante d’équilibre K(T)</a:t>
            </a: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Critère d‘évolution spontanée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Pile (fonctionnement, usure, capacité)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Oxydant et réducteur usuels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05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6043" y="188636"/>
            <a:ext cx="11218877" cy="597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Le caractère non total des transformations est modélisé par 2 réactions opposées (vitesse de disparation et d’apparition égales dans l’état final).</a:t>
            </a:r>
          </a:p>
          <a:p>
            <a:pPr>
              <a:lnSpc>
                <a:spcPct val="115000"/>
              </a:lnSpc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sz="3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adimensionné.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On se limite aux espèces liquides, solides ou dissoutes (pression partielle hors programme).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critère d’évolution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spontané est appliqué à des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systèmes oxydant-réducteur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(dans le cas des piles), et à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systèmes acide-base dans l’eau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13783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876" y="159243"/>
            <a:ext cx="11218877" cy="6329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Prévoir l’état final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B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(comparer la force des acides et bases)</a:t>
            </a:r>
          </a:p>
          <a:p>
            <a:pPr>
              <a:spcAft>
                <a:spcPts val="0"/>
              </a:spcAft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Composition finale d’une solution aqueuse de concentration donnée en acide fort ou faible apporté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mesure du pH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Estimation de la valeur d’une constante d’acidité k</a:t>
            </a:r>
            <a:r>
              <a:rPr lang="fr-FR" sz="3600" baseline="-25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Caractère fort ou faible d’un acide (ou d’une base)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Solutions courantes d’acide et de base à connaitre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Diagramme de prédominance des indicateurs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colorés (ajout par rapport à l’ancien programme)</a:t>
            </a:r>
          </a:p>
        </p:txBody>
      </p:sp>
    </p:spTree>
    <p:extLst>
      <p:ext uri="{BB962C8B-B14F-4D97-AF65-F5344CB8AC3E}">
        <p14:creationId xmlns:p14="http://schemas.microsoft.com/office/powerpoint/2010/main" xmlns="" val="310968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4432" y="288619"/>
            <a:ext cx="11218877" cy="5467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Prévoir l’état final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B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(comparer la force des acides et bases)</a:t>
            </a:r>
          </a:p>
          <a:p>
            <a:pPr>
              <a:spcAft>
                <a:spcPts val="0"/>
              </a:spcAft>
            </a:pPr>
            <a:endParaRPr lang="fr-FR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 1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langage Python intervient :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Taux d’avancement final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Diagramme de distribution des espèces d’un couple Acide / base   (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pK</a:t>
            </a:r>
            <a:r>
              <a:rPr lang="fr-FR" sz="3600" baseline="-250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donné)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xmlns="" val="350936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3798" y="383945"/>
            <a:ext cx="11218877" cy="5311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 2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harmonisation des notations dans l’écriture des équations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Pour les demi-équations, on utilise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Pour les réactions totales, on utilise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Pour les réactions limitées (équilibre), on met 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Pour l’état final, on utilise l’indice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endParaRPr lang="fr-FR" sz="3600" u="sng" dirty="0"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xmlns="" id="{61774E0D-2454-4346-ADE3-93EDA259BB18}"/>
              </a:ext>
            </a:extLst>
          </p:cNvPr>
          <p:cNvCxnSpPr/>
          <p:nvPr/>
        </p:nvCxnSpPr>
        <p:spPr>
          <a:xfrm>
            <a:off x="8577867" y="3429000"/>
            <a:ext cx="394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xmlns="" id="{3593B533-F683-4CDA-84E5-5EDB7E1A3965}"/>
              </a:ext>
            </a:extLst>
          </p:cNvPr>
          <p:cNvCxnSpPr/>
          <p:nvPr/>
        </p:nvCxnSpPr>
        <p:spPr>
          <a:xfrm>
            <a:off x="10573401" y="4203251"/>
            <a:ext cx="394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xmlns="" id="{9616CADD-4AFD-4116-863A-837C37681901}"/>
              </a:ext>
            </a:extLst>
          </p:cNvPr>
          <p:cNvCxnSpPr/>
          <p:nvPr/>
        </p:nvCxnSpPr>
        <p:spPr>
          <a:xfrm flipH="1">
            <a:off x="10573401" y="4035858"/>
            <a:ext cx="394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4355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6043" y="860605"/>
            <a:ext cx="11218877" cy="3205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Remarque 3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quelques suppressions franches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Aspect thermique de la réaction entre un acide fort 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et une base forte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Contrôle du pH en milieu biologique </a:t>
            </a:r>
          </a:p>
        </p:txBody>
      </p:sp>
    </p:spTree>
    <p:extLst>
      <p:ext uri="{BB962C8B-B14F-4D97-AF65-F5344CB8AC3E}">
        <p14:creationId xmlns:p14="http://schemas.microsoft.com/office/powerpoint/2010/main" xmlns="" val="1975115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876" y="159243"/>
            <a:ext cx="11218877" cy="3544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Prévoir l’état final d’un système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C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(forcer le sens d’évolution d’un système)</a:t>
            </a:r>
          </a:p>
          <a:p>
            <a:pPr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Electrolyseur  (constitution, fonctionnement, détermination de variation de quantité de matière)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Stockage et conversion d’énergie chimique</a:t>
            </a:r>
          </a:p>
        </p:txBody>
      </p:sp>
    </p:spTree>
    <p:extLst>
      <p:ext uri="{BB962C8B-B14F-4D97-AF65-F5344CB8AC3E}">
        <p14:creationId xmlns:p14="http://schemas.microsoft.com/office/powerpoint/2010/main" xmlns="" val="381345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876" y="159243"/>
            <a:ext cx="11218877" cy="6483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stratégies en synthèse organique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(structure et propriété)</a:t>
            </a:r>
          </a:p>
          <a:p>
            <a:pPr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Famille des </a:t>
            </a:r>
            <a:r>
              <a:rPr lang="fr-FR" sz="3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halogénoalcanes</a:t>
            </a:r>
            <a:endParaRPr lang="fr-FR" sz="3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Squelette carbonés insaturé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cycliques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Isomères de constitution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Polymères</a:t>
            </a:r>
          </a:p>
          <a:p>
            <a:pPr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(optimisation d’une étape de synthèse)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Optimisation de la vitesse de formation d’un produit et du rendement d’une synthèse (excès d’un réactif ou élimination d’un produit)</a:t>
            </a:r>
          </a:p>
        </p:txBody>
      </p:sp>
    </p:spTree>
    <p:extLst>
      <p:ext uri="{BB962C8B-B14F-4D97-AF65-F5344CB8AC3E}">
        <p14:creationId xmlns:p14="http://schemas.microsoft.com/office/powerpoint/2010/main" xmlns="" val="1363132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599" y="536747"/>
            <a:ext cx="11218877" cy="4267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3600" b="1" baseline="30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sous partie : </a:t>
            </a:r>
            <a:r>
              <a:rPr lang="fr-FR" sz="3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stratégies en synthèse organique</a:t>
            </a:r>
          </a:p>
          <a:p>
            <a:pPr>
              <a:spcAft>
                <a:spcPts val="0"/>
              </a:spcAft>
            </a:pPr>
            <a:endParaRPr lang="fr-FR" sz="1100" b="1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</a:t>
            </a:r>
            <a:r>
              <a:rPr lang="fr-FR" sz="36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(stratégie de synthèse multi-étapes)</a:t>
            </a:r>
          </a:p>
          <a:p>
            <a:pPr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Elaboration d’une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séquence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réactionnelle de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synthèse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d’une espèce chimique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partir d’une banque de réaction.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Polymérisation</a:t>
            </a:r>
          </a:p>
          <a:p>
            <a:pPr>
              <a:spcAft>
                <a:spcPts val="0"/>
              </a:spcAft>
            </a:pP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781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3523" y="196555"/>
            <a:ext cx="1011139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Suppressions 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3600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RMN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Représentation spatiale des molécules</a:t>
            </a:r>
          </a:p>
          <a:p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38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dèle de conception Cloud ski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3666290_TF03460508.potx" id="{51D5EDB0-2B33-4937-8DF6-51E8AD0D01A6}" vid="{35AA3B10-5F9D-4026-A6E1-289470B794C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purl.org/dc/dcmitype/"/>
    <ds:schemaRef ds:uri="http://purl.org/dc/elements/1.1/"/>
    <ds:schemaRef ds:uri="http://purl.org/dc/terms/"/>
    <ds:schemaRef ds:uri="40262f94-9f35-4ac3-9a90-690165a166b7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4f35948-e619-41b3-aa29-22878b09cfd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Diapositives de conception Cloud skipper</Template>
  <TotalTime>1934</TotalTime>
  <Words>1048</Words>
  <Application>Microsoft Office PowerPoint</Application>
  <PresentationFormat>Personnalisé</PresentationFormat>
  <Paragraphs>204</Paragraphs>
  <Slides>25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Modèle de conception Cloud skipper</vt:lpstr>
      <vt:lpstr>Enseignement de spécialité Physique Chimie Terminale  Cycle terminal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Disposition du titre</dc:title>
  <dc:creator>HP</dc:creator>
  <cp:lastModifiedBy>Dimitri ODONNAT</cp:lastModifiedBy>
  <cp:revision>319</cp:revision>
  <dcterms:created xsi:type="dcterms:W3CDTF">2018-12-05T13:37:20Z</dcterms:created>
  <dcterms:modified xsi:type="dcterms:W3CDTF">2019-09-21T08:26:01Z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