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74" r:id="rId5"/>
    <p:sldId id="260" r:id="rId6"/>
    <p:sldId id="259" r:id="rId7"/>
    <p:sldId id="273" r:id="rId8"/>
    <p:sldId id="261" r:id="rId9"/>
    <p:sldId id="262" r:id="rId10"/>
    <p:sldId id="263" r:id="rId11"/>
    <p:sldId id="277" r:id="rId12"/>
    <p:sldId id="264" r:id="rId13"/>
    <p:sldId id="265" r:id="rId14"/>
    <p:sldId id="266" r:id="rId15"/>
    <p:sldId id="267" r:id="rId16"/>
    <p:sldId id="275" r:id="rId17"/>
    <p:sldId id="268" r:id="rId18"/>
    <p:sldId id="269" r:id="rId19"/>
    <p:sldId id="270" r:id="rId20"/>
    <p:sldId id="271" r:id="rId21"/>
    <p:sldId id="272" r:id="rId22"/>
    <p:sldId id="276" r:id="rId23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0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17" name="Sous-titr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fr-FR" smtClean="0"/>
              <a:t>Cliquez pour modifier le style des sous-titres du masque</a:t>
            </a:r>
            <a:endParaRPr kumimoji="0" lang="en-US"/>
          </a:p>
        </p:txBody>
      </p:sp>
      <p:sp>
        <p:nvSpPr>
          <p:cNvPr id="30" name="Espace réservé de la date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B2EEA-CFA6-488A-84DC-03D9D495F7F4}" type="datetimeFigureOut">
              <a:rPr lang="fr-FR" smtClean="0"/>
              <a:pPr/>
              <a:t>17/09/2020</a:t>
            </a:fld>
            <a:endParaRPr lang="fr-FR"/>
          </a:p>
        </p:txBody>
      </p:sp>
      <p:sp>
        <p:nvSpPr>
          <p:cNvPr id="19" name="Espace réservé du pied de page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27" name="Espace réservé du numéro de diapositive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A0E2D-1B16-44C6-A9BB-29C75589E66F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B2EEA-CFA6-488A-84DC-03D9D495F7F4}" type="datetimeFigureOut">
              <a:rPr lang="fr-FR" smtClean="0"/>
              <a:pPr/>
              <a:t>17/09/2020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A0E2D-1B16-44C6-A9BB-29C75589E66F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B2EEA-CFA6-488A-84DC-03D9D495F7F4}" type="datetimeFigureOut">
              <a:rPr lang="fr-FR" smtClean="0"/>
              <a:pPr/>
              <a:t>17/09/2020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A0E2D-1B16-44C6-A9BB-29C75589E66F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B2EEA-CFA6-488A-84DC-03D9D495F7F4}" type="datetimeFigureOut">
              <a:rPr lang="fr-FR" smtClean="0"/>
              <a:pPr/>
              <a:t>17/09/2020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A0E2D-1B16-44C6-A9BB-29C75589E66F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B2EEA-CFA6-488A-84DC-03D9D495F7F4}" type="datetimeFigureOut">
              <a:rPr lang="fr-FR" smtClean="0"/>
              <a:pPr/>
              <a:t>17/09/2020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A0E2D-1B16-44C6-A9BB-29C75589E66F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B2EEA-CFA6-488A-84DC-03D9D495F7F4}" type="datetimeFigureOut">
              <a:rPr lang="fr-FR" smtClean="0"/>
              <a:pPr/>
              <a:t>17/09/2020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A0E2D-1B16-44C6-A9BB-29C75589E66F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B2EEA-CFA6-488A-84DC-03D9D495F7F4}" type="datetimeFigureOut">
              <a:rPr lang="fr-FR" smtClean="0"/>
              <a:pPr/>
              <a:t>17/09/2020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A0E2D-1B16-44C6-A9BB-29C75589E66F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B2EEA-CFA6-488A-84DC-03D9D495F7F4}" type="datetimeFigureOut">
              <a:rPr lang="fr-FR" smtClean="0"/>
              <a:pPr/>
              <a:t>17/09/2020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A0E2D-1B16-44C6-A9BB-29C75589E66F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gner et arrondir un rectangle à un seul coin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Triangle rect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B2EEA-CFA6-488A-84DC-03D9D495F7F4}" type="datetimeFigureOut">
              <a:rPr lang="fr-FR" smtClean="0"/>
              <a:pPr/>
              <a:t>17/09/2020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8D0A0E2D-1B16-44C6-A9BB-29C75589E66F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fr-FR" smtClean="0"/>
              <a:t>Cliquez sur l'icône pour ajouter une image</a:t>
            </a:r>
            <a:endParaRPr kumimoji="0" lang="en-US" dirty="0"/>
          </a:p>
        </p:txBody>
      </p:sp>
      <p:sp>
        <p:nvSpPr>
          <p:cNvPr id="10" name="Forme libre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orme libre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B2EEA-CFA6-488A-84DC-03D9D495F7F4}" type="datetimeFigureOut">
              <a:rPr lang="fr-FR" smtClean="0"/>
              <a:pPr/>
              <a:t>17/09/2020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A0E2D-1B16-44C6-A9BB-29C75589E66F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B2EEA-CFA6-488A-84DC-03D9D495F7F4}" type="datetimeFigureOut">
              <a:rPr lang="fr-FR" smtClean="0"/>
              <a:pPr/>
              <a:t>17/09/2020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A0E2D-1B16-44C6-A9BB-29C75589E66F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rme libre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orme libre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Espace réservé du titre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0" name="Espace réservé du texte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  <a:p>
            <a:pPr lvl="1" eaLnBrk="1" latinLnBrk="0" hangingPunct="1"/>
            <a:r>
              <a:rPr kumimoji="0" lang="fr-FR" smtClean="0"/>
              <a:t>Deuxième niveau</a:t>
            </a:r>
          </a:p>
          <a:p>
            <a:pPr lvl="2" eaLnBrk="1" latinLnBrk="0" hangingPunct="1"/>
            <a:r>
              <a:rPr kumimoji="0" lang="fr-FR" smtClean="0"/>
              <a:t>Troisième niveau</a:t>
            </a:r>
          </a:p>
          <a:p>
            <a:pPr lvl="3" eaLnBrk="1" latinLnBrk="0" hangingPunct="1"/>
            <a:r>
              <a:rPr kumimoji="0" lang="fr-FR" smtClean="0"/>
              <a:t>Quatrième niveau</a:t>
            </a:r>
          </a:p>
          <a:p>
            <a:pPr lvl="4" eaLnBrk="1" latinLnBrk="0" hangingPunct="1"/>
            <a:r>
              <a:rPr kumimoji="0" lang="fr-FR" smtClean="0"/>
              <a:t>Cinquième niveau</a:t>
            </a:r>
            <a:endParaRPr kumimoji="0" lang="en-US"/>
          </a:p>
        </p:txBody>
      </p:sp>
      <p:sp>
        <p:nvSpPr>
          <p:cNvPr id="10" name="Espace réservé de la date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47B2EEA-CFA6-488A-84DC-03D9D495F7F4}" type="datetimeFigureOut">
              <a:rPr lang="fr-FR" smtClean="0"/>
              <a:pPr/>
              <a:t>17/09/2020</a:t>
            </a:fld>
            <a:endParaRPr lang="fr-FR"/>
          </a:p>
        </p:txBody>
      </p:sp>
      <p:sp>
        <p:nvSpPr>
          <p:cNvPr id="22" name="Espace réservé du pied de page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18" name="Espace réservé du numéro de diapositive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8D0A0E2D-1B16-44C6-A9BB-29C75589E66F}" type="slidenum">
              <a:rPr lang="fr-FR" smtClean="0"/>
              <a:pPr/>
              <a:t>‹N°›</a:t>
            </a:fld>
            <a:endParaRPr lang="fr-FR"/>
          </a:p>
        </p:txBody>
      </p:sp>
      <p:grpSp>
        <p:nvGrpSpPr>
          <p:cNvPr id="2" name="Groupe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orme libre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orme libre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 smtClean="0">
                <a:solidFill>
                  <a:srgbClr val="FF0000"/>
                </a:solidFill>
              </a:rPr>
              <a:t>Réunion de rentrée septembre 2020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fr-FR" sz="3200" dirty="0" smtClean="0">
                <a:solidFill>
                  <a:srgbClr val="FFFF00"/>
                </a:solidFill>
              </a:rPr>
              <a:t>Aménagement des programmes des collèges en physique chimie  </a:t>
            </a:r>
          </a:p>
          <a:p>
            <a:r>
              <a:rPr lang="fr-FR" sz="3200" dirty="0" smtClean="0">
                <a:solidFill>
                  <a:srgbClr val="FFFF00"/>
                </a:solidFill>
              </a:rPr>
              <a:t>BO n° 31 du 30 juillet 2020</a:t>
            </a:r>
            <a:endParaRPr lang="fr-FR" sz="32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3600" dirty="0" smtClean="0">
                <a:solidFill>
                  <a:srgbClr val="00B050"/>
                </a:solidFill>
              </a:rPr>
              <a:t>Objectif de l’aménagement des programmes</a:t>
            </a:r>
            <a:endParaRPr lang="fr-FR" sz="3600" dirty="0">
              <a:solidFill>
                <a:srgbClr val="00B050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fr-FR" dirty="0" smtClean="0"/>
              <a:t>Les programmes de toutes les matières et de toutes les classes du collège sont modifiés de manière à y parler (plus qu’avant) de trois problèmes de société liés entre eux: le réchauffement climatique, le développement durable et de la biodiversité.</a:t>
            </a:r>
          </a:p>
          <a:p>
            <a:pPr algn="just"/>
            <a:r>
              <a:rPr lang="fr-FR" dirty="0" smtClean="0">
                <a:solidFill>
                  <a:srgbClr val="FF0000"/>
                </a:solidFill>
              </a:rPr>
              <a:t>Pour la physique-chimie, seuls les deux premiers sujets seront traités : le réchauffement climatique et le développement durable. </a:t>
            </a:r>
          </a:p>
          <a:p>
            <a:pPr algn="just"/>
            <a:r>
              <a:rPr lang="fr-FR" dirty="0" smtClean="0">
                <a:solidFill>
                  <a:srgbClr val="FF0000"/>
                </a:solidFill>
              </a:rPr>
              <a:t>Ces nouveaux programmes sont applicables dès cette année dans les quatre niveaux de la 6</a:t>
            </a:r>
            <a:r>
              <a:rPr lang="fr-FR" baseline="30000" dirty="0" smtClean="0">
                <a:solidFill>
                  <a:srgbClr val="FF0000"/>
                </a:solidFill>
              </a:rPr>
              <a:t>ème</a:t>
            </a:r>
            <a:r>
              <a:rPr lang="fr-FR" dirty="0" smtClean="0">
                <a:solidFill>
                  <a:srgbClr val="FF0000"/>
                </a:solidFill>
              </a:rPr>
              <a:t> à la 3</a:t>
            </a:r>
            <a:r>
              <a:rPr lang="fr-FR" baseline="30000" dirty="0" smtClean="0">
                <a:solidFill>
                  <a:srgbClr val="FF0000"/>
                </a:solidFill>
              </a:rPr>
              <a:t>ème</a:t>
            </a:r>
            <a:r>
              <a:rPr lang="fr-FR" dirty="0" smtClean="0">
                <a:solidFill>
                  <a:srgbClr val="FF0000"/>
                </a:solidFill>
              </a:rPr>
              <a:t>.</a:t>
            </a:r>
          </a:p>
          <a:p>
            <a:endParaRPr lang="fr-FR" dirty="0" smtClean="0"/>
          </a:p>
          <a:p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3200" dirty="0" smtClean="0">
                <a:solidFill>
                  <a:srgbClr val="00B050"/>
                </a:solidFill>
              </a:rPr>
              <a:t>Les nouveaux programmes de physique-chimie</a:t>
            </a:r>
            <a:endParaRPr lang="fr-FR" sz="3200" dirty="0">
              <a:solidFill>
                <a:srgbClr val="00B050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fr-FR" dirty="0" smtClean="0"/>
              <a:t>Il y aura des ajouts sur le réchauffement climatique et le développement durable.</a:t>
            </a:r>
          </a:p>
          <a:p>
            <a:pPr algn="just"/>
            <a:r>
              <a:rPr lang="fr-FR" dirty="0" smtClean="0"/>
              <a:t>Pour compenser, certaines parties des programmes précédents vont disparaitre.</a:t>
            </a:r>
          </a:p>
          <a:p>
            <a:pPr algn="just"/>
            <a:endParaRPr lang="fr-FR" dirty="0" smtClean="0"/>
          </a:p>
          <a:p>
            <a:pPr algn="just"/>
            <a:r>
              <a:rPr lang="fr-FR" dirty="0" smtClean="0"/>
              <a:t>Il y a aussi de nombreuses petites modifications dans l’écriture des programmes (modifications de français). Je ne signalerai que celles qui ont une incidence importante sur l’enseignement du programme.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3600" dirty="0" smtClean="0">
                <a:solidFill>
                  <a:srgbClr val="00B050"/>
                </a:solidFill>
              </a:rPr>
              <a:t>AJOUTS ET SUPPRESSIONS CYCLE 3 (6</a:t>
            </a:r>
            <a:r>
              <a:rPr lang="fr-FR" sz="3600" baseline="30000" dirty="0" smtClean="0">
                <a:solidFill>
                  <a:srgbClr val="00B050"/>
                </a:solidFill>
              </a:rPr>
              <a:t>ème</a:t>
            </a:r>
            <a:r>
              <a:rPr lang="fr-FR" sz="3600" dirty="0" smtClean="0">
                <a:solidFill>
                  <a:srgbClr val="00B050"/>
                </a:solidFill>
              </a:rPr>
              <a:t>)</a:t>
            </a:r>
            <a:endParaRPr lang="fr-FR" sz="3600" dirty="0">
              <a:solidFill>
                <a:srgbClr val="00B050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fr-FR" sz="3200" dirty="0" smtClean="0"/>
              <a:t>En cycle 3, il n’y a ni ajout ni suppression significatif. Il y a seulement des déplacements de paragraphes ou des réécritures légèrement différentes qui n’impactent pas de manière importante le contenu du programme. </a:t>
            </a:r>
            <a:endParaRPr lang="fr-FR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>
                <a:solidFill>
                  <a:srgbClr val="00B050"/>
                </a:solidFill>
              </a:rPr>
              <a:t>AJOUTS ET SUPPRESSIONS CYCLE 4</a:t>
            </a:r>
            <a:endParaRPr lang="fr-FR" dirty="0">
              <a:solidFill>
                <a:srgbClr val="00B050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5400" dirty="0" smtClean="0"/>
              <a:t>Partie 1 (chimie): Organisation et transformation de la matière.</a:t>
            </a:r>
            <a:endParaRPr lang="fr-FR" sz="5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fr-FR" sz="4000" dirty="0" smtClean="0">
                <a:solidFill>
                  <a:srgbClr val="00B050"/>
                </a:solidFill>
              </a:rPr>
              <a:t>Ajouts dans la sous partie: Décrire la constitution et les états de la matière</a:t>
            </a:r>
            <a:endParaRPr lang="fr-FR" sz="4000" dirty="0">
              <a:solidFill>
                <a:srgbClr val="00B050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fr-FR" dirty="0" smtClean="0"/>
              <a:t>L’étude expérimentale des changements d’état est l’occasion de mettre l’accent sur les transferts d’énergie </a:t>
            </a:r>
            <a:r>
              <a:rPr lang="fr-FR" dirty="0" smtClean="0">
                <a:solidFill>
                  <a:srgbClr val="FF0000"/>
                </a:solidFill>
              </a:rPr>
              <a:t>et d’aborder l’impact du réchauffement climatique sur les glaciers et la banquise.</a:t>
            </a:r>
            <a:endParaRPr lang="fr-FR" dirty="0" smtClean="0"/>
          </a:p>
          <a:p>
            <a:pPr algn="just"/>
            <a:r>
              <a:rPr lang="fr-FR" dirty="0" smtClean="0"/>
              <a:t>Masse volumique : relation m =</a:t>
            </a:r>
            <a:r>
              <a:rPr lang="en-US" dirty="0" smtClean="0"/>
              <a:t> ρ</a:t>
            </a:r>
            <a:r>
              <a:rPr lang="fr-FR" dirty="0" smtClean="0"/>
              <a:t>.V, </a:t>
            </a:r>
            <a:r>
              <a:rPr lang="fr-FR" dirty="0" smtClean="0">
                <a:solidFill>
                  <a:srgbClr val="FF0000"/>
                </a:solidFill>
              </a:rPr>
              <a:t>influence de la température</a:t>
            </a:r>
          </a:p>
          <a:p>
            <a:pPr algn="just"/>
            <a:r>
              <a:rPr lang="fr-FR" dirty="0" smtClean="0">
                <a:solidFill>
                  <a:srgbClr val="FF0000"/>
                </a:solidFill>
              </a:rPr>
              <a:t>La variation de la masse volumique avec la température permet d’aborder une cause de l’élévation du niveau des mers et océans en lien avec le réchauffement climatique.</a:t>
            </a:r>
          </a:p>
          <a:p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3600" dirty="0" smtClean="0">
                <a:solidFill>
                  <a:srgbClr val="00B050"/>
                </a:solidFill>
              </a:rPr>
              <a:t>Ajouts dans la sous partie: Décrire la constitution et les états de la matière (suite)</a:t>
            </a:r>
            <a:endParaRPr lang="fr-FR" sz="3600" dirty="0">
              <a:solidFill>
                <a:srgbClr val="00B050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fr-FR" dirty="0" smtClean="0"/>
              <a:t>Ces études sont l’occasion d’aborder la dissolution de gaz </a:t>
            </a:r>
            <a:r>
              <a:rPr lang="fr-FR" dirty="0" smtClean="0">
                <a:solidFill>
                  <a:srgbClr val="FF0000"/>
                </a:solidFill>
              </a:rPr>
              <a:t>(notamment celle du CO2) </a:t>
            </a:r>
            <a:r>
              <a:rPr lang="fr-FR" dirty="0" smtClean="0"/>
              <a:t>dans l’eau au regard de problématiques liées à la santé et l’environnement.</a:t>
            </a:r>
          </a:p>
          <a:p>
            <a:pPr algn="just"/>
            <a:r>
              <a:rPr lang="fr-FR" dirty="0" smtClean="0"/>
              <a:t>Ces études peuvent prendre appui ou illustrer les différentes méthodes de traitement des eaux (</a:t>
            </a:r>
            <a:r>
              <a:rPr lang="fr-FR" dirty="0" smtClean="0">
                <a:solidFill>
                  <a:srgbClr val="FF0000"/>
                </a:solidFill>
              </a:rPr>
              <a:t>dépollution</a:t>
            </a:r>
            <a:r>
              <a:rPr lang="fr-FR" dirty="0" smtClean="0"/>
              <a:t>, purification, désalinisation…). </a:t>
            </a:r>
            <a:r>
              <a:rPr lang="fr-FR" dirty="0" smtClean="0">
                <a:solidFill>
                  <a:srgbClr val="FF0000"/>
                </a:solidFill>
              </a:rPr>
              <a:t>Elles permettent de sensibiliser les élèves au traitement des solutions avant rejet.</a:t>
            </a:r>
          </a:p>
          <a:p>
            <a:pPr algn="just"/>
            <a:endParaRPr lang="fr-FR" dirty="0" smtClean="0">
              <a:solidFill>
                <a:srgbClr val="FF0000"/>
              </a:solidFill>
            </a:endParaRPr>
          </a:p>
          <a:p>
            <a:pPr algn="just"/>
            <a:r>
              <a:rPr lang="fr-FR" dirty="0" smtClean="0"/>
              <a:t>Il n’ y a pas de suppression dans cette sous partie</a:t>
            </a:r>
          </a:p>
          <a:p>
            <a:endParaRPr lang="fr-FR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fr-FR" sz="3600" dirty="0" smtClean="0">
                <a:solidFill>
                  <a:srgbClr val="00B050"/>
                </a:solidFill>
              </a:rPr>
              <a:t>Ajouts dans la sous partie: Décrire et expliquer des transformations chimiques</a:t>
            </a:r>
            <a:endParaRPr lang="fr-FR" sz="3600" dirty="0">
              <a:solidFill>
                <a:srgbClr val="00B050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935480"/>
            <a:ext cx="8229600" cy="4708230"/>
          </a:xfrm>
        </p:spPr>
        <p:txBody>
          <a:bodyPr>
            <a:normAutofit fontScale="62500" lnSpcReduction="20000"/>
          </a:bodyPr>
          <a:lstStyle/>
          <a:p>
            <a:pPr algn="just"/>
            <a:r>
              <a:rPr lang="fr-FR" sz="2900" dirty="0" smtClean="0"/>
              <a:t>Interpréter une formule chimique en termes atomiques.- Dioxygène, dihydrogène, </a:t>
            </a:r>
            <a:r>
              <a:rPr lang="fr-FR" sz="2900" dirty="0" err="1" smtClean="0"/>
              <a:t>diazote</a:t>
            </a:r>
            <a:r>
              <a:rPr lang="fr-FR" sz="2900" dirty="0" smtClean="0"/>
              <a:t>, eau, dioxyde de carbone, </a:t>
            </a:r>
            <a:r>
              <a:rPr lang="fr-FR" sz="2900" dirty="0" smtClean="0">
                <a:solidFill>
                  <a:srgbClr val="FF0000"/>
                </a:solidFill>
              </a:rPr>
              <a:t>méthane, protoxyde d’azote (N2O).</a:t>
            </a:r>
          </a:p>
          <a:p>
            <a:pPr algn="just"/>
            <a:endParaRPr lang="fr-FR" sz="2900" b="1" dirty="0" smtClean="0"/>
          </a:p>
          <a:p>
            <a:pPr algn="just"/>
            <a:r>
              <a:rPr lang="fr-FR" sz="2900" dirty="0" smtClean="0"/>
              <a:t>Le titre : Propriétés </a:t>
            </a:r>
            <a:r>
              <a:rPr lang="fr-FR" sz="2900" dirty="0" err="1" smtClean="0"/>
              <a:t>acidobasiques</a:t>
            </a:r>
            <a:r>
              <a:rPr lang="fr-FR" sz="2900" dirty="0" smtClean="0"/>
              <a:t>  devient </a:t>
            </a:r>
            <a:r>
              <a:rPr lang="fr-FR" sz="2900" dirty="0" smtClean="0">
                <a:solidFill>
                  <a:srgbClr val="FF0000"/>
                </a:solidFill>
              </a:rPr>
              <a:t>Propriétés de quelques transformations chimiques</a:t>
            </a:r>
          </a:p>
          <a:p>
            <a:pPr algn="just">
              <a:buNone/>
            </a:pPr>
            <a:endParaRPr lang="fr-FR" sz="2900" dirty="0" smtClean="0">
              <a:solidFill>
                <a:srgbClr val="FF0000"/>
              </a:solidFill>
            </a:endParaRPr>
          </a:p>
          <a:p>
            <a:pPr algn="just"/>
            <a:r>
              <a:rPr lang="fr-FR" sz="2900" dirty="0" smtClean="0">
                <a:solidFill>
                  <a:srgbClr val="FF0000"/>
                </a:solidFill>
              </a:rPr>
              <a:t>Identifier les gaz à effet de serre produits lors de transformations chimiques</a:t>
            </a:r>
          </a:p>
          <a:p>
            <a:pPr algn="just"/>
            <a:r>
              <a:rPr lang="fr-FR" sz="2900" dirty="0" smtClean="0">
                <a:solidFill>
                  <a:srgbClr val="FF0000"/>
                </a:solidFill>
              </a:rPr>
              <a:t>Combustions dans l’air.</a:t>
            </a:r>
          </a:p>
          <a:p>
            <a:pPr algn="just"/>
            <a:r>
              <a:rPr lang="fr-FR" sz="2900" dirty="0" smtClean="0">
                <a:solidFill>
                  <a:srgbClr val="FF0000"/>
                </a:solidFill>
              </a:rPr>
              <a:t>Réactions de corrosion d’un métal.</a:t>
            </a:r>
          </a:p>
          <a:p>
            <a:pPr algn="just"/>
            <a:r>
              <a:rPr lang="fr-FR" sz="2900" dirty="0" smtClean="0">
                <a:solidFill>
                  <a:srgbClr val="FF0000"/>
                </a:solidFill>
              </a:rPr>
              <a:t>Gaz à effet de serre.</a:t>
            </a:r>
          </a:p>
          <a:p>
            <a:pPr algn="just"/>
            <a:endParaRPr lang="fr-FR" sz="2900" dirty="0" smtClean="0">
              <a:solidFill>
                <a:srgbClr val="FF0000"/>
              </a:solidFill>
            </a:endParaRPr>
          </a:p>
          <a:p>
            <a:pPr algn="just"/>
            <a:r>
              <a:rPr lang="fr-FR" sz="2900" dirty="0" smtClean="0">
                <a:solidFill>
                  <a:srgbClr val="FF0000"/>
                </a:solidFill>
              </a:rPr>
              <a:t>Elles (les transformations chimiques) permettent d’aborder des sujets liés à la sécurité, à notre impact sur le climat et l’environnement (émission de gaz à effets de </a:t>
            </a:r>
            <a:r>
              <a:rPr lang="fr-FR" sz="2900" u="sng" dirty="0" smtClean="0">
                <a:solidFill>
                  <a:srgbClr val="FF0000"/>
                </a:solidFill>
              </a:rPr>
              <a:t>serre</a:t>
            </a:r>
            <a:r>
              <a:rPr lang="fr-FR" sz="2900" dirty="0" smtClean="0">
                <a:solidFill>
                  <a:srgbClr val="FF0000"/>
                </a:solidFill>
              </a:rPr>
              <a:t>, acidification des océans) et de proposer  des pistes pour le limiter (ressources d’énergie </a:t>
            </a:r>
            <a:r>
              <a:rPr lang="fr-FR" sz="2900" dirty="0" err="1" smtClean="0">
                <a:solidFill>
                  <a:srgbClr val="FF0000"/>
                </a:solidFill>
              </a:rPr>
              <a:t>décarbonée</a:t>
            </a:r>
            <a:r>
              <a:rPr lang="fr-FR" sz="2900" dirty="0" smtClean="0">
                <a:solidFill>
                  <a:srgbClr val="FF0000"/>
                </a:solidFill>
              </a:rPr>
              <a:t>, traitement des déchets, recyclage, captation du dioxyde de carbone). C’est l’occasion de sensibiliser ainsi les élèves à la notion d’empreinte (ou bilan) carbone).</a:t>
            </a:r>
          </a:p>
          <a:p>
            <a:pPr algn="just"/>
            <a:endParaRPr lang="fr-FR" dirty="0" smtClean="0">
              <a:solidFill>
                <a:srgbClr val="FF0000"/>
              </a:solidFill>
            </a:endParaRPr>
          </a:p>
          <a:p>
            <a:pPr algn="just">
              <a:buNone/>
            </a:pPr>
            <a:endParaRPr lang="fr-FR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3600" dirty="0" smtClean="0">
                <a:solidFill>
                  <a:srgbClr val="00B050"/>
                </a:solidFill>
              </a:rPr>
              <a:t>Suppressions dans la sous partie: Décrire et expliquer des transformations chimiques</a:t>
            </a:r>
            <a:endParaRPr lang="fr-FR" sz="3600" dirty="0">
              <a:solidFill>
                <a:srgbClr val="00B050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sz="3200" dirty="0" smtClean="0"/>
              <a:t>Réactions entre solutions acides et basiques.</a:t>
            </a:r>
          </a:p>
          <a:p>
            <a:r>
              <a:rPr lang="fr-FR" sz="3200" dirty="0" smtClean="0"/>
              <a:t>Réactions entre solutions acides et métaux.</a:t>
            </a:r>
          </a:p>
          <a:p>
            <a:pPr>
              <a:buNone/>
            </a:pP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3600" dirty="0" smtClean="0">
                <a:solidFill>
                  <a:srgbClr val="00B050"/>
                </a:solidFill>
              </a:rPr>
              <a:t>Ajouts dans la sous partie : Décrire l’organisation de la matière dans l’univers</a:t>
            </a:r>
            <a:endParaRPr lang="fr-FR" sz="3600" dirty="0">
              <a:solidFill>
                <a:srgbClr val="00B050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fr-FR" b="1" dirty="0" smtClean="0"/>
          </a:p>
          <a:p>
            <a:pPr algn="just"/>
            <a:r>
              <a:rPr lang="fr-FR" sz="3200" dirty="0" smtClean="0">
                <a:solidFill>
                  <a:srgbClr val="FF0000"/>
                </a:solidFill>
              </a:rPr>
              <a:t>Comparer les ressources terrestres de certains éléments. </a:t>
            </a:r>
          </a:p>
          <a:p>
            <a:pPr lvl="0" algn="just"/>
            <a:r>
              <a:rPr lang="fr-FR" sz="3200" dirty="0" smtClean="0"/>
              <a:t>Les éléments sur Terre et dans l’Univers  (hydrogène, hélium, éléments lourds : oxygène,  carbone, fer, silicium, </a:t>
            </a:r>
            <a:r>
              <a:rPr lang="fr-FR" sz="3200" dirty="0" smtClean="0">
                <a:solidFill>
                  <a:srgbClr val="FF0000"/>
                </a:solidFill>
              </a:rPr>
              <a:t>terres rares</a:t>
            </a:r>
            <a:r>
              <a:rPr lang="fr-FR" sz="3200" dirty="0" smtClean="0"/>
              <a:t>…). </a:t>
            </a:r>
          </a:p>
          <a:p>
            <a:pPr lvl="0" algn="just"/>
            <a:endParaRPr lang="fr-FR" dirty="0" smtClean="0"/>
          </a:p>
          <a:p>
            <a:pPr lvl="0" algn="just">
              <a:buNone/>
            </a:pPr>
            <a:endParaRPr lang="fr-FR" dirty="0" smtClean="0"/>
          </a:p>
          <a:p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3600" dirty="0" smtClean="0">
                <a:solidFill>
                  <a:srgbClr val="00B050"/>
                </a:solidFill>
              </a:rPr>
              <a:t>Suppressions dans la sous partie : Décrire l’organisation de la matière dans l’univers</a:t>
            </a:r>
            <a:endParaRPr lang="fr-FR" sz="3600" dirty="0">
              <a:solidFill>
                <a:srgbClr val="00B050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fr-FR" dirty="0" smtClean="0"/>
              <a:t> </a:t>
            </a:r>
            <a:r>
              <a:rPr lang="fr-FR" sz="3600" dirty="0" smtClean="0"/>
              <a:t>Connaître et comprendre l’origine de la matière.</a:t>
            </a:r>
          </a:p>
          <a:p>
            <a:pPr algn="just"/>
            <a:r>
              <a:rPr lang="fr-FR" sz="3600" dirty="0" smtClean="0"/>
              <a:t>Comprendre que la matière observable est partout de même nature et obéit aux même lois.</a:t>
            </a:r>
          </a:p>
          <a:p>
            <a:pPr algn="just"/>
            <a:r>
              <a:rPr lang="fr-FR" sz="3600" dirty="0" smtClean="0"/>
              <a:t> La matière constituant la Terre et les étoiles.</a:t>
            </a:r>
            <a:endParaRPr lang="fr-FR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>
                <a:solidFill>
                  <a:srgbClr val="00B050"/>
                </a:solidFill>
              </a:rPr>
              <a:t>AJOUTS ET SUPPRESSIONS CYCLE 4</a:t>
            </a:r>
            <a:endParaRPr lang="fr-FR" dirty="0">
              <a:solidFill>
                <a:srgbClr val="00B050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5400" dirty="0" smtClean="0"/>
              <a:t>Partie 2: Mouvement et Interactions.</a:t>
            </a:r>
            <a:endParaRPr lang="fr-FR" sz="5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fr-FR" sz="2400" b="1" dirty="0" smtClean="0">
                <a:solidFill>
                  <a:srgbClr val="00B050"/>
                </a:solidFill>
              </a:rPr>
              <a:t>Suppressions  et ajout dans la sous partie: Modéliser une action exercée sur un objet par </a:t>
            </a:r>
            <a:r>
              <a:rPr lang="fr-FR" sz="2400" b="1" strike="sngStrike" dirty="0" smtClean="0">
                <a:solidFill>
                  <a:srgbClr val="FF0000"/>
                </a:solidFill>
              </a:rPr>
              <a:t>un point d’application</a:t>
            </a:r>
            <a:r>
              <a:rPr lang="fr-FR" sz="2400" b="1" dirty="0" smtClean="0">
                <a:solidFill>
                  <a:srgbClr val="00B050"/>
                </a:solidFill>
              </a:rPr>
              <a:t>, une force caractérisée par une direction, un sens et une valeur</a:t>
            </a:r>
            <a:endParaRPr lang="fr-FR" sz="2400" dirty="0">
              <a:solidFill>
                <a:srgbClr val="00B050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fr-FR" b="1" u="sng" dirty="0" smtClean="0"/>
              <a:t>Suppressions</a:t>
            </a:r>
          </a:p>
          <a:p>
            <a:r>
              <a:rPr lang="fr-FR" dirty="0" smtClean="0"/>
              <a:t>Associer la notion d’interaction à la notion de force.</a:t>
            </a:r>
          </a:p>
          <a:p>
            <a:r>
              <a:rPr lang="fr-FR" dirty="0" smtClean="0"/>
              <a:t>Expérimenter la persistance du mouvement  rectiligne uniforme en l'absence d'interaction  (frottement). </a:t>
            </a:r>
          </a:p>
          <a:p>
            <a:r>
              <a:rPr lang="fr-FR" dirty="0" smtClean="0"/>
              <a:t>Expérimenter	des	actions	produisant	un mouvement (fusée, moteur à réaction). </a:t>
            </a:r>
          </a:p>
          <a:p>
            <a:endParaRPr lang="fr-FR" dirty="0" smtClean="0"/>
          </a:p>
          <a:p>
            <a:pPr>
              <a:buNone/>
            </a:pPr>
            <a:r>
              <a:rPr lang="fr-FR" b="1" u="sng" dirty="0" smtClean="0"/>
              <a:t>Ajout</a:t>
            </a:r>
          </a:p>
          <a:p>
            <a:pPr algn="just"/>
            <a:r>
              <a:rPr lang="fr-FR" dirty="0" smtClean="0"/>
              <a:t>L’Étude de la loi de gravitation est l’occasion d’aborder qualitativement la notion d’interaction 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>
                <a:solidFill>
                  <a:srgbClr val="00B050"/>
                </a:solidFill>
              </a:rPr>
              <a:t>AJOUTS ET SUPPRESSIONS CYCLE 4</a:t>
            </a:r>
            <a:endParaRPr lang="fr-FR" dirty="0">
              <a:solidFill>
                <a:srgbClr val="00B050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5400" dirty="0" smtClean="0"/>
              <a:t>Partie 3: </a:t>
            </a:r>
            <a:r>
              <a:rPr lang="fr-FR" sz="5400" b="1" dirty="0" smtClean="0"/>
              <a:t>L’énergie, </a:t>
            </a:r>
            <a:r>
              <a:rPr lang="fr-FR" sz="5400" b="1" dirty="0" smtClean="0">
                <a:solidFill>
                  <a:srgbClr val="FF0000"/>
                </a:solidFill>
              </a:rPr>
              <a:t>ses transferts</a:t>
            </a:r>
            <a:r>
              <a:rPr lang="fr-FR" sz="5400" b="1" dirty="0" smtClean="0"/>
              <a:t> et ses conversions.</a:t>
            </a:r>
            <a:endParaRPr lang="fr-FR" sz="5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fr-FR" sz="3200" dirty="0" smtClean="0">
                <a:solidFill>
                  <a:srgbClr val="00B050"/>
                </a:solidFill>
              </a:rPr>
              <a:t>Ajouts  dans la sous partie: </a:t>
            </a:r>
            <a:r>
              <a:rPr lang="fr-FR" sz="3200" b="1" dirty="0" smtClean="0">
                <a:solidFill>
                  <a:srgbClr val="00B050"/>
                </a:solidFill>
              </a:rPr>
              <a:t>Identifier les sources, les transferts, les conversions et les formes d’énergie . Utiliser la conservation de l’énergie.</a:t>
            </a:r>
            <a:endParaRPr lang="fr-FR" sz="3200" dirty="0">
              <a:solidFill>
                <a:srgbClr val="00B050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935480"/>
            <a:ext cx="8229600" cy="4779668"/>
          </a:xfrm>
        </p:spPr>
        <p:txBody>
          <a:bodyPr>
            <a:normAutofit/>
          </a:bodyPr>
          <a:lstStyle/>
          <a:p>
            <a:pPr algn="just"/>
            <a:r>
              <a:rPr lang="fr-FR" sz="2900" dirty="0" smtClean="0">
                <a:solidFill>
                  <a:srgbClr val="FF0000"/>
                </a:solidFill>
              </a:rPr>
              <a:t>Identifier un dispositif de conversion d’énergie dont le  fonctionnement s’accompagne d’une émission de dioxyde  de carbone. </a:t>
            </a:r>
          </a:p>
          <a:p>
            <a:pPr algn="just"/>
            <a:r>
              <a:rPr lang="fr-FR" sz="2900" dirty="0" smtClean="0">
                <a:solidFill>
                  <a:srgbClr val="FF0000"/>
                </a:solidFill>
              </a:rPr>
              <a:t>Analyser une situation où, pour un système donné, les  valeurs des transferts d’énergie entrant et sortant sont  différentes. </a:t>
            </a:r>
          </a:p>
          <a:p>
            <a:pPr algn="just"/>
            <a:r>
              <a:rPr lang="fr-FR" sz="2900" dirty="0" smtClean="0">
                <a:solidFill>
                  <a:srgbClr val="FF0000"/>
                </a:solidFill>
              </a:rPr>
              <a:t>Ce thème fournit l’occasion d’analyser un bilan qualitatif d’énergie pour le système Terre-atmosphère.</a:t>
            </a:r>
          </a:p>
          <a:p>
            <a:pPr algn="just">
              <a:buNone/>
            </a:pPr>
            <a:endParaRPr lang="fr-FR" sz="2900" dirty="0" smtClean="0">
              <a:solidFill>
                <a:srgbClr val="FF0000"/>
              </a:solidFill>
            </a:endParaRPr>
          </a:p>
          <a:p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fr-FR" sz="3200" dirty="0" smtClean="0">
                <a:solidFill>
                  <a:srgbClr val="00B050"/>
                </a:solidFill>
              </a:rPr>
              <a:t>Ajouts  dans la sous partie: </a:t>
            </a:r>
            <a:r>
              <a:rPr lang="fr-FR" sz="3200" b="1" dirty="0" smtClean="0">
                <a:solidFill>
                  <a:srgbClr val="00B050"/>
                </a:solidFill>
              </a:rPr>
              <a:t>Identifier les sources, les transferts, les conversions et les formes d’énergie . Utiliser la conservation de l’énergie.</a:t>
            </a:r>
            <a:endParaRPr lang="fr-FR" sz="3200" dirty="0">
              <a:solidFill>
                <a:srgbClr val="00B050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935480"/>
            <a:ext cx="8229600" cy="4779668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fr-FR" sz="2900" dirty="0" smtClean="0">
                <a:solidFill>
                  <a:srgbClr val="FF0000"/>
                </a:solidFill>
              </a:rPr>
              <a:t>Associer l’émission et l’absorption d’un rayonnement à un transfert d’énergie. </a:t>
            </a:r>
          </a:p>
          <a:p>
            <a:pPr lvl="0" algn="just">
              <a:buNone/>
            </a:pPr>
            <a:r>
              <a:rPr lang="fr-FR" sz="2900" dirty="0" smtClean="0">
                <a:solidFill>
                  <a:srgbClr val="FF0000"/>
                </a:solidFill>
              </a:rPr>
              <a:t>-Rayonnement émis par un objet. </a:t>
            </a:r>
          </a:p>
          <a:p>
            <a:pPr lvl="0" algn="just">
              <a:buNone/>
            </a:pPr>
            <a:r>
              <a:rPr lang="fr-FR" sz="2900" dirty="0" smtClean="0">
                <a:solidFill>
                  <a:srgbClr val="FF0000"/>
                </a:solidFill>
              </a:rPr>
              <a:t>- Absorption d’un rayonnement par un objet. </a:t>
            </a:r>
          </a:p>
          <a:p>
            <a:pPr lvl="0" algn="just">
              <a:buNone/>
            </a:pPr>
            <a:r>
              <a:rPr lang="fr-FR" sz="2900" dirty="0" smtClean="0">
                <a:solidFill>
                  <a:srgbClr val="FF0000"/>
                </a:solidFill>
              </a:rPr>
              <a:t>-Transfert d’énergie par rayonnement. </a:t>
            </a:r>
          </a:p>
          <a:p>
            <a:pPr lvl="0" algn="just">
              <a:buNone/>
            </a:pPr>
            <a:r>
              <a:rPr lang="fr-FR" sz="2900" dirty="0" smtClean="0">
                <a:solidFill>
                  <a:srgbClr val="FF0000"/>
                </a:solidFill>
              </a:rPr>
              <a:t>- Absorption du rayonnement terrestre par les gaz à  effet de serre. </a:t>
            </a:r>
          </a:p>
          <a:p>
            <a:pPr algn="just">
              <a:buNone/>
            </a:pPr>
            <a:r>
              <a:rPr lang="fr-FR" sz="2900" dirty="0" smtClean="0">
                <a:solidFill>
                  <a:srgbClr val="FF0000"/>
                </a:solidFill>
              </a:rPr>
              <a:t>   (L’étude privilégie des situations concrètes : chauffage par absorption d’un rayonnement, images thermographiques (images satellitaires, d’habitations, d’objets de la vie quotidienne, d’êtres vivants…).</a:t>
            </a:r>
          </a:p>
          <a:p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fr-FR" sz="2800" dirty="0" smtClean="0">
                <a:solidFill>
                  <a:srgbClr val="00B050"/>
                </a:solidFill>
              </a:rPr>
              <a:t>Suppressions  dans la sous partie: </a:t>
            </a:r>
            <a:r>
              <a:rPr lang="fr-FR" sz="2800" b="1" dirty="0" smtClean="0">
                <a:solidFill>
                  <a:srgbClr val="00B050"/>
                </a:solidFill>
              </a:rPr>
              <a:t>Identifier les sources, les transferts, les conversions et les formes d’énergie . Utiliser la conservation de l’énergie.</a:t>
            </a:r>
            <a:endParaRPr lang="fr-FR" sz="2800" b="1" dirty="0">
              <a:solidFill>
                <a:srgbClr val="00B050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sz="3600" dirty="0" smtClean="0"/>
              <a:t>Identifier les sources, les transferts et les conversions d’énergies. </a:t>
            </a:r>
          </a:p>
          <a:p>
            <a:pPr>
              <a:buNone/>
            </a:pP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2800" dirty="0" smtClean="0">
                <a:solidFill>
                  <a:srgbClr val="00B050"/>
                </a:solidFill>
              </a:rPr>
              <a:t>Ajouts dans la sous partie: </a:t>
            </a:r>
            <a:r>
              <a:rPr lang="fr-FR" sz="2800" b="1" dirty="0" smtClean="0">
                <a:solidFill>
                  <a:srgbClr val="00B050"/>
                </a:solidFill>
              </a:rPr>
              <a:t>Réaliser des circuits électriques simples et exploiter les lois de l’électricité.</a:t>
            </a:r>
            <a:endParaRPr lang="fr-FR" sz="2800" dirty="0">
              <a:solidFill>
                <a:srgbClr val="00B050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fr-FR" dirty="0" smtClean="0"/>
              <a:t>Les activités proposées permettent de  sensibiliser les </a:t>
            </a:r>
            <a:r>
              <a:rPr lang="fr-FR" dirty="0" smtClean="0">
                <a:solidFill>
                  <a:srgbClr val="FF0000"/>
                </a:solidFill>
              </a:rPr>
              <a:t>élèves aux enjeux </a:t>
            </a:r>
            <a:r>
              <a:rPr lang="fr-FR" b="1" u="sng" dirty="0" smtClean="0">
                <a:solidFill>
                  <a:srgbClr val="FF0000"/>
                </a:solidFill>
              </a:rPr>
              <a:t>d’économies  d’énergie </a:t>
            </a:r>
            <a:r>
              <a:rPr lang="fr-FR" dirty="0" smtClean="0">
                <a:solidFill>
                  <a:srgbClr val="FF0000"/>
                </a:solidFill>
              </a:rPr>
              <a:t>(éclairage, chauffage,…) </a:t>
            </a:r>
            <a:r>
              <a:rPr lang="fr-FR" dirty="0" smtClean="0"/>
              <a:t>pour  développer des comportements responsables  et citoyens. </a:t>
            </a:r>
            <a:r>
              <a:rPr lang="fr-FR" dirty="0" smtClean="0">
                <a:solidFill>
                  <a:srgbClr val="FF0000"/>
                </a:solidFill>
              </a:rPr>
              <a:t>L’évaluation d’un coût  énergétique associé à une utilisation du  </a:t>
            </a:r>
            <a:r>
              <a:rPr lang="fr-FR" b="1" u="sng" dirty="0" smtClean="0">
                <a:solidFill>
                  <a:srgbClr val="FF0000"/>
                </a:solidFill>
              </a:rPr>
              <a:t>numérique</a:t>
            </a:r>
            <a:r>
              <a:rPr lang="fr-FR" dirty="0" smtClean="0">
                <a:solidFill>
                  <a:srgbClr val="FF0000"/>
                </a:solidFill>
              </a:rPr>
              <a:t> en est également une illustration  pertinente. </a:t>
            </a:r>
          </a:p>
          <a:p>
            <a:pPr algn="just"/>
            <a:r>
              <a:rPr lang="fr-FR" dirty="0" smtClean="0">
                <a:solidFill>
                  <a:srgbClr val="FF0000"/>
                </a:solidFill>
              </a:rPr>
              <a:t>Cette thématique fournit l’occasion de présenter des dispositifs permettant de convertir de l’énergie électrique dans un objectif de stockage.</a:t>
            </a:r>
          </a:p>
          <a:p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2800" dirty="0" smtClean="0">
                <a:solidFill>
                  <a:srgbClr val="00B050"/>
                </a:solidFill>
              </a:rPr>
              <a:t>Suppressions dans la sous partie: </a:t>
            </a:r>
            <a:r>
              <a:rPr lang="fr-FR" sz="2800" b="1" dirty="0" smtClean="0">
                <a:solidFill>
                  <a:srgbClr val="00B050"/>
                </a:solidFill>
              </a:rPr>
              <a:t>Réaliser des circuits électriques simples et exploiter les lois de l’électricité.</a:t>
            </a:r>
            <a:endParaRPr lang="fr-FR" sz="2800" dirty="0">
              <a:solidFill>
                <a:srgbClr val="00B050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fr-FR" dirty="0" smtClean="0"/>
              <a:t>Loi d’unicité des tensions.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>
                <a:solidFill>
                  <a:srgbClr val="00B050"/>
                </a:solidFill>
              </a:rPr>
              <a:t>AJOUTS ET SUPPRESSIONS CYCLE 4</a:t>
            </a:r>
            <a:endParaRPr lang="fr-FR" dirty="0">
              <a:solidFill>
                <a:srgbClr val="00B050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5400" dirty="0" smtClean="0"/>
              <a:t>Partie 4: Des signaux pour observer et communiquer</a:t>
            </a:r>
            <a:endParaRPr lang="fr-FR" sz="5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 smtClean="0">
                <a:solidFill>
                  <a:srgbClr val="00B050"/>
                </a:solidFill>
              </a:rPr>
              <a:t>Suppressions</a:t>
            </a:r>
            <a:endParaRPr lang="fr-FR" dirty="0">
              <a:solidFill>
                <a:srgbClr val="00B050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fr-FR" dirty="0" smtClean="0"/>
              <a:t>Les élèves découvrent différents types de  rayonnements (lumière visible, ondes radio,  rayons X...). </a:t>
            </a:r>
          </a:p>
          <a:p>
            <a:pPr algn="just"/>
            <a:r>
              <a:rPr lang="fr-FR" b="1" dirty="0" smtClean="0"/>
              <a:t>Signal et information</a:t>
            </a:r>
            <a:r>
              <a:rPr lang="fr-FR" dirty="0" smtClean="0"/>
              <a:t> </a:t>
            </a:r>
          </a:p>
          <a:p>
            <a:pPr algn="just">
              <a:buNone/>
            </a:pPr>
            <a:r>
              <a:rPr lang="fr-FR" dirty="0" smtClean="0"/>
              <a:t>   Comprendre que l’utilisation du son et de la lumière permettent d’émettre, de transporter un signal donc une  information. </a:t>
            </a:r>
          </a:p>
          <a:p>
            <a:pPr algn="just">
              <a:buNone/>
            </a:pPr>
            <a:endParaRPr lang="fr-FR" dirty="0" smtClean="0"/>
          </a:p>
          <a:p>
            <a:pPr algn="just"/>
            <a:r>
              <a:rPr lang="fr-FR" dirty="0" smtClean="0"/>
              <a:t>Il n’y a pas d’ajout dans cette partie.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>
                <a:solidFill>
                  <a:srgbClr val="FF0000"/>
                </a:solidFill>
              </a:rPr>
              <a:t>Adaptation locale des programmes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sz="4400" dirty="0" smtClean="0"/>
              <a:t>La </a:t>
            </a:r>
            <a:r>
              <a:rPr lang="fr-FR" sz="4400" dirty="0" err="1" smtClean="0"/>
              <a:t>Chlordécone</a:t>
            </a:r>
            <a:endParaRPr lang="fr-FR" sz="4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ébit">
  <a:themeElements>
    <a:clrScheme name="Débit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Débit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Débit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448</TotalTime>
  <Words>1162</Words>
  <Application>Microsoft Office PowerPoint</Application>
  <PresentationFormat>Affichage à l'écran (4:3)</PresentationFormat>
  <Paragraphs>88</Paragraphs>
  <Slides>22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22</vt:i4>
      </vt:variant>
    </vt:vector>
  </HeadingPairs>
  <TitlesOfParts>
    <vt:vector size="23" baseType="lpstr">
      <vt:lpstr>Débit</vt:lpstr>
      <vt:lpstr>Réunion de rentrée septembre 2020</vt:lpstr>
      <vt:lpstr>Objectif de l’aménagement des programmes</vt:lpstr>
      <vt:lpstr>Les nouveaux programmes de physique-chimie</vt:lpstr>
      <vt:lpstr>AJOUTS ET SUPPRESSIONS CYCLE 3 (6ème)</vt:lpstr>
      <vt:lpstr>AJOUTS ET SUPPRESSIONS CYCLE 4</vt:lpstr>
      <vt:lpstr>Ajouts dans la sous partie: Décrire la constitution et les états de la matière</vt:lpstr>
      <vt:lpstr>Ajouts dans la sous partie: Décrire la constitution et les états de la matière (suite)</vt:lpstr>
      <vt:lpstr>Ajouts dans la sous partie: Décrire et expliquer des transformations chimiques</vt:lpstr>
      <vt:lpstr>Suppressions dans la sous partie: Décrire et expliquer des transformations chimiques</vt:lpstr>
      <vt:lpstr>Ajouts dans la sous partie : Décrire l’organisation de la matière dans l’univers</vt:lpstr>
      <vt:lpstr>Suppressions dans la sous partie : Décrire l’organisation de la matière dans l’univers</vt:lpstr>
      <vt:lpstr>AJOUTS ET SUPPRESSIONS CYCLE 4</vt:lpstr>
      <vt:lpstr>Suppressions  et ajout dans la sous partie: Modéliser une action exercée sur un objet par un point d’application, une force caractérisée par une direction, un sens et une valeur</vt:lpstr>
      <vt:lpstr>AJOUTS ET SUPPRESSIONS CYCLE 4</vt:lpstr>
      <vt:lpstr>Ajouts  dans la sous partie: Identifier les sources, les transferts, les conversions et les formes d’énergie . Utiliser la conservation de l’énergie.</vt:lpstr>
      <vt:lpstr>Ajouts  dans la sous partie: Identifier les sources, les transferts, les conversions et les formes d’énergie . Utiliser la conservation de l’énergie.</vt:lpstr>
      <vt:lpstr>Suppressions  dans la sous partie: Identifier les sources, les transferts, les conversions et les formes d’énergie . Utiliser la conservation de l’énergie.</vt:lpstr>
      <vt:lpstr>Ajouts dans la sous partie: Réaliser des circuits électriques simples et exploiter les lois de l’électricité.</vt:lpstr>
      <vt:lpstr>Suppressions dans la sous partie: Réaliser des circuits électriques simples et exploiter les lois de l’électricité.</vt:lpstr>
      <vt:lpstr>AJOUTS ET SUPPRESSIONS CYCLE 4</vt:lpstr>
      <vt:lpstr>Suppressions</vt:lpstr>
      <vt:lpstr>Adaptation locale des programmes</vt:lpstr>
    </vt:vector>
  </TitlesOfParts>
  <Company>Your Company Name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Your User Name</dc:creator>
  <cp:lastModifiedBy>Your User Name</cp:lastModifiedBy>
  <cp:revision>19</cp:revision>
  <dcterms:created xsi:type="dcterms:W3CDTF">2020-08-12T19:21:35Z</dcterms:created>
  <dcterms:modified xsi:type="dcterms:W3CDTF">2020-09-17T16:45:22Z</dcterms:modified>
</cp:coreProperties>
</file>