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46" r:id="rId1"/>
  </p:sldMasterIdLst>
  <p:notesMasterIdLst>
    <p:notesMasterId r:id="rId34"/>
  </p:notesMasterIdLst>
  <p:sldIdLst>
    <p:sldId id="256" r:id="rId2"/>
    <p:sldId id="257" r:id="rId3"/>
    <p:sldId id="261" r:id="rId4"/>
    <p:sldId id="259" r:id="rId5"/>
    <p:sldId id="263" r:id="rId6"/>
    <p:sldId id="284" r:id="rId7"/>
    <p:sldId id="262" r:id="rId8"/>
    <p:sldId id="264" r:id="rId9"/>
    <p:sldId id="285" r:id="rId10"/>
    <p:sldId id="265" r:id="rId11"/>
    <p:sldId id="266" r:id="rId12"/>
    <p:sldId id="267" r:id="rId13"/>
    <p:sldId id="286" r:id="rId14"/>
    <p:sldId id="268" r:id="rId15"/>
    <p:sldId id="269" r:id="rId16"/>
    <p:sldId id="271" r:id="rId17"/>
    <p:sldId id="287" r:id="rId18"/>
    <p:sldId id="270" r:id="rId19"/>
    <p:sldId id="272" r:id="rId20"/>
    <p:sldId id="273" r:id="rId21"/>
    <p:sldId id="274" r:id="rId22"/>
    <p:sldId id="288" r:id="rId23"/>
    <p:sldId id="275" r:id="rId24"/>
    <p:sldId id="276" r:id="rId25"/>
    <p:sldId id="277" r:id="rId26"/>
    <p:sldId id="289" r:id="rId27"/>
    <p:sldId id="278" r:id="rId28"/>
    <p:sldId id="279" r:id="rId29"/>
    <p:sldId id="280" r:id="rId30"/>
    <p:sldId id="281" r:id="rId31"/>
    <p:sldId id="282" r:id="rId32"/>
    <p:sldId id="283" r:id="rId33"/>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20066"/>
    <a:srgbClr val="D76383"/>
    <a:srgbClr val="DF6383"/>
    <a:srgbClr val="E2718F"/>
    <a:srgbClr val="DD597C"/>
    <a:srgbClr val="E06686"/>
    <a:srgbClr val="D95981"/>
    <a:srgbClr val="E17B9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4555" autoAdjust="0"/>
    <p:restoredTop sz="94660"/>
  </p:normalViewPr>
  <p:slideViewPr>
    <p:cSldViewPr snapToGrid="0">
      <p:cViewPr>
        <p:scale>
          <a:sx n="104" d="100"/>
          <a:sy n="104" d="100"/>
        </p:scale>
        <p:origin x="54" y="156"/>
      </p:cViewPr>
      <p:guideLst/>
    </p:cSldViewPr>
  </p:slideViewPr>
  <p:notesTextViewPr>
    <p:cViewPr>
      <p:scale>
        <a:sx n="3" d="2"/>
        <a:sy n="3" d="2"/>
      </p:scale>
      <p:origin x="0" y="0"/>
    </p:cViewPr>
  </p:notesTextViewPr>
  <p:notesViewPr>
    <p:cSldViewPr snapToGrid="0">
      <p:cViewPr varScale="1">
        <p:scale>
          <a:sx n="73" d="100"/>
          <a:sy n="73" d="100"/>
        </p:scale>
        <p:origin x="2478" y="57"/>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microsoft.com/office/2015/10/relationships/revisionInfo" Target="revisionInfo.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FD188B0-E0A5-409C-A7C1-D4F3869D6A65}" type="datetimeFigureOut">
              <a:rPr lang="fr-FR" smtClean="0"/>
              <a:t>11/02/2018</a:t>
            </a:fld>
            <a:endParaRPr lang="fr-FR"/>
          </a:p>
        </p:txBody>
      </p:sp>
      <p:sp>
        <p:nvSpPr>
          <p:cNvPr id="4" name="Espace réservé de l'image des diapositives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commentair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400D307-37AA-4984-9E32-F8A386EDE8EC}" type="slidenum">
              <a:rPr lang="fr-FR" smtClean="0"/>
              <a:t>‹N°›</a:t>
            </a:fld>
            <a:endParaRPr lang="fr-FR"/>
          </a:p>
        </p:txBody>
      </p:sp>
    </p:spTree>
    <p:extLst>
      <p:ext uri="{BB962C8B-B14F-4D97-AF65-F5344CB8AC3E}">
        <p14:creationId xmlns:p14="http://schemas.microsoft.com/office/powerpoint/2010/main" val="416980447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2400D307-37AA-4984-9E32-F8A386EDE8EC}" type="slidenum">
              <a:rPr lang="fr-FR" smtClean="0"/>
              <a:t>1</a:t>
            </a:fld>
            <a:endParaRPr lang="fr-FR"/>
          </a:p>
        </p:txBody>
      </p:sp>
    </p:spTree>
    <p:extLst>
      <p:ext uri="{BB962C8B-B14F-4D97-AF65-F5344CB8AC3E}">
        <p14:creationId xmlns:p14="http://schemas.microsoft.com/office/powerpoint/2010/main" val="30811421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762743" y="3531205"/>
            <a:ext cx="5618515" cy="977621"/>
          </a:xfrm>
          <a:ln>
            <a:noFill/>
          </a:ln>
        </p:spPr>
        <p:txBody>
          <a:bodyPr tIns="91440" bIns="91440">
            <a:normAutofit/>
          </a:bodyPr>
          <a:lstStyle>
            <a:lvl1pPr marL="0" indent="0" algn="l">
              <a:buNone/>
              <a:defRPr sz="1600" b="0" cap="all" baseline="0">
                <a:solidFill>
                  <a:schemeClr val="tx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Click to edit Master subtitle style</a:t>
            </a:r>
          </a:p>
        </p:txBody>
      </p:sp>
      <p:sp>
        <p:nvSpPr>
          <p:cNvPr id="4" name="Date Placeholder 3"/>
          <p:cNvSpPr>
            <a:spLocks noGrp="1"/>
          </p:cNvSpPr>
          <p:nvPr>
            <p:ph type="dt" sz="half" idx="10"/>
          </p:nvPr>
        </p:nvSpPr>
        <p:spPr/>
        <p:txBody>
          <a:bodyPr/>
          <a:lstStyle/>
          <a:p>
            <a:fld id="{0C1A86EC-82A3-4818-9AB9-C33FF65E8537}" type="datetime1">
              <a:rPr lang="fr-FR" smtClean="0"/>
              <a:t>11/02/2018</a:t>
            </a:fld>
            <a:endParaRPr lang="fr-FR"/>
          </a:p>
        </p:txBody>
      </p:sp>
      <p:sp>
        <p:nvSpPr>
          <p:cNvPr id="5" name="Footer Placeholder 4"/>
          <p:cNvSpPr>
            <a:spLocks noGrp="1"/>
          </p:cNvSpPr>
          <p:nvPr>
            <p:ph type="ftr" sz="quarter" idx="11"/>
          </p:nvPr>
        </p:nvSpPr>
        <p:spPr>
          <a:xfrm>
            <a:off x="2396319" y="329308"/>
            <a:ext cx="3086292" cy="309201"/>
          </a:xfrm>
        </p:spPr>
        <p:txBody>
          <a:bodyPr/>
          <a:lstStyle/>
          <a:p>
            <a:r>
              <a:rPr lang="fr-FR" smtClean="0"/>
              <a:t>Diaporama réalisé par Line Richer,  Professeure de SES  Académie de Martinique Oct 2017</a:t>
            </a:r>
            <a:endParaRPr lang="fr-FR"/>
          </a:p>
        </p:txBody>
      </p:sp>
      <p:sp>
        <p:nvSpPr>
          <p:cNvPr id="6" name="Slide Number Placeholder 5"/>
          <p:cNvSpPr>
            <a:spLocks noGrp="1"/>
          </p:cNvSpPr>
          <p:nvPr>
            <p:ph type="sldNum" sz="quarter" idx="12"/>
          </p:nvPr>
        </p:nvSpPr>
        <p:spPr>
          <a:xfrm>
            <a:off x="1434703" y="798973"/>
            <a:ext cx="802005" cy="503578"/>
          </a:xfrm>
        </p:spPr>
        <p:txBody>
          <a:bodyPr/>
          <a:lstStyle/>
          <a:p>
            <a:fld id="{7C949810-732C-41D5-B763-B01FBDF6AB37}" type="slidenum">
              <a:rPr lang="fr-FR" smtClean="0"/>
              <a:t>‹N°›</a:t>
            </a:fld>
            <a:endParaRPr lang="fr-FR"/>
          </a:p>
        </p:txBody>
      </p:sp>
      <p:cxnSp>
        <p:nvCxnSpPr>
          <p:cNvPr id="15" name="Straight Connector 14"/>
          <p:cNvCxnSpPr/>
          <p:nvPr/>
        </p:nvCxnSpPr>
        <p:spPr>
          <a:xfrm>
            <a:off x="1762743" y="3531205"/>
            <a:ext cx="5618515" cy="0"/>
          </a:xfrm>
          <a:prstGeom prst="line">
            <a:avLst/>
          </a:prstGeom>
          <a:ln w="31750">
            <a:solidFill>
              <a:srgbClr val="D76383"/>
            </a:solidFill>
          </a:ln>
        </p:spPr>
        <p:style>
          <a:lnRef idx="3">
            <a:schemeClr val="accent1"/>
          </a:lnRef>
          <a:fillRef idx="0">
            <a:schemeClr val="accent1"/>
          </a:fillRef>
          <a:effectRef idx="2">
            <a:schemeClr val="accent1"/>
          </a:effectRef>
          <a:fontRef idx="minor">
            <a:schemeClr val="tx1"/>
          </a:fontRef>
        </p:style>
      </p:cxnSp>
      <p:sp>
        <p:nvSpPr>
          <p:cNvPr id="7" name="Title 6">
            <a:extLst>
              <a:ext uri="{FF2B5EF4-FFF2-40B4-BE49-F238E27FC236}">
                <a16:creationId xmlns:a16="http://schemas.microsoft.com/office/drawing/2014/main" xmlns="" id="{E53AAB76-98C7-4460-86F4-305E99D1DEC2}"/>
              </a:ext>
            </a:extLst>
          </p:cNvPr>
          <p:cNvSpPr>
            <a:spLocks noGrp="1"/>
          </p:cNvSpPr>
          <p:nvPr>
            <p:ph type="title"/>
          </p:nvPr>
        </p:nvSpPr>
        <p:spPr/>
        <p:txBody>
          <a:bodyPr/>
          <a:lstStyle/>
          <a:p>
            <a:r>
              <a:rPr lang="en-US" dirty="0"/>
              <a:t>Click to edit Master title style</a:t>
            </a:r>
            <a:endParaRPr lang="fr-FR" dirty="0"/>
          </a:p>
        </p:txBody>
      </p:sp>
      <p:sp>
        <p:nvSpPr>
          <p:cNvPr id="8" name="Espace réservé du pied de page 1"/>
          <p:cNvSpPr txBox="1">
            <a:spLocks/>
          </p:cNvSpPr>
          <p:nvPr userDrawn="1"/>
        </p:nvSpPr>
        <p:spPr>
          <a:xfrm>
            <a:off x="5959894" y="6178716"/>
            <a:ext cx="3086292" cy="548332"/>
          </a:xfrm>
          <a:prstGeom prst="rect">
            <a:avLst/>
          </a:prstGeom>
        </p:spPr>
        <p:txBody>
          <a:bodyPr vert="horz" lIns="91440" tIns="45720" rIns="91440" bIns="45720" rtlCol="0" anchor="ctr"/>
          <a:lstStyle>
            <a:defPPr>
              <a:defRPr lang="en-US"/>
            </a:defPPr>
            <a:lvl1pPr marL="0" algn="l" defTabSz="457200" rtl="0" eaLnBrk="1" latinLnBrk="0" hangingPunct="1">
              <a:defRPr sz="10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fr-FR" smtClean="0">
                <a:solidFill>
                  <a:schemeClr val="bg1">
                    <a:lumMod val="95000"/>
                  </a:schemeClr>
                </a:solidFill>
              </a:rPr>
              <a:t>Diaporama réalisé par Line Richer, </a:t>
            </a:r>
          </a:p>
          <a:p>
            <a:r>
              <a:rPr lang="fr-FR" smtClean="0">
                <a:solidFill>
                  <a:schemeClr val="bg1">
                    <a:lumMod val="95000"/>
                  </a:schemeClr>
                </a:solidFill>
              </a:rPr>
              <a:t>Professeure de SES </a:t>
            </a:r>
          </a:p>
          <a:p>
            <a:r>
              <a:rPr lang="fr-FR" smtClean="0">
                <a:solidFill>
                  <a:schemeClr val="bg1">
                    <a:lumMod val="95000"/>
                  </a:schemeClr>
                </a:solidFill>
              </a:rPr>
              <a:t>Académie de Martinique Oct 2017</a:t>
            </a:r>
            <a:endParaRPr lang="fr-FR" dirty="0">
              <a:solidFill>
                <a:schemeClr val="bg1">
                  <a:lumMod val="95000"/>
                </a:schemeClr>
              </a:solidFill>
            </a:endParaRPr>
          </a:p>
        </p:txBody>
      </p:sp>
    </p:spTree>
    <p:extLst>
      <p:ext uri="{BB962C8B-B14F-4D97-AF65-F5344CB8AC3E}">
        <p14:creationId xmlns:p14="http://schemas.microsoft.com/office/powerpoint/2010/main" val="122266588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443491" y="804520"/>
            <a:ext cx="6571343" cy="498031"/>
          </a:xfrm>
        </p:spPr>
        <p:txBody>
          <a:bodyPr/>
          <a:lstStyle/>
          <a:p>
            <a:r>
              <a:rPr lang="en-US" dirty="0"/>
              <a:t>Click to edit Master title</a:t>
            </a:r>
          </a:p>
        </p:txBody>
      </p:sp>
      <p:sp>
        <p:nvSpPr>
          <p:cNvPr id="3" name="Content Placeholder 2"/>
          <p:cNvSpPr>
            <a:spLocks noGrp="1"/>
          </p:cNvSpPr>
          <p:nvPr>
            <p:ph idx="1"/>
          </p:nvPr>
        </p:nvSpPr>
        <p:spPr>
          <a:ln>
            <a:noFill/>
          </a:ln>
        </p:spPr>
        <p:txBody>
          <a:bodyPr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CC27F1C-04ED-4B99-8902-C982E90BAA0E}" type="datetime1">
              <a:rPr lang="fr-FR" smtClean="0"/>
              <a:t>11/02/2018</a:t>
            </a:fld>
            <a:endParaRPr lang="fr-FR"/>
          </a:p>
        </p:txBody>
      </p:sp>
      <p:sp>
        <p:nvSpPr>
          <p:cNvPr id="5" name="Footer Placeholder 4"/>
          <p:cNvSpPr>
            <a:spLocks noGrp="1"/>
          </p:cNvSpPr>
          <p:nvPr>
            <p:ph type="ftr" sz="quarter" idx="11"/>
          </p:nvPr>
        </p:nvSpPr>
        <p:spPr/>
        <p:txBody>
          <a:bodyPr/>
          <a:lstStyle/>
          <a:p>
            <a:r>
              <a:rPr lang="fr-FR" smtClean="0"/>
              <a:t>Diaporama réalisé par Line Richer,  Professeure de SES  Académie de Martinique Oct 2017</a:t>
            </a:r>
            <a:endParaRPr lang="fr-FR"/>
          </a:p>
        </p:txBody>
      </p:sp>
      <p:sp>
        <p:nvSpPr>
          <p:cNvPr id="6" name="Slide Number Placeholder 5"/>
          <p:cNvSpPr>
            <a:spLocks noGrp="1"/>
          </p:cNvSpPr>
          <p:nvPr>
            <p:ph type="sldNum" sz="quarter" idx="12"/>
          </p:nvPr>
        </p:nvSpPr>
        <p:spPr/>
        <p:txBody>
          <a:bodyPr/>
          <a:lstStyle/>
          <a:p>
            <a:fld id="{7C949810-732C-41D5-B763-B01FBDF6AB37}" type="slidenum">
              <a:rPr lang="fr-FR" smtClean="0"/>
              <a:t>‹N°›</a:t>
            </a:fld>
            <a:endParaRPr lang="fr-FR"/>
          </a:p>
        </p:txBody>
      </p:sp>
      <p:cxnSp>
        <p:nvCxnSpPr>
          <p:cNvPr id="33" name="Straight Connector 32"/>
          <p:cNvCxnSpPr/>
          <p:nvPr/>
        </p:nvCxnSpPr>
        <p:spPr>
          <a:xfrm>
            <a:off x="1443491" y="1311314"/>
            <a:ext cx="6571343" cy="0"/>
          </a:xfrm>
          <a:prstGeom prst="line">
            <a:avLst/>
          </a:prstGeom>
          <a:ln w="31750">
            <a:solidFill>
              <a:srgbClr val="D76383"/>
            </a:solidFill>
          </a:ln>
        </p:spPr>
        <p:style>
          <a:lnRef idx="3">
            <a:schemeClr val="accent1"/>
          </a:lnRef>
          <a:fillRef idx="0">
            <a:schemeClr val="accent1"/>
          </a:fillRef>
          <a:effectRef idx="2">
            <a:schemeClr val="accent1"/>
          </a:effectRef>
          <a:fontRef idx="minor">
            <a:schemeClr val="tx1"/>
          </a:fontRef>
        </p:style>
      </p:cxnSp>
      <p:sp>
        <p:nvSpPr>
          <p:cNvPr id="8" name="Espace réservé du pied de page 1"/>
          <p:cNvSpPr txBox="1">
            <a:spLocks/>
          </p:cNvSpPr>
          <p:nvPr userDrawn="1"/>
        </p:nvSpPr>
        <p:spPr>
          <a:xfrm>
            <a:off x="5959894" y="6178716"/>
            <a:ext cx="3086292" cy="548332"/>
          </a:xfrm>
          <a:prstGeom prst="rect">
            <a:avLst/>
          </a:prstGeom>
        </p:spPr>
        <p:txBody>
          <a:bodyPr vert="horz" lIns="91440" tIns="45720" rIns="91440" bIns="45720" rtlCol="0" anchor="ctr"/>
          <a:lstStyle>
            <a:defPPr>
              <a:defRPr lang="en-US"/>
            </a:defPPr>
            <a:lvl1pPr marL="0" algn="l" defTabSz="457200" rtl="0" eaLnBrk="1" latinLnBrk="0" hangingPunct="1">
              <a:defRPr sz="10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fr-FR" smtClean="0">
                <a:solidFill>
                  <a:schemeClr val="bg1">
                    <a:lumMod val="95000"/>
                  </a:schemeClr>
                </a:solidFill>
              </a:rPr>
              <a:t>Diaporama réalisé par Line Richer, </a:t>
            </a:r>
          </a:p>
          <a:p>
            <a:r>
              <a:rPr lang="fr-FR" smtClean="0">
                <a:solidFill>
                  <a:schemeClr val="bg1">
                    <a:lumMod val="95000"/>
                  </a:schemeClr>
                </a:solidFill>
              </a:rPr>
              <a:t>Professeure de SES </a:t>
            </a:r>
          </a:p>
          <a:p>
            <a:r>
              <a:rPr lang="fr-FR" smtClean="0">
                <a:solidFill>
                  <a:schemeClr val="bg1">
                    <a:lumMod val="95000"/>
                  </a:schemeClr>
                </a:solidFill>
              </a:rPr>
              <a:t>Académie de Martinique Oct 2017</a:t>
            </a:r>
            <a:endParaRPr lang="fr-FR" dirty="0">
              <a:solidFill>
                <a:schemeClr val="bg1">
                  <a:lumMod val="95000"/>
                </a:schemeClr>
              </a:solidFill>
            </a:endParaRPr>
          </a:p>
        </p:txBody>
      </p:sp>
    </p:spTree>
    <p:extLst>
      <p:ext uri="{BB962C8B-B14F-4D97-AF65-F5344CB8AC3E}">
        <p14:creationId xmlns:p14="http://schemas.microsoft.com/office/powerpoint/2010/main" val="51626785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443491" y="1756130"/>
            <a:ext cx="5617002" cy="1887950"/>
          </a:xfrm>
        </p:spPr>
        <p:txBody>
          <a:bodyPr anchor="b">
            <a:normAutofit/>
          </a:bodyPr>
          <a:lstStyle>
            <a:lvl1pPr algn="l">
              <a:defRPr sz="3200"/>
            </a:lvl1pPr>
          </a:lstStyle>
          <a:p>
            <a:r>
              <a:rPr lang="en-US"/>
              <a:t>Click to edit Master title style</a:t>
            </a:r>
            <a:endParaRPr lang="en-US" dirty="0"/>
          </a:p>
        </p:txBody>
      </p:sp>
      <p:sp>
        <p:nvSpPr>
          <p:cNvPr id="3" name="Text Placeholder 2"/>
          <p:cNvSpPr>
            <a:spLocks noGrp="1"/>
          </p:cNvSpPr>
          <p:nvPr>
            <p:ph type="body" idx="1"/>
          </p:nvPr>
        </p:nvSpPr>
        <p:spPr>
          <a:xfrm>
            <a:off x="1443492" y="3806196"/>
            <a:ext cx="5617002" cy="1012929"/>
          </a:xfrm>
          <a:ln>
            <a:noFill/>
          </a:ln>
        </p:spPr>
        <p:txBody>
          <a:bodyPr tIns="91440">
            <a:normAutofit/>
          </a:bodyPr>
          <a:lstStyle>
            <a:lvl1pPr marL="0" indent="0" algn="l">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dirty="0"/>
              <a:t>Edit Master text styles</a:t>
            </a:r>
          </a:p>
        </p:txBody>
      </p:sp>
      <p:sp>
        <p:nvSpPr>
          <p:cNvPr id="4" name="Date Placeholder 3"/>
          <p:cNvSpPr>
            <a:spLocks noGrp="1"/>
          </p:cNvSpPr>
          <p:nvPr>
            <p:ph type="dt" sz="half" idx="10"/>
          </p:nvPr>
        </p:nvSpPr>
        <p:spPr/>
        <p:txBody>
          <a:bodyPr/>
          <a:lstStyle/>
          <a:p>
            <a:fld id="{68709218-B015-4632-B17C-51649F5CB602}" type="datetime1">
              <a:rPr lang="fr-FR" smtClean="0"/>
              <a:t>11/02/2018</a:t>
            </a:fld>
            <a:endParaRPr lang="fr-FR"/>
          </a:p>
        </p:txBody>
      </p:sp>
      <p:sp>
        <p:nvSpPr>
          <p:cNvPr id="5" name="Footer Placeholder 4"/>
          <p:cNvSpPr>
            <a:spLocks noGrp="1"/>
          </p:cNvSpPr>
          <p:nvPr>
            <p:ph type="ftr" sz="quarter" idx="11"/>
          </p:nvPr>
        </p:nvSpPr>
        <p:spPr/>
        <p:txBody>
          <a:bodyPr/>
          <a:lstStyle/>
          <a:p>
            <a:r>
              <a:rPr lang="fr-FR" smtClean="0"/>
              <a:t>Diaporama réalisé par Line Richer,  Professeure de SES  Académie de Martinique Oct 2017</a:t>
            </a:r>
            <a:endParaRPr lang="fr-FR"/>
          </a:p>
        </p:txBody>
      </p:sp>
      <p:sp>
        <p:nvSpPr>
          <p:cNvPr id="6" name="Slide Number Placeholder 5"/>
          <p:cNvSpPr>
            <a:spLocks noGrp="1"/>
          </p:cNvSpPr>
          <p:nvPr>
            <p:ph type="sldNum" sz="quarter" idx="12"/>
          </p:nvPr>
        </p:nvSpPr>
        <p:spPr/>
        <p:txBody>
          <a:bodyPr/>
          <a:lstStyle/>
          <a:p>
            <a:fld id="{7C949810-732C-41D5-B763-B01FBDF6AB37}" type="slidenum">
              <a:rPr lang="fr-FR" smtClean="0"/>
              <a:t>‹N°›</a:t>
            </a:fld>
            <a:endParaRPr lang="fr-FR"/>
          </a:p>
        </p:txBody>
      </p:sp>
      <p:cxnSp>
        <p:nvCxnSpPr>
          <p:cNvPr id="15" name="Straight Connector 14"/>
          <p:cNvCxnSpPr/>
          <p:nvPr/>
        </p:nvCxnSpPr>
        <p:spPr>
          <a:xfrm>
            <a:off x="1443491" y="3804985"/>
            <a:ext cx="5617002" cy="0"/>
          </a:xfrm>
          <a:prstGeom prst="line">
            <a:avLst/>
          </a:prstGeom>
          <a:ln w="31750">
            <a:solidFill>
              <a:srgbClr val="D76383"/>
            </a:solidFill>
          </a:ln>
        </p:spPr>
        <p:style>
          <a:lnRef idx="3">
            <a:schemeClr val="accent1"/>
          </a:lnRef>
          <a:fillRef idx="0">
            <a:schemeClr val="accent1"/>
          </a:fillRef>
          <a:effectRef idx="2">
            <a:schemeClr val="accent1"/>
          </a:effectRef>
          <a:fontRef idx="minor">
            <a:schemeClr val="tx1"/>
          </a:fontRef>
        </p:style>
      </p:cxnSp>
      <p:sp>
        <p:nvSpPr>
          <p:cNvPr id="8" name="Espace réservé du pied de page 1"/>
          <p:cNvSpPr txBox="1">
            <a:spLocks/>
          </p:cNvSpPr>
          <p:nvPr userDrawn="1"/>
        </p:nvSpPr>
        <p:spPr>
          <a:xfrm>
            <a:off x="5959894" y="6178716"/>
            <a:ext cx="3086292" cy="548332"/>
          </a:xfrm>
          <a:prstGeom prst="rect">
            <a:avLst/>
          </a:prstGeom>
        </p:spPr>
        <p:txBody>
          <a:bodyPr vert="horz" lIns="91440" tIns="45720" rIns="91440" bIns="45720" rtlCol="0" anchor="ctr"/>
          <a:lstStyle>
            <a:defPPr>
              <a:defRPr lang="en-US"/>
            </a:defPPr>
            <a:lvl1pPr marL="0" algn="l" defTabSz="457200" rtl="0" eaLnBrk="1" latinLnBrk="0" hangingPunct="1">
              <a:defRPr sz="10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fr-FR" smtClean="0">
                <a:solidFill>
                  <a:schemeClr val="bg1">
                    <a:lumMod val="95000"/>
                  </a:schemeClr>
                </a:solidFill>
              </a:rPr>
              <a:t>Diaporama réalisé par Line Richer, </a:t>
            </a:r>
          </a:p>
          <a:p>
            <a:r>
              <a:rPr lang="fr-FR" smtClean="0">
                <a:solidFill>
                  <a:schemeClr val="bg1">
                    <a:lumMod val="95000"/>
                  </a:schemeClr>
                </a:solidFill>
              </a:rPr>
              <a:t>Professeure de SES </a:t>
            </a:r>
          </a:p>
          <a:p>
            <a:r>
              <a:rPr lang="fr-FR" smtClean="0">
                <a:solidFill>
                  <a:schemeClr val="bg1">
                    <a:lumMod val="95000"/>
                  </a:schemeClr>
                </a:solidFill>
              </a:rPr>
              <a:t>Académie de Martinique Oct 2017</a:t>
            </a:r>
            <a:endParaRPr lang="fr-FR" dirty="0">
              <a:solidFill>
                <a:schemeClr val="bg1">
                  <a:lumMod val="95000"/>
                </a:schemeClr>
              </a:solidFill>
            </a:endParaRPr>
          </a:p>
        </p:txBody>
      </p:sp>
    </p:spTree>
    <p:extLst>
      <p:ext uri="{BB962C8B-B14F-4D97-AF65-F5344CB8AC3E}">
        <p14:creationId xmlns:p14="http://schemas.microsoft.com/office/powerpoint/2010/main" val="150871305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43491" y="804890"/>
            <a:ext cx="6571343" cy="1059305"/>
          </a:xfrm>
          <a:ln>
            <a:noFill/>
            <a:miter lim="800000"/>
          </a:ln>
        </p:spPr>
        <p:txBody>
          <a:bodyPr/>
          <a:lstStyle/>
          <a:p>
            <a:r>
              <a:rPr lang="en-US" dirty="0"/>
              <a:t>Click to edit Master title style</a:t>
            </a:r>
          </a:p>
        </p:txBody>
      </p:sp>
      <p:sp>
        <p:nvSpPr>
          <p:cNvPr id="3" name="Content Placeholder 2"/>
          <p:cNvSpPr>
            <a:spLocks noGrp="1"/>
          </p:cNvSpPr>
          <p:nvPr>
            <p:ph sz="half" idx="1"/>
          </p:nvPr>
        </p:nvSpPr>
        <p:spPr>
          <a:xfrm>
            <a:off x="1443490" y="2013936"/>
            <a:ext cx="3125871" cy="3437560"/>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4889182" y="2013936"/>
            <a:ext cx="3125652" cy="343755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CB0E73D-87D0-424C-9F20-114940A15270}" type="datetime1">
              <a:rPr lang="fr-FR" smtClean="0"/>
              <a:t>11/02/2018</a:t>
            </a:fld>
            <a:endParaRPr lang="fr-FR"/>
          </a:p>
        </p:txBody>
      </p:sp>
      <p:sp>
        <p:nvSpPr>
          <p:cNvPr id="6" name="Footer Placeholder 5"/>
          <p:cNvSpPr>
            <a:spLocks noGrp="1"/>
          </p:cNvSpPr>
          <p:nvPr>
            <p:ph type="ftr" sz="quarter" idx="11"/>
          </p:nvPr>
        </p:nvSpPr>
        <p:spPr/>
        <p:txBody>
          <a:bodyPr/>
          <a:lstStyle/>
          <a:p>
            <a:r>
              <a:rPr lang="fr-FR" smtClean="0"/>
              <a:t>Diaporama réalisé par Line Richer,  Professeure de SES  Académie de Martinique Oct 2017</a:t>
            </a:r>
            <a:endParaRPr lang="fr-FR"/>
          </a:p>
        </p:txBody>
      </p:sp>
      <p:sp>
        <p:nvSpPr>
          <p:cNvPr id="7" name="Slide Number Placeholder 6"/>
          <p:cNvSpPr>
            <a:spLocks noGrp="1"/>
          </p:cNvSpPr>
          <p:nvPr>
            <p:ph type="sldNum" sz="quarter" idx="12"/>
          </p:nvPr>
        </p:nvSpPr>
        <p:spPr/>
        <p:txBody>
          <a:bodyPr/>
          <a:lstStyle/>
          <a:p>
            <a:fld id="{7C949810-732C-41D5-B763-B01FBDF6AB37}" type="slidenum">
              <a:rPr lang="fr-FR" smtClean="0"/>
              <a:t>‹N°›</a:t>
            </a:fld>
            <a:endParaRPr lang="fr-FR"/>
          </a:p>
        </p:txBody>
      </p:sp>
      <p:cxnSp>
        <p:nvCxnSpPr>
          <p:cNvPr id="33" name="Straight Connector 32"/>
          <p:cNvCxnSpPr/>
          <p:nvPr userDrawn="1"/>
        </p:nvCxnSpPr>
        <p:spPr>
          <a:xfrm>
            <a:off x="1443491" y="1847088"/>
            <a:ext cx="6571343" cy="0"/>
          </a:xfrm>
          <a:prstGeom prst="line">
            <a:avLst/>
          </a:prstGeom>
          <a:ln w="31750">
            <a:solidFill>
              <a:srgbClr val="D76383"/>
            </a:solidFill>
          </a:ln>
        </p:spPr>
        <p:style>
          <a:lnRef idx="3">
            <a:schemeClr val="accent1"/>
          </a:lnRef>
          <a:fillRef idx="0">
            <a:schemeClr val="accent1"/>
          </a:fillRef>
          <a:effectRef idx="2">
            <a:schemeClr val="accent1"/>
          </a:effectRef>
          <a:fontRef idx="minor">
            <a:schemeClr val="tx1"/>
          </a:fontRef>
        </p:style>
      </p:cxnSp>
      <p:sp>
        <p:nvSpPr>
          <p:cNvPr id="9" name="Espace réservé du pied de page 1"/>
          <p:cNvSpPr txBox="1">
            <a:spLocks/>
          </p:cNvSpPr>
          <p:nvPr userDrawn="1"/>
        </p:nvSpPr>
        <p:spPr>
          <a:xfrm>
            <a:off x="5959894" y="6178716"/>
            <a:ext cx="3086292" cy="548332"/>
          </a:xfrm>
          <a:prstGeom prst="rect">
            <a:avLst/>
          </a:prstGeom>
        </p:spPr>
        <p:txBody>
          <a:bodyPr vert="horz" lIns="91440" tIns="45720" rIns="91440" bIns="45720" rtlCol="0" anchor="ctr"/>
          <a:lstStyle>
            <a:defPPr>
              <a:defRPr lang="en-US"/>
            </a:defPPr>
            <a:lvl1pPr marL="0" algn="l" defTabSz="457200" rtl="0" eaLnBrk="1" latinLnBrk="0" hangingPunct="1">
              <a:defRPr sz="10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fr-FR" smtClean="0">
                <a:solidFill>
                  <a:schemeClr val="bg1">
                    <a:lumMod val="95000"/>
                  </a:schemeClr>
                </a:solidFill>
              </a:rPr>
              <a:t>Diaporama réalisé par Line Richer, </a:t>
            </a:r>
          </a:p>
          <a:p>
            <a:r>
              <a:rPr lang="fr-FR" smtClean="0">
                <a:solidFill>
                  <a:schemeClr val="bg1">
                    <a:lumMod val="95000"/>
                  </a:schemeClr>
                </a:solidFill>
              </a:rPr>
              <a:t>Professeure de SES </a:t>
            </a:r>
          </a:p>
          <a:p>
            <a:r>
              <a:rPr lang="fr-FR" smtClean="0">
                <a:solidFill>
                  <a:schemeClr val="bg1">
                    <a:lumMod val="95000"/>
                  </a:schemeClr>
                </a:solidFill>
              </a:rPr>
              <a:t>Académie de Martinique Oct 2017</a:t>
            </a:r>
            <a:endParaRPr lang="fr-FR" dirty="0">
              <a:solidFill>
                <a:schemeClr val="bg1">
                  <a:lumMod val="95000"/>
                </a:schemeClr>
              </a:solidFill>
            </a:endParaRPr>
          </a:p>
        </p:txBody>
      </p:sp>
    </p:spTree>
    <p:extLst>
      <p:ext uri="{BB962C8B-B14F-4D97-AF65-F5344CB8AC3E}">
        <p14:creationId xmlns:p14="http://schemas.microsoft.com/office/powerpoint/2010/main" val="332110991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39CA70B-EF85-4F65-BCE0-608EE3BA8174}"/>
              </a:ext>
            </a:extLst>
          </p:cNvPr>
          <p:cNvSpPr>
            <a:spLocks noGrp="1"/>
          </p:cNvSpPr>
          <p:nvPr>
            <p:ph type="title"/>
          </p:nvPr>
        </p:nvSpPr>
        <p:spPr/>
        <p:txBody>
          <a:bodyPr/>
          <a:lstStyle/>
          <a:p>
            <a:r>
              <a:rPr lang="en-US"/>
              <a:t>Click to edit Master title style</a:t>
            </a:r>
            <a:endParaRPr lang="fr-FR"/>
          </a:p>
        </p:txBody>
      </p:sp>
      <p:sp>
        <p:nvSpPr>
          <p:cNvPr id="3" name="Date Placeholder 2">
            <a:extLst>
              <a:ext uri="{FF2B5EF4-FFF2-40B4-BE49-F238E27FC236}">
                <a16:creationId xmlns:a16="http://schemas.microsoft.com/office/drawing/2014/main" xmlns="" id="{55F39668-C6AD-4FAF-80E7-02EC0E41EA08}"/>
              </a:ext>
            </a:extLst>
          </p:cNvPr>
          <p:cNvSpPr>
            <a:spLocks noGrp="1"/>
          </p:cNvSpPr>
          <p:nvPr>
            <p:ph type="dt" sz="half" idx="10"/>
          </p:nvPr>
        </p:nvSpPr>
        <p:spPr/>
        <p:txBody>
          <a:bodyPr/>
          <a:lstStyle/>
          <a:p>
            <a:fld id="{D2E9AC86-4778-48CA-ADD0-D8016C6ECE6A}" type="datetime1">
              <a:rPr lang="fr-FR" smtClean="0"/>
              <a:t>11/02/2018</a:t>
            </a:fld>
            <a:endParaRPr lang="fr-FR"/>
          </a:p>
        </p:txBody>
      </p:sp>
      <p:sp>
        <p:nvSpPr>
          <p:cNvPr id="4" name="Footer Placeholder 3">
            <a:extLst>
              <a:ext uri="{FF2B5EF4-FFF2-40B4-BE49-F238E27FC236}">
                <a16:creationId xmlns:a16="http://schemas.microsoft.com/office/drawing/2014/main" xmlns="" id="{3EB4A9C8-E3AB-4C56-A326-C11EC1D0365D}"/>
              </a:ext>
            </a:extLst>
          </p:cNvPr>
          <p:cNvSpPr>
            <a:spLocks noGrp="1"/>
          </p:cNvSpPr>
          <p:nvPr>
            <p:ph type="ftr" sz="quarter" idx="11"/>
          </p:nvPr>
        </p:nvSpPr>
        <p:spPr/>
        <p:txBody>
          <a:bodyPr/>
          <a:lstStyle/>
          <a:p>
            <a:r>
              <a:rPr lang="fr-FR" smtClean="0"/>
              <a:t>Diaporama réalisé par Line Richer,  Professeure de SES  Académie de Martinique Oct 2017</a:t>
            </a:r>
            <a:endParaRPr lang="fr-FR"/>
          </a:p>
        </p:txBody>
      </p:sp>
      <p:sp>
        <p:nvSpPr>
          <p:cNvPr id="5" name="Slide Number Placeholder 4">
            <a:extLst>
              <a:ext uri="{FF2B5EF4-FFF2-40B4-BE49-F238E27FC236}">
                <a16:creationId xmlns:a16="http://schemas.microsoft.com/office/drawing/2014/main" xmlns="" id="{B6D159EA-87B7-438F-A04C-2FD8DCC3E58B}"/>
              </a:ext>
            </a:extLst>
          </p:cNvPr>
          <p:cNvSpPr>
            <a:spLocks noGrp="1"/>
          </p:cNvSpPr>
          <p:nvPr>
            <p:ph type="sldNum" sz="quarter" idx="12"/>
          </p:nvPr>
        </p:nvSpPr>
        <p:spPr/>
        <p:txBody>
          <a:bodyPr/>
          <a:lstStyle/>
          <a:p>
            <a:fld id="{7C949810-732C-41D5-B763-B01FBDF6AB37}" type="slidenum">
              <a:rPr lang="fr-FR" smtClean="0"/>
              <a:pPr/>
              <a:t>‹N°›</a:t>
            </a:fld>
            <a:endParaRPr lang="fr-FR" dirty="0"/>
          </a:p>
        </p:txBody>
      </p:sp>
      <p:sp>
        <p:nvSpPr>
          <p:cNvPr id="6" name="Espace réservé du pied de page 1"/>
          <p:cNvSpPr txBox="1">
            <a:spLocks/>
          </p:cNvSpPr>
          <p:nvPr userDrawn="1"/>
        </p:nvSpPr>
        <p:spPr>
          <a:xfrm>
            <a:off x="5959894" y="6178716"/>
            <a:ext cx="3086292" cy="548332"/>
          </a:xfrm>
          <a:prstGeom prst="rect">
            <a:avLst/>
          </a:prstGeom>
        </p:spPr>
        <p:txBody>
          <a:bodyPr vert="horz" lIns="91440" tIns="45720" rIns="91440" bIns="45720" rtlCol="0" anchor="ctr"/>
          <a:lstStyle>
            <a:defPPr>
              <a:defRPr lang="en-US"/>
            </a:defPPr>
            <a:lvl1pPr marL="0" algn="l" defTabSz="457200" rtl="0" eaLnBrk="1" latinLnBrk="0" hangingPunct="1">
              <a:defRPr sz="10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fr-FR" smtClean="0">
                <a:solidFill>
                  <a:schemeClr val="bg1">
                    <a:lumMod val="95000"/>
                  </a:schemeClr>
                </a:solidFill>
              </a:rPr>
              <a:t>Diaporama réalisé par Line Richer, </a:t>
            </a:r>
          </a:p>
          <a:p>
            <a:r>
              <a:rPr lang="fr-FR" smtClean="0">
                <a:solidFill>
                  <a:schemeClr val="bg1">
                    <a:lumMod val="95000"/>
                  </a:schemeClr>
                </a:solidFill>
              </a:rPr>
              <a:t>Professeure de SES </a:t>
            </a:r>
          </a:p>
          <a:p>
            <a:r>
              <a:rPr lang="fr-FR" smtClean="0">
                <a:solidFill>
                  <a:schemeClr val="bg1">
                    <a:lumMod val="95000"/>
                  </a:schemeClr>
                </a:solidFill>
              </a:rPr>
              <a:t>Académie de Martinique Oct 2017</a:t>
            </a:r>
            <a:endParaRPr lang="fr-FR" dirty="0">
              <a:solidFill>
                <a:schemeClr val="bg1">
                  <a:lumMod val="95000"/>
                </a:schemeClr>
              </a:solidFill>
            </a:endParaRPr>
          </a:p>
        </p:txBody>
      </p:sp>
    </p:spTree>
    <p:extLst>
      <p:ext uri="{BB962C8B-B14F-4D97-AF65-F5344CB8AC3E}">
        <p14:creationId xmlns:p14="http://schemas.microsoft.com/office/powerpoint/2010/main" val="250142087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cxnSp>
        <p:nvCxnSpPr>
          <p:cNvPr id="36" name="Straight Connector 35"/>
          <p:cNvCxnSpPr/>
          <p:nvPr/>
        </p:nvCxnSpPr>
        <p:spPr>
          <a:xfrm>
            <a:off x="1443491" y="1847088"/>
            <a:ext cx="6571343" cy="0"/>
          </a:xfrm>
          <a:prstGeom prst="line">
            <a:avLst/>
          </a:prstGeom>
          <a:ln w="31750">
            <a:solidFill>
              <a:schemeClr val="accent6">
                <a:lumMod val="60000"/>
                <a:lumOff val="40000"/>
              </a:schemeClr>
            </a:solidFill>
          </a:ln>
        </p:spPr>
        <p:style>
          <a:lnRef idx="3">
            <a:schemeClr val="accent1"/>
          </a:lnRef>
          <a:fillRef idx="0">
            <a:schemeClr val="accent1"/>
          </a:fillRef>
          <a:effectRef idx="2">
            <a:schemeClr val="accent1"/>
          </a:effectRef>
          <a:fontRef idx="minor">
            <a:schemeClr val="tx1"/>
          </a:fontRef>
        </p:style>
      </p:cxnSp>
      <p:sp>
        <p:nvSpPr>
          <p:cNvPr id="2" name="Title 1"/>
          <p:cNvSpPr>
            <a:spLocks noGrp="1"/>
          </p:cNvSpPr>
          <p:nvPr>
            <p:ph type="title"/>
          </p:nvPr>
        </p:nvSpPr>
        <p:spPr>
          <a:xfrm>
            <a:off x="1443491" y="804164"/>
            <a:ext cx="6571344" cy="1056319"/>
          </a:xfrm>
        </p:spPr>
        <p:txBody>
          <a:bodyPr/>
          <a:lstStyle/>
          <a:p>
            <a:r>
              <a:rPr lang="en-US" dirty="0"/>
              <a:t>Click to edit Master title style</a:t>
            </a:r>
          </a:p>
        </p:txBody>
      </p:sp>
      <p:sp>
        <p:nvSpPr>
          <p:cNvPr id="3" name="Text Placeholder 2"/>
          <p:cNvSpPr>
            <a:spLocks noGrp="1"/>
          </p:cNvSpPr>
          <p:nvPr>
            <p:ph type="body" idx="1"/>
          </p:nvPr>
        </p:nvSpPr>
        <p:spPr>
          <a:xfrm>
            <a:off x="1443491" y="2019550"/>
            <a:ext cx="3125766" cy="801943"/>
          </a:xfrm>
        </p:spPr>
        <p:txBody>
          <a:bodyPr anchor="b">
            <a:normAutofit/>
          </a:bodyPr>
          <a:lstStyle>
            <a:lvl1pPr marL="0" indent="0">
              <a:lnSpc>
                <a:spcPct val="100000"/>
              </a:lnSpc>
              <a:buNone/>
              <a:defRPr sz="2200" b="0" cap="all" baseline="0">
                <a:solidFill>
                  <a:srgbClr val="D76383"/>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dirty="0"/>
              <a:t>Edit Master text styles</a:t>
            </a:r>
          </a:p>
        </p:txBody>
      </p:sp>
      <p:sp>
        <p:nvSpPr>
          <p:cNvPr id="4" name="Content Placeholder 3"/>
          <p:cNvSpPr>
            <a:spLocks noGrp="1"/>
          </p:cNvSpPr>
          <p:nvPr>
            <p:ph sz="half" idx="2"/>
          </p:nvPr>
        </p:nvSpPr>
        <p:spPr>
          <a:xfrm>
            <a:off x="1443491" y="2824270"/>
            <a:ext cx="3125766" cy="2644457"/>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889182" y="2023004"/>
            <a:ext cx="3125652" cy="802237"/>
          </a:xfrm>
        </p:spPr>
        <p:txBody>
          <a:bodyPr anchor="b">
            <a:normAutofit/>
          </a:bodyPr>
          <a:lstStyle>
            <a:lvl1pPr marL="0" indent="0">
              <a:lnSpc>
                <a:spcPct val="100000"/>
              </a:lnSpc>
              <a:buNone/>
              <a:defRPr sz="2200" b="0" cap="all" baseline="0">
                <a:solidFill>
                  <a:srgbClr val="D76383"/>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dirty="0"/>
              <a:t>Edit Master text styles</a:t>
            </a:r>
          </a:p>
        </p:txBody>
      </p:sp>
      <p:sp>
        <p:nvSpPr>
          <p:cNvPr id="6" name="Content Placeholder 5"/>
          <p:cNvSpPr>
            <a:spLocks noGrp="1"/>
          </p:cNvSpPr>
          <p:nvPr>
            <p:ph sz="quarter" idx="4"/>
          </p:nvPr>
        </p:nvSpPr>
        <p:spPr>
          <a:xfrm>
            <a:off x="4889182" y="2821491"/>
            <a:ext cx="3125652" cy="2637371"/>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9BB155F-B35B-424A-B606-38A68234DFB6}" type="datetime1">
              <a:rPr lang="fr-FR" smtClean="0"/>
              <a:t>11/02/2018</a:t>
            </a:fld>
            <a:endParaRPr lang="fr-FR"/>
          </a:p>
        </p:txBody>
      </p:sp>
      <p:sp>
        <p:nvSpPr>
          <p:cNvPr id="8" name="Footer Placeholder 7"/>
          <p:cNvSpPr>
            <a:spLocks noGrp="1"/>
          </p:cNvSpPr>
          <p:nvPr>
            <p:ph type="ftr" sz="quarter" idx="11"/>
          </p:nvPr>
        </p:nvSpPr>
        <p:spPr/>
        <p:txBody>
          <a:bodyPr/>
          <a:lstStyle/>
          <a:p>
            <a:r>
              <a:rPr lang="fr-FR" smtClean="0"/>
              <a:t>Diaporama réalisé par Line Richer,  Professeure de SES  Académie de Martinique Oct 2017</a:t>
            </a:r>
            <a:endParaRPr lang="fr-FR"/>
          </a:p>
        </p:txBody>
      </p:sp>
      <p:sp>
        <p:nvSpPr>
          <p:cNvPr id="9" name="Slide Number Placeholder 8"/>
          <p:cNvSpPr>
            <a:spLocks noGrp="1"/>
          </p:cNvSpPr>
          <p:nvPr>
            <p:ph type="sldNum" sz="quarter" idx="12"/>
          </p:nvPr>
        </p:nvSpPr>
        <p:spPr/>
        <p:txBody>
          <a:bodyPr/>
          <a:lstStyle/>
          <a:p>
            <a:fld id="{7C949810-732C-41D5-B763-B01FBDF6AB37}" type="slidenum">
              <a:rPr lang="fr-FR" smtClean="0"/>
              <a:t>‹N°›</a:t>
            </a:fld>
            <a:endParaRPr lang="fr-FR"/>
          </a:p>
        </p:txBody>
      </p:sp>
      <p:sp>
        <p:nvSpPr>
          <p:cNvPr id="11" name="Espace réservé du pied de page 1"/>
          <p:cNvSpPr txBox="1">
            <a:spLocks/>
          </p:cNvSpPr>
          <p:nvPr userDrawn="1"/>
        </p:nvSpPr>
        <p:spPr>
          <a:xfrm>
            <a:off x="5959894" y="6178716"/>
            <a:ext cx="3086292" cy="548332"/>
          </a:xfrm>
          <a:prstGeom prst="rect">
            <a:avLst/>
          </a:prstGeom>
        </p:spPr>
        <p:txBody>
          <a:bodyPr vert="horz" lIns="91440" tIns="45720" rIns="91440" bIns="45720" rtlCol="0" anchor="ctr"/>
          <a:lstStyle>
            <a:defPPr>
              <a:defRPr lang="en-US"/>
            </a:defPPr>
            <a:lvl1pPr marL="0" algn="l" defTabSz="457200" rtl="0" eaLnBrk="1" latinLnBrk="0" hangingPunct="1">
              <a:defRPr sz="10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fr-FR" smtClean="0">
                <a:solidFill>
                  <a:schemeClr val="bg1">
                    <a:lumMod val="95000"/>
                  </a:schemeClr>
                </a:solidFill>
              </a:rPr>
              <a:t>Diaporama réalisé par Line Richer, </a:t>
            </a:r>
          </a:p>
          <a:p>
            <a:r>
              <a:rPr lang="fr-FR" smtClean="0">
                <a:solidFill>
                  <a:schemeClr val="bg1">
                    <a:lumMod val="95000"/>
                  </a:schemeClr>
                </a:solidFill>
              </a:rPr>
              <a:t>Professeure de SES </a:t>
            </a:r>
          </a:p>
          <a:p>
            <a:r>
              <a:rPr lang="fr-FR" smtClean="0">
                <a:solidFill>
                  <a:schemeClr val="bg1">
                    <a:lumMod val="95000"/>
                  </a:schemeClr>
                </a:solidFill>
              </a:rPr>
              <a:t>Académie de Martinique Oct 2017</a:t>
            </a:r>
            <a:endParaRPr lang="fr-FR" dirty="0">
              <a:solidFill>
                <a:schemeClr val="bg1">
                  <a:lumMod val="95000"/>
                </a:schemeClr>
              </a:solidFill>
            </a:endParaRPr>
          </a:p>
        </p:txBody>
      </p:sp>
    </p:spTree>
    <p:extLst>
      <p:ext uri="{BB962C8B-B14F-4D97-AF65-F5344CB8AC3E}">
        <p14:creationId xmlns:p14="http://schemas.microsoft.com/office/powerpoint/2010/main" val="207582602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1 line">
    <p:spTree>
      <p:nvGrpSpPr>
        <p:cNvPr id="1" name=""/>
        <p:cNvGrpSpPr/>
        <p:nvPr/>
      </p:nvGrpSpPr>
      <p:grpSpPr>
        <a:xfrm>
          <a:off x="0" y="0"/>
          <a:ext cx="0" cy="0"/>
          <a:chOff x="0" y="0"/>
          <a:chExt cx="0" cy="0"/>
        </a:xfrm>
      </p:grpSpPr>
      <p:cxnSp>
        <p:nvCxnSpPr>
          <p:cNvPr id="32" name="Straight Connector 31"/>
          <p:cNvCxnSpPr/>
          <p:nvPr/>
        </p:nvCxnSpPr>
        <p:spPr>
          <a:xfrm>
            <a:off x="1443491" y="1438276"/>
            <a:ext cx="6571343" cy="0"/>
          </a:xfrm>
          <a:prstGeom prst="line">
            <a:avLst/>
          </a:prstGeom>
          <a:ln w="31750">
            <a:solidFill>
              <a:srgbClr val="D76383"/>
            </a:solidFill>
          </a:ln>
        </p:spPr>
        <p:style>
          <a:lnRef idx="3">
            <a:schemeClr val="accent1"/>
          </a:lnRef>
          <a:fillRef idx="0">
            <a:schemeClr val="accent1"/>
          </a:fillRef>
          <a:effectRef idx="2">
            <a:schemeClr val="accent1"/>
          </a:effectRef>
          <a:fontRef idx="minor">
            <a:schemeClr val="tx1"/>
          </a:fontRef>
        </p:style>
      </p:cxnSp>
      <p:sp>
        <p:nvSpPr>
          <p:cNvPr id="2" name="Title 1"/>
          <p:cNvSpPr>
            <a:spLocks noGrp="1"/>
          </p:cNvSpPr>
          <p:nvPr>
            <p:ph type="title" hasCustomPrompt="1"/>
          </p:nvPr>
        </p:nvSpPr>
        <p:spPr>
          <a:xfrm>
            <a:off x="1443491" y="798974"/>
            <a:ext cx="6571343" cy="639302"/>
          </a:xfrm>
        </p:spPr>
        <p:txBody>
          <a:bodyPr/>
          <a:lstStyle>
            <a:lvl1pPr>
              <a:defRPr/>
            </a:lvl1pPr>
          </a:lstStyle>
          <a:p>
            <a:r>
              <a:rPr lang="en-US" dirty="0"/>
              <a:t>Click to edit Master </a:t>
            </a:r>
            <a:r>
              <a:rPr lang="en-US" dirty="0" err="1"/>
              <a:t>titlE</a:t>
            </a:r>
            <a:endParaRPr lang="en-US" dirty="0"/>
          </a:p>
        </p:txBody>
      </p:sp>
      <p:sp>
        <p:nvSpPr>
          <p:cNvPr id="3" name="Date Placeholder 2"/>
          <p:cNvSpPr>
            <a:spLocks noGrp="1"/>
          </p:cNvSpPr>
          <p:nvPr>
            <p:ph type="dt" sz="half" idx="10"/>
          </p:nvPr>
        </p:nvSpPr>
        <p:spPr/>
        <p:txBody>
          <a:bodyPr/>
          <a:lstStyle/>
          <a:p>
            <a:fld id="{F6E241B3-6E7D-41B1-AD4F-DC5AD70C78AC}" type="datetime1">
              <a:rPr lang="fr-FR" smtClean="0"/>
              <a:t>11/02/2018</a:t>
            </a:fld>
            <a:endParaRPr lang="fr-FR"/>
          </a:p>
        </p:txBody>
      </p:sp>
      <p:sp>
        <p:nvSpPr>
          <p:cNvPr id="4" name="Footer Placeholder 3"/>
          <p:cNvSpPr>
            <a:spLocks noGrp="1"/>
          </p:cNvSpPr>
          <p:nvPr>
            <p:ph type="ftr" sz="quarter" idx="11"/>
          </p:nvPr>
        </p:nvSpPr>
        <p:spPr/>
        <p:txBody>
          <a:bodyPr/>
          <a:lstStyle/>
          <a:p>
            <a:r>
              <a:rPr lang="fr-FR" smtClean="0"/>
              <a:t>Diaporama réalisé par Line Richer,  Professeure de SES  Académie de Martinique Oct 2017</a:t>
            </a:r>
            <a:endParaRPr lang="fr-FR"/>
          </a:p>
        </p:txBody>
      </p:sp>
      <p:sp>
        <p:nvSpPr>
          <p:cNvPr id="5" name="Slide Number Placeholder 4"/>
          <p:cNvSpPr>
            <a:spLocks noGrp="1"/>
          </p:cNvSpPr>
          <p:nvPr>
            <p:ph type="sldNum" sz="quarter" idx="12"/>
          </p:nvPr>
        </p:nvSpPr>
        <p:spPr/>
        <p:txBody>
          <a:bodyPr/>
          <a:lstStyle/>
          <a:p>
            <a:fld id="{7C949810-732C-41D5-B763-B01FBDF6AB37}" type="slidenum">
              <a:rPr lang="fr-FR" smtClean="0"/>
              <a:t>‹N°›</a:t>
            </a:fld>
            <a:endParaRPr lang="fr-FR"/>
          </a:p>
        </p:txBody>
      </p:sp>
      <p:sp>
        <p:nvSpPr>
          <p:cNvPr id="7" name="Espace réservé du pied de page 1"/>
          <p:cNvSpPr txBox="1">
            <a:spLocks/>
          </p:cNvSpPr>
          <p:nvPr userDrawn="1"/>
        </p:nvSpPr>
        <p:spPr>
          <a:xfrm>
            <a:off x="5959894" y="6178716"/>
            <a:ext cx="3086292" cy="548332"/>
          </a:xfrm>
          <a:prstGeom prst="rect">
            <a:avLst/>
          </a:prstGeom>
        </p:spPr>
        <p:txBody>
          <a:bodyPr vert="horz" lIns="91440" tIns="45720" rIns="91440" bIns="45720" rtlCol="0" anchor="ctr"/>
          <a:lstStyle>
            <a:defPPr>
              <a:defRPr lang="en-US"/>
            </a:defPPr>
            <a:lvl1pPr marL="0" algn="l" defTabSz="457200" rtl="0" eaLnBrk="1" latinLnBrk="0" hangingPunct="1">
              <a:defRPr sz="10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fr-FR" smtClean="0">
                <a:solidFill>
                  <a:schemeClr val="bg1">
                    <a:lumMod val="95000"/>
                  </a:schemeClr>
                </a:solidFill>
              </a:rPr>
              <a:t>Diaporama réalisé par Line Richer, </a:t>
            </a:r>
          </a:p>
          <a:p>
            <a:r>
              <a:rPr lang="fr-FR" smtClean="0">
                <a:solidFill>
                  <a:schemeClr val="bg1">
                    <a:lumMod val="95000"/>
                  </a:schemeClr>
                </a:solidFill>
              </a:rPr>
              <a:t>Professeure de SES </a:t>
            </a:r>
          </a:p>
          <a:p>
            <a:r>
              <a:rPr lang="fr-FR" smtClean="0">
                <a:solidFill>
                  <a:schemeClr val="bg1">
                    <a:lumMod val="95000"/>
                  </a:schemeClr>
                </a:solidFill>
              </a:rPr>
              <a:t>Académie de Martinique Oct 2017</a:t>
            </a:r>
            <a:endParaRPr lang="fr-FR" dirty="0">
              <a:solidFill>
                <a:schemeClr val="bg1">
                  <a:lumMod val="95000"/>
                </a:schemeClr>
              </a:solidFill>
            </a:endParaRPr>
          </a:p>
        </p:txBody>
      </p:sp>
    </p:spTree>
    <p:extLst>
      <p:ext uri="{BB962C8B-B14F-4D97-AF65-F5344CB8AC3E}">
        <p14:creationId xmlns:p14="http://schemas.microsoft.com/office/powerpoint/2010/main" val="142551705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1_Title Only 2 line">
    <p:spTree>
      <p:nvGrpSpPr>
        <p:cNvPr id="1" name=""/>
        <p:cNvGrpSpPr/>
        <p:nvPr/>
      </p:nvGrpSpPr>
      <p:grpSpPr>
        <a:xfrm>
          <a:off x="0" y="0"/>
          <a:ext cx="0" cy="0"/>
          <a:chOff x="0" y="0"/>
          <a:chExt cx="0" cy="0"/>
        </a:xfrm>
      </p:grpSpPr>
      <p:cxnSp>
        <p:nvCxnSpPr>
          <p:cNvPr id="32" name="Straight Connector 31"/>
          <p:cNvCxnSpPr/>
          <p:nvPr/>
        </p:nvCxnSpPr>
        <p:spPr>
          <a:xfrm>
            <a:off x="1443491" y="1847088"/>
            <a:ext cx="6571343" cy="0"/>
          </a:xfrm>
          <a:prstGeom prst="line">
            <a:avLst/>
          </a:prstGeom>
          <a:ln w="31750">
            <a:solidFill>
              <a:srgbClr val="D76383"/>
            </a:solidFill>
          </a:ln>
        </p:spPr>
        <p:style>
          <a:lnRef idx="3">
            <a:schemeClr val="accent1"/>
          </a:lnRef>
          <a:fillRef idx="0">
            <a:schemeClr val="accent1"/>
          </a:fillRef>
          <a:effectRef idx="2">
            <a:schemeClr val="accent1"/>
          </a:effectRef>
          <a:fontRef idx="minor">
            <a:schemeClr val="tx1"/>
          </a:fontRef>
        </p:style>
      </p:cxnSp>
      <p:sp>
        <p:nvSpPr>
          <p:cNvPr id="2" name="Title 1"/>
          <p:cNvSpPr>
            <a:spLocks noGrp="1"/>
          </p:cNvSpPr>
          <p:nvPr>
            <p:ph type="title"/>
          </p:nvPr>
        </p:nvSpPr>
        <p:spPr>
          <a:xfrm>
            <a:off x="1443491" y="798973"/>
            <a:ext cx="6571343" cy="1049235"/>
          </a:xfrm>
        </p:spPr>
        <p:txBody>
          <a:bodyPr/>
          <a:lstStyle/>
          <a:p>
            <a:r>
              <a:rPr lang="en-US" dirty="0"/>
              <a:t>Click to edit Master title style</a:t>
            </a:r>
          </a:p>
        </p:txBody>
      </p:sp>
      <p:sp>
        <p:nvSpPr>
          <p:cNvPr id="3" name="Date Placeholder 2"/>
          <p:cNvSpPr>
            <a:spLocks noGrp="1"/>
          </p:cNvSpPr>
          <p:nvPr>
            <p:ph type="dt" sz="half" idx="10"/>
          </p:nvPr>
        </p:nvSpPr>
        <p:spPr/>
        <p:txBody>
          <a:bodyPr/>
          <a:lstStyle/>
          <a:p>
            <a:fld id="{BAED9DEC-D356-42C9-A384-86DA27A9D7AD}" type="datetime1">
              <a:rPr lang="fr-FR" smtClean="0"/>
              <a:t>11/02/2018</a:t>
            </a:fld>
            <a:endParaRPr lang="fr-FR"/>
          </a:p>
        </p:txBody>
      </p:sp>
      <p:sp>
        <p:nvSpPr>
          <p:cNvPr id="4" name="Footer Placeholder 3"/>
          <p:cNvSpPr>
            <a:spLocks noGrp="1"/>
          </p:cNvSpPr>
          <p:nvPr>
            <p:ph type="ftr" sz="quarter" idx="11"/>
          </p:nvPr>
        </p:nvSpPr>
        <p:spPr/>
        <p:txBody>
          <a:bodyPr/>
          <a:lstStyle/>
          <a:p>
            <a:r>
              <a:rPr lang="fr-FR" smtClean="0"/>
              <a:t>Diaporama réalisé par Line Richer,  Professeure de SES  Académie de Martinique Oct 2017</a:t>
            </a:r>
            <a:endParaRPr lang="fr-FR"/>
          </a:p>
        </p:txBody>
      </p:sp>
      <p:sp>
        <p:nvSpPr>
          <p:cNvPr id="5" name="Slide Number Placeholder 4"/>
          <p:cNvSpPr>
            <a:spLocks noGrp="1"/>
          </p:cNvSpPr>
          <p:nvPr>
            <p:ph type="sldNum" sz="quarter" idx="12"/>
          </p:nvPr>
        </p:nvSpPr>
        <p:spPr/>
        <p:txBody>
          <a:bodyPr/>
          <a:lstStyle/>
          <a:p>
            <a:fld id="{7C949810-732C-41D5-B763-B01FBDF6AB37}" type="slidenum">
              <a:rPr lang="fr-FR" smtClean="0"/>
              <a:t>‹N°›</a:t>
            </a:fld>
            <a:endParaRPr lang="fr-FR"/>
          </a:p>
        </p:txBody>
      </p:sp>
      <p:sp>
        <p:nvSpPr>
          <p:cNvPr id="7" name="Espace réservé du pied de page 1"/>
          <p:cNvSpPr txBox="1">
            <a:spLocks/>
          </p:cNvSpPr>
          <p:nvPr userDrawn="1"/>
        </p:nvSpPr>
        <p:spPr>
          <a:xfrm>
            <a:off x="5959894" y="6178716"/>
            <a:ext cx="3086292" cy="548332"/>
          </a:xfrm>
          <a:prstGeom prst="rect">
            <a:avLst/>
          </a:prstGeom>
        </p:spPr>
        <p:txBody>
          <a:bodyPr vert="horz" lIns="91440" tIns="45720" rIns="91440" bIns="45720" rtlCol="0" anchor="ctr"/>
          <a:lstStyle>
            <a:defPPr>
              <a:defRPr lang="en-US"/>
            </a:defPPr>
            <a:lvl1pPr marL="0" algn="l" defTabSz="457200" rtl="0" eaLnBrk="1" latinLnBrk="0" hangingPunct="1">
              <a:defRPr sz="10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fr-FR" smtClean="0">
                <a:solidFill>
                  <a:schemeClr val="bg1">
                    <a:lumMod val="95000"/>
                  </a:schemeClr>
                </a:solidFill>
              </a:rPr>
              <a:t>Diaporama réalisé par Line Richer, </a:t>
            </a:r>
          </a:p>
          <a:p>
            <a:r>
              <a:rPr lang="fr-FR" smtClean="0">
                <a:solidFill>
                  <a:schemeClr val="bg1">
                    <a:lumMod val="95000"/>
                  </a:schemeClr>
                </a:solidFill>
              </a:rPr>
              <a:t>Professeure de SES </a:t>
            </a:r>
          </a:p>
          <a:p>
            <a:r>
              <a:rPr lang="fr-FR" smtClean="0">
                <a:solidFill>
                  <a:schemeClr val="bg1">
                    <a:lumMod val="95000"/>
                  </a:schemeClr>
                </a:solidFill>
              </a:rPr>
              <a:t>Académie de Martinique Oct 2017</a:t>
            </a:r>
            <a:endParaRPr lang="fr-FR" dirty="0">
              <a:solidFill>
                <a:schemeClr val="bg1">
                  <a:lumMod val="95000"/>
                </a:schemeClr>
              </a:solidFill>
            </a:endParaRPr>
          </a:p>
        </p:txBody>
      </p:sp>
    </p:spTree>
    <p:extLst>
      <p:ext uri="{BB962C8B-B14F-4D97-AF65-F5344CB8AC3E}">
        <p14:creationId xmlns:p14="http://schemas.microsoft.com/office/powerpoint/2010/main" val="309735676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CCD8778-5B8E-47E6-A0F5-3E47C07DCA49}" type="datetime1">
              <a:rPr lang="fr-FR" smtClean="0"/>
              <a:t>11/02/2018</a:t>
            </a:fld>
            <a:endParaRPr lang="fr-FR"/>
          </a:p>
        </p:txBody>
      </p:sp>
      <p:sp>
        <p:nvSpPr>
          <p:cNvPr id="3" name="Footer Placeholder 2"/>
          <p:cNvSpPr>
            <a:spLocks noGrp="1"/>
          </p:cNvSpPr>
          <p:nvPr>
            <p:ph type="ftr" sz="quarter" idx="11"/>
          </p:nvPr>
        </p:nvSpPr>
        <p:spPr/>
        <p:txBody>
          <a:bodyPr/>
          <a:lstStyle/>
          <a:p>
            <a:r>
              <a:rPr lang="fr-FR" smtClean="0"/>
              <a:t>Diaporama réalisé par Line Richer,  Professeure de SES  Académie de Martinique Oct 2017</a:t>
            </a:r>
            <a:endParaRPr lang="fr-FR"/>
          </a:p>
        </p:txBody>
      </p:sp>
      <p:sp>
        <p:nvSpPr>
          <p:cNvPr id="4" name="Slide Number Placeholder 3"/>
          <p:cNvSpPr>
            <a:spLocks noGrp="1"/>
          </p:cNvSpPr>
          <p:nvPr>
            <p:ph type="sldNum" sz="quarter" idx="12"/>
          </p:nvPr>
        </p:nvSpPr>
        <p:spPr/>
        <p:txBody>
          <a:bodyPr/>
          <a:lstStyle/>
          <a:p>
            <a:fld id="{7C949810-732C-41D5-B763-B01FBDF6AB37}" type="slidenum">
              <a:rPr lang="fr-FR" smtClean="0"/>
              <a:t>‹N°›</a:t>
            </a:fld>
            <a:endParaRPr lang="fr-FR"/>
          </a:p>
        </p:txBody>
      </p:sp>
      <p:sp>
        <p:nvSpPr>
          <p:cNvPr id="5" name="Espace réservé du pied de page 1"/>
          <p:cNvSpPr txBox="1">
            <a:spLocks/>
          </p:cNvSpPr>
          <p:nvPr userDrawn="1"/>
        </p:nvSpPr>
        <p:spPr>
          <a:xfrm>
            <a:off x="5959894" y="6178716"/>
            <a:ext cx="3086292" cy="548332"/>
          </a:xfrm>
          <a:prstGeom prst="rect">
            <a:avLst/>
          </a:prstGeom>
        </p:spPr>
        <p:txBody>
          <a:bodyPr vert="horz" lIns="91440" tIns="45720" rIns="91440" bIns="45720" rtlCol="0" anchor="ctr"/>
          <a:lstStyle>
            <a:defPPr>
              <a:defRPr lang="en-US"/>
            </a:defPPr>
            <a:lvl1pPr marL="0" algn="l" defTabSz="457200" rtl="0" eaLnBrk="1" latinLnBrk="0" hangingPunct="1">
              <a:defRPr sz="10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fr-FR" smtClean="0">
                <a:solidFill>
                  <a:schemeClr val="bg1">
                    <a:lumMod val="95000"/>
                  </a:schemeClr>
                </a:solidFill>
              </a:rPr>
              <a:t>Diaporama réalisé par Line Richer, </a:t>
            </a:r>
          </a:p>
          <a:p>
            <a:r>
              <a:rPr lang="fr-FR" smtClean="0">
                <a:solidFill>
                  <a:schemeClr val="bg1">
                    <a:lumMod val="95000"/>
                  </a:schemeClr>
                </a:solidFill>
              </a:rPr>
              <a:t>Professeure de SES </a:t>
            </a:r>
          </a:p>
          <a:p>
            <a:r>
              <a:rPr lang="fr-FR" smtClean="0">
                <a:solidFill>
                  <a:schemeClr val="bg1">
                    <a:lumMod val="95000"/>
                  </a:schemeClr>
                </a:solidFill>
              </a:rPr>
              <a:t>Académie de Martinique Oct 2017</a:t>
            </a:r>
            <a:endParaRPr lang="fr-FR" dirty="0">
              <a:solidFill>
                <a:schemeClr val="bg1">
                  <a:lumMod val="95000"/>
                </a:schemeClr>
              </a:solidFill>
            </a:endParaRPr>
          </a:p>
        </p:txBody>
      </p:sp>
    </p:spTree>
    <p:extLst>
      <p:ext uri="{BB962C8B-B14F-4D97-AF65-F5344CB8AC3E}">
        <p14:creationId xmlns:p14="http://schemas.microsoft.com/office/powerpoint/2010/main" val="213731583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39042" y="798973"/>
            <a:ext cx="2425950" cy="2247117"/>
          </a:xfrm>
        </p:spPr>
        <p:txBody>
          <a:bodyPr anchor="b">
            <a:normAutofit/>
          </a:bodyPr>
          <a:lstStyle>
            <a:lvl1pPr algn="l">
              <a:defRPr sz="2400"/>
            </a:lvl1pPr>
          </a:lstStyle>
          <a:p>
            <a:r>
              <a:rPr lang="en-US"/>
              <a:t>Click to edit Master title style</a:t>
            </a:r>
            <a:endParaRPr lang="en-US" dirty="0"/>
          </a:p>
        </p:txBody>
      </p:sp>
      <p:sp>
        <p:nvSpPr>
          <p:cNvPr id="3" name="Content Placeholder 2"/>
          <p:cNvSpPr>
            <a:spLocks noGrp="1"/>
          </p:cNvSpPr>
          <p:nvPr>
            <p:ph idx="1"/>
          </p:nvPr>
        </p:nvSpPr>
        <p:spPr>
          <a:xfrm>
            <a:off x="4186656" y="798974"/>
            <a:ext cx="3828178" cy="4658826"/>
          </a:xfrm>
        </p:spPr>
        <p:txBody>
          <a:bodyPr anchor="ct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439042" y="3205492"/>
            <a:ext cx="2427369" cy="2248181"/>
          </a:xfrm>
        </p:spPr>
        <p:txBody>
          <a:bodyPr>
            <a:normAutofit/>
          </a:bodyPr>
          <a:lstStyle>
            <a:lvl1pPr marL="0" indent="0" algn="l">
              <a:buNone/>
              <a:defRPr sz="16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p:cNvSpPr>
            <a:spLocks noGrp="1"/>
          </p:cNvSpPr>
          <p:nvPr>
            <p:ph type="dt" sz="half" idx="10"/>
          </p:nvPr>
        </p:nvSpPr>
        <p:spPr/>
        <p:txBody>
          <a:bodyPr/>
          <a:lstStyle/>
          <a:p>
            <a:fld id="{2ADA6B4C-3207-4C84-B181-54C89B8322F2}" type="datetime1">
              <a:rPr lang="fr-FR" smtClean="0"/>
              <a:t>11/02/2018</a:t>
            </a:fld>
            <a:endParaRPr lang="fr-FR"/>
          </a:p>
        </p:txBody>
      </p:sp>
      <p:sp>
        <p:nvSpPr>
          <p:cNvPr id="6" name="Footer Placeholder 5"/>
          <p:cNvSpPr>
            <a:spLocks noGrp="1"/>
          </p:cNvSpPr>
          <p:nvPr>
            <p:ph type="ftr" sz="quarter" idx="11"/>
          </p:nvPr>
        </p:nvSpPr>
        <p:spPr/>
        <p:txBody>
          <a:bodyPr/>
          <a:lstStyle/>
          <a:p>
            <a:r>
              <a:rPr lang="fr-FR" smtClean="0"/>
              <a:t>Diaporama réalisé par Line Richer,  Professeure de SES  Académie de Martinique Oct 2017</a:t>
            </a:r>
            <a:endParaRPr lang="fr-FR"/>
          </a:p>
        </p:txBody>
      </p:sp>
      <p:sp>
        <p:nvSpPr>
          <p:cNvPr id="7" name="Slide Number Placeholder 6"/>
          <p:cNvSpPr>
            <a:spLocks noGrp="1"/>
          </p:cNvSpPr>
          <p:nvPr>
            <p:ph type="sldNum" sz="quarter" idx="12"/>
          </p:nvPr>
        </p:nvSpPr>
        <p:spPr/>
        <p:txBody>
          <a:bodyPr/>
          <a:lstStyle/>
          <a:p>
            <a:fld id="{7C949810-732C-41D5-B763-B01FBDF6AB37}" type="slidenum">
              <a:rPr lang="fr-FR" smtClean="0"/>
              <a:t>‹N°›</a:t>
            </a:fld>
            <a:endParaRPr lang="fr-FR"/>
          </a:p>
        </p:txBody>
      </p:sp>
      <p:cxnSp>
        <p:nvCxnSpPr>
          <p:cNvPr id="17" name="Straight Connector 16"/>
          <p:cNvCxnSpPr/>
          <p:nvPr/>
        </p:nvCxnSpPr>
        <p:spPr>
          <a:xfrm>
            <a:off x="1441748" y="3205491"/>
            <a:ext cx="2423276" cy="0"/>
          </a:xfrm>
          <a:prstGeom prst="line">
            <a:avLst/>
          </a:prstGeom>
          <a:ln w="31750">
            <a:solidFill>
              <a:srgbClr val="D76383"/>
            </a:solidFill>
          </a:ln>
        </p:spPr>
        <p:style>
          <a:lnRef idx="3">
            <a:schemeClr val="accent1"/>
          </a:lnRef>
          <a:fillRef idx="0">
            <a:schemeClr val="accent1"/>
          </a:fillRef>
          <a:effectRef idx="2">
            <a:schemeClr val="accent1"/>
          </a:effectRef>
          <a:fontRef idx="minor">
            <a:schemeClr val="tx1"/>
          </a:fontRef>
        </p:style>
      </p:cxnSp>
      <p:sp>
        <p:nvSpPr>
          <p:cNvPr id="9" name="Espace réservé du pied de page 1"/>
          <p:cNvSpPr txBox="1">
            <a:spLocks/>
          </p:cNvSpPr>
          <p:nvPr userDrawn="1"/>
        </p:nvSpPr>
        <p:spPr>
          <a:xfrm>
            <a:off x="5959894" y="6178716"/>
            <a:ext cx="3086292" cy="548332"/>
          </a:xfrm>
          <a:prstGeom prst="rect">
            <a:avLst/>
          </a:prstGeom>
        </p:spPr>
        <p:txBody>
          <a:bodyPr vert="horz" lIns="91440" tIns="45720" rIns="91440" bIns="45720" rtlCol="0" anchor="ctr"/>
          <a:lstStyle>
            <a:defPPr>
              <a:defRPr lang="en-US"/>
            </a:defPPr>
            <a:lvl1pPr marL="0" algn="l" defTabSz="457200" rtl="0" eaLnBrk="1" latinLnBrk="0" hangingPunct="1">
              <a:defRPr sz="10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fr-FR" smtClean="0">
                <a:solidFill>
                  <a:schemeClr val="bg1">
                    <a:lumMod val="95000"/>
                  </a:schemeClr>
                </a:solidFill>
              </a:rPr>
              <a:t>Diaporama réalisé par Line Richer, </a:t>
            </a:r>
          </a:p>
          <a:p>
            <a:r>
              <a:rPr lang="fr-FR" smtClean="0">
                <a:solidFill>
                  <a:schemeClr val="bg1">
                    <a:lumMod val="95000"/>
                  </a:schemeClr>
                </a:solidFill>
              </a:rPr>
              <a:t>Professeure de SES </a:t>
            </a:r>
          </a:p>
          <a:p>
            <a:r>
              <a:rPr lang="fr-FR" smtClean="0">
                <a:solidFill>
                  <a:schemeClr val="bg1">
                    <a:lumMod val="95000"/>
                  </a:schemeClr>
                </a:solidFill>
              </a:rPr>
              <a:t>Académie de Martinique Oct 2017</a:t>
            </a:r>
            <a:endParaRPr lang="fr-FR" dirty="0">
              <a:solidFill>
                <a:schemeClr val="bg1">
                  <a:lumMod val="95000"/>
                </a:schemeClr>
              </a:solidFill>
            </a:endParaRPr>
          </a:p>
        </p:txBody>
      </p:sp>
    </p:spTree>
    <p:extLst>
      <p:ext uri="{BB962C8B-B14F-4D97-AF65-F5344CB8AC3E}">
        <p14:creationId xmlns:p14="http://schemas.microsoft.com/office/powerpoint/2010/main" val="193127820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grpSp>
        <p:nvGrpSpPr>
          <p:cNvPr id="13" name="Group 12"/>
          <p:cNvGrpSpPr/>
          <p:nvPr/>
        </p:nvGrpSpPr>
        <p:grpSpPr>
          <a:xfrm>
            <a:off x="4996501" y="482171"/>
            <a:ext cx="3511387" cy="5149101"/>
            <a:chOff x="6852919" y="583365"/>
            <a:chExt cx="4681849" cy="5181928"/>
          </a:xfrm>
        </p:grpSpPr>
        <p:sp>
          <p:nvSpPr>
            <p:cNvPr id="14" name="Rectangle 13"/>
            <p:cNvSpPr/>
            <p:nvPr/>
          </p:nvSpPr>
          <p:spPr>
            <a:xfrm>
              <a:off x="6852919" y="583365"/>
              <a:ext cx="4681849" cy="5181928"/>
            </a:xfrm>
            <a:prstGeom prst="rect">
              <a:avLst/>
            </a:prstGeom>
            <a:gradFill>
              <a:gsLst>
                <a:gs pos="0">
                  <a:srgbClr val="000001"/>
                </a:gs>
                <a:gs pos="100000">
                  <a:srgbClr val="191919"/>
                </a:gs>
              </a:gsLst>
            </a:grad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sp>
        <p:sp>
          <p:nvSpPr>
            <p:cNvPr id="15" name="Rectangle 14"/>
            <p:cNvSpPr/>
            <p:nvPr/>
          </p:nvSpPr>
          <p:spPr>
            <a:xfrm>
              <a:off x="7273787" y="915806"/>
              <a:ext cx="3844017" cy="4507918"/>
            </a:xfrm>
            <a:prstGeom prst="rect">
              <a:avLst/>
            </a:prstGeom>
            <a:gradFill>
              <a:gsLst>
                <a:gs pos="0">
                  <a:srgbClr val="DADADA"/>
                </a:gs>
                <a:gs pos="100000">
                  <a:srgbClr val="FFFFFE"/>
                </a:gs>
              </a:gsLst>
              <a:lin ang="16200000" scaled="0"/>
            </a:gradFill>
            <a:ln w="508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title"/>
          </p:nvPr>
        </p:nvSpPr>
        <p:spPr>
          <a:xfrm>
            <a:off x="1444148" y="1129513"/>
            <a:ext cx="3244935" cy="1830584"/>
          </a:xfrm>
        </p:spPr>
        <p:txBody>
          <a:bodyPr anchor="b">
            <a:normAutofit/>
          </a:bodyPr>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640128" y="1122543"/>
            <a:ext cx="2234998" cy="3866327"/>
          </a:xfrm>
          <a:solidFill>
            <a:schemeClr val="bg1">
              <a:lumMod val="85000"/>
            </a:schemeClr>
          </a:solidFill>
          <a:ln w="9525" cap="sq">
            <a:noFill/>
            <a:miter lim="800000"/>
          </a:ln>
          <a:effectLst/>
        </p:spPr>
        <p:txBody>
          <a:bodyPr anchor="t"/>
          <a:lstStyle>
            <a:lvl1pPr marL="0" indent="0" algn="ctr">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en-US" dirty="0"/>
          </a:p>
        </p:txBody>
      </p:sp>
      <p:sp>
        <p:nvSpPr>
          <p:cNvPr id="4" name="Text Placeholder 3"/>
          <p:cNvSpPr>
            <a:spLocks noGrp="1"/>
          </p:cNvSpPr>
          <p:nvPr>
            <p:ph type="body" sz="half" idx="2"/>
          </p:nvPr>
        </p:nvSpPr>
        <p:spPr>
          <a:xfrm>
            <a:off x="1443492" y="3145992"/>
            <a:ext cx="3240286" cy="2003742"/>
          </a:xfrm>
        </p:spPr>
        <p:txBody>
          <a:bodyPr>
            <a:normAutofit/>
          </a:bodyPr>
          <a:lstStyle>
            <a:lvl1pPr marL="0" indent="0" algn="l">
              <a:buNone/>
              <a:defRPr sz="18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p:cNvSpPr>
            <a:spLocks noGrp="1"/>
          </p:cNvSpPr>
          <p:nvPr>
            <p:ph type="dt" sz="half" idx="10"/>
          </p:nvPr>
        </p:nvSpPr>
        <p:spPr>
          <a:xfrm>
            <a:off x="1436664" y="5469857"/>
            <a:ext cx="3252420" cy="320123"/>
          </a:xfrm>
        </p:spPr>
        <p:txBody>
          <a:bodyPr/>
          <a:lstStyle>
            <a:lvl1pPr algn="l">
              <a:defRPr/>
            </a:lvl1pPr>
          </a:lstStyle>
          <a:p>
            <a:fld id="{5DEA7995-691C-4414-9AFD-0EEC2B3EC267}" type="datetime1">
              <a:rPr lang="fr-FR" smtClean="0"/>
              <a:t>11/02/2018</a:t>
            </a:fld>
            <a:endParaRPr lang="fr-FR"/>
          </a:p>
        </p:txBody>
      </p:sp>
      <p:sp>
        <p:nvSpPr>
          <p:cNvPr id="6" name="Footer Placeholder 5"/>
          <p:cNvSpPr>
            <a:spLocks noGrp="1"/>
          </p:cNvSpPr>
          <p:nvPr>
            <p:ph type="ftr" sz="quarter" idx="11"/>
          </p:nvPr>
        </p:nvSpPr>
        <p:spPr>
          <a:xfrm>
            <a:off x="1437530" y="318641"/>
            <a:ext cx="3251553" cy="320931"/>
          </a:xfrm>
        </p:spPr>
        <p:txBody>
          <a:bodyPr/>
          <a:lstStyle/>
          <a:p>
            <a:r>
              <a:rPr lang="fr-FR" smtClean="0"/>
              <a:t>Diaporama réalisé par Line Richer,  Professeure de SES  Académie de Martinique Oct 2017</a:t>
            </a:r>
            <a:endParaRPr lang="en-US" dirty="0"/>
          </a:p>
        </p:txBody>
      </p:sp>
      <p:sp>
        <p:nvSpPr>
          <p:cNvPr id="7" name="Slide Number Placeholder 6"/>
          <p:cNvSpPr>
            <a:spLocks noGrp="1"/>
          </p:cNvSpPr>
          <p:nvPr>
            <p:ph type="sldNum" sz="quarter" idx="12"/>
          </p:nvPr>
        </p:nvSpPr>
        <p:spPr/>
        <p:txBody>
          <a:bodyPr/>
          <a:lstStyle/>
          <a:p>
            <a:fld id="{7C949810-732C-41D5-B763-B01FBDF6AB37}" type="slidenum">
              <a:rPr lang="fr-FR" smtClean="0"/>
              <a:t>‹N°›</a:t>
            </a:fld>
            <a:endParaRPr lang="fr-FR"/>
          </a:p>
        </p:txBody>
      </p:sp>
      <p:cxnSp>
        <p:nvCxnSpPr>
          <p:cNvPr id="31" name="Straight Connector 30"/>
          <p:cNvCxnSpPr/>
          <p:nvPr/>
        </p:nvCxnSpPr>
        <p:spPr>
          <a:xfrm>
            <a:off x="1441281" y="3143605"/>
            <a:ext cx="3242014" cy="0"/>
          </a:xfrm>
          <a:prstGeom prst="line">
            <a:avLst/>
          </a:prstGeom>
          <a:ln w="31750"/>
        </p:spPr>
        <p:style>
          <a:lnRef idx="3">
            <a:schemeClr val="accent1"/>
          </a:lnRef>
          <a:fillRef idx="0">
            <a:schemeClr val="accent1"/>
          </a:fillRef>
          <a:effectRef idx="2">
            <a:schemeClr val="accent1"/>
          </a:effectRef>
          <a:fontRef idx="minor">
            <a:schemeClr val="tx1"/>
          </a:fontRef>
        </p:style>
      </p:cxnSp>
      <p:sp>
        <p:nvSpPr>
          <p:cNvPr id="12" name="Espace réservé du pied de page 1"/>
          <p:cNvSpPr txBox="1">
            <a:spLocks/>
          </p:cNvSpPr>
          <p:nvPr userDrawn="1"/>
        </p:nvSpPr>
        <p:spPr>
          <a:xfrm>
            <a:off x="5959894" y="6178716"/>
            <a:ext cx="3086292" cy="548332"/>
          </a:xfrm>
          <a:prstGeom prst="rect">
            <a:avLst/>
          </a:prstGeom>
        </p:spPr>
        <p:txBody>
          <a:bodyPr vert="horz" lIns="91440" tIns="45720" rIns="91440" bIns="45720" rtlCol="0" anchor="ctr"/>
          <a:lstStyle>
            <a:defPPr>
              <a:defRPr lang="en-US"/>
            </a:defPPr>
            <a:lvl1pPr marL="0" algn="l" defTabSz="457200" rtl="0" eaLnBrk="1" latinLnBrk="0" hangingPunct="1">
              <a:defRPr sz="10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fr-FR" smtClean="0">
                <a:solidFill>
                  <a:schemeClr val="bg1">
                    <a:lumMod val="95000"/>
                  </a:schemeClr>
                </a:solidFill>
              </a:rPr>
              <a:t>Diaporama réalisé par Line Richer, </a:t>
            </a:r>
          </a:p>
          <a:p>
            <a:r>
              <a:rPr lang="fr-FR" smtClean="0">
                <a:solidFill>
                  <a:schemeClr val="bg1">
                    <a:lumMod val="95000"/>
                  </a:schemeClr>
                </a:solidFill>
              </a:rPr>
              <a:t>Professeure de SES </a:t>
            </a:r>
          </a:p>
          <a:p>
            <a:r>
              <a:rPr lang="fr-FR" smtClean="0">
                <a:solidFill>
                  <a:schemeClr val="bg1">
                    <a:lumMod val="95000"/>
                  </a:schemeClr>
                </a:solidFill>
              </a:rPr>
              <a:t>Académie de Martinique Oct 2017</a:t>
            </a:r>
            <a:endParaRPr lang="fr-FR" dirty="0">
              <a:solidFill>
                <a:schemeClr val="bg1">
                  <a:lumMod val="95000"/>
                </a:schemeClr>
              </a:solidFill>
            </a:endParaRPr>
          </a:p>
        </p:txBody>
      </p:sp>
    </p:spTree>
    <p:extLst>
      <p:ext uri="{BB962C8B-B14F-4D97-AF65-F5344CB8AC3E}">
        <p14:creationId xmlns:p14="http://schemas.microsoft.com/office/powerpoint/2010/main" val="371682013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cxnSp>
        <p:nvCxnSpPr>
          <p:cNvPr id="33" name="Straight Connector 32"/>
          <p:cNvCxnSpPr/>
          <p:nvPr/>
        </p:nvCxnSpPr>
        <p:spPr>
          <a:xfrm>
            <a:off x="1443491" y="1847088"/>
            <a:ext cx="6571343" cy="0"/>
          </a:xfrm>
          <a:prstGeom prst="line">
            <a:avLst/>
          </a:prstGeom>
          <a:ln w="31750"/>
        </p:spPr>
        <p:style>
          <a:lnRef idx="3">
            <a:schemeClr val="accent1"/>
          </a:lnRef>
          <a:fillRef idx="0">
            <a:schemeClr val="accent1"/>
          </a:fillRef>
          <a:effectRef idx="2">
            <a:schemeClr val="accent1"/>
          </a:effectRef>
          <a:fontRef idx="minor">
            <a:schemeClr val="tx1"/>
          </a:fontRef>
        </p:style>
      </p:cxnSp>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9EDD867-42E5-4E2A-B9E8-E30593CFDBF1}" type="datetime1">
              <a:rPr lang="fr-FR" smtClean="0"/>
              <a:t>11/02/2018</a:t>
            </a:fld>
            <a:endParaRPr lang="fr-FR"/>
          </a:p>
        </p:txBody>
      </p:sp>
      <p:sp>
        <p:nvSpPr>
          <p:cNvPr id="5" name="Footer Placeholder 4"/>
          <p:cNvSpPr>
            <a:spLocks noGrp="1"/>
          </p:cNvSpPr>
          <p:nvPr>
            <p:ph type="ftr" sz="quarter" idx="11"/>
          </p:nvPr>
        </p:nvSpPr>
        <p:spPr/>
        <p:txBody>
          <a:bodyPr/>
          <a:lstStyle/>
          <a:p>
            <a:r>
              <a:rPr lang="fr-FR" smtClean="0"/>
              <a:t>Diaporama réalisé par Line Richer,  Professeure de SES  Académie de Martinique Oct 2017</a:t>
            </a:r>
            <a:endParaRPr lang="fr-FR"/>
          </a:p>
        </p:txBody>
      </p:sp>
      <p:sp>
        <p:nvSpPr>
          <p:cNvPr id="6" name="Slide Number Placeholder 5"/>
          <p:cNvSpPr>
            <a:spLocks noGrp="1"/>
          </p:cNvSpPr>
          <p:nvPr>
            <p:ph type="sldNum" sz="quarter" idx="12"/>
          </p:nvPr>
        </p:nvSpPr>
        <p:spPr/>
        <p:txBody>
          <a:bodyPr/>
          <a:lstStyle/>
          <a:p>
            <a:fld id="{7C949810-732C-41D5-B763-B01FBDF6AB37}" type="slidenum">
              <a:rPr lang="fr-FR" smtClean="0"/>
              <a:t>‹N°›</a:t>
            </a:fld>
            <a:endParaRPr lang="fr-FR"/>
          </a:p>
        </p:txBody>
      </p:sp>
      <p:sp>
        <p:nvSpPr>
          <p:cNvPr id="8" name="Espace réservé du pied de page 1"/>
          <p:cNvSpPr txBox="1">
            <a:spLocks/>
          </p:cNvSpPr>
          <p:nvPr userDrawn="1"/>
        </p:nvSpPr>
        <p:spPr>
          <a:xfrm>
            <a:off x="5959894" y="6178716"/>
            <a:ext cx="3086292" cy="548332"/>
          </a:xfrm>
          <a:prstGeom prst="rect">
            <a:avLst/>
          </a:prstGeom>
        </p:spPr>
        <p:txBody>
          <a:bodyPr vert="horz" lIns="91440" tIns="45720" rIns="91440" bIns="45720" rtlCol="0" anchor="ctr"/>
          <a:lstStyle>
            <a:defPPr>
              <a:defRPr lang="en-US"/>
            </a:defPPr>
            <a:lvl1pPr marL="0" algn="l" defTabSz="457200" rtl="0" eaLnBrk="1" latinLnBrk="0" hangingPunct="1">
              <a:defRPr sz="10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fr-FR" smtClean="0">
                <a:solidFill>
                  <a:schemeClr val="bg1">
                    <a:lumMod val="95000"/>
                  </a:schemeClr>
                </a:solidFill>
              </a:rPr>
              <a:t>Diaporama réalisé par Line Richer, </a:t>
            </a:r>
          </a:p>
          <a:p>
            <a:r>
              <a:rPr lang="fr-FR" smtClean="0">
                <a:solidFill>
                  <a:schemeClr val="bg1">
                    <a:lumMod val="95000"/>
                  </a:schemeClr>
                </a:solidFill>
              </a:rPr>
              <a:t>Professeure de SES </a:t>
            </a:r>
          </a:p>
          <a:p>
            <a:r>
              <a:rPr lang="fr-FR" smtClean="0">
                <a:solidFill>
                  <a:schemeClr val="bg1">
                    <a:lumMod val="95000"/>
                  </a:schemeClr>
                </a:solidFill>
              </a:rPr>
              <a:t>Académie de Martinique Oct 2017</a:t>
            </a:r>
            <a:endParaRPr lang="fr-FR" dirty="0">
              <a:solidFill>
                <a:schemeClr val="bg1">
                  <a:lumMod val="95000"/>
                </a:schemeClr>
              </a:solidFill>
            </a:endParaRPr>
          </a:p>
        </p:txBody>
      </p:sp>
    </p:spTree>
    <p:extLst>
      <p:ext uri="{BB962C8B-B14F-4D97-AF65-F5344CB8AC3E}">
        <p14:creationId xmlns:p14="http://schemas.microsoft.com/office/powerpoint/2010/main" val="299822197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918028" y="798974"/>
            <a:ext cx="1103027" cy="4659889"/>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1443491" y="798974"/>
            <a:ext cx="5301095" cy="4659889"/>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7DFFAB5-0EE3-441A-B684-FB05C8B0CF15}" type="datetime1">
              <a:rPr lang="fr-FR" smtClean="0"/>
              <a:t>11/02/2018</a:t>
            </a:fld>
            <a:endParaRPr lang="fr-FR"/>
          </a:p>
        </p:txBody>
      </p:sp>
      <p:sp>
        <p:nvSpPr>
          <p:cNvPr id="5" name="Footer Placeholder 4"/>
          <p:cNvSpPr>
            <a:spLocks noGrp="1"/>
          </p:cNvSpPr>
          <p:nvPr>
            <p:ph type="ftr" sz="quarter" idx="11"/>
          </p:nvPr>
        </p:nvSpPr>
        <p:spPr/>
        <p:txBody>
          <a:bodyPr/>
          <a:lstStyle/>
          <a:p>
            <a:r>
              <a:rPr lang="fr-FR" smtClean="0"/>
              <a:t>Diaporama réalisé par Line Richer,  Professeure de SES  Académie de Martinique Oct 2017</a:t>
            </a:r>
            <a:endParaRPr lang="fr-FR"/>
          </a:p>
        </p:txBody>
      </p:sp>
      <p:sp>
        <p:nvSpPr>
          <p:cNvPr id="6" name="Slide Number Placeholder 5"/>
          <p:cNvSpPr>
            <a:spLocks noGrp="1"/>
          </p:cNvSpPr>
          <p:nvPr>
            <p:ph type="sldNum" sz="quarter" idx="12"/>
          </p:nvPr>
        </p:nvSpPr>
        <p:spPr/>
        <p:txBody>
          <a:bodyPr/>
          <a:lstStyle/>
          <a:p>
            <a:fld id="{7C949810-732C-41D5-B763-B01FBDF6AB37}" type="slidenum">
              <a:rPr lang="fr-FR" smtClean="0"/>
              <a:t>‹N°›</a:t>
            </a:fld>
            <a:endParaRPr lang="fr-FR"/>
          </a:p>
        </p:txBody>
      </p:sp>
      <p:cxnSp>
        <p:nvCxnSpPr>
          <p:cNvPr id="15" name="Straight Connector 14"/>
          <p:cNvCxnSpPr/>
          <p:nvPr/>
        </p:nvCxnSpPr>
        <p:spPr>
          <a:xfrm>
            <a:off x="6918028" y="798974"/>
            <a:ext cx="0" cy="4659889"/>
          </a:xfrm>
          <a:prstGeom prst="line">
            <a:avLst/>
          </a:prstGeom>
          <a:ln w="31750"/>
        </p:spPr>
        <p:style>
          <a:lnRef idx="3">
            <a:schemeClr val="accent1"/>
          </a:lnRef>
          <a:fillRef idx="0">
            <a:schemeClr val="accent1"/>
          </a:fillRef>
          <a:effectRef idx="2">
            <a:schemeClr val="accent1"/>
          </a:effectRef>
          <a:fontRef idx="minor">
            <a:schemeClr val="tx1"/>
          </a:fontRef>
        </p:style>
      </p:cxnSp>
      <p:sp>
        <p:nvSpPr>
          <p:cNvPr id="8" name="Espace réservé du pied de page 1"/>
          <p:cNvSpPr txBox="1">
            <a:spLocks/>
          </p:cNvSpPr>
          <p:nvPr userDrawn="1"/>
        </p:nvSpPr>
        <p:spPr>
          <a:xfrm>
            <a:off x="5959894" y="6178716"/>
            <a:ext cx="3086292" cy="548332"/>
          </a:xfrm>
          <a:prstGeom prst="rect">
            <a:avLst/>
          </a:prstGeom>
        </p:spPr>
        <p:txBody>
          <a:bodyPr vert="horz" lIns="91440" tIns="45720" rIns="91440" bIns="45720" rtlCol="0" anchor="ctr"/>
          <a:lstStyle>
            <a:defPPr>
              <a:defRPr lang="en-US"/>
            </a:defPPr>
            <a:lvl1pPr marL="0" algn="l" defTabSz="457200" rtl="0" eaLnBrk="1" latinLnBrk="0" hangingPunct="1">
              <a:defRPr sz="10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fr-FR" smtClean="0">
                <a:solidFill>
                  <a:schemeClr val="bg1">
                    <a:lumMod val="95000"/>
                  </a:schemeClr>
                </a:solidFill>
              </a:rPr>
              <a:t>Diaporama réalisé par Line Richer, </a:t>
            </a:r>
          </a:p>
          <a:p>
            <a:r>
              <a:rPr lang="fr-FR" smtClean="0">
                <a:solidFill>
                  <a:schemeClr val="bg1">
                    <a:lumMod val="95000"/>
                  </a:schemeClr>
                </a:solidFill>
              </a:rPr>
              <a:t>Professeure de SES </a:t>
            </a:r>
          </a:p>
          <a:p>
            <a:r>
              <a:rPr lang="fr-FR" smtClean="0">
                <a:solidFill>
                  <a:schemeClr val="bg1">
                    <a:lumMod val="95000"/>
                  </a:schemeClr>
                </a:solidFill>
              </a:rPr>
              <a:t>Académie de Martinique Oct 2017</a:t>
            </a:r>
            <a:endParaRPr lang="fr-FR" dirty="0">
              <a:solidFill>
                <a:schemeClr val="bg1">
                  <a:lumMod val="95000"/>
                </a:schemeClr>
              </a:solidFill>
            </a:endParaRPr>
          </a:p>
        </p:txBody>
      </p:sp>
    </p:spTree>
    <p:extLst>
      <p:ext uri="{BB962C8B-B14F-4D97-AF65-F5344CB8AC3E}">
        <p14:creationId xmlns:p14="http://schemas.microsoft.com/office/powerpoint/2010/main" val="220058266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p:cNvSpPr/>
          <p:nvPr/>
        </p:nvSpPr>
        <p:spPr>
          <a:xfrm>
            <a:off x="0" y="2015733"/>
            <a:ext cx="9144000" cy="4698576"/>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cxnSp>
        <p:nvCxnSpPr>
          <p:cNvPr id="13" name="Straight Connector 12"/>
          <p:cNvCxnSpPr>
            <a:cxnSpLocks/>
          </p:cNvCxnSpPr>
          <p:nvPr/>
        </p:nvCxnSpPr>
        <p:spPr>
          <a:xfrm flipV="1">
            <a:off x="0" y="6583683"/>
            <a:ext cx="9144000" cy="7184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
        <p:nvSpPr>
          <p:cNvPr id="2" name="Title Placeholder 1"/>
          <p:cNvSpPr>
            <a:spLocks noGrp="1"/>
          </p:cNvSpPr>
          <p:nvPr>
            <p:ph type="title"/>
          </p:nvPr>
        </p:nvSpPr>
        <p:spPr>
          <a:xfrm>
            <a:off x="1443491" y="804520"/>
            <a:ext cx="6571343" cy="1049235"/>
          </a:xfrm>
          <a:prstGeom prst="rect">
            <a:avLst/>
          </a:prstGeom>
        </p:spPr>
        <p:txBody>
          <a:bodyPr vert="horz" lIns="91440" tIns="45720" rIns="91440" bIns="45720" rtlCol="0" anchor="t">
            <a:normAutofit/>
          </a:bodyPr>
          <a:lstStyle/>
          <a:p>
            <a:r>
              <a:rPr lang="en-US" dirty="0"/>
              <a:t>Click to edit Master title style</a:t>
            </a:r>
          </a:p>
        </p:txBody>
      </p:sp>
      <p:sp>
        <p:nvSpPr>
          <p:cNvPr id="3" name="Text Placeholder 2"/>
          <p:cNvSpPr>
            <a:spLocks noGrp="1"/>
          </p:cNvSpPr>
          <p:nvPr>
            <p:ph type="body" idx="1"/>
          </p:nvPr>
        </p:nvSpPr>
        <p:spPr>
          <a:xfrm>
            <a:off x="1443491" y="2015733"/>
            <a:ext cx="6571343" cy="3450613"/>
          </a:xfrm>
          <a:prstGeom prst="rect">
            <a:avLst/>
          </a:prstGeom>
          <a:ln>
            <a:noFill/>
          </a:ln>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5646542" y="330370"/>
            <a:ext cx="2368292" cy="309201"/>
          </a:xfrm>
          <a:prstGeom prst="rect">
            <a:avLst/>
          </a:prstGeom>
        </p:spPr>
        <p:txBody>
          <a:bodyPr vert="horz" lIns="91440" tIns="45720" rIns="91440" bIns="45720" rtlCol="0" anchor="ctr"/>
          <a:lstStyle>
            <a:lvl1pPr algn="r">
              <a:defRPr sz="1000">
                <a:solidFill>
                  <a:schemeClr val="tx1">
                    <a:tint val="75000"/>
                  </a:schemeClr>
                </a:solidFill>
              </a:defRPr>
            </a:lvl1pPr>
          </a:lstStyle>
          <a:p>
            <a:fld id="{A0398054-E0DB-47AB-BE92-31AF908203C8}" type="datetime1">
              <a:rPr lang="fr-FR" smtClean="0"/>
              <a:t>11/02/2018</a:t>
            </a:fld>
            <a:endParaRPr lang="fr-FR"/>
          </a:p>
        </p:txBody>
      </p:sp>
      <p:sp>
        <p:nvSpPr>
          <p:cNvPr id="5" name="Footer Placeholder 4"/>
          <p:cNvSpPr>
            <a:spLocks noGrp="1"/>
          </p:cNvSpPr>
          <p:nvPr>
            <p:ph type="ftr" sz="quarter" idx="3"/>
          </p:nvPr>
        </p:nvSpPr>
        <p:spPr>
          <a:xfrm>
            <a:off x="1443491" y="329308"/>
            <a:ext cx="4034004" cy="309201"/>
          </a:xfrm>
          <a:prstGeom prst="rect">
            <a:avLst/>
          </a:prstGeom>
        </p:spPr>
        <p:txBody>
          <a:bodyPr vert="horz" lIns="91440" tIns="45720" rIns="91440" bIns="45720" rtlCol="0" anchor="ctr"/>
          <a:lstStyle>
            <a:lvl1pPr algn="l">
              <a:defRPr sz="1000">
                <a:solidFill>
                  <a:schemeClr val="tx1">
                    <a:tint val="75000"/>
                  </a:schemeClr>
                </a:solidFill>
              </a:defRPr>
            </a:lvl1pPr>
          </a:lstStyle>
          <a:p>
            <a:r>
              <a:rPr lang="fr-FR" smtClean="0"/>
              <a:t>Diaporama réalisé par Line Richer,  Professeure de SES  Académie de Martinique Oct 2017</a:t>
            </a:r>
            <a:endParaRPr lang="fr-FR"/>
          </a:p>
        </p:txBody>
      </p:sp>
      <p:sp>
        <p:nvSpPr>
          <p:cNvPr id="6" name="Slide Number Placeholder 5"/>
          <p:cNvSpPr>
            <a:spLocks noGrp="1"/>
          </p:cNvSpPr>
          <p:nvPr>
            <p:ph type="sldNum" sz="quarter" idx="4"/>
          </p:nvPr>
        </p:nvSpPr>
        <p:spPr>
          <a:xfrm>
            <a:off x="487725" y="798973"/>
            <a:ext cx="795746" cy="503578"/>
          </a:xfrm>
          <a:prstGeom prst="rect">
            <a:avLst/>
          </a:prstGeom>
        </p:spPr>
        <p:txBody>
          <a:bodyPr vert="horz" lIns="91440" tIns="45720" rIns="91440" bIns="45720" rtlCol="0" anchor="t"/>
          <a:lstStyle>
            <a:lvl1pPr algn="r">
              <a:defRPr sz="2800">
                <a:solidFill>
                  <a:srgbClr val="D76383"/>
                </a:solidFill>
              </a:defRPr>
            </a:lvl1pPr>
          </a:lstStyle>
          <a:p>
            <a:fld id="{7C949810-732C-41D5-B763-B01FBDF6AB37}" type="slidenum">
              <a:rPr lang="fr-FR" smtClean="0"/>
              <a:pPr/>
              <a:t>‹N°›</a:t>
            </a:fld>
            <a:endParaRPr lang="fr-FR" dirty="0"/>
          </a:p>
        </p:txBody>
      </p:sp>
      <p:sp>
        <p:nvSpPr>
          <p:cNvPr id="15" name="Flowchart: Document 14">
            <a:extLst>
              <a:ext uri="{FF2B5EF4-FFF2-40B4-BE49-F238E27FC236}">
                <a16:creationId xmlns:a16="http://schemas.microsoft.com/office/drawing/2014/main" xmlns="" id="{45DE80D6-DA1C-42C1-8A30-BD027B0E6464}"/>
              </a:ext>
            </a:extLst>
          </p:cNvPr>
          <p:cNvSpPr/>
          <p:nvPr userDrawn="1"/>
        </p:nvSpPr>
        <p:spPr>
          <a:xfrm rot="10800000">
            <a:off x="0" y="5994456"/>
            <a:ext cx="9144000" cy="863543"/>
          </a:xfrm>
          <a:custGeom>
            <a:avLst/>
            <a:gdLst>
              <a:gd name="connsiteX0" fmla="*/ 0 w 21600"/>
              <a:gd name="connsiteY0" fmla="*/ 0 h 21600"/>
              <a:gd name="connsiteX1" fmla="*/ 21600 w 21600"/>
              <a:gd name="connsiteY1" fmla="*/ 0 h 21600"/>
              <a:gd name="connsiteX2" fmla="*/ 21600 w 21600"/>
              <a:gd name="connsiteY2" fmla="*/ 17322 h 21600"/>
              <a:gd name="connsiteX3" fmla="*/ 0 w 21600"/>
              <a:gd name="connsiteY3" fmla="*/ 20172 h 21600"/>
              <a:gd name="connsiteX4" fmla="*/ 0 w 21600"/>
              <a:gd name="connsiteY4" fmla="*/ 0 h 21600"/>
              <a:gd name="connsiteX0" fmla="*/ 0 w 21600"/>
              <a:gd name="connsiteY0" fmla="*/ 0 h 21324"/>
              <a:gd name="connsiteX1" fmla="*/ 21580 w 21600"/>
              <a:gd name="connsiteY1" fmla="*/ 10352 h 21324"/>
              <a:gd name="connsiteX2" fmla="*/ 21600 w 21600"/>
              <a:gd name="connsiteY2" fmla="*/ 17322 h 21324"/>
              <a:gd name="connsiteX3" fmla="*/ 0 w 21600"/>
              <a:gd name="connsiteY3" fmla="*/ 20172 h 21324"/>
              <a:gd name="connsiteX4" fmla="*/ 0 w 21600"/>
              <a:gd name="connsiteY4" fmla="*/ 0 h 21324"/>
              <a:gd name="connsiteX0" fmla="*/ 0 w 21600"/>
              <a:gd name="connsiteY0" fmla="*/ 0 h 11363"/>
              <a:gd name="connsiteX1" fmla="*/ 21580 w 21600"/>
              <a:gd name="connsiteY1" fmla="*/ 391 h 11363"/>
              <a:gd name="connsiteX2" fmla="*/ 21600 w 21600"/>
              <a:gd name="connsiteY2" fmla="*/ 7361 h 11363"/>
              <a:gd name="connsiteX3" fmla="*/ 0 w 21600"/>
              <a:gd name="connsiteY3" fmla="*/ 10211 h 11363"/>
              <a:gd name="connsiteX4" fmla="*/ 0 w 21600"/>
              <a:gd name="connsiteY4" fmla="*/ 0 h 11363"/>
              <a:gd name="connsiteX0" fmla="*/ 0 w 21600"/>
              <a:gd name="connsiteY0" fmla="*/ 0 h 11363"/>
              <a:gd name="connsiteX1" fmla="*/ 21580 w 21600"/>
              <a:gd name="connsiteY1" fmla="*/ 177 h 11363"/>
              <a:gd name="connsiteX2" fmla="*/ 21600 w 21600"/>
              <a:gd name="connsiteY2" fmla="*/ 7361 h 11363"/>
              <a:gd name="connsiteX3" fmla="*/ 0 w 21600"/>
              <a:gd name="connsiteY3" fmla="*/ 10211 h 11363"/>
              <a:gd name="connsiteX4" fmla="*/ 0 w 21600"/>
              <a:gd name="connsiteY4" fmla="*/ 0 h 11363"/>
              <a:gd name="connsiteX0" fmla="*/ 20 w 21600"/>
              <a:gd name="connsiteY0" fmla="*/ 0 h 11256"/>
              <a:gd name="connsiteX1" fmla="*/ 21580 w 21600"/>
              <a:gd name="connsiteY1" fmla="*/ 70 h 11256"/>
              <a:gd name="connsiteX2" fmla="*/ 21600 w 21600"/>
              <a:gd name="connsiteY2" fmla="*/ 7254 h 11256"/>
              <a:gd name="connsiteX3" fmla="*/ 0 w 21600"/>
              <a:gd name="connsiteY3" fmla="*/ 10104 h 11256"/>
              <a:gd name="connsiteX4" fmla="*/ 20 w 21600"/>
              <a:gd name="connsiteY4" fmla="*/ 0 h 11256"/>
              <a:gd name="connsiteX0" fmla="*/ 20 w 21600"/>
              <a:gd name="connsiteY0" fmla="*/ 572 h 11186"/>
              <a:gd name="connsiteX1" fmla="*/ 21580 w 21600"/>
              <a:gd name="connsiteY1" fmla="*/ 0 h 11186"/>
              <a:gd name="connsiteX2" fmla="*/ 21600 w 21600"/>
              <a:gd name="connsiteY2" fmla="*/ 7184 h 11186"/>
              <a:gd name="connsiteX3" fmla="*/ 0 w 21600"/>
              <a:gd name="connsiteY3" fmla="*/ 10034 h 11186"/>
              <a:gd name="connsiteX4" fmla="*/ 20 w 21600"/>
              <a:gd name="connsiteY4" fmla="*/ 572 h 11186"/>
              <a:gd name="connsiteX0" fmla="*/ 2 w 21602"/>
              <a:gd name="connsiteY0" fmla="*/ 358 h 11186"/>
              <a:gd name="connsiteX1" fmla="*/ 21582 w 21602"/>
              <a:gd name="connsiteY1" fmla="*/ 0 h 11186"/>
              <a:gd name="connsiteX2" fmla="*/ 21602 w 21602"/>
              <a:gd name="connsiteY2" fmla="*/ 7184 h 11186"/>
              <a:gd name="connsiteX3" fmla="*/ 2 w 21602"/>
              <a:gd name="connsiteY3" fmla="*/ 10034 h 11186"/>
              <a:gd name="connsiteX4" fmla="*/ 2 w 21602"/>
              <a:gd name="connsiteY4" fmla="*/ 358 h 11186"/>
              <a:gd name="connsiteX0" fmla="*/ 2 w 21602"/>
              <a:gd name="connsiteY0" fmla="*/ 251 h 11186"/>
              <a:gd name="connsiteX1" fmla="*/ 21582 w 21602"/>
              <a:gd name="connsiteY1" fmla="*/ 0 h 11186"/>
              <a:gd name="connsiteX2" fmla="*/ 21602 w 21602"/>
              <a:gd name="connsiteY2" fmla="*/ 7184 h 11186"/>
              <a:gd name="connsiteX3" fmla="*/ 2 w 21602"/>
              <a:gd name="connsiteY3" fmla="*/ 10034 h 11186"/>
              <a:gd name="connsiteX4" fmla="*/ 2 w 21602"/>
              <a:gd name="connsiteY4" fmla="*/ 251 h 11186"/>
              <a:gd name="connsiteX0" fmla="*/ 2 w 21602"/>
              <a:gd name="connsiteY0" fmla="*/ 251 h 11186"/>
              <a:gd name="connsiteX1" fmla="*/ 21582 w 21602"/>
              <a:gd name="connsiteY1" fmla="*/ 0 h 11186"/>
              <a:gd name="connsiteX2" fmla="*/ 21602 w 21602"/>
              <a:gd name="connsiteY2" fmla="*/ 7184 h 11186"/>
              <a:gd name="connsiteX3" fmla="*/ 2 w 21602"/>
              <a:gd name="connsiteY3" fmla="*/ 10034 h 11186"/>
              <a:gd name="connsiteX4" fmla="*/ 2 w 21602"/>
              <a:gd name="connsiteY4" fmla="*/ 251 h 11186"/>
              <a:gd name="connsiteX0" fmla="*/ 2 w 21604"/>
              <a:gd name="connsiteY0" fmla="*/ 292 h 11227"/>
              <a:gd name="connsiteX1" fmla="*/ 21604 w 21604"/>
              <a:gd name="connsiteY1" fmla="*/ 0 h 11227"/>
              <a:gd name="connsiteX2" fmla="*/ 21602 w 21604"/>
              <a:gd name="connsiteY2" fmla="*/ 7225 h 11227"/>
              <a:gd name="connsiteX3" fmla="*/ 2 w 21604"/>
              <a:gd name="connsiteY3" fmla="*/ 10075 h 11227"/>
              <a:gd name="connsiteX4" fmla="*/ 2 w 21604"/>
              <a:gd name="connsiteY4" fmla="*/ 292 h 11227"/>
              <a:gd name="connsiteX0" fmla="*/ 2 w 21604"/>
              <a:gd name="connsiteY0" fmla="*/ 108 h 11227"/>
              <a:gd name="connsiteX1" fmla="*/ 21604 w 21604"/>
              <a:gd name="connsiteY1" fmla="*/ 0 h 11227"/>
              <a:gd name="connsiteX2" fmla="*/ 21602 w 21604"/>
              <a:gd name="connsiteY2" fmla="*/ 7225 h 11227"/>
              <a:gd name="connsiteX3" fmla="*/ 2 w 21604"/>
              <a:gd name="connsiteY3" fmla="*/ 10075 h 11227"/>
              <a:gd name="connsiteX4" fmla="*/ 2 w 21604"/>
              <a:gd name="connsiteY4" fmla="*/ 108 h 11227"/>
              <a:gd name="connsiteX0" fmla="*/ 2 w 21602"/>
              <a:gd name="connsiteY0" fmla="*/ 47 h 11166"/>
              <a:gd name="connsiteX1" fmla="*/ 21581 w 21602"/>
              <a:gd name="connsiteY1" fmla="*/ 0 h 11166"/>
              <a:gd name="connsiteX2" fmla="*/ 21602 w 21602"/>
              <a:gd name="connsiteY2" fmla="*/ 7164 h 11166"/>
              <a:gd name="connsiteX3" fmla="*/ 2 w 21602"/>
              <a:gd name="connsiteY3" fmla="*/ 10014 h 11166"/>
              <a:gd name="connsiteX4" fmla="*/ 2 w 21602"/>
              <a:gd name="connsiteY4" fmla="*/ 47 h 11166"/>
              <a:gd name="connsiteX0" fmla="*/ 2 w 21602"/>
              <a:gd name="connsiteY0" fmla="*/ 47 h 11166"/>
              <a:gd name="connsiteX1" fmla="*/ 21581 w 21602"/>
              <a:gd name="connsiteY1" fmla="*/ 0 h 11166"/>
              <a:gd name="connsiteX2" fmla="*/ 21602 w 21602"/>
              <a:gd name="connsiteY2" fmla="*/ 7164 h 11166"/>
              <a:gd name="connsiteX3" fmla="*/ 2 w 21602"/>
              <a:gd name="connsiteY3" fmla="*/ 10014 h 11166"/>
              <a:gd name="connsiteX4" fmla="*/ 2 w 21602"/>
              <a:gd name="connsiteY4" fmla="*/ 47 h 11166"/>
              <a:gd name="connsiteX0" fmla="*/ 2 w 21602"/>
              <a:gd name="connsiteY0" fmla="*/ 0 h 11119"/>
              <a:gd name="connsiteX1" fmla="*/ 21581 w 21602"/>
              <a:gd name="connsiteY1" fmla="*/ 14 h 11119"/>
              <a:gd name="connsiteX2" fmla="*/ 21602 w 21602"/>
              <a:gd name="connsiteY2" fmla="*/ 7117 h 11119"/>
              <a:gd name="connsiteX3" fmla="*/ 2 w 21602"/>
              <a:gd name="connsiteY3" fmla="*/ 9967 h 11119"/>
              <a:gd name="connsiteX4" fmla="*/ 2 w 21602"/>
              <a:gd name="connsiteY4" fmla="*/ 0 h 11119"/>
              <a:gd name="connsiteX0" fmla="*/ 2 w 21602"/>
              <a:gd name="connsiteY0" fmla="*/ 0 h 11119"/>
              <a:gd name="connsiteX1" fmla="*/ 21592 w 21602"/>
              <a:gd name="connsiteY1" fmla="*/ 14 h 11119"/>
              <a:gd name="connsiteX2" fmla="*/ 21602 w 21602"/>
              <a:gd name="connsiteY2" fmla="*/ 7117 h 11119"/>
              <a:gd name="connsiteX3" fmla="*/ 2 w 21602"/>
              <a:gd name="connsiteY3" fmla="*/ 9967 h 11119"/>
              <a:gd name="connsiteX4" fmla="*/ 2 w 21602"/>
              <a:gd name="connsiteY4" fmla="*/ 0 h 11119"/>
              <a:gd name="connsiteX0" fmla="*/ 2 w 21602"/>
              <a:gd name="connsiteY0" fmla="*/ 0 h 11119"/>
              <a:gd name="connsiteX1" fmla="*/ 21592 w 21602"/>
              <a:gd name="connsiteY1" fmla="*/ 14 h 11119"/>
              <a:gd name="connsiteX2" fmla="*/ 21602 w 21602"/>
              <a:gd name="connsiteY2" fmla="*/ 7117 h 11119"/>
              <a:gd name="connsiteX3" fmla="*/ 2 w 21602"/>
              <a:gd name="connsiteY3" fmla="*/ 9967 h 11119"/>
              <a:gd name="connsiteX4" fmla="*/ 2 w 21602"/>
              <a:gd name="connsiteY4" fmla="*/ 0 h 11119"/>
              <a:gd name="connsiteX0" fmla="*/ 2 w 21602"/>
              <a:gd name="connsiteY0" fmla="*/ 0 h 11119"/>
              <a:gd name="connsiteX1" fmla="*/ 21592 w 21602"/>
              <a:gd name="connsiteY1" fmla="*/ 14 h 11119"/>
              <a:gd name="connsiteX2" fmla="*/ 21602 w 21602"/>
              <a:gd name="connsiteY2" fmla="*/ 7117 h 11119"/>
              <a:gd name="connsiteX3" fmla="*/ 2 w 21602"/>
              <a:gd name="connsiteY3" fmla="*/ 9967 h 11119"/>
              <a:gd name="connsiteX4" fmla="*/ 2 w 21602"/>
              <a:gd name="connsiteY4" fmla="*/ 0 h 11119"/>
              <a:gd name="connsiteX0" fmla="*/ 2 w 21602"/>
              <a:gd name="connsiteY0" fmla="*/ 0 h 11119"/>
              <a:gd name="connsiteX1" fmla="*/ 21592 w 21602"/>
              <a:gd name="connsiteY1" fmla="*/ 14 h 11119"/>
              <a:gd name="connsiteX2" fmla="*/ 21602 w 21602"/>
              <a:gd name="connsiteY2" fmla="*/ 7117 h 11119"/>
              <a:gd name="connsiteX3" fmla="*/ 2 w 21602"/>
              <a:gd name="connsiteY3" fmla="*/ 9967 h 11119"/>
              <a:gd name="connsiteX4" fmla="*/ 2 w 21602"/>
              <a:gd name="connsiteY4" fmla="*/ 0 h 11119"/>
              <a:gd name="connsiteX0" fmla="*/ 2 w 21607"/>
              <a:gd name="connsiteY0" fmla="*/ 0 h 11119"/>
              <a:gd name="connsiteX1" fmla="*/ 21603 w 21607"/>
              <a:gd name="connsiteY1" fmla="*/ 75 h 11119"/>
              <a:gd name="connsiteX2" fmla="*/ 21602 w 21607"/>
              <a:gd name="connsiteY2" fmla="*/ 7117 h 11119"/>
              <a:gd name="connsiteX3" fmla="*/ 2 w 21607"/>
              <a:gd name="connsiteY3" fmla="*/ 9967 h 11119"/>
              <a:gd name="connsiteX4" fmla="*/ 2 w 21607"/>
              <a:gd name="connsiteY4" fmla="*/ 0 h 11119"/>
              <a:gd name="connsiteX0" fmla="*/ 2 w 21606"/>
              <a:gd name="connsiteY0" fmla="*/ 0 h 11119"/>
              <a:gd name="connsiteX1" fmla="*/ 21603 w 21606"/>
              <a:gd name="connsiteY1" fmla="*/ 75 h 11119"/>
              <a:gd name="connsiteX2" fmla="*/ 21602 w 21606"/>
              <a:gd name="connsiteY2" fmla="*/ 7117 h 11119"/>
              <a:gd name="connsiteX3" fmla="*/ 2 w 21606"/>
              <a:gd name="connsiteY3" fmla="*/ 9967 h 11119"/>
              <a:gd name="connsiteX4" fmla="*/ 2 w 21606"/>
              <a:gd name="connsiteY4" fmla="*/ 0 h 11119"/>
              <a:gd name="connsiteX0" fmla="*/ 2 w 21607"/>
              <a:gd name="connsiteY0" fmla="*/ 0 h 11119"/>
              <a:gd name="connsiteX1" fmla="*/ 21603 w 21607"/>
              <a:gd name="connsiteY1" fmla="*/ 75 h 11119"/>
              <a:gd name="connsiteX2" fmla="*/ 21602 w 21607"/>
              <a:gd name="connsiteY2" fmla="*/ 7117 h 11119"/>
              <a:gd name="connsiteX3" fmla="*/ 2 w 21607"/>
              <a:gd name="connsiteY3" fmla="*/ 9967 h 11119"/>
              <a:gd name="connsiteX4" fmla="*/ 2 w 21607"/>
              <a:gd name="connsiteY4" fmla="*/ 0 h 11119"/>
              <a:gd name="connsiteX0" fmla="*/ 2 w 21604"/>
              <a:gd name="connsiteY0" fmla="*/ 0 h 11115"/>
              <a:gd name="connsiteX1" fmla="*/ 21603 w 21604"/>
              <a:gd name="connsiteY1" fmla="*/ 75 h 11115"/>
              <a:gd name="connsiteX2" fmla="*/ 21568 w 21604"/>
              <a:gd name="connsiteY2" fmla="*/ 7086 h 11115"/>
              <a:gd name="connsiteX3" fmla="*/ 2 w 21604"/>
              <a:gd name="connsiteY3" fmla="*/ 9967 h 11115"/>
              <a:gd name="connsiteX4" fmla="*/ 2 w 21604"/>
              <a:gd name="connsiteY4" fmla="*/ 0 h 11115"/>
              <a:gd name="connsiteX0" fmla="*/ 2 w 21568"/>
              <a:gd name="connsiteY0" fmla="*/ 0 h 11115"/>
              <a:gd name="connsiteX1" fmla="*/ 21558 w 21568"/>
              <a:gd name="connsiteY1" fmla="*/ 44 h 11115"/>
              <a:gd name="connsiteX2" fmla="*/ 21568 w 21568"/>
              <a:gd name="connsiteY2" fmla="*/ 7086 h 11115"/>
              <a:gd name="connsiteX3" fmla="*/ 2 w 21568"/>
              <a:gd name="connsiteY3" fmla="*/ 9967 h 11115"/>
              <a:gd name="connsiteX4" fmla="*/ 2 w 21568"/>
              <a:gd name="connsiteY4" fmla="*/ 0 h 11115"/>
              <a:gd name="connsiteX0" fmla="*/ 2 w 21568"/>
              <a:gd name="connsiteY0" fmla="*/ 0 h 11115"/>
              <a:gd name="connsiteX1" fmla="*/ 21558 w 21568"/>
              <a:gd name="connsiteY1" fmla="*/ 44 h 11115"/>
              <a:gd name="connsiteX2" fmla="*/ 21568 w 21568"/>
              <a:gd name="connsiteY2" fmla="*/ 7086 h 11115"/>
              <a:gd name="connsiteX3" fmla="*/ 2 w 21568"/>
              <a:gd name="connsiteY3" fmla="*/ 9967 h 11115"/>
              <a:gd name="connsiteX4" fmla="*/ 2 w 21568"/>
              <a:gd name="connsiteY4" fmla="*/ 0 h 11115"/>
              <a:gd name="connsiteX0" fmla="*/ 2 w 21568"/>
              <a:gd name="connsiteY0" fmla="*/ 0 h 11115"/>
              <a:gd name="connsiteX1" fmla="*/ 21558 w 21568"/>
              <a:gd name="connsiteY1" fmla="*/ 44 h 11115"/>
              <a:gd name="connsiteX2" fmla="*/ 21568 w 21568"/>
              <a:gd name="connsiteY2" fmla="*/ 7086 h 11115"/>
              <a:gd name="connsiteX3" fmla="*/ 2 w 21568"/>
              <a:gd name="connsiteY3" fmla="*/ 9967 h 11115"/>
              <a:gd name="connsiteX4" fmla="*/ 2 w 21568"/>
              <a:gd name="connsiteY4" fmla="*/ 0 h 11115"/>
              <a:gd name="connsiteX0" fmla="*/ 2 w 21578"/>
              <a:gd name="connsiteY0" fmla="*/ 0 h 11115"/>
              <a:gd name="connsiteX1" fmla="*/ 21575 w 21578"/>
              <a:gd name="connsiteY1" fmla="*/ 44 h 11115"/>
              <a:gd name="connsiteX2" fmla="*/ 21568 w 21578"/>
              <a:gd name="connsiteY2" fmla="*/ 7086 h 11115"/>
              <a:gd name="connsiteX3" fmla="*/ 2 w 21578"/>
              <a:gd name="connsiteY3" fmla="*/ 9967 h 11115"/>
              <a:gd name="connsiteX4" fmla="*/ 2 w 21578"/>
              <a:gd name="connsiteY4" fmla="*/ 0 h 11115"/>
              <a:gd name="connsiteX0" fmla="*/ 2 w 21578"/>
              <a:gd name="connsiteY0" fmla="*/ 0 h 11115"/>
              <a:gd name="connsiteX1" fmla="*/ 21575 w 21578"/>
              <a:gd name="connsiteY1" fmla="*/ 44 h 11115"/>
              <a:gd name="connsiteX2" fmla="*/ 21568 w 21578"/>
              <a:gd name="connsiteY2" fmla="*/ 7086 h 11115"/>
              <a:gd name="connsiteX3" fmla="*/ 2 w 21578"/>
              <a:gd name="connsiteY3" fmla="*/ 9967 h 11115"/>
              <a:gd name="connsiteX4" fmla="*/ 2 w 21578"/>
              <a:gd name="connsiteY4" fmla="*/ 0 h 11115"/>
              <a:gd name="connsiteX0" fmla="*/ 2 w 21575"/>
              <a:gd name="connsiteY0" fmla="*/ 0 h 11115"/>
              <a:gd name="connsiteX1" fmla="*/ 21575 w 21575"/>
              <a:gd name="connsiteY1" fmla="*/ 44 h 11115"/>
              <a:gd name="connsiteX2" fmla="*/ 21568 w 21575"/>
              <a:gd name="connsiteY2" fmla="*/ 7086 h 11115"/>
              <a:gd name="connsiteX3" fmla="*/ 2 w 21575"/>
              <a:gd name="connsiteY3" fmla="*/ 9967 h 11115"/>
              <a:gd name="connsiteX4" fmla="*/ 2 w 21575"/>
              <a:gd name="connsiteY4" fmla="*/ 0 h 11115"/>
              <a:gd name="connsiteX0" fmla="*/ 2 w 21575"/>
              <a:gd name="connsiteY0" fmla="*/ 0 h 11115"/>
              <a:gd name="connsiteX1" fmla="*/ 21575 w 21575"/>
              <a:gd name="connsiteY1" fmla="*/ 44 h 11115"/>
              <a:gd name="connsiteX2" fmla="*/ 21568 w 21575"/>
              <a:gd name="connsiteY2" fmla="*/ 7086 h 11115"/>
              <a:gd name="connsiteX3" fmla="*/ 2 w 21575"/>
              <a:gd name="connsiteY3" fmla="*/ 9967 h 11115"/>
              <a:gd name="connsiteX4" fmla="*/ 2 w 21575"/>
              <a:gd name="connsiteY4" fmla="*/ 0 h 11115"/>
              <a:gd name="connsiteX0" fmla="*/ 2 w 21575"/>
              <a:gd name="connsiteY0" fmla="*/ 0 h 11115"/>
              <a:gd name="connsiteX1" fmla="*/ 21575 w 21575"/>
              <a:gd name="connsiteY1" fmla="*/ 44 h 11115"/>
              <a:gd name="connsiteX2" fmla="*/ 21568 w 21575"/>
              <a:gd name="connsiteY2" fmla="*/ 7086 h 11115"/>
              <a:gd name="connsiteX3" fmla="*/ 2 w 21575"/>
              <a:gd name="connsiteY3" fmla="*/ 9967 h 11115"/>
              <a:gd name="connsiteX4" fmla="*/ 2 w 21575"/>
              <a:gd name="connsiteY4" fmla="*/ 0 h 11115"/>
              <a:gd name="connsiteX0" fmla="*/ 2 w 21568"/>
              <a:gd name="connsiteY0" fmla="*/ 0 h 11115"/>
              <a:gd name="connsiteX1" fmla="*/ 21564 w 21568"/>
              <a:gd name="connsiteY1" fmla="*/ 44 h 11115"/>
              <a:gd name="connsiteX2" fmla="*/ 21568 w 21568"/>
              <a:gd name="connsiteY2" fmla="*/ 7086 h 11115"/>
              <a:gd name="connsiteX3" fmla="*/ 2 w 21568"/>
              <a:gd name="connsiteY3" fmla="*/ 9967 h 11115"/>
              <a:gd name="connsiteX4" fmla="*/ 2 w 21568"/>
              <a:gd name="connsiteY4" fmla="*/ 0 h 11115"/>
              <a:gd name="connsiteX0" fmla="*/ 2 w 21568"/>
              <a:gd name="connsiteY0" fmla="*/ 0 h 11115"/>
              <a:gd name="connsiteX1" fmla="*/ 21564 w 21568"/>
              <a:gd name="connsiteY1" fmla="*/ 44 h 11115"/>
              <a:gd name="connsiteX2" fmla="*/ 21568 w 21568"/>
              <a:gd name="connsiteY2" fmla="*/ 7086 h 11115"/>
              <a:gd name="connsiteX3" fmla="*/ 2 w 21568"/>
              <a:gd name="connsiteY3" fmla="*/ 9967 h 11115"/>
              <a:gd name="connsiteX4" fmla="*/ 2 w 21568"/>
              <a:gd name="connsiteY4" fmla="*/ 0 h 11115"/>
              <a:gd name="connsiteX0" fmla="*/ 2 w 21568"/>
              <a:gd name="connsiteY0" fmla="*/ 0 h 11115"/>
              <a:gd name="connsiteX1" fmla="*/ 21553 w 21568"/>
              <a:gd name="connsiteY1" fmla="*/ 44 h 11115"/>
              <a:gd name="connsiteX2" fmla="*/ 21568 w 21568"/>
              <a:gd name="connsiteY2" fmla="*/ 7086 h 11115"/>
              <a:gd name="connsiteX3" fmla="*/ 2 w 21568"/>
              <a:gd name="connsiteY3" fmla="*/ 9967 h 11115"/>
              <a:gd name="connsiteX4" fmla="*/ 2 w 21568"/>
              <a:gd name="connsiteY4" fmla="*/ 0 h 11115"/>
              <a:gd name="connsiteX0" fmla="*/ 2 w 21568"/>
              <a:gd name="connsiteY0" fmla="*/ 0 h 11115"/>
              <a:gd name="connsiteX1" fmla="*/ 21553 w 21568"/>
              <a:gd name="connsiteY1" fmla="*/ 44 h 11115"/>
              <a:gd name="connsiteX2" fmla="*/ 21568 w 21568"/>
              <a:gd name="connsiteY2" fmla="*/ 7086 h 11115"/>
              <a:gd name="connsiteX3" fmla="*/ 2 w 21568"/>
              <a:gd name="connsiteY3" fmla="*/ 9967 h 11115"/>
              <a:gd name="connsiteX4" fmla="*/ 2 w 21568"/>
              <a:gd name="connsiteY4" fmla="*/ 0 h 11115"/>
              <a:gd name="connsiteX0" fmla="*/ 2 w 21568"/>
              <a:gd name="connsiteY0" fmla="*/ 0 h 11115"/>
              <a:gd name="connsiteX1" fmla="*/ 21553 w 21568"/>
              <a:gd name="connsiteY1" fmla="*/ 44 h 11115"/>
              <a:gd name="connsiteX2" fmla="*/ 21568 w 21568"/>
              <a:gd name="connsiteY2" fmla="*/ 7086 h 11115"/>
              <a:gd name="connsiteX3" fmla="*/ 2 w 21568"/>
              <a:gd name="connsiteY3" fmla="*/ 9967 h 11115"/>
              <a:gd name="connsiteX4" fmla="*/ 2 w 21568"/>
              <a:gd name="connsiteY4" fmla="*/ 0 h 11115"/>
              <a:gd name="connsiteX0" fmla="*/ 2 w 21571"/>
              <a:gd name="connsiteY0" fmla="*/ 0 h 11115"/>
              <a:gd name="connsiteX1" fmla="*/ 21570 w 21571"/>
              <a:gd name="connsiteY1" fmla="*/ 44 h 11115"/>
              <a:gd name="connsiteX2" fmla="*/ 21568 w 21571"/>
              <a:gd name="connsiteY2" fmla="*/ 7086 h 11115"/>
              <a:gd name="connsiteX3" fmla="*/ 2 w 21571"/>
              <a:gd name="connsiteY3" fmla="*/ 9967 h 11115"/>
              <a:gd name="connsiteX4" fmla="*/ 2 w 21571"/>
              <a:gd name="connsiteY4" fmla="*/ 0 h 11115"/>
              <a:gd name="connsiteX0" fmla="*/ 2 w 21570"/>
              <a:gd name="connsiteY0" fmla="*/ 0 h 11115"/>
              <a:gd name="connsiteX1" fmla="*/ 21570 w 21570"/>
              <a:gd name="connsiteY1" fmla="*/ 44 h 11115"/>
              <a:gd name="connsiteX2" fmla="*/ 21568 w 21570"/>
              <a:gd name="connsiteY2" fmla="*/ 7086 h 11115"/>
              <a:gd name="connsiteX3" fmla="*/ 2 w 21570"/>
              <a:gd name="connsiteY3" fmla="*/ 9967 h 11115"/>
              <a:gd name="connsiteX4" fmla="*/ 2 w 21570"/>
              <a:gd name="connsiteY4" fmla="*/ 0 h 11115"/>
              <a:gd name="connsiteX0" fmla="*/ 2 w 21570"/>
              <a:gd name="connsiteY0" fmla="*/ 0 h 11115"/>
              <a:gd name="connsiteX1" fmla="*/ 21570 w 21570"/>
              <a:gd name="connsiteY1" fmla="*/ 44 h 11115"/>
              <a:gd name="connsiteX2" fmla="*/ 21568 w 21570"/>
              <a:gd name="connsiteY2" fmla="*/ 7086 h 11115"/>
              <a:gd name="connsiteX3" fmla="*/ 2 w 21570"/>
              <a:gd name="connsiteY3" fmla="*/ 9967 h 11115"/>
              <a:gd name="connsiteX4" fmla="*/ 2 w 21570"/>
              <a:gd name="connsiteY4" fmla="*/ 0 h 11115"/>
              <a:gd name="connsiteX0" fmla="*/ 2 w 21570"/>
              <a:gd name="connsiteY0" fmla="*/ 0 h 11115"/>
              <a:gd name="connsiteX1" fmla="*/ 21570 w 21570"/>
              <a:gd name="connsiteY1" fmla="*/ 44 h 11115"/>
              <a:gd name="connsiteX2" fmla="*/ 21568 w 21570"/>
              <a:gd name="connsiteY2" fmla="*/ 7086 h 11115"/>
              <a:gd name="connsiteX3" fmla="*/ 2 w 21570"/>
              <a:gd name="connsiteY3" fmla="*/ 9967 h 11115"/>
              <a:gd name="connsiteX4" fmla="*/ 2 w 21570"/>
              <a:gd name="connsiteY4" fmla="*/ 0 h 11115"/>
              <a:gd name="connsiteX0" fmla="*/ 2 w 21570"/>
              <a:gd name="connsiteY0" fmla="*/ 0 h 11115"/>
              <a:gd name="connsiteX1" fmla="*/ 21570 w 21570"/>
              <a:gd name="connsiteY1" fmla="*/ 44 h 11115"/>
              <a:gd name="connsiteX2" fmla="*/ 21568 w 21570"/>
              <a:gd name="connsiteY2" fmla="*/ 7086 h 11115"/>
              <a:gd name="connsiteX3" fmla="*/ 2 w 21570"/>
              <a:gd name="connsiteY3" fmla="*/ 9967 h 11115"/>
              <a:gd name="connsiteX4" fmla="*/ 2 w 21570"/>
              <a:gd name="connsiteY4" fmla="*/ 0 h 11115"/>
              <a:gd name="connsiteX0" fmla="*/ 2 w 21570"/>
              <a:gd name="connsiteY0" fmla="*/ 0 h 11115"/>
              <a:gd name="connsiteX1" fmla="*/ 21570 w 21570"/>
              <a:gd name="connsiteY1" fmla="*/ 44 h 11115"/>
              <a:gd name="connsiteX2" fmla="*/ 21568 w 21570"/>
              <a:gd name="connsiteY2" fmla="*/ 7086 h 11115"/>
              <a:gd name="connsiteX3" fmla="*/ 2 w 21570"/>
              <a:gd name="connsiteY3" fmla="*/ 9967 h 11115"/>
              <a:gd name="connsiteX4" fmla="*/ 2 w 21570"/>
              <a:gd name="connsiteY4" fmla="*/ 0 h 111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570" h="11115">
                <a:moveTo>
                  <a:pt x="2" y="0"/>
                </a:moveTo>
                <a:lnTo>
                  <a:pt x="21570" y="44"/>
                </a:lnTo>
                <a:cubicBezTo>
                  <a:pt x="21571" y="3565"/>
                  <a:pt x="21572" y="3534"/>
                  <a:pt x="21568" y="7086"/>
                </a:cubicBezTo>
                <a:cubicBezTo>
                  <a:pt x="10768" y="7086"/>
                  <a:pt x="10802" y="13717"/>
                  <a:pt x="2" y="9967"/>
                </a:cubicBezTo>
                <a:cubicBezTo>
                  <a:pt x="9" y="6599"/>
                  <a:pt x="-5" y="3368"/>
                  <a:pt x="2" y="0"/>
                </a:cubicBezTo>
                <a:close/>
              </a:path>
            </a:pathLst>
          </a:custGeom>
          <a:gradFill>
            <a:gsLst>
              <a:gs pos="58000">
                <a:srgbClr val="DF6383"/>
              </a:gs>
              <a:gs pos="100000">
                <a:schemeClr val="bg2"/>
              </a:gs>
            </a:gsLst>
            <a:lin ang="5400000" scaled="0"/>
          </a:gradFill>
          <a:ln w="3175">
            <a:solidFill>
              <a:srgbClr val="DF6383">
                <a:alpha val="24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3480641097"/>
      </p:ext>
    </p:extLst>
  </p:cSld>
  <p:clrMap bg1="lt1" tx1="dk1" bg2="lt2" tx2="dk2" accent1="accent1" accent2="accent2" accent3="accent3" accent4="accent4" accent5="accent5" accent6="accent6" hlink="hlink" folHlink="folHlink"/>
  <p:sldLayoutIdLst>
    <p:sldLayoutId id="2147483947" r:id="rId1"/>
    <p:sldLayoutId id="2147483948" r:id="rId2"/>
    <p:sldLayoutId id="2147483949" r:id="rId3"/>
    <p:sldLayoutId id="2147483950" r:id="rId4"/>
    <p:sldLayoutId id="2147483958" r:id="rId5"/>
    <p:sldLayoutId id="2147483951" r:id="rId6"/>
    <p:sldLayoutId id="2147483952" r:id="rId7"/>
    <p:sldLayoutId id="2147483959" r:id="rId8"/>
    <p:sldLayoutId id="2147483953" r:id="rId9"/>
    <p:sldLayoutId id="2147483954" r:id="rId10"/>
    <p:sldLayoutId id="2147483955" r:id="rId11"/>
    <p:sldLayoutId id="2147483956" r:id="rId12"/>
    <p:sldLayoutId id="2147483957" r:id="rId13"/>
  </p:sldLayoutIdLst>
  <p:hf sldNum="0" hdr="0" ftr="0" dt="0"/>
  <p:txStyles>
    <p:titleStyle>
      <a:lvl1pPr algn="l" defTabSz="685800" rtl="0" eaLnBrk="1" latinLnBrk="0" hangingPunct="1">
        <a:lnSpc>
          <a:spcPct val="90000"/>
        </a:lnSpc>
        <a:spcBef>
          <a:spcPct val="0"/>
        </a:spcBef>
        <a:buNone/>
        <a:defRPr sz="3200" b="0" i="0" kern="1200" cap="all">
          <a:solidFill>
            <a:schemeClr val="tx1"/>
          </a:solidFill>
          <a:effectLst/>
          <a:latin typeface="+mj-lt"/>
          <a:ea typeface="+mj-ea"/>
          <a:cs typeface="+mj-cs"/>
        </a:defRPr>
      </a:lvl1pPr>
    </p:titleStyle>
    <p:bodyStyle>
      <a:lvl1pPr marL="228600" indent="-228600" algn="l" defTabSz="685800" rtl="0" eaLnBrk="1" latinLnBrk="0" hangingPunct="1">
        <a:lnSpc>
          <a:spcPct val="120000"/>
        </a:lnSpc>
        <a:spcBef>
          <a:spcPts val="1000"/>
        </a:spcBef>
        <a:buClr>
          <a:srgbClr val="D76383"/>
        </a:buClr>
        <a:buSzPct val="100000"/>
        <a:buFont typeface="Arial" panose="020B0604020202020204" pitchFamily="34" charset="0"/>
        <a:buChar char="•"/>
        <a:defRPr sz="2000" kern="1200" cap="none">
          <a:solidFill>
            <a:schemeClr val="tx1"/>
          </a:solidFill>
          <a:effectLst/>
          <a:latin typeface="+mn-lt"/>
          <a:ea typeface="+mn-ea"/>
          <a:cs typeface="+mn-cs"/>
        </a:defRPr>
      </a:lvl1pPr>
      <a:lvl2pPr marL="685800" indent="-228600" algn="l" defTabSz="685800" rtl="0" eaLnBrk="1" latinLnBrk="0" hangingPunct="1">
        <a:lnSpc>
          <a:spcPct val="120000"/>
        </a:lnSpc>
        <a:spcBef>
          <a:spcPts val="500"/>
        </a:spcBef>
        <a:buClr>
          <a:srgbClr val="D76383"/>
        </a:buClr>
        <a:buSzPct val="100000"/>
        <a:buFont typeface="Arial" panose="020B0604020202020204" pitchFamily="34" charset="0"/>
        <a:buChar char="•"/>
        <a:defRPr sz="1600" kern="1200" cap="none" baseline="0">
          <a:solidFill>
            <a:schemeClr val="tx1"/>
          </a:solidFill>
          <a:effectLst/>
          <a:latin typeface="+mn-lt"/>
          <a:ea typeface="+mn-ea"/>
          <a:cs typeface="+mn-cs"/>
        </a:defRPr>
      </a:lvl2pPr>
      <a:lvl3pPr marL="1143000" indent="-228600" algn="l" defTabSz="685800" rtl="0" eaLnBrk="1" latinLnBrk="0" hangingPunct="1">
        <a:lnSpc>
          <a:spcPct val="120000"/>
        </a:lnSpc>
        <a:spcBef>
          <a:spcPts val="500"/>
        </a:spcBef>
        <a:buClr>
          <a:srgbClr val="D76383"/>
        </a:buClr>
        <a:buSzPct val="100000"/>
        <a:buFont typeface="Arial" panose="020B0604020202020204" pitchFamily="34" charset="0"/>
        <a:buChar char="•"/>
        <a:defRPr sz="1600" kern="1200" cap="none">
          <a:solidFill>
            <a:schemeClr val="tx1"/>
          </a:solidFill>
          <a:effectLst/>
          <a:latin typeface="+mn-lt"/>
          <a:ea typeface="+mn-ea"/>
          <a:cs typeface="+mn-cs"/>
        </a:defRPr>
      </a:lvl3pPr>
      <a:lvl4pPr marL="1600200" indent="-228600" algn="l" defTabSz="685800" rtl="0" eaLnBrk="1" latinLnBrk="0" hangingPunct="1">
        <a:lnSpc>
          <a:spcPct val="120000"/>
        </a:lnSpc>
        <a:spcBef>
          <a:spcPts val="500"/>
        </a:spcBef>
        <a:buClr>
          <a:srgbClr val="D76383"/>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685800" rtl="0" eaLnBrk="1" latinLnBrk="0" hangingPunct="1">
        <a:lnSpc>
          <a:spcPct val="120000"/>
        </a:lnSpc>
        <a:spcBef>
          <a:spcPts val="500"/>
        </a:spcBef>
        <a:buClr>
          <a:srgbClr val="D76383"/>
        </a:buClr>
        <a:buSzPct val="100000"/>
        <a:buFont typeface="Arial" panose="020B0604020202020204" pitchFamily="34" charset="0"/>
        <a:buChar char="•"/>
        <a:defRPr sz="1200" kern="1200" cap="none">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7.xml"/><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0.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8.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0.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hyperlink" Target="http://www.melchior.fr/intervenants" TargetMode="External"/><Relationship Id="rId1" Type="http://schemas.openxmlformats.org/officeDocument/2006/relationships/slideLayout" Target="../slideLayouts/slideLayout9.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xmlns="" id="{4278EF51-A0D4-4E16-A1BB-A6E0F0DDB2DB}"/>
              </a:ext>
            </a:extLst>
          </p:cNvPr>
          <p:cNvSpPr>
            <a:spLocks noGrp="1"/>
          </p:cNvSpPr>
          <p:nvPr>
            <p:ph type="subTitle" idx="1"/>
          </p:nvPr>
        </p:nvSpPr>
        <p:spPr>
          <a:xfrm>
            <a:off x="1884525" y="4031537"/>
            <a:ext cx="5618515" cy="977621"/>
          </a:xfrm>
        </p:spPr>
        <p:txBody>
          <a:bodyPr>
            <a:normAutofit fontScale="85000" lnSpcReduction="20000"/>
          </a:bodyPr>
          <a:lstStyle/>
          <a:p>
            <a:pPr algn="r"/>
            <a:r>
              <a:rPr lang="fr-FR" sz="2000" b="1" dirty="0"/>
              <a:t>Quelles innovations économiques, sociales et environnementales pour le développement ?</a:t>
            </a:r>
            <a:endParaRPr lang="fr-FR" sz="2000" dirty="0"/>
          </a:p>
        </p:txBody>
      </p:sp>
      <p:pic>
        <p:nvPicPr>
          <p:cNvPr id="5" name="Picture 4">
            <a:extLst>
              <a:ext uri="{FF2B5EF4-FFF2-40B4-BE49-F238E27FC236}">
                <a16:creationId xmlns:a16="http://schemas.microsoft.com/office/drawing/2014/main" xmlns="" id="{504FD7CD-50E3-44C5-91A1-BEAA1EBBEEF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40960" y="1018763"/>
            <a:ext cx="5862080" cy="1667577"/>
          </a:xfrm>
          <a:prstGeom prst="rect">
            <a:avLst/>
          </a:prstGeom>
          <a:ln>
            <a:solidFill>
              <a:schemeClr val="bg1">
                <a:lumMod val="85000"/>
              </a:schemeClr>
            </a:solidFill>
          </a:ln>
        </p:spPr>
      </p:pic>
    </p:spTree>
    <p:extLst>
      <p:ext uri="{BB962C8B-B14F-4D97-AF65-F5344CB8AC3E}">
        <p14:creationId xmlns:p14="http://schemas.microsoft.com/office/powerpoint/2010/main" val="344477370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CA963ED-0C38-4AD4-AA9F-60528B3AE8FE}"/>
              </a:ext>
            </a:extLst>
          </p:cNvPr>
          <p:cNvSpPr>
            <a:spLocks noGrp="1"/>
          </p:cNvSpPr>
          <p:nvPr>
            <p:ph type="title"/>
          </p:nvPr>
        </p:nvSpPr>
        <p:spPr/>
        <p:txBody>
          <a:bodyPr>
            <a:normAutofit/>
          </a:bodyPr>
          <a:lstStyle/>
          <a:p>
            <a:r>
              <a:rPr lang="fr-CA" dirty="0"/>
              <a:t>Entretiens enseignants – entreprises 2017</a:t>
            </a:r>
            <a:endParaRPr lang="fr-FR" dirty="0"/>
          </a:p>
        </p:txBody>
      </p:sp>
      <p:sp>
        <p:nvSpPr>
          <p:cNvPr id="3" name="Content Placeholder 2">
            <a:extLst>
              <a:ext uri="{FF2B5EF4-FFF2-40B4-BE49-F238E27FC236}">
                <a16:creationId xmlns:a16="http://schemas.microsoft.com/office/drawing/2014/main" xmlns="" id="{1BDA36F8-F713-4774-B7C3-BE265F738BC7}"/>
              </a:ext>
            </a:extLst>
          </p:cNvPr>
          <p:cNvSpPr>
            <a:spLocks noGrp="1"/>
          </p:cNvSpPr>
          <p:nvPr>
            <p:ph idx="4294967295"/>
          </p:nvPr>
        </p:nvSpPr>
        <p:spPr>
          <a:xfrm>
            <a:off x="1600200" y="2120900"/>
            <a:ext cx="7543800" cy="3722688"/>
          </a:xfrm>
          <a:ln>
            <a:noFill/>
          </a:ln>
        </p:spPr>
        <p:txBody>
          <a:bodyPr>
            <a:normAutofit/>
          </a:bodyPr>
          <a:lstStyle/>
          <a:p>
            <a:pPr>
              <a:buFont typeface="Courier New" panose="02070309020205020404" pitchFamily="49" charset="0"/>
              <a:buChar char="o"/>
            </a:pPr>
            <a:r>
              <a:rPr lang="fr-CA" dirty="0"/>
              <a:t>14</a:t>
            </a:r>
            <a:r>
              <a:rPr lang="fr-CA" baseline="30000" dirty="0"/>
              <a:t>ème</a:t>
            </a:r>
            <a:r>
              <a:rPr lang="fr-CA" dirty="0"/>
              <a:t> édition</a:t>
            </a:r>
          </a:p>
          <a:p>
            <a:pPr>
              <a:buFont typeface="Courier New" panose="02070309020205020404" pitchFamily="49" charset="0"/>
              <a:buChar char="o"/>
            </a:pPr>
            <a:r>
              <a:rPr lang="fr-CA" dirty="0"/>
              <a:t>29 et 30 septembre 2017</a:t>
            </a:r>
          </a:p>
          <a:p>
            <a:pPr>
              <a:buFont typeface="Courier New" panose="02070309020205020404" pitchFamily="49" charset="0"/>
              <a:buChar char="o"/>
            </a:pPr>
            <a:r>
              <a:rPr lang="fr-CA" dirty="0"/>
              <a:t>École Polytechnique de Massy-Palaiseau</a:t>
            </a:r>
          </a:p>
          <a:p>
            <a:pPr>
              <a:buFont typeface="Courier New" panose="02070309020205020404" pitchFamily="49" charset="0"/>
              <a:buChar char="o"/>
            </a:pPr>
            <a:r>
              <a:rPr lang="fr-FR" dirty="0">
                <a:solidFill>
                  <a:schemeClr val="tx1"/>
                </a:solidFill>
              </a:rPr>
              <a:t>Plusieur</a:t>
            </a:r>
            <a:r>
              <a:rPr lang="fr-FR" dirty="0"/>
              <a:t>s intervenants exposant d</a:t>
            </a:r>
            <a:r>
              <a:rPr lang="fr-FR" dirty="0">
                <a:solidFill>
                  <a:schemeClr val="tx1"/>
                </a:solidFill>
              </a:rPr>
              <a:t>es analyses </a:t>
            </a:r>
            <a:r>
              <a:rPr lang="fr-FR" dirty="0"/>
              <a:t>sur des perspectives </a:t>
            </a:r>
            <a:r>
              <a:rPr lang="fr-FR" dirty="0">
                <a:solidFill>
                  <a:schemeClr val="tx1"/>
                </a:solidFill>
              </a:rPr>
              <a:t>historiennes et géographiques, économiques, politiques, environnementales sur le thème des innovations économiques, sociales et environnementales pour le développement.</a:t>
            </a:r>
            <a:br>
              <a:rPr lang="fr-FR" dirty="0">
                <a:solidFill>
                  <a:schemeClr val="tx1"/>
                </a:solidFill>
              </a:rPr>
            </a:br>
            <a:r>
              <a:rPr lang="fr-CA" b="1" dirty="0">
                <a:solidFill>
                  <a:schemeClr val="tx1"/>
                </a:solidFill>
              </a:rPr>
              <a:t> </a:t>
            </a:r>
          </a:p>
        </p:txBody>
      </p:sp>
    </p:spTree>
    <p:extLst>
      <p:ext uri="{BB962C8B-B14F-4D97-AF65-F5344CB8AC3E}">
        <p14:creationId xmlns:p14="http://schemas.microsoft.com/office/powerpoint/2010/main" val="109140711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2803031-C50C-49F8-A53F-E9FACB69ACF8}"/>
              </a:ext>
            </a:extLst>
          </p:cNvPr>
          <p:cNvSpPr>
            <a:spLocks noGrp="1"/>
          </p:cNvSpPr>
          <p:nvPr>
            <p:ph type="title"/>
          </p:nvPr>
        </p:nvSpPr>
        <p:spPr/>
        <p:txBody>
          <a:bodyPr/>
          <a:lstStyle/>
          <a:p>
            <a:r>
              <a:rPr lang="fr-CA" dirty="0"/>
              <a:t>OBJECTIFS DES </a:t>
            </a:r>
            <a:r>
              <a:rPr lang="fr-CA" dirty="0" err="1"/>
              <a:t>eee</a:t>
            </a:r>
            <a:endParaRPr lang="fr-FR" dirty="0"/>
          </a:p>
        </p:txBody>
      </p:sp>
      <p:pic>
        <p:nvPicPr>
          <p:cNvPr id="5" name="Espace réservé du contenu 4">
            <a:extLst>
              <a:ext uri="{FF2B5EF4-FFF2-40B4-BE49-F238E27FC236}">
                <a16:creationId xmlns:a16="http://schemas.microsoft.com/office/drawing/2014/main" xmlns="" id="{130ADBB1-807A-49DD-8579-A92B8D3603F0}"/>
              </a:ext>
            </a:extLst>
          </p:cNvPr>
          <p:cNvPicPr>
            <a:picLocks noGrp="1" noChangeAspect="1"/>
          </p:cNvPicPr>
          <p:nvPr>
            <p:ph sz="half" idx="4294967295"/>
          </p:nvPr>
        </p:nvPicPr>
        <p:blipFill>
          <a:blip r:embed="rId2"/>
          <a:stretch>
            <a:fillRect/>
          </a:stretch>
        </p:blipFill>
        <p:spPr>
          <a:xfrm>
            <a:off x="1443491" y="2028825"/>
            <a:ext cx="2211388" cy="3436938"/>
          </a:xfrm>
          <a:prstGeom prst="rect">
            <a:avLst/>
          </a:prstGeom>
          <a:ln>
            <a:noFill/>
          </a:ln>
        </p:spPr>
      </p:pic>
      <p:sp>
        <p:nvSpPr>
          <p:cNvPr id="4" name="Content Placeholder 3">
            <a:extLst>
              <a:ext uri="{FF2B5EF4-FFF2-40B4-BE49-F238E27FC236}">
                <a16:creationId xmlns:a16="http://schemas.microsoft.com/office/drawing/2014/main" xmlns="" id="{0F4E6791-FCC0-480F-821E-4D9C43E61C5A}"/>
              </a:ext>
            </a:extLst>
          </p:cNvPr>
          <p:cNvSpPr>
            <a:spLocks noGrp="1"/>
          </p:cNvSpPr>
          <p:nvPr>
            <p:ph sz="half" idx="4294967295"/>
          </p:nvPr>
        </p:nvSpPr>
        <p:spPr>
          <a:xfrm>
            <a:off x="4219575" y="2028825"/>
            <a:ext cx="4029075" cy="3562350"/>
          </a:xfrm>
          <a:ln>
            <a:noFill/>
          </a:ln>
        </p:spPr>
        <p:txBody>
          <a:bodyPr>
            <a:normAutofit fontScale="77500" lnSpcReduction="20000"/>
          </a:bodyPr>
          <a:lstStyle/>
          <a:p>
            <a:pPr marL="0" indent="0">
              <a:buNone/>
            </a:pPr>
            <a:r>
              <a:rPr lang="fr-FR" dirty="0"/>
              <a:t>Antoine FREROT, président de l’institut de l’entreprise et PDG de Véolia Environnement souhaite poursuivre le travail déjà largement développé concernant l’enseignement de l’économie en France.</a:t>
            </a:r>
          </a:p>
          <a:p>
            <a:pPr marL="0" indent="0">
              <a:buNone/>
            </a:pPr>
            <a:r>
              <a:rPr lang="fr-FR" dirty="0"/>
              <a:t>Il propose de mobiliser les entreprises, les filières sectorielles et les pouvoirs publics pour dynamiser la formation et l’apprentissage. </a:t>
            </a:r>
          </a:p>
          <a:p>
            <a:pPr marL="0" indent="0">
              <a:buNone/>
            </a:pPr>
            <a:r>
              <a:rPr lang="fr-FR" dirty="0"/>
              <a:t>Enfin, il ambitionne que l’Institut puisse être le lieu d’une réflexion sur l’intégration des nouvelles formes de modernité au sein des entreprises, notamment liées au numérique.</a:t>
            </a:r>
          </a:p>
          <a:p>
            <a:pPr marL="0" indent="0">
              <a:buNone/>
            </a:pPr>
            <a:endParaRPr lang="fr-FR" dirty="0"/>
          </a:p>
        </p:txBody>
      </p:sp>
    </p:spTree>
    <p:extLst>
      <p:ext uri="{BB962C8B-B14F-4D97-AF65-F5344CB8AC3E}">
        <p14:creationId xmlns:p14="http://schemas.microsoft.com/office/powerpoint/2010/main" val="50224918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D5DF65D-C0D2-4089-824A-9DC27739916F}"/>
              </a:ext>
            </a:extLst>
          </p:cNvPr>
          <p:cNvSpPr>
            <a:spLocks noGrp="1"/>
          </p:cNvSpPr>
          <p:nvPr>
            <p:ph type="title"/>
          </p:nvPr>
        </p:nvSpPr>
        <p:spPr/>
        <p:txBody>
          <a:bodyPr/>
          <a:lstStyle/>
          <a:p>
            <a:r>
              <a:rPr lang="fr-CA" dirty="0"/>
              <a:t>OBJECTIFS DES </a:t>
            </a:r>
            <a:r>
              <a:rPr lang="fr-CA" dirty="0" err="1"/>
              <a:t>eee</a:t>
            </a:r>
            <a:endParaRPr lang="fr-FR" dirty="0"/>
          </a:p>
        </p:txBody>
      </p:sp>
      <p:sp>
        <p:nvSpPr>
          <p:cNvPr id="3" name="Content Placeholder 2">
            <a:extLst>
              <a:ext uri="{FF2B5EF4-FFF2-40B4-BE49-F238E27FC236}">
                <a16:creationId xmlns:a16="http://schemas.microsoft.com/office/drawing/2014/main" xmlns="" id="{46198C36-9353-4891-8D37-4C0C7B8A8783}"/>
              </a:ext>
            </a:extLst>
          </p:cNvPr>
          <p:cNvSpPr>
            <a:spLocks noGrp="1"/>
          </p:cNvSpPr>
          <p:nvPr>
            <p:ph idx="4294967295"/>
          </p:nvPr>
        </p:nvSpPr>
        <p:spPr>
          <a:xfrm>
            <a:off x="1443491" y="1866900"/>
            <a:ext cx="6572250" cy="3451225"/>
          </a:xfrm>
        </p:spPr>
        <p:txBody>
          <a:bodyPr/>
          <a:lstStyle/>
          <a:p>
            <a:pPr>
              <a:buFont typeface="Courier New" panose="02070309020205020404" pitchFamily="49" charset="0"/>
              <a:buChar char="o"/>
            </a:pPr>
            <a:r>
              <a:rPr lang="fr-CA" dirty="0"/>
              <a:t> Nourrir la compréhension mutuelle des enseignants, élèves et entreprises</a:t>
            </a:r>
          </a:p>
          <a:p>
            <a:pPr>
              <a:buFont typeface="Courier New" panose="02070309020205020404" pitchFamily="49" charset="0"/>
              <a:buChar char="o"/>
            </a:pPr>
            <a:r>
              <a:rPr lang="fr-CA" dirty="0"/>
              <a:t>Ouvrir les portes </a:t>
            </a:r>
            <a:r>
              <a:rPr lang="fr-CA" dirty="0" smtClean="0"/>
              <a:t>des </a:t>
            </a:r>
            <a:r>
              <a:rPr lang="fr-CA" dirty="0"/>
              <a:t>entreprises (visites, stages, …)</a:t>
            </a:r>
          </a:p>
          <a:p>
            <a:pPr>
              <a:buFont typeface="Courier New" panose="02070309020205020404" pitchFamily="49" charset="0"/>
              <a:buChar char="o"/>
            </a:pPr>
            <a:r>
              <a:rPr lang="fr-CA" dirty="0"/>
              <a:t>Établir des liens plus justes entre les deux univers</a:t>
            </a:r>
            <a:endParaRPr lang="fr-FR" dirty="0"/>
          </a:p>
        </p:txBody>
      </p:sp>
    </p:spTree>
    <p:extLst>
      <p:ext uri="{BB962C8B-B14F-4D97-AF65-F5344CB8AC3E}">
        <p14:creationId xmlns:p14="http://schemas.microsoft.com/office/powerpoint/2010/main" val="410988325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xmlns="" id="{E9CEFA5E-4193-4F98-BC81-48B5B1E51B3E}"/>
              </a:ext>
            </a:extLst>
          </p:cNvPr>
          <p:cNvSpPr>
            <a:spLocks noGrp="1"/>
          </p:cNvSpPr>
          <p:nvPr>
            <p:ph type="title"/>
          </p:nvPr>
        </p:nvSpPr>
        <p:spPr/>
        <p:txBody>
          <a:bodyPr/>
          <a:lstStyle/>
          <a:p>
            <a:r>
              <a:rPr lang="fr-CA" dirty="0"/>
              <a:t>PLUSIEURS INTERVENANTS</a:t>
            </a:r>
            <a:endParaRPr lang="fr-FR" dirty="0"/>
          </a:p>
        </p:txBody>
      </p:sp>
      <p:pic>
        <p:nvPicPr>
          <p:cNvPr id="6" name="Image 5">
            <a:extLst>
              <a:ext uri="{FF2B5EF4-FFF2-40B4-BE49-F238E27FC236}">
                <a16:creationId xmlns:a16="http://schemas.microsoft.com/office/drawing/2014/main" xmlns="" id="{E999FD15-7FAD-40C7-9000-8957C6497239}"/>
              </a:ext>
            </a:extLst>
          </p:cNvPr>
          <p:cNvPicPr>
            <a:picLocks noChangeAspect="1"/>
          </p:cNvPicPr>
          <p:nvPr/>
        </p:nvPicPr>
        <p:blipFill>
          <a:blip r:embed="rId2"/>
          <a:stretch>
            <a:fillRect/>
          </a:stretch>
        </p:blipFill>
        <p:spPr>
          <a:xfrm>
            <a:off x="3327737" y="1852282"/>
            <a:ext cx="2233145" cy="1661160"/>
          </a:xfrm>
          <a:prstGeom prst="rect">
            <a:avLst/>
          </a:prstGeom>
          <a:ln>
            <a:noFill/>
          </a:ln>
          <a:effectLst>
            <a:softEdge rad="112500"/>
          </a:effectLst>
        </p:spPr>
      </p:pic>
      <p:pic>
        <p:nvPicPr>
          <p:cNvPr id="7" name="Image 6">
            <a:extLst>
              <a:ext uri="{FF2B5EF4-FFF2-40B4-BE49-F238E27FC236}">
                <a16:creationId xmlns:a16="http://schemas.microsoft.com/office/drawing/2014/main" xmlns="" id="{E0B79873-EBEE-4794-BA6D-8595F1A9FBB4}"/>
              </a:ext>
            </a:extLst>
          </p:cNvPr>
          <p:cNvPicPr>
            <a:picLocks noChangeAspect="1"/>
          </p:cNvPicPr>
          <p:nvPr/>
        </p:nvPicPr>
        <p:blipFill>
          <a:blip r:embed="rId3"/>
          <a:stretch>
            <a:fillRect/>
          </a:stretch>
        </p:blipFill>
        <p:spPr>
          <a:xfrm>
            <a:off x="5543155" y="3763640"/>
            <a:ext cx="2857354" cy="1727451"/>
          </a:xfrm>
          <a:prstGeom prst="roundRect">
            <a:avLst>
              <a:gd name="adj" fmla="val 10248"/>
            </a:avLst>
          </a:prstGeom>
          <a:solidFill>
            <a:srgbClr val="FFFFFF">
              <a:shade val="85000"/>
            </a:srgbClr>
          </a:solidFill>
          <a:ln>
            <a:noFill/>
          </a:ln>
          <a:effectLst>
            <a:reflection blurRad="12700" stA="17000" endPos="17000" dir="5400000" sy="-100000" algn="bl" rotWithShape="0"/>
            <a:softEdge rad="50800"/>
          </a:effectLst>
        </p:spPr>
      </p:pic>
      <p:pic>
        <p:nvPicPr>
          <p:cNvPr id="8" name="Espace réservé du contenu 4">
            <a:extLst>
              <a:ext uri="{FF2B5EF4-FFF2-40B4-BE49-F238E27FC236}">
                <a16:creationId xmlns:a16="http://schemas.microsoft.com/office/drawing/2014/main" xmlns="" id="{777F6AEC-DDA3-4ECE-B56B-B74BDDFDC421}"/>
              </a:ext>
            </a:extLst>
          </p:cNvPr>
          <p:cNvPicPr>
            <a:picLocks noChangeAspect="1"/>
          </p:cNvPicPr>
          <p:nvPr/>
        </p:nvPicPr>
        <p:blipFill>
          <a:blip r:embed="rId4"/>
          <a:stretch>
            <a:fillRect/>
          </a:stretch>
        </p:blipFill>
        <p:spPr>
          <a:xfrm>
            <a:off x="1112284" y="3769101"/>
            <a:ext cx="2121529" cy="1767830"/>
          </a:xfrm>
          <a:prstGeom prst="ellipse">
            <a:avLst/>
          </a:prstGeom>
          <a:ln>
            <a:noFill/>
          </a:ln>
          <a:effectLst>
            <a:softEdge rad="112500"/>
          </a:effectLst>
        </p:spPr>
      </p:pic>
      <p:sp>
        <p:nvSpPr>
          <p:cNvPr id="10" name="TextBox 9">
            <a:extLst>
              <a:ext uri="{FF2B5EF4-FFF2-40B4-BE49-F238E27FC236}">
                <a16:creationId xmlns:a16="http://schemas.microsoft.com/office/drawing/2014/main" xmlns="" id="{87ABBE93-2FC2-42A1-AC5B-1AC4103EA3C8}"/>
              </a:ext>
            </a:extLst>
          </p:cNvPr>
          <p:cNvSpPr txBox="1"/>
          <p:nvPr/>
        </p:nvSpPr>
        <p:spPr>
          <a:xfrm>
            <a:off x="3878192" y="3394308"/>
            <a:ext cx="1132233" cy="369332"/>
          </a:xfrm>
          <a:prstGeom prst="rect">
            <a:avLst/>
          </a:prstGeom>
          <a:noFill/>
        </p:spPr>
        <p:txBody>
          <a:bodyPr wrap="none" rtlCol="0">
            <a:spAutoFit/>
          </a:bodyPr>
          <a:lstStyle/>
          <a:p>
            <a:r>
              <a:rPr lang="fr-CA" dirty="0"/>
              <a:t>Entretiens</a:t>
            </a:r>
            <a:endParaRPr lang="fr-FR" dirty="0"/>
          </a:p>
        </p:txBody>
      </p:sp>
      <p:sp>
        <p:nvSpPr>
          <p:cNvPr id="11" name="TextBox 10">
            <a:extLst>
              <a:ext uri="{FF2B5EF4-FFF2-40B4-BE49-F238E27FC236}">
                <a16:creationId xmlns:a16="http://schemas.microsoft.com/office/drawing/2014/main" xmlns="" id="{5B5C530C-8F87-4157-A209-4750A5A1FE34}"/>
              </a:ext>
            </a:extLst>
          </p:cNvPr>
          <p:cNvSpPr txBox="1"/>
          <p:nvPr/>
        </p:nvSpPr>
        <p:spPr>
          <a:xfrm>
            <a:off x="1487507" y="5491091"/>
            <a:ext cx="1371081" cy="369332"/>
          </a:xfrm>
          <a:prstGeom prst="rect">
            <a:avLst/>
          </a:prstGeom>
          <a:noFill/>
        </p:spPr>
        <p:txBody>
          <a:bodyPr wrap="none" rtlCol="0">
            <a:spAutoFit/>
          </a:bodyPr>
          <a:lstStyle/>
          <a:p>
            <a:r>
              <a:rPr lang="fr-CA" dirty="0"/>
              <a:t>Conférences</a:t>
            </a:r>
            <a:endParaRPr lang="fr-FR" dirty="0"/>
          </a:p>
        </p:txBody>
      </p:sp>
      <p:sp>
        <p:nvSpPr>
          <p:cNvPr id="12" name="TextBox 11">
            <a:extLst>
              <a:ext uri="{FF2B5EF4-FFF2-40B4-BE49-F238E27FC236}">
                <a16:creationId xmlns:a16="http://schemas.microsoft.com/office/drawing/2014/main" xmlns="" id="{7E7E6D42-9406-470C-8834-E1D0157668B8}"/>
              </a:ext>
            </a:extLst>
          </p:cNvPr>
          <p:cNvSpPr txBox="1"/>
          <p:nvPr/>
        </p:nvSpPr>
        <p:spPr>
          <a:xfrm>
            <a:off x="6512411" y="5675757"/>
            <a:ext cx="918841" cy="369332"/>
          </a:xfrm>
          <a:prstGeom prst="rect">
            <a:avLst/>
          </a:prstGeom>
          <a:noFill/>
        </p:spPr>
        <p:txBody>
          <a:bodyPr wrap="none" rtlCol="0">
            <a:spAutoFit/>
          </a:bodyPr>
          <a:lstStyle/>
          <a:p>
            <a:r>
              <a:rPr lang="fr-CA" dirty="0"/>
              <a:t>Ateliers</a:t>
            </a:r>
            <a:endParaRPr lang="fr-FR" dirty="0"/>
          </a:p>
        </p:txBody>
      </p:sp>
    </p:spTree>
    <p:extLst>
      <p:ext uri="{BB962C8B-B14F-4D97-AF65-F5344CB8AC3E}">
        <p14:creationId xmlns:p14="http://schemas.microsoft.com/office/powerpoint/2010/main" val="178100242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601943" y="798974"/>
            <a:ext cx="7412892" cy="790888"/>
          </a:xfrm>
        </p:spPr>
        <p:txBody>
          <a:bodyPr>
            <a:normAutofit fontScale="90000"/>
          </a:bodyPr>
          <a:lstStyle/>
          <a:p>
            <a:pPr>
              <a:lnSpc>
                <a:spcPct val="100000"/>
              </a:lnSpc>
            </a:pPr>
            <a:r>
              <a:rPr lang="fr-FR" sz="1400" dirty="0" smtClean="0">
                <a:solidFill>
                  <a:srgbClr val="0070C0"/>
                </a:solidFill>
                <a:latin typeface="Arial" panose="020B0604020202020204" pitchFamily="34" charset="0"/>
                <a:cs typeface="Arial" panose="020B0604020202020204" pitchFamily="34" charset="0"/>
              </a:rPr>
              <a:t>Le but de ce diaporama est de retracer les grandes lignes des différents échanges et plus spécifiquement le point de vue économique.</a:t>
            </a:r>
            <a:br>
              <a:rPr lang="fr-FR" sz="1400" dirty="0" smtClean="0">
                <a:solidFill>
                  <a:srgbClr val="0070C0"/>
                </a:solidFill>
                <a:latin typeface="Arial" panose="020B0604020202020204" pitchFamily="34" charset="0"/>
                <a:cs typeface="Arial" panose="020B0604020202020204" pitchFamily="34" charset="0"/>
              </a:rPr>
            </a:br>
            <a:r>
              <a:rPr lang="fr-FR" sz="1400" dirty="0" smtClean="0">
                <a:solidFill>
                  <a:srgbClr val="0070C0"/>
                </a:solidFill>
                <a:latin typeface="Arial" panose="020B0604020202020204" pitchFamily="34" charset="0"/>
                <a:cs typeface="Arial" panose="020B0604020202020204" pitchFamily="34" charset="0"/>
              </a:rPr>
              <a:t>NB : L’ordre des intervention a été respecté</a:t>
            </a:r>
            <a:endParaRPr lang="fr-FR" sz="1400" dirty="0">
              <a:solidFill>
                <a:srgbClr val="0070C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43948111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FA3AB07-41EC-4776-80E1-986D401139D8}"/>
              </a:ext>
            </a:extLst>
          </p:cNvPr>
          <p:cNvSpPr>
            <a:spLocks noGrp="1"/>
          </p:cNvSpPr>
          <p:nvPr>
            <p:ph type="title"/>
          </p:nvPr>
        </p:nvSpPr>
        <p:spPr/>
        <p:txBody>
          <a:bodyPr>
            <a:normAutofit/>
          </a:bodyPr>
          <a:lstStyle/>
          <a:p>
            <a:r>
              <a:rPr lang="fr-CA" dirty="0"/>
              <a:t>Mot de l’inspecteur général, doyen du groupe SES</a:t>
            </a:r>
          </a:p>
        </p:txBody>
      </p:sp>
      <p:pic>
        <p:nvPicPr>
          <p:cNvPr id="6" name="Image 3">
            <a:extLst>
              <a:ext uri="{FF2B5EF4-FFF2-40B4-BE49-F238E27FC236}">
                <a16:creationId xmlns:a16="http://schemas.microsoft.com/office/drawing/2014/main" xmlns="" id="{28ABCE49-9C4A-4326-9550-615B481E8946}"/>
              </a:ext>
            </a:extLst>
          </p:cNvPr>
          <p:cNvPicPr>
            <a:picLocks noGrp="1" noChangeAspect="1"/>
          </p:cNvPicPr>
          <p:nvPr>
            <p:ph sz="half" idx="1"/>
          </p:nvPr>
        </p:nvPicPr>
        <p:blipFill>
          <a:blip r:embed="rId2"/>
          <a:stretch>
            <a:fillRect/>
          </a:stretch>
        </p:blipFill>
        <p:spPr>
          <a:xfrm>
            <a:off x="1443491" y="2537619"/>
            <a:ext cx="2519703" cy="3146495"/>
          </a:xfrm>
          <a:prstGeom prst="rect">
            <a:avLst/>
          </a:prstGeom>
        </p:spPr>
      </p:pic>
      <p:sp>
        <p:nvSpPr>
          <p:cNvPr id="8" name="Content Placeholder 7">
            <a:extLst>
              <a:ext uri="{FF2B5EF4-FFF2-40B4-BE49-F238E27FC236}">
                <a16:creationId xmlns:a16="http://schemas.microsoft.com/office/drawing/2014/main" xmlns="" id="{CD0024F6-606B-4C46-B93D-D1ECDF54FE00}"/>
              </a:ext>
            </a:extLst>
          </p:cNvPr>
          <p:cNvSpPr>
            <a:spLocks noGrp="1"/>
          </p:cNvSpPr>
          <p:nvPr>
            <p:ph sz="half" idx="2"/>
          </p:nvPr>
        </p:nvSpPr>
        <p:spPr>
          <a:xfrm>
            <a:off x="4729162" y="2537619"/>
            <a:ext cx="3483293" cy="2914458"/>
          </a:xfrm>
        </p:spPr>
        <p:txBody>
          <a:bodyPr/>
          <a:lstStyle/>
          <a:p>
            <a:pPr marL="0" indent="0">
              <a:buNone/>
            </a:pPr>
            <a:r>
              <a:rPr lang="fr-CA" dirty="0"/>
              <a:t>« La finalité des sciences économiques et sociales est d’amener les élèves à mieux comprendre les grands enjeux sociaux, économiques et politiques »</a:t>
            </a:r>
          </a:p>
          <a:p>
            <a:pPr marL="0" indent="0">
              <a:buNone/>
            </a:pPr>
            <a:r>
              <a:rPr lang="fr-CA" dirty="0"/>
              <a:t>-Marc MONTOUSSÉ</a:t>
            </a:r>
            <a:endParaRPr lang="fr-FR" dirty="0"/>
          </a:p>
          <a:p>
            <a:pPr marL="0" indent="0">
              <a:buNone/>
            </a:pPr>
            <a:endParaRPr lang="fr-FR" dirty="0"/>
          </a:p>
        </p:txBody>
      </p:sp>
    </p:spTree>
    <p:extLst>
      <p:ext uri="{BB962C8B-B14F-4D97-AF65-F5344CB8AC3E}">
        <p14:creationId xmlns:p14="http://schemas.microsoft.com/office/powerpoint/2010/main" val="397627574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xmlns="" id="{C0257804-EF37-4D2C-B760-0615CE42D52E}"/>
              </a:ext>
            </a:extLst>
          </p:cNvPr>
          <p:cNvSpPr>
            <a:spLocks noGrp="1"/>
          </p:cNvSpPr>
          <p:nvPr>
            <p:ph type="title"/>
          </p:nvPr>
        </p:nvSpPr>
        <p:spPr/>
        <p:txBody>
          <a:bodyPr/>
          <a:lstStyle/>
          <a:p>
            <a:r>
              <a:rPr lang="fr-CA" dirty="0"/>
              <a:t>Débat : Sortir de la routine</a:t>
            </a:r>
            <a:endParaRPr lang="fr-FR" dirty="0"/>
          </a:p>
        </p:txBody>
      </p:sp>
      <p:sp>
        <p:nvSpPr>
          <p:cNvPr id="10" name="Content Placeholder 9">
            <a:extLst>
              <a:ext uri="{FF2B5EF4-FFF2-40B4-BE49-F238E27FC236}">
                <a16:creationId xmlns:a16="http://schemas.microsoft.com/office/drawing/2014/main" xmlns="" id="{4831DB93-14E7-49FB-8F67-1B8B237C626B}"/>
              </a:ext>
            </a:extLst>
          </p:cNvPr>
          <p:cNvSpPr>
            <a:spLocks noGrp="1"/>
          </p:cNvSpPr>
          <p:nvPr>
            <p:ph sz="half" idx="4294967295"/>
          </p:nvPr>
        </p:nvSpPr>
        <p:spPr>
          <a:xfrm>
            <a:off x="1418323" y="4792033"/>
            <a:ext cx="3380179" cy="1457765"/>
          </a:xfrm>
        </p:spPr>
        <p:txBody>
          <a:bodyPr>
            <a:noAutofit/>
          </a:bodyPr>
          <a:lstStyle/>
          <a:p>
            <a:r>
              <a:rPr lang="fr-FR" sz="1100" dirty="0">
                <a:latin typeface="Trebuchet MS" panose="020B0603020202020204" pitchFamily="34" charset="0"/>
              </a:rPr>
              <a:t>Pierre DEHEUNINK, </a:t>
            </a:r>
            <a:r>
              <a:rPr lang="fr-FR" sz="1100" i="1" dirty="0">
                <a:latin typeface="Trebuchet MS" panose="020B0603020202020204" pitchFamily="34" charset="0"/>
              </a:rPr>
              <a:t>Directeur général d’ENGIE, </a:t>
            </a:r>
          </a:p>
          <a:p>
            <a:r>
              <a:rPr lang="fr-FR" sz="1100" dirty="0">
                <a:latin typeface="Trebuchet MS" panose="020B0603020202020204" pitchFamily="34" charset="0"/>
              </a:rPr>
              <a:t>Nicolas SERRAKI, </a:t>
            </a:r>
            <a:r>
              <a:rPr lang="fr-FR" sz="1100" i="1" dirty="0">
                <a:latin typeface="Trebuchet MS" panose="020B0603020202020204" pitchFamily="34" charset="0"/>
              </a:rPr>
              <a:t>Président d’IBM France, </a:t>
            </a:r>
          </a:p>
          <a:p>
            <a:r>
              <a:rPr lang="fr-FR" sz="1100" dirty="0">
                <a:latin typeface="Trebuchet MS" panose="020B0603020202020204" pitchFamily="34" charset="0"/>
              </a:rPr>
              <a:t>Patrick ARTUS, </a:t>
            </a:r>
            <a:r>
              <a:rPr lang="fr-FR" sz="1100" i="1" dirty="0">
                <a:latin typeface="Trebuchet MS" panose="020B0603020202020204" pitchFamily="34" charset="0"/>
              </a:rPr>
              <a:t>Chef économiste de NATIXIS,</a:t>
            </a:r>
          </a:p>
          <a:p>
            <a:r>
              <a:rPr lang="fr-FR" sz="1100" dirty="0">
                <a:latin typeface="Trebuchet MS" panose="020B0603020202020204" pitchFamily="34" charset="0"/>
              </a:rPr>
              <a:t>Pierre VINARD, </a:t>
            </a:r>
            <a:r>
              <a:rPr lang="fr-FR" sz="1100" i="1" dirty="0">
                <a:latin typeface="Trebuchet MS" panose="020B0603020202020204" pitchFamily="34" charset="0"/>
              </a:rPr>
              <a:t>Inspecteur général d’économie gestion</a:t>
            </a:r>
            <a:r>
              <a:rPr lang="fr-FR" sz="1100" dirty="0">
                <a:latin typeface="Trebuchet MS" panose="020B0603020202020204" pitchFamily="34" charset="0"/>
              </a:rPr>
              <a:t>, </a:t>
            </a:r>
            <a:endParaRPr lang="fr-FR" sz="1100" dirty="0"/>
          </a:p>
        </p:txBody>
      </p:sp>
      <p:pic>
        <p:nvPicPr>
          <p:cNvPr id="8" name="Image 3">
            <a:extLst>
              <a:ext uri="{FF2B5EF4-FFF2-40B4-BE49-F238E27FC236}">
                <a16:creationId xmlns:a16="http://schemas.microsoft.com/office/drawing/2014/main" xmlns="" id="{2B3F4FD7-5460-4C9F-AC54-7354898CC6DE}"/>
              </a:ext>
            </a:extLst>
          </p:cNvPr>
          <p:cNvPicPr>
            <a:picLocks noChangeAspect="1"/>
          </p:cNvPicPr>
          <p:nvPr/>
        </p:nvPicPr>
        <p:blipFill rotWithShape="1">
          <a:blip r:embed="rId2"/>
          <a:srcRect t="26448" b="10413"/>
          <a:stretch/>
        </p:blipFill>
        <p:spPr>
          <a:xfrm>
            <a:off x="1443490" y="1638299"/>
            <a:ext cx="6571343" cy="3048001"/>
          </a:xfrm>
          <a:prstGeom prst="rect">
            <a:avLst/>
          </a:prstGeom>
        </p:spPr>
      </p:pic>
      <p:sp>
        <p:nvSpPr>
          <p:cNvPr id="13" name="Content Placeholder 9">
            <a:extLst>
              <a:ext uri="{FF2B5EF4-FFF2-40B4-BE49-F238E27FC236}">
                <a16:creationId xmlns:a16="http://schemas.microsoft.com/office/drawing/2014/main" xmlns="" id="{B231A2B5-B652-4F1E-8D62-3460605BA1B0}"/>
              </a:ext>
            </a:extLst>
          </p:cNvPr>
          <p:cNvSpPr txBox="1">
            <a:spLocks/>
          </p:cNvSpPr>
          <p:nvPr/>
        </p:nvSpPr>
        <p:spPr>
          <a:xfrm>
            <a:off x="4872268" y="4817200"/>
            <a:ext cx="3142566" cy="999168"/>
          </a:xfrm>
          <a:prstGeom prst="rect">
            <a:avLst/>
          </a:prstGeom>
          <a:ln>
            <a:noFill/>
          </a:ln>
        </p:spPr>
        <p:txBody>
          <a:bodyPr vert="horz" lIns="91440" tIns="45720" rIns="91440" bIns="45720" rtlCol="0">
            <a:noAutofit/>
          </a:bodyPr>
          <a:lstStyle>
            <a:lvl1pPr marL="228600" indent="-228600" algn="l" defTabSz="685800" rtl="0" eaLnBrk="1" latinLnBrk="0" hangingPunct="1">
              <a:lnSpc>
                <a:spcPct val="120000"/>
              </a:lnSpc>
              <a:spcBef>
                <a:spcPts val="1000"/>
              </a:spcBef>
              <a:buClr>
                <a:srgbClr val="D76383"/>
              </a:buClr>
              <a:buSzPct val="100000"/>
              <a:buFont typeface="Arial" panose="020B0604020202020204" pitchFamily="34" charset="0"/>
              <a:buChar char="•"/>
              <a:defRPr sz="2000" kern="1200" cap="none">
                <a:solidFill>
                  <a:schemeClr val="tx1"/>
                </a:solidFill>
                <a:effectLst/>
                <a:latin typeface="+mn-lt"/>
                <a:ea typeface="+mn-ea"/>
                <a:cs typeface="+mn-cs"/>
              </a:defRPr>
            </a:lvl1pPr>
            <a:lvl2pPr marL="685800" indent="-228600" algn="l" defTabSz="685800" rtl="0" eaLnBrk="1" latinLnBrk="0" hangingPunct="1">
              <a:lnSpc>
                <a:spcPct val="120000"/>
              </a:lnSpc>
              <a:spcBef>
                <a:spcPts val="500"/>
              </a:spcBef>
              <a:buClr>
                <a:srgbClr val="D76383"/>
              </a:buClr>
              <a:buSzPct val="100000"/>
              <a:buFont typeface="Arial" panose="020B0604020202020204" pitchFamily="34" charset="0"/>
              <a:buChar char="•"/>
              <a:defRPr sz="1600" kern="1200" cap="none" baseline="0">
                <a:solidFill>
                  <a:schemeClr val="tx1"/>
                </a:solidFill>
                <a:effectLst/>
                <a:latin typeface="+mn-lt"/>
                <a:ea typeface="+mn-ea"/>
                <a:cs typeface="+mn-cs"/>
              </a:defRPr>
            </a:lvl2pPr>
            <a:lvl3pPr marL="1143000" indent="-228600" algn="l" defTabSz="685800" rtl="0" eaLnBrk="1" latinLnBrk="0" hangingPunct="1">
              <a:lnSpc>
                <a:spcPct val="120000"/>
              </a:lnSpc>
              <a:spcBef>
                <a:spcPts val="500"/>
              </a:spcBef>
              <a:buClr>
                <a:srgbClr val="D76383"/>
              </a:buClr>
              <a:buSzPct val="100000"/>
              <a:buFont typeface="Arial" panose="020B0604020202020204" pitchFamily="34" charset="0"/>
              <a:buChar char="•"/>
              <a:defRPr sz="1600" kern="1200" cap="none">
                <a:solidFill>
                  <a:schemeClr val="tx1"/>
                </a:solidFill>
                <a:effectLst/>
                <a:latin typeface="+mn-lt"/>
                <a:ea typeface="+mn-ea"/>
                <a:cs typeface="+mn-cs"/>
              </a:defRPr>
            </a:lvl3pPr>
            <a:lvl4pPr marL="1600200" indent="-228600" algn="l" defTabSz="685800" rtl="0" eaLnBrk="1" latinLnBrk="0" hangingPunct="1">
              <a:lnSpc>
                <a:spcPct val="120000"/>
              </a:lnSpc>
              <a:spcBef>
                <a:spcPts val="500"/>
              </a:spcBef>
              <a:buClr>
                <a:srgbClr val="D76383"/>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685800" rtl="0" eaLnBrk="1" latinLnBrk="0" hangingPunct="1">
              <a:lnSpc>
                <a:spcPct val="120000"/>
              </a:lnSpc>
              <a:spcBef>
                <a:spcPts val="500"/>
              </a:spcBef>
              <a:buClr>
                <a:srgbClr val="D76383"/>
              </a:buClr>
              <a:buSzPct val="100000"/>
              <a:buFont typeface="Arial" panose="020B0604020202020204" pitchFamily="34" charset="0"/>
              <a:buChar char="•"/>
              <a:defRPr sz="1200" kern="1200" cap="none">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a:lstStyle>
          <a:p>
            <a:r>
              <a:rPr lang="fr-FR" sz="1100" dirty="0">
                <a:latin typeface="Trebuchet MS" panose="020B0603020202020204" pitchFamily="34" charset="0"/>
              </a:rPr>
              <a:t>Natacha POUGET, </a:t>
            </a:r>
            <a:r>
              <a:rPr lang="fr-FR" sz="1100" i="1" dirty="0">
                <a:latin typeface="Trebuchet MS" panose="020B0603020202020204" pitchFamily="34" charset="0"/>
              </a:rPr>
              <a:t>Directrice du développement de l’institut de l’entreprise,</a:t>
            </a:r>
            <a:r>
              <a:rPr lang="fr-FR" sz="1100" dirty="0">
                <a:latin typeface="Trebuchet MS" panose="020B0603020202020204" pitchFamily="34" charset="0"/>
              </a:rPr>
              <a:t>  </a:t>
            </a:r>
          </a:p>
          <a:p>
            <a:r>
              <a:rPr lang="fr-FR" sz="1100" dirty="0">
                <a:latin typeface="Trebuchet MS" panose="020B0603020202020204" pitchFamily="34" charset="0"/>
              </a:rPr>
              <a:t>Philippe SCANDE, </a:t>
            </a:r>
            <a:r>
              <a:rPr lang="fr-FR" sz="1100" i="1" dirty="0">
                <a:latin typeface="Trebuchet MS" panose="020B0603020202020204" pitchFamily="34" charset="0"/>
              </a:rPr>
              <a:t>Journaliste pour Le Monde</a:t>
            </a:r>
            <a:endParaRPr lang="fr-FR" sz="1100" i="1" dirty="0"/>
          </a:p>
          <a:p>
            <a:endParaRPr lang="fr-FR" sz="1100" dirty="0"/>
          </a:p>
        </p:txBody>
      </p:sp>
    </p:spTree>
    <p:extLst>
      <p:ext uri="{BB962C8B-B14F-4D97-AF65-F5344CB8AC3E}">
        <p14:creationId xmlns:p14="http://schemas.microsoft.com/office/powerpoint/2010/main" val="228307485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endParaRPr lang="fr-FR"/>
          </a:p>
        </p:txBody>
      </p:sp>
      <p:sp>
        <p:nvSpPr>
          <p:cNvPr id="3" name="Espace réservé du contenu 2"/>
          <p:cNvSpPr>
            <a:spLocks noGrp="1"/>
          </p:cNvSpPr>
          <p:nvPr>
            <p:ph idx="1"/>
          </p:nvPr>
        </p:nvSpPr>
        <p:spPr/>
        <p:txBody>
          <a:bodyPr/>
          <a:lstStyle/>
          <a:p>
            <a:r>
              <a:rPr lang="fr-FR" dirty="0" smtClean="0">
                <a:solidFill>
                  <a:srgbClr val="0070C0"/>
                </a:solidFill>
              </a:rPr>
              <a:t>Dans ce débat animé par le journaliste Philippe ESCANDE pour le journal le monde, chacun expose à partir de son expérience, ses échecs et réussite, sa fonction et les réflexions menées, l’intérêt de sortir de la routine pour redynamiser l’activité économique.</a:t>
            </a:r>
            <a:endParaRPr lang="fr-FR" dirty="0">
              <a:solidFill>
                <a:srgbClr val="0070C0"/>
              </a:solidFill>
            </a:endParaRPr>
          </a:p>
        </p:txBody>
      </p:sp>
    </p:spTree>
    <p:extLst>
      <p:ext uri="{BB962C8B-B14F-4D97-AF65-F5344CB8AC3E}">
        <p14:creationId xmlns:p14="http://schemas.microsoft.com/office/powerpoint/2010/main" val="333227184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4AE6923-D1F7-43EB-9809-314DA8DF59A5}"/>
              </a:ext>
            </a:extLst>
          </p:cNvPr>
          <p:cNvSpPr>
            <a:spLocks noGrp="1"/>
          </p:cNvSpPr>
          <p:nvPr>
            <p:ph type="title"/>
          </p:nvPr>
        </p:nvSpPr>
        <p:spPr/>
        <p:txBody>
          <a:bodyPr>
            <a:normAutofit fontScale="90000"/>
          </a:bodyPr>
          <a:lstStyle/>
          <a:p>
            <a:r>
              <a:rPr lang="fr-CA" dirty="0"/>
              <a:t>Extraits du débat</a:t>
            </a:r>
            <a:endParaRPr lang="fr-FR" dirty="0"/>
          </a:p>
        </p:txBody>
      </p:sp>
      <p:sp>
        <p:nvSpPr>
          <p:cNvPr id="3" name="Content Placeholder 2">
            <a:extLst>
              <a:ext uri="{FF2B5EF4-FFF2-40B4-BE49-F238E27FC236}">
                <a16:creationId xmlns:a16="http://schemas.microsoft.com/office/drawing/2014/main" xmlns="" id="{05659F31-402D-40C9-8EEE-42A1A81D1B14}"/>
              </a:ext>
            </a:extLst>
          </p:cNvPr>
          <p:cNvSpPr>
            <a:spLocks noGrp="1"/>
          </p:cNvSpPr>
          <p:nvPr>
            <p:ph idx="1"/>
          </p:nvPr>
        </p:nvSpPr>
        <p:spPr/>
        <p:txBody>
          <a:bodyPr>
            <a:normAutofit fontScale="85000" lnSpcReduction="10000"/>
          </a:bodyPr>
          <a:lstStyle/>
          <a:p>
            <a:pPr>
              <a:buFont typeface="Courier New" panose="02070309020205020404" pitchFamily="49" charset="0"/>
              <a:buChar char="o"/>
            </a:pPr>
            <a:r>
              <a:rPr lang="fr-FR" u="sng" dirty="0">
                <a:latin typeface="Trebuchet MS" panose="020B0603020202020204" pitchFamily="34" charset="0"/>
              </a:rPr>
              <a:t>P. </a:t>
            </a:r>
            <a:r>
              <a:rPr lang="fr-FR" u="sng" dirty="0" err="1">
                <a:latin typeface="Trebuchet MS" panose="020B0603020202020204" pitchFamily="34" charset="0"/>
              </a:rPr>
              <a:t>Deheuninck</a:t>
            </a:r>
            <a:r>
              <a:rPr lang="fr-FR" dirty="0">
                <a:latin typeface="Trebuchet MS" panose="020B0603020202020204" pitchFamily="34" charset="0"/>
              </a:rPr>
              <a:t> : « L’engagement des salariés est primordial »</a:t>
            </a:r>
          </a:p>
          <a:p>
            <a:pPr>
              <a:buFont typeface="Courier New" panose="02070309020205020404" pitchFamily="49" charset="0"/>
              <a:buChar char="o"/>
            </a:pPr>
            <a:r>
              <a:rPr lang="fr-FR" u="sng" dirty="0">
                <a:latin typeface="Trebuchet MS" panose="020B0603020202020204" pitchFamily="34" charset="0"/>
              </a:rPr>
              <a:t>N. </a:t>
            </a:r>
            <a:r>
              <a:rPr lang="fr-FR" u="sng" dirty="0" err="1">
                <a:latin typeface="Trebuchet MS" panose="020B0603020202020204" pitchFamily="34" charset="0"/>
              </a:rPr>
              <a:t>Serraki</a:t>
            </a:r>
            <a:r>
              <a:rPr lang="fr-FR" dirty="0">
                <a:latin typeface="Trebuchet MS" panose="020B0603020202020204" pitchFamily="34" charset="0"/>
              </a:rPr>
              <a:t> : « Notre entreprise a pu s’adapter à partir de 5 grandes révolutions :</a:t>
            </a:r>
          </a:p>
          <a:p>
            <a:pPr lvl="1">
              <a:buFont typeface="Trebuchet MS" panose="020B0603020202020204" pitchFamily="34" charset="0"/>
              <a:buChar char="−"/>
            </a:pPr>
            <a:r>
              <a:rPr lang="fr-FR" dirty="0">
                <a:latin typeface="Trebuchet MS" panose="020B0603020202020204" pitchFamily="34" charset="0"/>
              </a:rPr>
              <a:t>Rapidité d’innovations</a:t>
            </a:r>
          </a:p>
          <a:p>
            <a:pPr lvl="1">
              <a:buFont typeface="Trebuchet MS" panose="020B0603020202020204" pitchFamily="34" charset="0"/>
              <a:buChar char="−"/>
            </a:pPr>
            <a:r>
              <a:rPr lang="fr-FR" dirty="0">
                <a:latin typeface="Trebuchet MS" panose="020B0603020202020204" pitchFamily="34" charset="0"/>
              </a:rPr>
              <a:t>Capacité à sortir du process</a:t>
            </a:r>
          </a:p>
          <a:p>
            <a:pPr lvl="1">
              <a:buFont typeface="Trebuchet MS" panose="020B0603020202020204" pitchFamily="34" charset="0"/>
              <a:buChar char="−"/>
            </a:pPr>
            <a:r>
              <a:rPr lang="fr-FR" dirty="0">
                <a:latin typeface="Trebuchet MS" panose="020B0603020202020204" pitchFamily="34" charset="0"/>
              </a:rPr>
              <a:t>S’obliger à sortir de la routine : combattre la paresse, les </a:t>
            </a:r>
            <a:r>
              <a:rPr lang="fr-FR" dirty="0" smtClean="0">
                <a:latin typeface="Trebuchet MS" panose="020B0603020202020204" pitchFamily="34" charset="0"/>
              </a:rPr>
              <a:t>habitudes</a:t>
            </a:r>
            <a:r>
              <a:rPr lang="fr-FR" dirty="0">
                <a:latin typeface="Trebuchet MS" panose="020B0603020202020204" pitchFamily="34" charset="0"/>
              </a:rPr>
              <a:t>, l’idée que ce que l’on fait est bien...</a:t>
            </a:r>
          </a:p>
          <a:p>
            <a:pPr lvl="1">
              <a:buFont typeface="Trebuchet MS" panose="020B0603020202020204" pitchFamily="34" charset="0"/>
              <a:buChar char="−"/>
            </a:pPr>
            <a:r>
              <a:rPr lang="fr-FR" dirty="0">
                <a:latin typeface="Trebuchet MS" panose="020B0603020202020204" pitchFamily="34" charset="0"/>
              </a:rPr>
              <a:t>Être curieux, collaboratif, accepter les regards croisés</a:t>
            </a:r>
          </a:p>
          <a:p>
            <a:pPr lvl="1">
              <a:buFont typeface="Trebuchet MS" panose="020B0603020202020204" pitchFamily="34" charset="0"/>
              <a:buChar char="−"/>
            </a:pPr>
            <a:r>
              <a:rPr lang="fr-FR" dirty="0">
                <a:latin typeface="Trebuchet MS" panose="020B0603020202020204" pitchFamily="34" charset="0"/>
              </a:rPr>
              <a:t>Comprendre que la crise et l’opportunité sont les facteurs qui forcent à changer » </a:t>
            </a:r>
          </a:p>
          <a:p>
            <a:pPr>
              <a:buFont typeface="Courier New" panose="02070309020205020404" pitchFamily="49" charset="0"/>
              <a:buChar char="o"/>
            </a:pPr>
            <a:r>
              <a:rPr lang="fr-FR" u="sng" dirty="0">
                <a:latin typeface="Trebuchet MS" panose="020B0603020202020204" pitchFamily="34" charset="0"/>
              </a:rPr>
              <a:t>P. Artus</a:t>
            </a:r>
            <a:r>
              <a:rPr lang="fr-FR" dirty="0">
                <a:latin typeface="Trebuchet MS" panose="020B0603020202020204" pitchFamily="34" charset="0"/>
              </a:rPr>
              <a:t> : « Les chocs sont importants pour les changements »</a:t>
            </a:r>
            <a:endParaRPr lang="fr-FR" dirty="0"/>
          </a:p>
        </p:txBody>
      </p:sp>
    </p:spTree>
    <p:extLst>
      <p:ext uri="{BB962C8B-B14F-4D97-AF65-F5344CB8AC3E}">
        <p14:creationId xmlns:p14="http://schemas.microsoft.com/office/powerpoint/2010/main" val="113129079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4AE6923-D1F7-43EB-9809-314DA8DF59A5}"/>
              </a:ext>
            </a:extLst>
          </p:cNvPr>
          <p:cNvSpPr>
            <a:spLocks noGrp="1"/>
          </p:cNvSpPr>
          <p:nvPr>
            <p:ph type="title"/>
          </p:nvPr>
        </p:nvSpPr>
        <p:spPr/>
        <p:txBody>
          <a:bodyPr>
            <a:normAutofit fontScale="90000"/>
          </a:bodyPr>
          <a:lstStyle/>
          <a:p>
            <a:r>
              <a:rPr lang="fr-CA" dirty="0"/>
              <a:t>extraits du débat</a:t>
            </a:r>
            <a:endParaRPr lang="fr-FR" dirty="0"/>
          </a:p>
        </p:txBody>
      </p:sp>
      <p:sp>
        <p:nvSpPr>
          <p:cNvPr id="3" name="Content Placeholder 2">
            <a:extLst>
              <a:ext uri="{FF2B5EF4-FFF2-40B4-BE49-F238E27FC236}">
                <a16:creationId xmlns:a16="http://schemas.microsoft.com/office/drawing/2014/main" xmlns="" id="{05659F31-402D-40C9-8EEE-42A1A81D1B14}"/>
              </a:ext>
            </a:extLst>
          </p:cNvPr>
          <p:cNvSpPr>
            <a:spLocks noGrp="1"/>
          </p:cNvSpPr>
          <p:nvPr>
            <p:ph idx="1"/>
          </p:nvPr>
        </p:nvSpPr>
        <p:spPr>
          <a:xfrm>
            <a:off x="1443490" y="1791445"/>
            <a:ext cx="6571343" cy="4031386"/>
          </a:xfrm>
        </p:spPr>
        <p:txBody>
          <a:bodyPr>
            <a:normAutofit fontScale="62500" lnSpcReduction="20000"/>
          </a:bodyPr>
          <a:lstStyle/>
          <a:p>
            <a:pPr>
              <a:buFont typeface="Courier New" panose="02070309020205020404" pitchFamily="49" charset="0"/>
              <a:buChar char="o"/>
            </a:pPr>
            <a:r>
              <a:rPr lang="fr-FR" sz="2700" u="sng" dirty="0">
                <a:latin typeface="Trebuchet MS" panose="020B0603020202020204" pitchFamily="34" charset="0"/>
              </a:rPr>
              <a:t>P. </a:t>
            </a:r>
            <a:r>
              <a:rPr lang="fr-FR" sz="2700" u="sng" dirty="0" err="1">
                <a:latin typeface="Trebuchet MS" panose="020B0603020202020204" pitchFamily="34" charset="0"/>
              </a:rPr>
              <a:t>Vinard</a:t>
            </a:r>
            <a:r>
              <a:rPr lang="fr-FR" sz="2700" dirty="0">
                <a:latin typeface="Trebuchet MS" panose="020B0603020202020204" pitchFamily="34" charset="0"/>
              </a:rPr>
              <a:t> </a:t>
            </a:r>
            <a:r>
              <a:rPr lang="fr-FR" dirty="0">
                <a:latin typeface="Trebuchet MS" panose="020B0603020202020204" pitchFamily="34" charset="0"/>
              </a:rPr>
              <a:t>: </a:t>
            </a:r>
          </a:p>
          <a:p>
            <a:pPr marL="0" indent="0">
              <a:buNone/>
            </a:pPr>
            <a:r>
              <a:rPr lang="fr-FR" dirty="0">
                <a:latin typeface="Trebuchet MS" panose="020B0603020202020204" pitchFamily="34" charset="0"/>
              </a:rPr>
              <a:t>	</a:t>
            </a:r>
            <a:r>
              <a:rPr lang="fr-FR" sz="2600" dirty="0">
                <a:latin typeface="Trebuchet MS" panose="020B0603020202020204" pitchFamily="34" charset="0"/>
              </a:rPr>
              <a:t>« L’école doit changer » : </a:t>
            </a:r>
          </a:p>
          <a:p>
            <a:pPr lvl="2">
              <a:lnSpc>
                <a:spcPct val="130000"/>
              </a:lnSpc>
              <a:buFont typeface="Trebuchet MS" panose="020B0603020202020204" pitchFamily="34" charset="0"/>
              <a:buChar char="−"/>
            </a:pPr>
            <a:r>
              <a:rPr lang="fr-FR" sz="2200" dirty="0">
                <a:latin typeface="Trebuchet MS" panose="020B0603020202020204" pitchFamily="34" charset="0"/>
              </a:rPr>
              <a:t>Formation des jeunes ; </a:t>
            </a:r>
          </a:p>
          <a:p>
            <a:pPr lvl="2">
              <a:lnSpc>
                <a:spcPct val="130000"/>
              </a:lnSpc>
              <a:buFont typeface="Trebuchet MS" panose="020B0603020202020204" pitchFamily="34" charset="0"/>
              <a:buChar char="−"/>
            </a:pPr>
            <a:r>
              <a:rPr lang="fr-FR" sz="2200" dirty="0">
                <a:latin typeface="Trebuchet MS" panose="020B0603020202020204" pitchFamily="34" charset="0"/>
              </a:rPr>
              <a:t>Développement de l’esprit d’initiative et d’équipe ; </a:t>
            </a:r>
          </a:p>
          <a:p>
            <a:pPr lvl="2">
              <a:lnSpc>
                <a:spcPct val="130000"/>
              </a:lnSpc>
              <a:buFont typeface="Trebuchet MS" panose="020B0603020202020204" pitchFamily="34" charset="0"/>
              <a:buChar char="−"/>
            </a:pPr>
            <a:r>
              <a:rPr lang="fr-FR" sz="2200" dirty="0">
                <a:latin typeface="Trebuchet MS" panose="020B0603020202020204" pitchFamily="34" charset="0"/>
              </a:rPr>
              <a:t>Capacité du chef d’établissement à diffuser les innovations</a:t>
            </a:r>
          </a:p>
          <a:p>
            <a:pPr marL="630238" indent="0">
              <a:buNone/>
            </a:pPr>
            <a:r>
              <a:rPr lang="fr-FR" sz="2600" dirty="0">
                <a:latin typeface="Trebuchet MS" panose="020B0603020202020204" pitchFamily="34" charset="0"/>
              </a:rPr>
              <a:t>« L’accompagnement de l’établissement par l’inspecteur est important »</a:t>
            </a:r>
          </a:p>
          <a:p>
            <a:pPr marL="630238" indent="0">
              <a:buNone/>
            </a:pPr>
            <a:r>
              <a:rPr lang="fr-FR" sz="2600" dirty="0">
                <a:latin typeface="Trebuchet MS" panose="020B0603020202020204" pitchFamily="34" charset="0"/>
              </a:rPr>
              <a:t>« Des évolutions s’imposent » :</a:t>
            </a:r>
          </a:p>
          <a:p>
            <a:pPr lvl="2">
              <a:lnSpc>
                <a:spcPct val="130000"/>
              </a:lnSpc>
              <a:buFont typeface="Trebuchet MS" panose="020B0603020202020204" pitchFamily="34" charset="0"/>
              <a:buChar char="−"/>
            </a:pPr>
            <a:r>
              <a:rPr lang="fr-FR" sz="2200" dirty="0">
                <a:latin typeface="Trebuchet MS" panose="020B0603020202020204" pitchFamily="34" charset="0"/>
              </a:rPr>
              <a:t>Relation entreprise/école (mutualisation) ;</a:t>
            </a:r>
          </a:p>
          <a:p>
            <a:pPr lvl="2">
              <a:lnSpc>
                <a:spcPct val="130000"/>
              </a:lnSpc>
              <a:buFont typeface="Trebuchet MS" panose="020B0603020202020204" pitchFamily="34" charset="0"/>
              <a:buChar char="−"/>
            </a:pPr>
            <a:r>
              <a:rPr lang="fr-FR" sz="2200" dirty="0">
                <a:latin typeface="Trebuchet MS" panose="020B0603020202020204" pitchFamily="34" charset="0"/>
              </a:rPr>
              <a:t>Pratiques pédagogiques (aide à la formation des enseignants; développement des échanges)</a:t>
            </a:r>
          </a:p>
          <a:p>
            <a:pPr lvl="2">
              <a:lnSpc>
                <a:spcPct val="130000"/>
              </a:lnSpc>
              <a:buFont typeface="Trebuchet MS" panose="020B0603020202020204" pitchFamily="34" charset="0"/>
              <a:buChar char="−"/>
            </a:pPr>
            <a:r>
              <a:rPr lang="fr-FR" sz="2200" dirty="0">
                <a:latin typeface="Trebuchet MS" panose="020B0603020202020204" pitchFamily="34" charset="0"/>
              </a:rPr>
              <a:t>Penser un programme référentiel de formation adapté au changement »</a:t>
            </a:r>
          </a:p>
        </p:txBody>
      </p:sp>
    </p:spTree>
    <p:extLst>
      <p:ext uri="{BB962C8B-B14F-4D97-AF65-F5344CB8AC3E}">
        <p14:creationId xmlns:p14="http://schemas.microsoft.com/office/powerpoint/2010/main" val="46664251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xmlns="" id="{774C98E9-7ACC-4B63-9B8C-52D290182C8C}"/>
              </a:ext>
            </a:extLst>
          </p:cNvPr>
          <p:cNvSpPr>
            <a:spLocks noGrp="1"/>
          </p:cNvSpPr>
          <p:nvPr>
            <p:ph type="title"/>
          </p:nvPr>
        </p:nvSpPr>
        <p:spPr/>
        <p:txBody>
          <a:bodyPr>
            <a:normAutofit fontScale="90000"/>
          </a:bodyPr>
          <a:lstStyle/>
          <a:p>
            <a:r>
              <a:rPr lang="fr-CA" dirty="0"/>
              <a:t>Entretien avec Philippe AGHION</a:t>
            </a:r>
            <a:endParaRPr lang="fr-FR" dirty="0"/>
          </a:p>
        </p:txBody>
      </p:sp>
      <p:sp>
        <p:nvSpPr>
          <p:cNvPr id="5" name="Content Placeholder 4">
            <a:extLst>
              <a:ext uri="{FF2B5EF4-FFF2-40B4-BE49-F238E27FC236}">
                <a16:creationId xmlns:a16="http://schemas.microsoft.com/office/drawing/2014/main" xmlns="" id="{F9430396-3EE6-4331-B65B-48526B34C953}"/>
              </a:ext>
            </a:extLst>
          </p:cNvPr>
          <p:cNvSpPr>
            <a:spLocks noGrp="1"/>
          </p:cNvSpPr>
          <p:nvPr>
            <p:ph sz="half" idx="4294967295"/>
          </p:nvPr>
        </p:nvSpPr>
        <p:spPr>
          <a:xfrm>
            <a:off x="4625645" y="2034782"/>
            <a:ext cx="3125787" cy="3436938"/>
          </a:xfrm>
        </p:spPr>
        <p:txBody>
          <a:bodyPr>
            <a:normAutofit fontScale="70000" lnSpcReduction="20000"/>
          </a:bodyPr>
          <a:lstStyle/>
          <a:p>
            <a:pPr marL="0" indent="0">
              <a:buNone/>
            </a:pPr>
            <a:r>
              <a:rPr lang="fr-FR" dirty="0">
                <a:latin typeface="Trebuchet MS" panose="020B0603020202020204" pitchFamily="34" charset="0"/>
              </a:rPr>
              <a:t>Economiste français. Il a enseigné à l'université Harvard, la London </a:t>
            </a:r>
            <a:r>
              <a:rPr lang="fr-FR" dirty="0" err="1">
                <a:latin typeface="Trebuchet MS" panose="020B0603020202020204" pitchFamily="34" charset="0"/>
              </a:rPr>
              <a:t>School</a:t>
            </a:r>
            <a:r>
              <a:rPr lang="fr-FR" dirty="0">
                <a:latin typeface="Trebuchet MS" panose="020B0603020202020204" pitchFamily="34" charset="0"/>
              </a:rPr>
              <a:t> of </a:t>
            </a:r>
            <a:r>
              <a:rPr lang="fr-FR" dirty="0" err="1">
                <a:latin typeface="Trebuchet MS" panose="020B0603020202020204" pitchFamily="34" charset="0"/>
              </a:rPr>
              <a:t>Economics</a:t>
            </a:r>
            <a:r>
              <a:rPr lang="fr-FR" dirty="0">
                <a:latin typeface="Trebuchet MS" panose="020B0603020202020204" pitchFamily="34" charset="0"/>
              </a:rPr>
              <a:t> et à l'École d'économie de Paris. </a:t>
            </a:r>
          </a:p>
          <a:p>
            <a:pPr marL="0" indent="0">
              <a:buNone/>
            </a:pPr>
            <a:r>
              <a:rPr lang="fr-FR" dirty="0">
                <a:latin typeface="Trebuchet MS" panose="020B0603020202020204" pitchFamily="34" charset="0"/>
              </a:rPr>
              <a:t>Il est, depuis octobre 2015 professeur au Collège de France et à la chaire « Economie des institutions, de l’innovation et de la croissance ».    </a:t>
            </a:r>
          </a:p>
          <a:p>
            <a:pPr marL="0" indent="0">
              <a:buNone/>
            </a:pPr>
            <a:r>
              <a:rPr lang="fr-FR" dirty="0">
                <a:latin typeface="Trebuchet MS" panose="020B0603020202020204" pitchFamily="34" charset="0"/>
              </a:rPr>
              <a:t>Inspirateur du président Macron sur le modèle de croissance suédois.</a:t>
            </a:r>
            <a:endParaRPr lang="fr-FR" dirty="0"/>
          </a:p>
          <a:p>
            <a:endParaRPr lang="fr-FR" dirty="0"/>
          </a:p>
        </p:txBody>
      </p:sp>
      <p:pic>
        <p:nvPicPr>
          <p:cNvPr id="7" name="Image 3">
            <a:extLst>
              <a:ext uri="{FF2B5EF4-FFF2-40B4-BE49-F238E27FC236}">
                <a16:creationId xmlns:a16="http://schemas.microsoft.com/office/drawing/2014/main" xmlns="" id="{96326C4E-ED5E-4401-BCBE-64395195912F}"/>
              </a:ext>
            </a:extLst>
          </p:cNvPr>
          <p:cNvPicPr>
            <a:picLocks noChangeAspect="1"/>
          </p:cNvPicPr>
          <p:nvPr/>
        </p:nvPicPr>
        <p:blipFill rotWithShape="1">
          <a:blip r:embed="rId2"/>
          <a:srcRect l="40382" b="6443"/>
          <a:stretch/>
        </p:blipFill>
        <p:spPr>
          <a:xfrm>
            <a:off x="1443491" y="2034782"/>
            <a:ext cx="2386637" cy="3191052"/>
          </a:xfrm>
          <a:prstGeom prst="rect">
            <a:avLst/>
          </a:prstGeom>
        </p:spPr>
      </p:pic>
      <p:sp>
        <p:nvSpPr>
          <p:cNvPr id="8" name="Rectangle 7">
            <a:extLst>
              <a:ext uri="{FF2B5EF4-FFF2-40B4-BE49-F238E27FC236}">
                <a16:creationId xmlns:a16="http://schemas.microsoft.com/office/drawing/2014/main" xmlns="" id="{F33F607F-CDD6-44FD-A1AF-29390AAC367D}"/>
              </a:ext>
            </a:extLst>
          </p:cNvPr>
          <p:cNvSpPr/>
          <p:nvPr/>
        </p:nvSpPr>
        <p:spPr>
          <a:xfrm>
            <a:off x="1150037" y="5453008"/>
            <a:ext cx="7158250" cy="369332"/>
          </a:xfrm>
          <a:prstGeom prst="rect">
            <a:avLst/>
          </a:prstGeom>
        </p:spPr>
        <p:txBody>
          <a:bodyPr wrap="square">
            <a:spAutoFit/>
          </a:bodyPr>
          <a:lstStyle/>
          <a:p>
            <a:r>
              <a:rPr lang="fr-FR" i="1" dirty="0">
                <a:latin typeface="Trebuchet MS" panose="020B0603020202020204" pitchFamily="34" charset="0"/>
              </a:rPr>
              <a:t>« S’éduquer c’est améliorer le capital humain de toute la société »</a:t>
            </a:r>
          </a:p>
        </p:txBody>
      </p:sp>
    </p:spTree>
    <p:extLst>
      <p:ext uri="{BB962C8B-B14F-4D97-AF65-F5344CB8AC3E}">
        <p14:creationId xmlns:p14="http://schemas.microsoft.com/office/powerpoint/2010/main" val="415032492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530796" y="2223416"/>
            <a:ext cx="6571343" cy="3028640"/>
          </a:xfrm>
        </p:spPr>
        <p:txBody>
          <a:bodyPr>
            <a:normAutofit/>
          </a:bodyPr>
          <a:lstStyle/>
          <a:p>
            <a:r>
              <a:rPr lang="fr-FR" sz="1400" dirty="0" smtClean="0">
                <a:solidFill>
                  <a:srgbClr val="0070C0"/>
                </a:solidFill>
                <a:latin typeface="Arial" panose="020B0604020202020204" pitchFamily="34" charset="0"/>
                <a:cs typeface="Arial" panose="020B0604020202020204" pitchFamily="34" charset="0"/>
              </a:rPr>
              <a:t>C’est éminent professeur d’économie explique comment l’amélioration du capital humain qui passe par une meilleure formation professionnelle et la mise en œuvre des bonnes réformes sont indispensables pour relancer la croissance économique loin d’</a:t>
            </a:r>
            <a:r>
              <a:rPr lang="fr-FR" sz="1400" dirty="0">
                <a:solidFill>
                  <a:srgbClr val="0070C0"/>
                </a:solidFill>
                <a:latin typeface="Arial" panose="020B0604020202020204" pitchFamily="34" charset="0"/>
                <a:cs typeface="Arial" panose="020B0604020202020204" pitchFamily="34" charset="0"/>
              </a:rPr>
              <a:t>ê</a:t>
            </a:r>
            <a:r>
              <a:rPr lang="fr-FR" sz="1400" dirty="0" smtClean="0">
                <a:solidFill>
                  <a:srgbClr val="0070C0"/>
                </a:solidFill>
                <a:latin typeface="Arial" panose="020B0604020202020204" pitchFamily="34" charset="0"/>
                <a:cs typeface="Arial" panose="020B0604020202020204" pitchFamily="34" charset="0"/>
              </a:rPr>
              <a:t>tre un concept dépassé</a:t>
            </a:r>
            <a:endParaRPr lang="fr-FR" sz="1400" dirty="0">
              <a:solidFill>
                <a:srgbClr val="0070C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18199144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xmlns="" id="{B13423B4-3DF1-4678-B517-430B1188157B}"/>
              </a:ext>
            </a:extLst>
          </p:cNvPr>
          <p:cNvSpPr>
            <a:spLocks noGrp="1"/>
          </p:cNvSpPr>
          <p:nvPr>
            <p:ph type="title"/>
          </p:nvPr>
        </p:nvSpPr>
        <p:spPr/>
        <p:txBody>
          <a:bodyPr>
            <a:normAutofit fontScale="90000"/>
          </a:bodyPr>
          <a:lstStyle/>
          <a:p>
            <a:r>
              <a:rPr lang="fr-CA" dirty="0"/>
              <a:t>Entretien avec Philippe AGHION</a:t>
            </a:r>
            <a:endParaRPr lang="fr-FR" dirty="0"/>
          </a:p>
        </p:txBody>
      </p:sp>
      <p:sp>
        <p:nvSpPr>
          <p:cNvPr id="6" name="Content Placeholder 5">
            <a:extLst>
              <a:ext uri="{FF2B5EF4-FFF2-40B4-BE49-F238E27FC236}">
                <a16:creationId xmlns:a16="http://schemas.microsoft.com/office/drawing/2014/main" xmlns="" id="{66406BFC-7E62-4134-97B7-966AA68D7005}"/>
              </a:ext>
            </a:extLst>
          </p:cNvPr>
          <p:cNvSpPr>
            <a:spLocks noGrp="1"/>
          </p:cNvSpPr>
          <p:nvPr>
            <p:ph idx="1"/>
          </p:nvPr>
        </p:nvSpPr>
        <p:spPr>
          <a:xfrm>
            <a:off x="1443490" y="1838314"/>
            <a:ext cx="7080187" cy="1314320"/>
          </a:xfrm>
        </p:spPr>
        <p:txBody>
          <a:bodyPr/>
          <a:lstStyle/>
          <a:p>
            <a:pPr marL="0" indent="0">
              <a:buNone/>
            </a:pPr>
            <a:r>
              <a:rPr lang="fr-FR" sz="1800" i="1" u="sng" dirty="0">
                <a:latin typeface="Trebuchet MS" panose="020B0603020202020204" pitchFamily="34" charset="0"/>
              </a:rPr>
              <a:t>Dans quelle mesure la faiblesse de la croissance en France est t-elle liée à la faiblesse du progrès technique et de la productivité ? A t-elle raté  l’innovation numérique?</a:t>
            </a:r>
          </a:p>
          <a:p>
            <a:endParaRPr lang="fr-FR" dirty="0"/>
          </a:p>
        </p:txBody>
      </p:sp>
      <p:sp>
        <p:nvSpPr>
          <p:cNvPr id="7" name="TextBox 6">
            <a:extLst>
              <a:ext uri="{FF2B5EF4-FFF2-40B4-BE49-F238E27FC236}">
                <a16:creationId xmlns:a16="http://schemas.microsoft.com/office/drawing/2014/main" xmlns="" id="{B772B17F-DC70-4AC1-8788-B1F286A18BD6}"/>
              </a:ext>
            </a:extLst>
          </p:cNvPr>
          <p:cNvSpPr txBox="1"/>
          <p:nvPr/>
        </p:nvSpPr>
        <p:spPr>
          <a:xfrm>
            <a:off x="1443491" y="3152634"/>
            <a:ext cx="6936234" cy="2456057"/>
          </a:xfrm>
          <a:prstGeom prst="rect">
            <a:avLst/>
          </a:prstGeom>
          <a:noFill/>
        </p:spPr>
        <p:txBody>
          <a:bodyPr wrap="square" rtlCol="0">
            <a:spAutoFit/>
          </a:bodyPr>
          <a:lstStyle/>
          <a:p>
            <a:pPr algn="just">
              <a:lnSpc>
                <a:spcPct val="120000"/>
              </a:lnSpc>
            </a:pPr>
            <a:r>
              <a:rPr lang="fr-FR" sz="1600" dirty="0">
                <a:latin typeface="Trebuchet MS" panose="020B0603020202020204" pitchFamily="34" charset="0"/>
              </a:rPr>
              <a:t>Une économie d’innovations peut-être une économie de rattrapage, </a:t>
            </a:r>
          </a:p>
          <a:p>
            <a:pPr algn="just">
              <a:lnSpc>
                <a:spcPct val="120000"/>
              </a:lnSpc>
            </a:pPr>
            <a:r>
              <a:rPr lang="fr-FR" sz="1600" dirty="0">
                <a:latin typeface="Trebuchet MS" panose="020B0603020202020204" pitchFamily="34" charset="0"/>
              </a:rPr>
              <a:t>mais une économie proche des frontières doit utiliser les destructions créatrices, les réformes du marché du travail : il faut donc aborder les bonnes réformes. </a:t>
            </a:r>
          </a:p>
          <a:p>
            <a:pPr algn="just">
              <a:lnSpc>
                <a:spcPct val="120000"/>
              </a:lnSpc>
            </a:pPr>
            <a:r>
              <a:rPr lang="fr-FR" sz="1600" dirty="0">
                <a:latin typeface="Trebuchet MS" panose="020B0603020202020204" pitchFamily="34" charset="0"/>
              </a:rPr>
              <a:t>La croissance française serait le double de ce qui est annoncé en regardant </a:t>
            </a:r>
            <a:r>
              <a:rPr lang="fr-FR" sz="1600" dirty="0" smtClean="0">
                <a:latin typeface="Trebuchet MS" panose="020B0603020202020204" pitchFamily="34" charset="0"/>
              </a:rPr>
              <a:t>l’évolution </a:t>
            </a:r>
            <a:r>
              <a:rPr lang="fr-FR" sz="1600" dirty="0">
                <a:latin typeface="Trebuchet MS" panose="020B0603020202020204" pitchFamily="34" charset="0"/>
              </a:rPr>
              <a:t>des parts de marché des produits. </a:t>
            </a:r>
          </a:p>
          <a:p>
            <a:pPr algn="just">
              <a:lnSpc>
                <a:spcPct val="120000"/>
              </a:lnSpc>
            </a:pPr>
            <a:r>
              <a:rPr lang="fr-FR" sz="1600" dirty="0">
                <a:latin typeface="Trebuchet MS" panose="020B0603020202020204" pitchFamily="34" charset="0"/>
              </a:rPr>
              <a:t>La croissance n’est pas terminée, elle connait certes des fluctuations mais pas de stagnation.</a:t>
            </a:r>
            <a:endParaRPr lang="fr-FR" sz="1600" dirty="0"/>
          </a:p>
        </p:txBody>
      </p:sp>
    </p:spTree>
    <p:extLst>
      <p:ext uri="{BB962C8B-B14F-4D97-AF65-F5344CB8AC3E}">
        <p14:creationId xmlns:p14="http://schemas.microsoft.com/office/powerpoint/2010/main" val="24762833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6B787AE-CA5F-4F06-9BE9-F1C29E0D2349}"/>
              </a:ext>
            </a:extLst>
          </p:cNvPr>
          <p:cNvSpPr>
            <a:spLocks noGrp="1"/>
          </p:cNvSpPr>
          <p:nvPr>
            <p:ph type="title"/>
          </p:nvPr>
        </p:nvSpPr>
        <p:spPr/>
        <p:txBody>
          <a:bodyPr>
            <a:normAutofit fontScale="90000"/>
          </a:bodyPr>
          <a:lstStyle/>
          <a:p>
            <a:r>
              <a:rPr lang="fr-CA" dirty="0"/>
              <a:t>Entretien avec Philippe AGHION</a:t>
            </a:r>
            <a:endParaRPr lang="fr-FR" dirty="0"/>
          </a:p>
        </p:txBody>
      </p:sp>
      <p:sp>
        <p:nvSpPr>
          <p:cNvPr id="3" name="Content Placeholder 2">
            <a:extLst>
              <a:ext uri="{FF2B5EF4-FFF2-40B4-BE49-F238E27FC236}">
                <a16:creationId xmlns:a16="http://schemas.microsoft.com/office/drawing/2014/main" xmlns="" id="{E06851A7-6668-4414-9A07-B26DE055A920}"/>
              </a:ext>
            </a:extLst>
          </p:cNvPr>
          <p:cNvSpPr>
            <a:spLocks noGrp="1"/>
          </p:cNvSpPr>
          <p:nvPr>
            <p:ph idx="1"/>
          </p:nvPr>
        </p:nvSpPr>
        <p:spPr>
          <a:xfrm>
            <a:off x="1443491" y="2349145"/>
            <a:ext cx="6571343" cy="1298331"/>
          </a:xfrm>
        </p:spPr>
        <p:txBody>
          <a:bodyPr>
            <a:normAutofit fontScale="92500" lnSpcReduction="20000"/>
          </a:bodyPr>
          <a:lstStyle/>
          <a:p>
            <a:pPr>
              <a:buFont typeface="Courier New" panose="02070309020205020404" pitchFamily="49" charset="0"/>
              <a:buChar char="o"/>
            </a:pPr>
            <a:r>
              <a:rPr lang="fr-FR" sz="1600" dirty="0">
                <a:latin typeface="Trebuchet MS" panose="020B0603020202020204" pitchFamily="34" charset="0"/>
              </a:rPr>
              <a:t>« Il faut un socle éducatif très fort et une formation professionnelle de qualité.</a:t>
            </a:r>
          </a:p>
          <a:p>
            <a:pPr>
              <a:buFont typeface="Courier New" panose="02070309020205020404" pitchFamily="49" charset="0"/>
              <a:buChar char="o"/>
            </a:pPr>
            <a:r>
              <a:rPr lang="fr-FR" sz="1600" dirty="0">
                <a:latin typeface="Trebuchet MS" panose="020B0603020202020204" pitchFamily="34" charset="0"/>
              </a:rPr>
              <a:t>Il faut investir mieux,</a:t>
            </a:r>
          </a:p>
          <a:p>
            <a:pPr>
              <a:buFont typeface="Courier New" panose="02070309020205020404" pitchFamily="49" charset="0"/>
              <a:buChar char="o"/>
            </a:pPr>
            <a:r>
              <a:rPr lang="fr-FR" sz="1600" dirty="0">
                <a:latin typeface="Trebuchet MS" panose="020B0603020202020204" pitchFamily="34" charset="0"/>
              </a:rPr>
              <a:t>Il faut réconcilier politique industrielle et politique de la concurrence »</a:t>
            </a:r>
          </a:p>
          <a:p>
            <a:pPr marL="0" indent="0">
              <a:buNone/>
            </a:pPr>
            <a:endParaRPr lang="fr-FR" dirty="0"/>
          </a:p>
        </p:txBody>
      </p:sp>
      <p:sp>
        <p:nvSpPr>
          <p:cNvPr id="8" name="Content Placeholder 5">
            <a:extLst>
              <a:ext uri="{FF2B5EF4-FFF2-40B4-BE49-F238E27FC236}">
                <a16:creationId xmlns:a16="http://schemas.microsoft.com/office/drawing/2014/main" xmlns="" id="{3E652E9E-0184-4640-B6E4-197823665BB5}"/>
              </a:ext>
            </a:extLst>
          </p:cNvPr>
          <p:cNvSpPr txBox="1">
            <a:spLocks/>
          </p:cNvSpPr>
          <p:nvPr/>
        </p:nvSpPr>
        <p:spPr>
          <a:xfrm>
            <a:off x="1443491" y="1849282"/>
            <a:ext cx="6936234" cy="454510"/>
          </a:xfrm>
          <a:prstGeom prst="rect">
            <a:avLst/>
          </a:prstGeom>
        </p:spPr>
        <p:txBody>
          <a:bodyPr vert="horz" lIns="91440" tIns="45720" rIns="91440" bIns="45720" rtlCol="0" anchor="t">
            <a:normAutofit/>
          </a:bodyPr>
          <a:lstStyle>
            <a:lvl1pPr marL="228600" indent="-228600" algn="l" defTabSz="685800" rtl="0" eaLnBrk="1" latinLnBrk="0" hangingPunct="1">
              <a:lnSpc>
                <a:spcPct val="120000"/>
              </a:lnSpc>
              <a:spcBef>
                <a:spcPts val="1000"/>
              </a:spcBef>
              <a:buClr>
                <a:schemeClr val="accent1"/>
              </a:buClr>
              <a:buSzPct val="100000"/>
              <a:buFont typeface="Arial" panose="020B0604020202020204" pitchFamily="34" charset="0"/>
              <a:buChar char="•"/>
              <a:defRPr sz="2000" kern="1200" cap="none">
                <a:solidFill>
                  <a:schemeClr val="tx1"/>
                </a:solidFill>
                <a:effectLst/>
                <a:latin typeface="+mn-lt"/>
                <a:ea typeface="+mn-ea"/>
                <a:cs typeface="+mn-cs"/>
              </a:defRPr>
            </a:lvl1pPr>
            <a:lvl2pPr marL="685800" indent="-228600" algn="l" defTabSz="685800" rtl="0" eaLnBrk="1" latinLnBrk="0" hangingPunct="1">
              <a:lnSpc>
                <a:spcPct val="120000"/>
              </a:lnSpc>
              <a:spcBef>
                <a:spcPts val="500"/>
              </a:spcBef>
              <a:buClr>
                <a:schemeClr val="accent1"/>
              </a:buClr>
              <a:buSzPct val="100000"/>
              <a:buFont typeface="Arial" panose="020B0604020202020204" pitchFamily="34" charset="0"/>
              <a:buChar char="•"/>
              <a:defRPr sz="1600" kern="1200" cap="none" baseline="0">
                <a:solidFill>
                  <a:schemeClr val="tx1"/>
                </a:solidFill>
                <a:effectLst/>
                <a:latin typeface="+mn-lt"/>
                <a:ea typeface="+mn-ea"/>
                <a:cs typeface="+mn-cs"/>
              </a:defRPr>
            </a:lvl2pPr>
            <a:lvl3pPr marL="1143000" indent="-228600" algn="l" defTabSz="685800" rtl="0" eaLnBrk="1" latinLnBrk="0" hangingPunct="1">
              <a:lnSpc>
                <a:spcPct val="120000"/>
              </a:lnSpc>
              <a:spcBef>
                <a:spcPts val="500"/>
              </a:spcBef>
              <a:buClr>
                <a:schemeClr val="accent1"/>
              </a:buClr>
              <a:buSzPct val="100000"/>
              <a:buFont typeface="Arial" panose="020B0604020202020204" pitchFamily="34" charset="0"/>
              <a:buChar char="•"/>
              <a:defRPr sz="1600" kern="1200" cap="none">
                <a:solidFill>
                  <a:schemeClr val="tx1"/>
                </a:solidFill>
                <a:effectLst/>
                <a:latin typeface="+mn-lt"/>
                <a:ea typeface="+mn-ea"/>
                <a:cs typeface="+mn-cs"/>
              </a:defRPr>
            </a:lvl3pPr>
            <a:lvl4pPr marL="1600200" indent="-228600" algn="l" defTabSz="6858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685800" rtl="0" eaLnBrk="1" latinLnBrk="0" hangingPunct="1">
              <a:lnSpc>
                <a:spcPct val="120000"/>
              </a:lnSpc>
              <a:spcBef>
                <a:spcPts val="500"/>
              </a:spcBef>
              <a:buClr>
                <a:schemeClr val="accent1"/>
              </a:buClr>
              <a:buSzPct val="100000"/>
              <a:buFont typeface="Arial" panose="020B0604020202020204" pitchFamily="34" charset="0"/>
              <a:buChar char="•"/>
              <a:defRPr sz="1200" kern="1200" cap="none">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a:lstStyle>
          <a:p>
            <a:pPr marL="0" indent="0">
              <a:buFont typeface="Arial" panose="020B0604020202020204" pitchFamily="34" charset="0"/>
              <a:buNone/>
            </a:pPr>
            <a:r>
              <a:rPr lang="fr-FR" sz="1800" i="1" u="sng" dirty="0">
                <a:latin typeface="Trebuchet MS" panose="020B0603020202020204" pitchFamily="34" charset="0"/>
              </a:rPr>
              <a:t>Quelle politique industrielle peut pousser à la croissance ?</a:t>
            </a:r>
          </a:p>
          <a:p>
            <a:endParaRPr lang="fr-FR" dirty="0"/>
          </a:p>
        </p:txBody>
      </p:sp>
      <p:sp>
        <p:nvSpPr>
          <p:cNvPr id="9" name="Content Placeholder 5">
            <a:extLst>
              <a:ext uri="{FF2B5EF4-FFF2-40B4-BE49-F238E27FC236}">
                <a16:creationId xmlns:a16="http://schemas.microsoft.com/office/drawing/2014/main" xmlns="" id="{24ACF66D-7475-456F-B89E-25BEBD9D9EA4}"/>
              </a:ext>
            </a:extLst>
          </p:cNvPr>
          <p:cNvSpPr txBox="1">
            <a:spLocks/>
          </p:cNvSpPr>
          <p:nvPr/>
        </p:nvSpPr>
        <p:spPr>
          <a:xfrm>
            <a:off x="1443491" y="4199923"/>
            <a:ext cx="6936234" cy="454510"/>
          </a:xfrm>
          <a:prstGeom prst="rect">
            <a:avLst/>
          </a:prstGeom>
        </p:spPr>
        <p:txBody>
          <a:bodyPr vert="horz" lIns="91440" tIns="45720" rIns="91440" bIns="45720" rtlCol="0" anchor="t">
            <a:normAutofit fontScale="92500"/>
          </a:bodyPr>
          <a:lstStyle>
            <a:lvl1pPr marL="228600" indent="-228600" algn="l" defTabSz="685800" rtl="0" eaLnBrk="1" latinLnBrk="0" hangingPunct="1">
              <a:lnSpc>
                <a:spcPct val="120000"/>
              </a:lnSpc>
              <a:spcBef>
                <a:spcPts val="1000"/>
              </a:spcBef>
              <a:buClr>
                <a:schemeClr val="accent1"/>
              </a:buClr>
              <a:buSzPct val="100000"/>
              <a:buFont typeface="Arial" panose="020B0604020202020204" pitchFamily="34" charset="0"/>
              <a:buChar char="•"/>
              <a:defRPr sz="2000" kern="1200" cap="none">
                <a:solidFill>
                  <a:schemeClr val="tx1"/>
                </a:solidFill>
                <a:effectLst/>
                <a:latin typeface="+mn-lt"/>
                <a:ea typeface="+mn-ea"/>
                <a:cs typeface="+mn-cs"/>
              </a:defRPr>
            </a:lvl1pPr>
            <a:lvl2pPr marL="685800" indent="-228600" algn="l" defTabSz="685800" rtl="0" eaLnBrk="1" latinLnBrk="0" hangingPunct="1">
              <a:lnSpc>
                <a:spcPct val="120000"/>
              </a:lnSpc>
              <a:spcBef>
                <a:spcPts val="500"/>
              </a:spcBef>
              <a:buClr>
                <a:schemeClr val="accent1"/>
              </a:buClr>
              <a:buSzPct val="100000"/>
              <a:buFont typeface="Arial" panose="020B0604020202020204" pitchFamily="34" charset="0"/>
              <a:buChar char="•"/>
              <a:defRPr sz="1600" kern="1200" cap="none" baseline="0">
                <a:solidFill>
                  <a:schemeClr val="tx1"/>
                </a:solidFill>
                <a:effectLst/>
                <a:latin typeface="+mn-lt"/>
                <a:ea typeface="+mn-ea"/>
                <a:cs typeface="+mn-cs"/>
              </a:defRPr>
            </a:lvl2pPr>
            <a:lvl3pPr marL="1143000" indent="-228600" algn="l" defTabSz="685800" rtl="0" eaLnBrk="1" latinLnBrk="0" hangingPunct="1">
              <a:lnSpc>
                <a:spcPct val="120000"/>
              </a:lnSpc>
              <a:spcBef>
                <a:spcPts val="500"/>
              </a:spcBef>
              <a:buClr>
                <a:schemeClr val="accent1"/>
              </a:buClr>
              <a:buSzPct val="100000"/>
              <a:buFont typeface="Arial" panose="020B0604020202020204" pitchFamily="34" charset="0"/>
              <a:buChar char="•"/>
              <a:defRPr sz="1600" kern="1200" cap="none">
                <a:solidFill>
                  <a:schemeClr val="tx1"/>
                </a:solidFill>
                <a:effectLst/>
                <a:latin typeface="+mn-lt"/>
                <a:ea typeface="+mn-ea"/>
                <a:cs typeface="+mn-cs"/>
              </a:defRPr>
            </a:lvl3pPr>
            <a:lvl4pPr marL="1600200" indent="-228600" algn="l" defTabSz="6858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685800" rtl="0" eaLnBrk="1" latinLnBrk="0" hangingPunct="1">
              <a:lnSpc>
                <a:spcPct val="120000"/>
              </a:lnSpc>
              <a:spcBef>
                <a:spcPts val="500"/>
              </a:spcBef>
              <a:buClr>
                <a:schemeClr val="accent1"/>
              </a:buClr>
              <a:buSzPct val="100000"/>
              <a:buFont typeface="Arial" panose="020B0604020202020204" pitchFamily="34" charset="0"/>
              <a:buChar char="•"/>
              <a:defRPr sz="1200" kern="1200" cap="none">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a:lstStyle>
          <a:p>
            <a:pPr marL="0" indent="0">
              <a:buFont typeface="Arial" panose="020B0604020202020204" pitchFamily="34" charset="0"/>
              <a:buNone/>
            </a:pPr>
            <a:r>
              <a:rPr lang="fr-FR" sz="1800" i="1" u="sng" dirty="0">
                <a:latin typeface="Trebuchet MS" panose="020B0603020202020204" pitchFamily="34" charset="0"/>
              </a:rPr>
              <a:t>Est-il toujours pertinent d’opposer la croissance au développement ?</a:t>
            </a:r>
          </a:p>
          <a:p>
            <a:endParaRPr lang="fr-FR" dirty="0"/>
          </a:p>
        </p:txBody>
      </p:sp>
      <p:sp>
        <p:nvSpPr>
          <p:cNvPr id="10" name="Content Placeholder 2">
            <a:extLst>
              <a:ext uri="{FF2B5EF4-FFF2-40B4-BE49-F238E27FC236}">
                <a16:creationId xmlns:a16="http://schemas.microsoft.com/office/drawing/2014/main" xmlns="" id="{233A42C1-C57F-43AF-8BDA-FD02085F3803}"/>
              </a:ext>
            </a:extLst>
          </p:cNvPr>
          <p:cNvSpPr txBox="1">
            <a:spLocks/>
          </p:cNvSpPr>
          <p:nvPr/>
        </p:nvSpPr>
        <p:spPr>
          <a:xfrm>
            <a:off x="1443491" y="4654433"/>
            <a:ext cx="6571343" cy="762955"/>
          </a:xfrm>
          <a:prstGeom prst="rect">
            <a:avLst/>
          </a:prstGeom>
        </p:spPr>
        <p:txBody>
          <a:bodyPr vert="horz" lIns="91440" tIns="45720" rIns="91440" bIns="45720" rtlCol="0" anchor="t">
            <a:normAutofit/>
          </a:bodyPr>
          <a:lstStyle>
            <a:lvl1pPr marL="228600" indent="-228600" algn="l" defTabSz="685800" rtl="0" eaLnBrk="1" latinLnBrk="0" hangingPunct="1">
              <a:lnSpc>
                <a:spcPct val="120000"/>
              </a:lnSpc>
              <a:spcBef>
                <a:spcPts val="1000"/>
              </a:spcBef>
              <a:buClr>
                <a:schemeClr val="accent1"/>
              </a:buClr>
              <a:buSzPct val="100000"/>
              <a:buFont typeface="Arial" panose="020B0604020202020204" pitchFamily="34" charset="0"/>
              <a:buChar char="•"/>
              <a:defRPr sz="2000" kern="1200" cap="none">
                <a:solidFill>
                  <a:schemeClr val="tx1"/>
                </a:solidFill>
                <a:effectLst/>
                <a:latin typeface="+mn-lt"/>
                <a:ea typeface="+mn-ea"/>
                <a:cs typeface="+mn-cs"/>
              </a:defRPr>
            </a:lvl1pPr>
            <a:lvl2pPr marL="685800" indent="-228600" algn="l" defTabSz="685800" rtl="0" eaLnBrk="1" latinLnBrk="0" hangingPunct="1">
              <a:lnSpc>
                <a:spcPct val="120000"/>
              </a:lnSpc>
              <a:spcBef>
                <a:spcPts val="500"/>
              </a:spcBef>
              <a:buClr>
                <a:schemeClr val="accent1"/>
              </a:buClr>
              <a:buSzPct val="100000"/>
              <a:buFont typeface="Arial" panose="020B0604020202020204" pitchFamily="34" charset="0"/>
              <a:buChar char="•"/>
              <a:defRPr sz="1600" kern="1200" cap="none" baseline="0">
                <a:solidFill>
                  <a:schemeClr val="tx1"/>
                </a:solidFill>
                <a:effectLst/>
                <a:latin typeface="+mn-lt"/>
                <a:ea typeface="+mn-ea"/>
                <a:cs typeface="+mn-cs"/>
              </a:defRPr>
            </a:lvl2pPr>
            <a:lvl3pPr marL="1143000" indent="-228600" algn="l" defTabSz="685800" rtl="0" eaLnBrk="1" latinLnBrk="0" hangingPunct="1">
              <a:lnSpc>
                <a:spcPct val="120000"/>
              </a:lnSpc>
              <a:spcBef>
                <a:spcPts val="500"/>
              </a:spcBef>
              <a:buClr>
                <a:schemeClr val="accent1"/>
              </a:buClr>
              <a:buSzPct val="100000"/>
              <a:buFont typeface="Arial" panose="020B0604020202020204" pitchFamily="34" charset="0"/>
              <a:buChar char="•"/>
              <a:defRPr sz="1600" kern="1200" cap="none">
                <a:solidFill>
                  <a:schemeClr val="tx1"/>
                </a:solidFill>
                <a:effectLst/>
                <a:latin typeface="+mn-lt"/>
                <a:ea typeface="+mn-ea"/>
                <a:cs typeface="+mn-cs"/>
              </a:defRPr>
            </a:lvl3pPr>
            <a:lvl4pPr marL="1600200" indent="-228600" algn="l" defTabSz="6858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685800" rtl="0" eaLnBrk="1" latinLnBrk="0" hangingPunct="1">
              <a:lnSpc>
                <a:spcPct val="120000"/>
              </a:lnSpc>
              <a:spcBef>
                <a:spcPts val="500"/>
              </a:spcBef>
              <a:buClr>
                <a:schemeClr val="accent1"/>
              </a:buClr>
              <a:buSzPct val="100000"/>
              <a:buFont typeface="Arial" panose="020B0604020202020204" pitchFamily="34" charset="0"/>
              <a:buChar char="•"/>
              <a:defRPr sz="1200" kern="1200" cap="none">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a:lstStyle>
          <a:p>
            <a:pPr marL="0" indent="0">
              <a:buNone/>
            </a:pPr>
            <a:r>
              <a:rPr lang="fr-FR" sz="1500" dirty="0">
                <a:latin typeface="Trebuchet MS" panose="020B0603020202020204" pitchFamily="34" charset="0"/>
              </a:rPr>
              <a:t>« La croissance est devenue beaucoup plus microéconomique, ce sont aux économistes du développement d’aller vers la macroéconomie »</a:t>
            </a:r>
          </a:p>
          <a:p>
            <a:pPr marL="0" indent="0">
              <a:buFont typeface="Arial" panose="020B0604020202020204" pitchFamily="34" charset="0"/>
              <a:buNone/>
            </a:pPr>
            <a:endParaRPr lang="fr-FR" dirty="0"/>
          </a:p>
        </p:txBody>
      </p:sp>
    </p:spTree>
    <p:extLst>
      <p:ext uri="{BB962C8B-B14F-4D97-AF65-F5344CB8AC3E}">
        <p14:creationId xmlns:p14="http://schemas.microsoft.com/office/powerpoint/2010/main" val="179395932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xmlns="" id="{774C98E9-7ACC-4B63-9B8C-52D290182C8C}"/>
              </a:ext>
            </a:extLst>
          </p:cNvPr>
          <p:cNvSpPr>
            <a:spLocks noGrp="1"/>
          </p:cNvSpPr>
          <p:nvPr>
            <p:ph type="title"/>
          </p:nvPr>
        </p:nvSpPr>
        <p:spPr/>
        <p:txBody>
          <a:bodyPr/>
          <a:lstStyle/>
          <a:p>
            <a:r>
              <a:rPr lang="fr-CA" dirty="0" err="1"/>
              <a:t>Jean-michel</a:t>
            </a:r>
            <a:r>
              <a:rPr lang="fr-CA" dirty="0"/>
              <a:t> </a:t>
            </a:r>
            <a:r>
              <a:rPr lang="fr-CA" dirty="0" err="1"/>
              <a:t>blanquer</a:t>
            </a:r>
            <a:endParaRPr lang="fr-FR" dirty="0"/>
          </a:p>
        </p:txBody>
      </p:sp>
      <p:sp>
        <p:nvSpPr>
          <p:cNvPr id="8" name="Rectangle 7">
            <a:extLst>
              <a:ext uri="{FF2B5EF4-FFF2-40B4-BE49-F238E27FC236}">
                <a16:creationId xmlns:a16="http://schemas.microsoft.com/office/drawing/2014/main" xmlns="" id="{F33F607F-CDD6-44FD-A1AF-29390AAC367D}"/>
              </a:ext>
            </a:extLst>
          </p:cNvPr>
          <p:cNvSpPr/>
          <p:nvPr/>
        </p:nvSpPr>
        <p:spPr>
          <a:xfrm>
            <a:off x="1439041" y="3335903"/>
            <a:ext cx="3017891" cy="646331"/>
          </a:xfrm>
          <a:prstGeom prst="rect">
            <a:avLst/>
          </a:prstGeom>
        </p:spPr>
        <p:txBody>
          <a:bodyPr wrap="square">
            <a:spAutoFit/>
          </a:bodyPr>
          <a:lstStyle/>
          <a:p>
            <a:r>
              <a:rPr lang="fr-FR" i="1" dirty="0">
                <a:latin typeface="Trebuchet MS" panose="020B0603020202020204" pitchFamily="34" charset="0"/>
              </a:rPr>
              <a:t>Ministre de l’Éducation Nationale</a:t>
            </a:r>
          </a:p>
        </p:txBody>
      </p:sp>
      <p:pic>
        <p:nvPicPr>
          <p:cNvPr id="9" name="Image 3">
            <a:extLst>
              <a:ext uri="{FF2B5EF4-FFF2-40B4-BE49-F238E27FC236}">
                <a16:creationId xmlns:a16="http://schemas.microsoft.com/office/drawing/2014/main" xmlns="" id="{66EFD2C4-DC90-425A-8B8C-0D933072EF79}"/>
              </a:ext>
            </a:extLst>
          </p:cNvPr>
          <p:cNvPicPr>
            <a:picLocks noChangeAspect="1"/>
          </p:cNvPicPr>
          <p:nvPr/>
        </p:nvPicPr>
        <p:blipFill>
          <a:blip r:embed="rId2"/>
          <a:stretch>
            <a:fillRect/>
          </a:stretch>
        </p:blipFill>
        <p:spPr>
          <a:xfrm rot="5400000">
            <a:off x="4186551" y="1310678"/>
            <a:ext cx="4556599" cy="3276981"/>
          </a:xfrm>
          <a:prstGeom prst="rect">
            <a:avLst/>
          </a:prstGeom>
        </p:spPr>
      </p:pic>
    </p:spTree>
    <p:extLst>
      <p:ext uri="{BB962C8B-B14F-4D97-AF65-F5344CB8AC3E}">
        <p14:creationId xmlns:p14="http://schemas.microsoft.com/office/powerpoint/2010/main" val="155212067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p:txBody>
          <a:bodyPr/>
          <a:lstStyle/>
          <a:p>
            <a:r>
              <a:rPr lang="fr-FR" dirty="0" smtClean="0">
                <a:solidFill>
                  <a:srgbClr val="0070C0"/>
                </a:solidFill>
              </a:rPr>
              <a:t>Les grandes lignes de la politique générale présentées par le ministre de l’éducation nationale Jean-Michel BLANQUER montre combien les grands défis de demain en lien avec la révolution numérique passe par la maîtrise de </a:t>
            </a:r>
            <a:r>
              <a:rPr lang="fr-FR" dirty="0">
                <a:solidFill>
                  <a:srgbClr val="0070C0"/>
                </a:solidFill>
              </a:rPr>
              <a:t>s</a:t>
            </a:r>
            <a:r>
              <a:rPr lang="fr-FR" dirty="0" smtClean="0">
                <a:solidFill>
                  <a:srgbClr val="0070C0"/>
                </a:solidFill>
              </a:rPr>
              <a:t>es outils et la formation tant des professeurs que des élèves y compris par une relation encore plus étroite en l’école et l’entreprise.</a:t>
            </a:r>
          </a:p>
          <a:p>
            <a:endParaRPr lang="fr-FR" dirty="0">
              <a:solidFill>
                <a:srgbClr val="0070C0"/>
              </a:solidFill>
            </a:endParaRPr>
          </a:p>
        </p:txBody>
      </p:sp>
    </p:spTree>
    <p:extLst>
      <p:ext uri="{BB962C8B-B14F-4D97-AF65-F5344CB8AC3E}">
        <p14:creationId xmlns:p14="http://schemas.microsoft.com/office/powerpoint/2010/main" val="66088525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99F9A41-1F62-4375-9C06-DB68B7FEFC5A}"/>
              </a:ext>
            </a:extLst>
          </p:cNvPr>
          <p:cNvSpPr>
            <a:spLocks noGrp="1"/>
          </p:cNvSpPr>
          <p:nvPr>
            <p:ph type="title"/>
          </p:nvPr>
        </p:nvSpPr>
        <p:spPr/>
        <p:txBody>
          <a:bodyPr>
            <a:normAutofit/>
          </a:bodyPr>
          <a:lstStyle/>
          <a:p>
            <a:r>
              <a:rPr lang="fr-CA" dirty="0"/>
              <a:t>Politique générale de l’éducation nationale</a:t>
            </a:r>
            <a:endParaRPr lang="fr-FR" dirty="0"/>
          </a:p>
        </p:txBody>
      </p:sp>
      <p:sp>
        <p:nvSpPr>
          <p:cNvPr id="3" name="Content Placeholder 2">
            <a:extLst>
              <a:ext uri="{FF2B5EF4-FFF2-40B4-BE49-F238E27FC236}">
                <a16:creationId xmlns:a16="http://schemas.microsoft.com/office/drawing/2014/main" xmlns="" id="{B25C5EB0-1B16-45E0-A607-7E21EC34E6F8}"/>
              </a:ext>
            </a:extLst>
          </p:cNvPr>
          <p:cNvSpPr>
            <a:spLocks noGrp="1"/>
          </p:cNvSpPr>
          <p:nvPr>
            <p:ph idx="4294967295"/>
          </p:nvPr>
        </p:nvSpPr>
        <p:spPr>
          <a:xfrm>
            <a:off x="1443491" y="2234240"/>
            <a:ext cx="6892925" cy="3724335"/>
          </a:xfrm>
        </p:spPr>
        <p:txBody>
          <a:bodyPr>
            <a:normAutofit fontScale="70000" lnSpcReduction="20000"/>
          </a:bodyPr>
          <a:lstStyle/>
          <a:p>
            <a:pPr>
              <a:buFont typeface="Courier New" panose="02070309020205020404" pitchFamily="49" charset="0"/>
              <a:buChar char="o"/>
            </a:pPr>
            <a:r>
              <a:rPr lang="fr-FR" dirty="0">
                <a:latin typeface="Trebuchet MS" panose="020B0603020202020204" pitchFamily="34" charset="0"/>
              </a:rPr>
              <a:t>Relever le défi de l’intelligence collective face à un monde en révolution technologique et scientifique rapide (ex : les sciences cognitives)</a:t>
            </a:r>
          </a:p>
          <a:p>
            <a:pPr>
              <a:buFont typeface="Courier New" panose="02070309020205020404" pitchFamily="49" charset="0"/>
              <a:buChar char="o"/>
            </a:pPr>
            <a:r>
              <a:rPr lang="fr-FR" dirty="0">
                <a:latin typeface="Trebuchet MS" panose="020B0603020202020204" pitchFamily="34" charset="0"/>
              </a:rPr>
              <a:t>Mettre en œuvre la formation initiale des professeurs par des praticiens</a:t>
            </a:r>
          </a:p>
          <a:p>
            <a:pPr>
              <a:buFont typeface="Courier New" panose="02070309020205020404" pitchFamily="49" charset="0"/>
              <a:buChar char="o"/>
            </a:pPr>
            <a:r>
              <a:rPr lang="fr-FR" dirty="0">
                <a:latin typeface="Trebuchet MS" panose="020B0603020202020204" pitchFamily="34" charset="0"/>
              </a:rPr>
              <a:t>Impliquer le monde éducatif à la révolution numérique (en « 3D », des réseaux sociaux, de l’intelligence artificielle, de la robotique...). </a:t>
            </a:r>
          </a:p>
          <a:p>
            <a:pPr>
              <a:buFont typeface="Courier New" panose="02070309020205020404" pitchFamily="49" charset="0"/>
              <a:buChar char="o"/>
            </a:pPr>
            <a:r>
              <a:rPr lang="fr-FR" dirty="0">
                <a:latin typeface="Trebuchet MS" panose="020B0603020202020204" pitchFamily="34" charset="0"/>
              </a:rPr>
              <a:t>Pour cela, il faut :</a:t>
            </a:r>
          </a:p>
          <a:p>
            <a:pPr marL="0" indent="0">
              <a:buNone/>
            </a:pPr>
            <a:r>
              <a:rPr lang="fr-FR" dirty="0">
                <a:latin typeface="Trebuchet MS" panose="020B0603020202020204" pitchFamily="34" charset="0"/>
              </a:rPr>
              <a:t>	- </a:t>
            </a:r>
            <a:r>
              <a:rPr lang="fr-FR" sz="1800" dirty="0">
                <a:latin typeface="Trebuchet MS" panose="020B0603020202020204" pitchFamily="34" charset="0"/>
              </a:rPr>
              <a:t>Une culture générale</a:t>
            </a:r>
          </a:p>
          <a:p>
            <a:pPr marL="0" indent="0">
              <a:buNone/>
            </a:pPr>
            <a:r>
              <a:rPr lang="fr-FR" sz="1800" dirty="0">
                <a:latin typeface="Trebuchet MS" panose="020B0603020202020204" pitchFamily="34" charset="0"/>
              </a:rPr>
              <a:t>	- La maitrise de ces questions</a:t>
            </a:r>
          </a:p>
          <a:p>
            <a:pPr marL="0" indent="0">
              <a:buNone/>
            </a:pPr>
            <a:r>
              <a:rPr lang="fr-FR" sz="1800" dirty="0">
                <a:latin typeface="Trebuchet MS" panose="020B0603020202020204" pitchFamily="34" charset="0"/>
              </a:rPr>
              <a:t>	- Une vision en lien avec les métiers du futur (ex: développer aujourd’hui, 	des compétences pour demain).</a:t>
            </a:r>
          </a:p>
          <a:p>
            <a:pPr marL="0" indent="0">
              <a:buNone/>
            </a:pPr>
            <a:r>
              <a:rPr lang="fr-FR" sz="1800" dirty="0">
                <a:latin typeface="Trebuchet MS" panose="020B0603020202020204" pitchFamily="34" charset="0"/>
              </a:rPr>
              <a:t>	- Outiller les professeurs d’abord, puis les élèves</a:t>
            </a:r>
          </a:p>
          <a:p>
            <a:pPr marL="0" indent="0">
              <a:buNone/>
            </a:pPr>
            <a:endParaRPr lang="fr-FR" sz="1800" dirty="0">
              <a:solidFill>
                <a:schemeClr val="bg1"/>
              </a:solidFill>
              <a:latin typeface="Trebuchet MS" panose="020B0603020202020204" pitchFamily="34" charset="0"/>
            </a:endParaRPr>
          </a:p>
          <a:p>
            <a:pPr marL="0" indent="0">
              <a:buNone/>
            </a:pPr>
            <a:endParaRPr lang="fr-FR" sz="1800" dirty="0">
              <a:latin typeface="Trebuchet MS" panose="020B0603020202020204" pitchFamily="34" charset="0"/>
            </a:endParaRPr>
          </a:p>
          <a:p>
            <a:endParaRPr lang="fr-FR" dirty="0"/>
          </a:p>
        </p:txBody>
      </p:sp>
    </p:spTree>
    <p:extLst>
      <p:ext uri="{BB962C8B-B14F-4D97-AF65-F5344CB8AC3E}">
        <p14:creationId xmlns:p14="http://schemas.microsoft.com/office/powerpoint/2010/main" val="87453428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DE0148A-8DF3-481F-9DC9-588BF8606C46}"/>
              </a:ext>
            </a:extLst>
          </p:cNvPr>
          <p:cNvSpPr>
            <a:spLocks noGrp="1"/>
          </p:cNvSpPr>
          <p:nvPr>
            <p:ph type="title"/>
          </p:nvPr>
        </p:nvSpPr>
        <p:spPr/>
        <p:txBody>
          <a:bodyPr>
            <a:normAutofit/>
          </a:bodyPr>
          <a:lstStyle/>
          <a:p>
            <a:r>
              <a:rPr lang="fr-CA" dirty="0"/>
              <a:t>L’école primaire : première des priorités</a:t>
            </a:r>
            <a:endParaRPr lang="fr-FR" dirty="0"/>
          </a:p>
        </p:txBody>
      </p:sp>
      <p:sp>
        <p:nvSpPr>
          <p:cNvPr id="3" name="Content Placeholder 2">
            <a:extLst>
              <a:ext uri="{FF2B5EF4-FFF2-40B4-BE49-F238E27FC236}">
                <a16:creationId xmlns:a16="http://schemas.microsoft.com/office/drawing/2014/main" xmlns="" id="{FA5C9E5F-4670-4F1A-8D7F-CD26DC288000}"/>
              </a:ext>
            </a:extLst>
          </p:cNvPr>
          <p:cNvSpPr>
            <a:spLocks noGrp="1"/>
          </p:cNvSpPr>
          <p:nvPr>
            <p:ph idx="4294967295"/>
          </p:nvPr>
        </p:nvSpPr>
        <p:spPr>
          <a:xfrm>
            <a:off x="1443491" y="2059257"/>
            <a:ext cx="7073900" cy="3449638"/>
          </a:xfrm>
        </p:spPr>
        <p:txBody>
          <a:bodyPr/>
          <a:lstStyle/>
          <a:p>
            <a:pPr>
              <a:buFont typeface="Courier New" panose="02070309020205020404" pitchFamily="49" charset="0"/>
              <a:buChar char="o"/>
            </a:pPr>
            <a:r>
              <a:rPr lang="fr-FR" u="sng" dirty="0">
                <a:latin typeface="Trebuchet MS" panose="020B0603020202020204" pitchFamily="34" charset="0"/>
              </a:rPr>
              <a:t>Une école de la confiance : </a:t>
            </a:r>
          </a:p>
          <a:p>
            <a:pPr marL="0" indent="0">
              <a:buNone/>
            </a:pPr>
            <a:r>
              <a:rPr lang="fr-FR" dirty="0">
                <a:latin typeface="Trebuchet MS" panose="020B0603020202020204" pitchFamily="34" charset="0"/>
              </a:rPr>
              <a:t>	- Une institution qui soutient ses professeurs</a:t>
            </a:r>
          </a:p>
          <a:p>
            <a:pPr marL="0" indent="0">
              <a:buNone/>
            </a:pPr>
            <a:r>
              <a:rPr lang="fr-FR" dirty="0">
                <a:latin typeface="Trebuchet MS" panose="020B0603020202020204" pitchFamily="34" charset="0"/>
              </a:rPr>
              <a:t>	- Une institution qui garantit le respect d’autrui : lire, 	compter, écrire</a:t>
            </a:r>
          </a:p>
          <a:p>
            <a:pPr marL="0" indent="0">
              <a:buNone/>
            </a:pPr>
            <a:r>
              <a:rPr lang="fr-FR" dirty="0">
                <a:latin typeface="Trebuchet MS" panose="020B0603020202020204" pitchFamily="34" charset="0"/>
              </a:rPr>
              <a:t>	- Une institution qui met en avant les projets 	éducatifs</a:t>
            </a:r>
          </a:p>
          <a:p>
            <a:endParaRPr lang="fr-FR" dirty="0"/>
          </a:p>
        </p:txBody>
      </p:sp>
    </p:spTree>
    <p:extLst>
      <p:ext uri="{BB962C8B-B14F-4D97-AF65-F5344CB8AC3E}">
        <p14:creationId xmlns:p14="http://schemas.microsoft.com/office/powerpoint/2010/main" val="122798415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1E229CB-24D0-4129-B159-DBB185719DB2}"/>
              </a:ext>
            </a:extLst>
          </p:cNvPr>
          <p:cNvSpPr>
            <a:spLocks noGrp="1"/>
          </p:cNvSpPr>
          <p:nvPr>
            <p:ph type="title"/>
          </p:nvPr>
        </p:nvSpPr>
        <p:spPr/>
        <p:txBody>
          <a:bodyPr>
            <a:normAutofit fontScale="90000"/>
          </a:bodyPr>
          <a:lstStyle/>
          <a:p>
            <a:r>
              <a:rPr lang="fr-CA" dirty="0"/>
              <a:t>Relation école / entreprise</a:t>
            </a:r>
            <a:endParaRPr lang="fr-FR" dirty="0"/>
          </a:p>
        </p:txBody>
      </p:sp>
      <p:sp>
        <p:nvSpPr>
          <p:cNvPr id="3" name="Content Placeholder 2">
            <a:extLst>
              <a:ext uri="{FF2B5EF4-FFF2-40B4-BE49-F238E27FC236}">
                <a16:creationId xmlns:a16="http://schemas.microsoft.com/office/drawing/2014/main" xmlns="" id="{51B2E9FE-C27F-4022-9F51-5A82D3FF07CE}"/>
              </a:ext>
            </a:extLst>
          </p:cNvPr>
          <p:cNvSpPr>
            <a:spLocks noGrp="1"/>
          </p:cNvSpPr>
          <p:nvPr>
            <p:ph idx="1"/>
          </p:nvPr>
        </p:nvSpPr>
        <p:spPr>
          <a:xfrm>
            <a:off x="1443491" y="1814364"/>
            <a:ext cx="7148418" cy="3450613"/>
          </a:xfrm>
        </p:spPr>
        <p:txBody>
          <a:bodyPr>
            <a:normAutofit fontScale="92500" lnSpcReduction="20000"/>
          </a:bodyPr>
          <a:lstStyle/>
          <a:p>
            <a:pPr>
              <a:buFont typeface="Courier New" panose="02070309020205020404" pitchFamily="49" charset="0"/>
              <a:buChar char="o"/>
            </a:pPr>
            <a:r>
              <a:rPr lang="fr-FR" u="sng" dirty="0">
                <a:latin typeface="Trebuchet MS" panose="020B0603020202020204" pitchFamily="34" charset="0"/>
              </a:rPr>
              <a:t>École</a:t>
            </a:r>
            <a:r>
              <a:rPr lang="fr-FR" dirty="0">
                <a:latin typeface="Trebuchet MS" panose="020B0603020202020204" pitchFamily="34" charset="0"/>
              </a:rPr>
              <a:t> </a:t>
            </a:r>
          </a:p>
          <a:p>
            <a:pPr marL="0" indent="0">
              <a:buNone/>
            </a:pPr>
            <a:r>
              <a:rPr lang="fr-FR" dirty="0">
                <a:latin typeface="Trebuchet MS" panose="020B0603020202020204" pitchFamily="34" charset="0"/>
              </a:rPr>
              <a:t>= logique de transmission des savoirs et </a:t>
            </a:r>
            <a:r>
              <a:rPr lang="fr-FR" dirty="0" smtClean="0">
                <a:latin typeface="Trebuchet MS" panose="020B0603020202020204" pitchFamily="34" charset="0"/>
              </a:rPr>
              <a:t>des valeurs </a:t>
            </a:r>
            <a:r>
              <a:rPr lang="fr-FR" dirty="0">
                <a:latin typeface="Trebuchet MS" panose="020B0603020202020204" pitchFamily="34" charset="0"/>
              </a:rPr>
              <a:t>mais aussi un lien avec son environnement économique et une culture économique.</a:t>
            </a:r>
          </a:p>
          <a:p>
            <a:pPr marL="0" indent="0">
              <a:buNone/>
            </a:pPr>
            <a:endParaRPr lang="fr-FR" dirty="0">
              <a:latin typeface="Trebuchet MS" panose="020B0603020202020204" pitchFamily="34" charset="0"/>
            </a:endParaRPr>
          </a:p>
          <a:p>
            <a:pPr>
              <a:buFont typeface="Courier New" panose="02070309020205020404" pitchFamily="49" charset="0"/>
              <a:buChar char="o"/>
            </a:pPr>
            <a:r>
              <a:rPr lang="fr-FR" u="sng" dirty="0">
                <a:latin typeface="Trebuchet MS" panose="020B0603020202020204" pitchFamily="34" charset="0"/>
              </a:rPr>
              <a:t>Entreprise</a:t>
            </a:r>
            <a:r>
              <a:rPr lang="fr-FR" dirty="0">
                <a:latin typeface="Trebuchet MS" panose="020B0603020202020204" pitchFamily="34" charset="0"/>
              </a:rPr>
              <a:t> </a:t>
            </a:r>
          </a:p>
          <a:p>
            <a:pPr marL="0" indent="0">
              <a:buNone/>
            </a:pPr>
            <a:r>
              <a:rPr lang="fr-FR" dirty="0">
                <a:latin typeface="Trebuchet MS" panose="020B0603020202020204" pitchFamily="34" charset="0"/>
              </a:rPr>
              <a:t>= intérêt pour les compétences devant être développées par l’école (l’enseignement professionnel est fait pour insérer professionnellement).</a:t>
            </a:r>
          </a:p>
          <a:p>
            <a:endParaRPr lang="fr-FR" dirty="0"/>
          </a:p>
        </p:txBody>
      </p:sp>
    </p:spTree>
    <p:extLst>
      <p:ext uri="{BB962C8B-B14F-4D97-AF65-F5344CB8AC3E}">
        <p14:creationId xmlns:p14="http://schemas.microsoft.com/office/powerpoint/2010/main" val="338331363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xmlns="" id="{8B027496-6BC3-45F7-BFCD-C5D85EF8B726}"/>
              </a:ext>
            </a:extLst>
          </p:cNvPr>
          <p:cNvSpPr>
            <a:spLocks noGrp="1"/>
          </p:cNvSpPr>
          <p:nvPr>
            <p:ph type="title"/>
          </p:nvPr>
        </p:nvSpPr>
        <p:spPr>
          <a:xfrm>
            <a:off x="1391735" y="798973"/>
            <a:ext cx="7062154" cy="1049235"/>
          </a:xfrm>
        </p:spPr>
        <p:txBody>
          <a:bodyPr>
            <a:noAutofit/>
          </a:bodyPr>
          <a:lstStyle/>
          <a:p>
            <a:r>
              <a:rPr lang="fr-FR" sz="2800" i="1" dirty="0">
                <a:latin typeface="Trebuchet MS" panose="020B0603020202020204" pitchFamily="34" charset="0"/>
              </a:rPr>
              <a:t>QUE DOIT FAIRE L’ÉTAT POUR ACCOMPAGNER CES GRANDES MUTATIONS ?</a:t>
            </a:r>
            <a:br>
              <a:rPr lang="fr-FR" sz="2800" i="1" dirty="0">
                <a:latin typeface="Trebuchet MS" panose="020B0603020202020204" pitchFamily="34" charset="0"/>
              </a:rPr>
            </a:br>
            <a:endParaRPr lang="fr-FR" sz="2800" dirty="0"/>
          </a:p>
        </p:txBody>
      </p:sp>
      <p:sp>
        <p:nvSpPr>
          <p:cNvPr id="5" name="Content Placeholder 4">
            <a:extLst>
              <a:ext uri="{FF2B5EF4-FFF2-40B4-BE49-F238E27FC236}">
                <a16:creationId xmlns:a16="http://schemas.microsoft.com/office/drawing/2014/main" xmlns="" id="{E436E165-72F8-4A25-BC44-884D0396D41A}"/>
              </a:ext>
            </a:extLst>
          </p:cNvPr>
          <p:cNvSpPr>
            <a:spLocks noGrp="1"/>
          </p:cNvSpPr>
          <p:nvPr>
            <p:ph idx="4294967295"/>
          </p:nvPr>
        </p:nvSpPr>
        <p:spPr>
          <a:xfrm>
            <a:off x="1443490" y="4965789"/>
            <a:ext cx="3408573" cy="1529902"/>
          </a:xfrm>
        </p:spPr>
        <p:txBody>
          <a:bodyPr>
            <a:noAutofit/>
          </a:bodyPr>
          <a:lstStyle/>
          <a:p>
            <a:r>
              <a:rPr lang="fr-FR" sz="1100" dirty="0">
                <a:latin typeface="Trebuchet MS" panose="020B0603020202020204" pitchFamily="34" charset="0"/>
              </a:rPr>
              <a:t>Gilbert CETTE, </a:t>
            </a:r>
            <a:r>
              <a:rPr lang="fr-FR" sz="1100" i="1" dirty="0">
                <a:latin typeface="Trebuchet MS" panose="020B0603020202020204" pitchFamily="34" charset="0"/>
              </a:rPr>
              <a:t>Économiste, Université Aix Marseille</a:t>
            </a:r>
            <a:endParaRPr lang="fr-FR" sz="1100" dirty="0">
              <a:latin typeface="Trebuchet MS" panose="020B0603020202020204" pitchFamily="34" charset="0"/>
            </a:endParaRPr>
          </a:p>
          <a:p>
            <a:r>
              <a:rPr lang="fr-FR" sz="1100" dirty="0">
                <a:latin typeface="Trebuchet MS" panose="020B0603020202020204" pitchFamily="34" charset="0"/>
              </a:rPr>
              <a:t>Laure LUCCHESI, </a:t>
            </a:r>
            <a:r>
              <a:rPr lang="fr-FR" sz="1100" i="1" dirty="0">
                <a:latin typeface="Trebuchet MS" panose="020B0603020202020204" pitchFamily="34" charset="0"/>
              </a:rPr>
              <a:t>Directrice d’</a:t>
            </a:r>
            <a:r>
              <a:rPr lang="fr-FR" sz="1100" i="1" dirty="0" err="1">
                <a:latin typeface="Trebuchet MS" panose="020B0603020202020204" pitchFamily="34" charset="0"/>
              </a:rPr>
              <a:t>Etalab</a:t>
            </a:r>
            <a:r>
              <a:rPr lang="fr-FR" sz="1100" i="1" dirty="0">
                <a:latin typeface="Trebuchet MS" panose="020B0603020202020204" pitchFamily="34" charset="0"/>
              </a:rPr>
              <a:t> (direction de la transformation numérique de l’action publique, service du 1</a:t>
            </a:r>
            <a:r>
              <a:rPr lang="fr-FR" sz="1100" i="1" baseline="30000" dirty="0">
                <a:latin typeface="Trebuchet MS" panose="020B0603020202020204" pitchFamily="34" charset="0"/>
              </a:rPr>
              <a:t>er</a:t>
            </a:r>
            <a:r>
              <a:rPr lang="fr-FR" sz="1100" i="1" dirty="0">
                <a:latin typeface="Trebuchet MS" panose="020B0603020202020204" pitchFamily="34" charset="0"/>
              </a:rPr>
              <a:t> ministre)</a:t>
            </a:r>
            <a:endParaRPr lang="fr-FR" sz="1100" dirty="0"/>
          </a:p>
        </p:txBody>
      </p:sp>
      <p:pic>
        <p:nvPicPr>
          <p:cNvPr id="8" name="Image 1">
            <a:extLst>
              <a:ext uri="{FF2B5EF4-FFF2-40B4-BE49-F238E27FC236}">
                <a16:creationId xmlns:a16="http://schemas.microsoft.com/office/drawing/2014/main" xmlns="" id="{5968147A-D92A-4A77-8C3D-0C11F8B5F528}"/>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7568" t="3780"/>
          <a:stretch/>
        </p:blipFill>
        <p:spPr>
          <a:xfrm>
            <a:off x="1443490" y="1931309"/>
            <a:ext cx="6230473" cy="2898010"/>
          </a:xfrm>
          <a:prstGeom prst="rect">
            <a:avLst/>
          </a:prstGeom>
        </p:spPr>
      </p:pic>
      <p:sp>
        <p:nvSpPr>
          <p:cNvPr id="11" name="Content Placeholder 4">
            <a:extLst>
              <a:ext uri="{FF2B5EF4-FFF2-40B4-BE49-F238E27FC236}">
                <a16:creationId xmlns:a16="http://schemas.microsoft.com/office/drawing/2014/main" xmlns="" id="{EA52F2FF-A9A5-487C-9DE3-4A2B6C72B4BA}"/>
              </a:ext>
            </a:extLst>
          </p:cNvPr>
          <p:cNvSpPr txBox="1">
            <a:spLocks/>
          </p:cNvSpPr>
          <p:nvPr/>
        </p:nvSpPr>
        <p:spPr>
          <a:xfrm>
            <a:off x="5236778" y="4909443"/>
            <a:ext cx="3357109" cy="964698"/>
          </a:xfrm>
          <a:prstGeom prst="rect">
            <a:avLst/>
          </a:prstGeom>
          <a:ln>
            <a:noFill/>
          </a:ln>
        </p:spPr>
        <p:txBody>
          <a:bodyPr vert="horz" lIns="91440" tIns="45720" rIns="91440" bIns="45720" rtlCol="0" anchor="t">
            <a:noAutofit/>
          </a:bodyPr>
          <a:lstStyle>
            <a:lvl1pPr marL="228600" indent="-228600" algn="l" defTabSz="685800" rtl="0" eaLnBrk="1" latinLnBrk="0" hangingPunct="1">
              <a:lnSpc>
                <a:spcPct val="120000"/>
              </a:lnSpc>
              <a:spcBef>
                <a:spcPts val="1000"/>
              </a:spcBef>
              <a:buClr>
                <a:srgbClr val="D76383"/>
              </a:buClr>
              <a:buSzPct val="100000"/>
              <a:buFont typeface="Arial" panose="020B0604020202020204" pitchFamily="34" charset="0"/>
              <a:buChar char="•"/>
              <a:defRPr sz="2000" kern="1200" cap="none">
                <a:solidFill>
                  <a:schemeClr val="tx1"/>
                </a:solidFill>
                <a:effectLst/>
                <a:latin typeface="+mn-lt"/>
                <a:ea typeface="+mn-ea"/>
                <a:cs typeface="+mn-cs"/>
              </a:defRPr>
            </a:lvl1pPr>
            <a:lvl2pPr marL="685800" indent="-228600" algn="l" defTabSz="685800" rtl="0" eaLnBrk="1" latinLnBrk="0" hangingPunct="1">
              <a:lnSpc>
                <a:spcPct val="120000"/>
              </a:lnSpc>
              <a:spcBef>
                <a:spcPts val="500"/>
              </a:spcBef>
              <a:buClr>
                <a:srgbClr val="D76383"/>
              </a:buClr>
              <a:buSzPct val="100000"/>
              <a:buFont typeface="Arial" panose="020B0604020202020204" pitchFamily="34" charset="0"/>
              <a:buChar char="•"/>
              <a:defRPr sz="1600" kern="1200" cap="none" baseline="0">
                <a:solidFill>
                  <a:schemeClr val="tx1"/>
                </a:solidFill>
                <a:effectLst/>
                <a:latin typeface="+mn-lt"/>
                <a:ea typeface="+mn-ea"/>
                <a:cs typeface="+mn-cs"/>
              </a:defRPr>
            </a:lvl2pPr>
            <a:lvl3pPr marL="1143000" indent="-228600" algn="l" defTabSz="685800" rtl="0" eaLnBrk="1" latinLnBrk="0" hangingPunct="1">
              <a:lnSpc>
                <a:spcPct val="120000"/>
              </a:lnSpc>
              <a:spcBef>
                <a:spcPts val="500"/>
              </a:spcBef>
              <a:buClr>
                <a:srgbClr val="D76383"/>
              </a:buClr>
              <a:buSzPct val="100000"/>
              <a:buFont typeface="Arial" panose="020B0604020202020204" pitchFamily="34" charset="0"/>
              <a:buChar char="•"/>
              <a:defRPr sz="1600" kern="1200" cap="none">
                <a:solidFill>
                  <a:schemeClr val="tx1"/>
                </a:solidFill>
                <a:effectLst/>
                <a:latin typeface="+mn-lt"/>
                <a:ea typeface="+mn-ea"/>
                <a:cs typeface="+mn-cs"/>
              </a:defRPr>
            </a:lvl3pPr>
            <a:lvl4pPr marL="1600200" indent="-228600" algn="l" defTabSz="685800" rtl="0" eaLnBrk="1" latinLnBrk="0" hangingPunct="1">
              <a:lnSpc>
                <a:spcPct val="120000"/>
              </a:lnSpc>
              <a:spcBef>
                <a:spcPts val="500"/>
              </a:spcBef>
              <a:buClr>
                <a:srgbClr val="D76383"/>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685800" rtl="0" eaLnBrk="1" latinLnBrk="0" hangingPunct="1">
              <a:lnSpc>
                <a:spcPct val="120000"/>
              </a:lnSpc>
              <a:spcBef>
                <a:spcPts val="500"/>
              </a:spcBef>
              <a:buClr>
                <a:srgbClr val="D76383"/>
              </a:buClr>
              <a:buSzPct val="100000"/>
              <a:buFont typeface="Arial" panose="020B0604020202020204" pitchFamily="34" charset="0"/>
              <a:buChar char="•"/>
              <a:defRPr sz="1200" kern="1200" cap="none">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a:lstStyle>
          <a:p>
            <a:r>
              <a:rPr lang="fr-FR" sz="1100" dirty="0">
                <a:latin typeface="Trebuchet MS" panose="020B0603020202020204" pitchFamily="34" charset="0"/>
              </a:rPr>
              <a:t>Marc PELLETIER, Inspecteur général</a:t>
            </a:r>
          </a:p>
          <a:p>
            <a:r>
              <a:rPr lang="fr-FR" sz="1100" dirty="0">
                <a:latin typeface="Trebuchet MS" panose="020B0603020202020204" pitchFamily="34" charset="0"/>
              </a:rPr>
              <a:t>Alexandra ROULET, Professeur à l’</a:t>
            </a:r>
            <a:r>
              <a:rPr lang="fr-FR" sz="1100" dirty="0" err="1">
                <a:latin typeface="Trebuchet MS" panose="020B0603020202020204" pitchFamily="34" charset="0"/>
              </a:rPr>
              <a:t>Insead</a:t>
            </a:r>
            <a:r>
              <a:rPr lang="fr-FR" sz="1100" dirty="0">
                <a:latin typeface="Trebuchet MS" panose="020B0603020202020204" pitchFamily="34" charset="0"/>
              </a:rPr>
              <a:t> (Institut Européen d’administration des affaires)</a:t>
            </a:r>
          </a:p>
          <a:p>
            <a:endParaRPr lang="fr-FR" sz="1100" dirty="0"/>
          </a:p>
        </p:txBody>
      </p:sp>
    </p:spTree>
    <p:extLst>
      <p:ext uri="{BB962C8B-B14F-4D97-AF65-F5344CB8AC3E}">
        <p14:creationId xmlns:p14="http://schemas.microsoft.com/office/powerpoint/2010/main" val="249650440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p:cNvSpPr>
            <a:spLocks noGrp="1"/>
          </p:cNvSpPr>
          <p:nvPr>
            <p:ph type="body" idx="1"/>
          </p:nvPr>
        </p:nvSpPr>
        <p:spPr>
          <a:xfrm>
            <a:off x="1415922" y="502409"/>
            <a:ext cx="5617002" cy="2553249"/>
          </a:xfrm>
        </p:spPr>
        <p:txBody>
          <a:bodyPr/>
          <a:lstStyle/>
          <a:p>
            <a:r>
              <a:rPr lang="fr-FR" dirty="0" smtClean="0">
                <a:solidFill>
                  <a:srgbClr val="0070C0"/>
                </a:solidFill>
              </a:rPr>
              <a:t>Ici les intervenants chacun à leur niveau rappellent combien le </a:t>
            </a:r>
            <a:r>
              <a:rPr lang="fr-FR" dirty="0" err="1" smtClean="0">
                <a:solidFill>
                  <a:srgbClr val="0070C0"/>
                </a:solidFill>
              </a:rPr>
              <a:t>rô</a:t>
            </a:r>
            <a:r>
              <a:rPr lang="fr-FR" dirty="0" smtClean="0">
                <a:solidFill>
                  <a:srgbClr val="0070C0"/>
                </a:solidFill>
              </a:rPr>
              <a:t>  le de l’Etat est capital pas tant dans la mise à disposition de moyens que dans leur utilisation.</a:t>
            </a:r>
            <a:endParaRPr lang="fr-FR" dirty="0">
              <a:solidFill>
                <a:srgbClr val="0070C0"/>
              </a:solidFill>
            </a:endParaRPr>
          </a:p>
        </p:txBody>
      </p:sp>
    </p:spTree>
    <p:extLst>
      <p:ext uri="{BB962C8B-B14F-4D97-AF65-F5344CB8AC3E}">
        <p14:creationId xmlns:p14="http://schemas.microsoft.com/office/powerpoint/2010/main" val="386791829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xmlns="" id="{6804CC78-4D10-4C60-BD55-4884D4E462BF}"/>
              </a:ext>
            </a:extLst>
          </p:cNvPr>
          <p:cNvSpPr>
            <a:spLocks noGrp="1"/>
          </p:cNvSpPr>
          <p:nvPr>
            <p:ph type="title"/>
          </p:nvPr>
        </p:nvSpPr>
        <p:spPr/>
        <p:txBody>
          <a:bodyPr>
            <a:normAutofit fontScale="90000"/>
          </a:bodyPr>
          <a:lstStyle/>
          <a:p>
            <a:r>
              <a:rPr lang="fr-CA" dirty="0"/>
              <a:t>CONSTATS</a:t>
            </a:r>
            <a:endParaRPr lang="fr-FR" dirty="0"/>
          </a:p>
        </p:txBody>
      </p:sp>
      <p:sp>
        <p:nvSpPr>
          <p:cNvPr id="9" name="Content Placeholder 8">
            <a:extLst>
              <a:ext uri="{FF2B5EF4-FFF2-40B4-BE49-F238E27FC236}">
                <a16:creationId xmlns:a16="http://schemas.microsoft.com/office/drawing/2014/main" xmlns="" id="{8DC3B20D-28A1-4D43-BD0A-F5566D75A33F}"/>
              </a:ext>
            </a:extLst>
          </p:cNvPr>
          <p:cNvSpPr>
            <a:spLocks noGrp="1"/>
          </p:cNvSpPr>
          <p:nvPr>
            <p:ph idx="1"/>
          </p:nvPr>
        </p:nvSpPr>
        <p:spPr/>
        <p:txBody>
          <a:bodyPr/>
          <a:lstStyle/>
          <a:p>
            <a:pPr>
              <a:buFont typeface="Courier New" panose="02070309020205020404" pitchFamily="49" charset="0"/>
              <a:buChar char="o"/>
            </a:pPr>
            <a:r>
              <a:rPr lang="fr-FR" dirty="0">
                <a:latin typeface="Trebuchet MS" panose="020B0603020202020204" pitchFamily="34" charset="0"/>
              </a:rPr>
              <a:t>Les gains de productivité annuels moyens du travail n’ont jamais été aussi bas que dans la période actuelle</a:t>
            </a:r>
          </a:p>
          <a:p>
            <a:pPr>
              <a:buFont typeface="Courier New" panose="02070309020205020404" pitchFamily="49" charset="0"/>
              <a:buChar char="o"/>
            </a:pPr>
            <a:endParaRPr lang="fr-FR" dirty="0">
              <a:latin typeface="Trebuchet MS" panose="020B0603020202020204" pitchFamily="34" charset="0"/>
            </a:endParaRPr>
          </a:p>
          <a:p>
            <a:pPr>
              <a:buFont typeface="Courier New" panose="02070309020205020404" pitchFamily="49" charset="0"/>
              <a:buChar char="o"/>
            </a:pPr>
            <a:r>
              <a:rPr lang="fr-FR" dirty="0">
                <a:latin typeface="Trebuchet MS" panose="020B0603020202020204" pitchFamily="34" charset="0"/>
              </a:rPr>
              <a:t>Les changements qui se dessinent appellent un accompagnement de l’Etat</a:t>
            </a:r>
          </a:p>
          <a:p>
            <a:endParaRPr lang="fr-FR" dirty="0"/>
          </a:p>
        </p:txBody>
      </p:sp>
    </p:spTree>
    <p:extLst>
      <p:ext uri="{BB962C8B-B14F-4D97-AF65-F5344CB8AC3E}">
        <p14:creationId xmlns:p14="http://schemas.microsoft.com/office/powerpoint/2010/main" val="139822043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EF7E1DC-8C29-42AB-BA53-289051104A0C}"/>
              </a:ext>
            </a:extLst>
          </p:cNvPr>
          <p:cNvSpPr>
            <a:spLocks noGrp="1"/>
          </p:cNvSpPr>
          <p:nvPr>
            <p:ph type="title"/>
          </p:nvPr>
        </p:nvSpPr>
        <p:spPr/>
        <p:txBody>
          <a:bodyPr>
            <a:normAutofit fontScale="90000"/>
          </a:bodyPr>
          <a:lstStyle/>
          <a:p>
            <a:r>
              <a:rPr lang="fr-CA" dirty="0"/>
              <a:t>SOLUTIONS</a:t>
            </a:r>
            <a:endParaRPr lang="fr-FR" dirty="0"/>
          </a:p>
        </p:txBody>
      </p:sp>
      <p:sp>
        <p:nvSpPr>
          <p:cNvPr id="3" name="Content Placeholder 2">
            <a:extLst>
              <a:ext uri="{FF2B5EF4-FFF2-40B4-BE49-F238E27FC236}">
                <a16:creationId xmlns:a16="http://schemas.microsoft.com/office/drawing/2014/main" xmlns="" id="{4D812308-FF1C-4260-BF22-F5CF1D014593}"/>
              </a:ext>
            </a:extLst>
          </p:cNvPr>
          <p:cNvSpPr>
            <a:spLocks noGrp="1"/>
          </p:cNvSpPr>
          <p:nvPr>
            <p:ph idx="1"/>
          </p:nvPr>
        </p:nvSpPr>
        <p:spPr>
          <a:xfrm>
            <a:off x="1443491" y="2015733"/>
            <a:ext cx="6571343" cy="3450613"/>
          </a:xfrm>
        </p:spPr>
        <p:txBody>
          <a:bodyPr>
            <a:normAutofit fontScale="85000" lnSpcReduction="20000"/>
          </a:bodyPr>
          <a:lstStyle/>
          <a:p>
            <a:pPr>
              <a:buFont typeface="Courier New" panose="02070309020205020404" pitchFamily="49" charset="0"/>
              <a:buChar char="o"/>
            </a:pPr>
            <a:r>
              <a:rPr lang="fr-FR" dirty="0">
                <a:latin typeface="Trebuchet MS" panose="020B0603020202020204" pitchFamily="34" charset="0"/>
              </a:rPr>
              <a:t>Il faut une action publique plus ouverte : transparence sur l’action ; mettre en œuvre de nouvelles compétences</a:t>
            </a:r>
          </a:p>
          <a:p>
            <a:pPr>
              <a:buFont typeface="Courier New" panose="02070309020205020404" pitchFamily="49" charset="0"/>
              <a:buChar char="o"/>
            </a:pPr>
            <a:r>
              <a:rPr lang="fr-FR" dirty="0">
                <a:latin typeface="Trebuchet MS" panose="020B0603020202020204" pitchFamily="34" charset="0"/>
              </a:rPr>
              <a:t>Trouver le bon équilibre entre protection et incitations pour les perdants</a:t>
            </a:r>
          </a:p>
          <a:p>
            <a:pPr>
              <a:buFont typeface="Courier New" panose="02070309020205020404" pitchFamily="49" charset="0"/>
              <a:buChar char="o"/>
            </a:pPr>
            <a:r>
              <a:rPr lang="fr-FR" dirty="0">
                <a:latin typeface="Trebuchet MS" panose="020B0603020202020204" pitchFamily="34" charset="0"/>
              </a:rPr>
              <a:t>Budget de l’éducation = 7% du PIB ; il n’y a pas de problèmes de moyens mais d’usage de ces moyens</a:t>
            </a:r>
          </a:p>
          <a:p>
            <a:pPr marL="0" indent="0">
              <a:buNone/>
            </a:pPr>
            <a:r>
              <a:rPr lang="fr-FR" dirty="0">
                <a:latin typeface="Trebuchet MS" panose="020B0603020202020204" pitchFamily="34" charset="0"/>
              </a:rPr>
              <a:t>	- Priorité au primaire</a:t>
            </a:r>
          </a:p>
          <a:p>
            <a:pPr marL="0" indent="0">
              <a:buNone/>
            </a:pPr>
            <a:r>
              <a:rPr lang="fr-FR" dirty="0">
                <a:latin typeface="Trebuchet MS" panose="020B0603020202020204" pitchFamily="34" charset="0"/>
              </a:rPr>
              <a:t>	- Lutte contre le décrochage scolaire</a:t>
            </a:r>
          </a:p>
          <a:p>
            <a:pPr marL="0" indent="0">
              <a:buNone/>
            </a:pPr>
            <a:r>
              <a:rPr lang="fr-FR" dirty="0">
                <a:latin typeface="Trebuchet MS" panose="020B0603020202020204" pitchFamily="34" charset="0"/>
              </a:rPr>
              <a:t>	- Personnalisation de l’enseignement</a:t>
            </a:r>
          </a:p>
          <a:p>
            <a:pPr marL="0" indent="0">
              <a:buNone/>
            </a:pPr>
            <a:r>
              <a:rPr lang="fr-FR" dirty="0">
                <a:latin typeface="Trebuchet MS" panose="020B0603020202020204" pitchFamily="34" charset="0"/>
              </a:rPr>
              <a:t>	- Personnalisation de l’établissement scolaire</a:t>
            </a:r>
          </a:p>
          <a:p>
            <a:endParaRPr lang="fr-FR" dirty="0"/>
          </a:p>
        </p:txBody>
      </p:sp>
    </p:spTree>
    <p:extLst>
      <p:ext uri="{BB962C8B-B14F-4D97-AF65-F5344CB8AC3E}">
        <p14:creationId xmlns:p14="http://schemas.microsoft.com/office/powerpoint/2010/main" val="99882408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xmlns="" id="{D343033D-4824-4067-9255-55758C12599E}"/>
              </a:ext>
            </a:extLst>
          </p:cNvPr>
          <p:cNvSpPr>
            <a:spLocks noGrp="1"/>
          </p:cNvSpPr>
          <p:nvPr>
            <p:ph type="title"/>
          </p:nvPr>
        </p:nvSpPr>
        <p:spPr>
          <a:xfrm>
            <a:off x="598751" y="1143371"/>
            <a:ext cx="4810012" cy="1526664"/>
          </a:xfrm>
        </p:spPr>
        <p:txBody>
          <a:bodyPr>
            <a:noAutofit/>
          </a:bodyPr>
          <a:lstStyle/>
          <a:p>
            <a:r>
              <a:rPr lang="fr-FR" dirty="0">
                <a:latin typeface="Trebuchet MS" panose="020B0603020202020204" pitchFamily="34" charset="0"/>
              </a:rPr>
              <a:t>COMMENT L’EUROPE PEUT-ELLE CONDUIRE CES TRANSITIONS AFIN D’AMÉLIORER LE BIEN-ÊTRE ET LA PROSPERITÉ DE SES CITOYENS ?</a:t>
            </a:r>
            <a:endParaRPr lang="fr-FR" dirty="0"/>
          </a:p>
        </p:txBody>
      </p:sp>
      <p:sp>
        <p:nvSpPr>
          <p:cNvPr id="6" name="Text Placeholder 5">
            <a:extLst>
              <a:ext uri="{FF2B5EF4-FFF2-40B4-BE49-F238E27FC236}">
                <a16:creationId xmlns:a16="http://schemas.microsoft.com/office/drawing/2014/main" xmlns="" id="{1778E358-71AA-4281-8D34-2446CA09AA40}"/>
              </a:ext>
            </a:extLst>
          </p:cNvPr>
          <p:cNvSpPr>
            <a:spLocks noGrp="1"/>
          </p:cNvSpPr>
          <p:nvPr>
            <p:ph type="body" sz="half" idx="2"/>
          </p:nvPr>
        </p:nvSpPr>
        <p:spPr>
          <a:xfrm>
            <a:off x="1077171" y="3539418"/>
            <a:ext cx="3373673" cy="929779"/>
          </a:xfrm>
        </p:spPr>
        <p:txBody>
          <a:bodyPr>
            <a:normAutofit lnSpcReduction="10000"/>
          </a:bodyPr>
          <a:lstStyle/>
          <a:p>
            <a:r>
              <a:rPr lang="fr-FR" dirty="0">
                <a:latin typeface="Trebuchet MS" panose="020B0603020202020204" pitchFamily="34" charset="0"/>
              </a:rPr>
              <a:t>François Villeroy De </a:t>
            </a:r>
            <a:r>
              <a:rPr lang="fr-FR" dirty="0" err="1">
                <a:latin typeface="Trebuchet MS" panose="020B0603020202020204" pitchFamily="34" charset="0"/>
              </a:rPr>
              <a:t>Gallau</a:t>
            </a:r>
            <a:r>
              <a:rPr lang="fr-FR" dirty="0">
                <a:latin typeface="Trebuchet MS" panose="020B0603020202020204" pitchFamily="34" charset="0"/>
              </a:rPr>
              <a:t>, </a:t>
            </a:r>
            <a:r>
              <a:rPr lang="fr-FR" i="1" dirty="0">
                <a:latin typeface="Trebuchet MS" panose="020B0603020202020204" pitchFamily="34" charset="0"/>
              </a:rPr>
              <a:t>Gouverneur de la Banque de France </a:t>
            </a:r>
          </a:p>
          <a:p>
            <a:endParaRPr lang="fr-FR" dirty="0"/>
          </a:p>
        </p:txBody>
      </p:sp>
      <p:pic>
        <p:nvPicPr>
          <p:cNvPr id="7" name="Image 3">
            <a:extLst>
              <a:ext uri="{FF2B5EF4-FFF2-40B4-BE49-F238E27FC236}">
                <a16:creationId xmlns:a16="http://schemas.microsoft.com/office/drawing/2014/main" xmlns="" id="{4F3D144D-F8C8-4802-A1B2-0743FEAD46B9}"/>
              </a:ext>
            </a:extLst>
          </p:cNvPr>
          <p:cNvPicPr>
            <a:picLocks noChangeAspect="1"/>
          </p:cNvPicPr>
          <p:nvPr/>
        </p:nvPicPr>
        <p:blipFill rotWithShape="1">
          <a:blip r:embed="rId2"/>
          <a:srcRect r="11445"/>
          <a:stretch/>
        </p:blipFill>
        <p:spPr>
          <a:xfrm>
            <a:off x="5873119" y="1143371"/>
            <a:ext cx="2537636" cy="3805437"/>
          </a:xfrm>
          <a:prstGeom prst="rect">
            <a:avLst/>
          </a:prstGeom>
        </p:spPr>
      </p:pic>
      <p:sp>
        <p:nvSpPr>
          <p:cNvPr id="9" name="TextBox 8">
            <a:extLst>
              <a:ext uri="{FF2B5EF4-FFF2-40B4-BE49-F238E27FC236}">
                <a16:creationId xmlns:a16="http://schemas.microsoft.com/office/drawing/2014/main" xmlns="" id="{6A2C45E1-11FC-49A0-BF38-3298CF0FD5CA}"/>
              </a:ext>
            </a:extLst>
          </p:cNvPr>
          <p:cNvSpPr txBox="1"/>
          <p:nvPr/>
        </p:nvSpPr>
        <p:spPr>
          <a:xfrm>
            <a:off x="232012" y="5260975"/>
            <a:ext cx="8748215" cy="923330"/>
          </a:xfrm>
          <a:prstGeom prst="rect">
            <a:avLst/>
          </a:prstGeom>
          <a:noFill/>
        </p:spPr>
        <p:txBody>
          <a:bodyPr wrap="square" rtlCol="0">
            <a:spAutoFit/>
          </a:bodyPr>
          <a:lstStyle/>
          <a:p>
            <a:r>
              <a:rPr lang="fr-FR" i="1" dirty="0">
                <a:latin typeface="Trebuchet MS" panose="020B0603020202020204" pitchFamily="34" charset="0"/>
              </a:rPr>
              <a:t>« L’ Europe et la France sont à la traîne des mutations technologiques ;  </a:t>
            </a:r>
          </a:p>
          <a:p>
            <a:r>
              <a:rPr lang="fr-FR" i="1" dirty="0">
                <a:latin typeface="Trebuchet MS" panose="020B0603020202020204" pitchFamily="34" charset="0"/>
              </a:rPr>
              <a:t>cependant, l’Europe reste un levier pour la France pour gérer cette transmission »       </a:t>
            </a:r>
          </a:p>
          <a:p>
            <a:endParaRPr lang="fr-FR" i="1" dirty="0"/>
          </a:p>
        </p:txBody>
      </p:sp>
    </p:spTree>
    <p:extLst>
      <p:ext uri="{BB962C8B-B14F-4D97-AF65-F5344CB8AC3E}">
        <p14:creationId xmlns:p14="http://schemas.microsoft.com/office/powerpoint/2010/main" val="48194623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3938528" y="757619"/>
            <a:ext cx="4157818" cy="4658826"/>
          </a:xfrm>
        </p:spPr>
        <p:txBody>
          <a:bodyPr/>
          <a:lstStyle/>
          <a:p>
            <a:r>
              <a:rPr lang="fr-FR" dirty="0" smtClean="0">
                <a:solidFill>
                  <a:srgbClr val="0070C0"/>
                </a:solidFill>
              </a:rPr>
              <a:t>Le gouverneur de la Banque de France, </a:t>
            </a:r>
            <a:r>
              <a:rPr lang="fr-FR" dirty="0" err="1" smtClean="0">
                <a:solidFill>
                  <a:srgbClr val="0070C0"/>
                </a:solidFill>
              </a:rPr>
              <a:t>Franç</a:t>
            </a:r>
            <a:r>
              <a:rPr lang="fr-FR" dirty="0" smtClean="0">
                <a:solidFill>
                  <a:srgbClr val="0070C0"/>
                </a:solidFill>
              </a:rPr>
              <a:t>  </a:t>
            </a:r>
            <a:r>
              <a:rPr lang="fr-FR" dirty="0" err="1" smtClean="0">
                <a:solidFill>
                  <a:srgbClr val="0070C0"/>
                </a:solidFill>
              </a:rPr>
              <a:t>ois</a:t>
            </a:r>
            <a:r>
              <a:rPr lang="fr-FR" dirty="0" smtClean="0">
                <a:solidFill>
                  <a:srgbClr val="0070C0"/>
                </a:solidFill>
              </a:rPr>
              <a:t> </a:t>
            </a:r>
            <a:r>
              <a:rPr lang="fr-FR" dirty="0" err="1" smtClean="0">
                <a:solidFill>
                  <a:srgbClr val="0070C0"/>
                </a:solidFill>
              </a:rPr>
              <a:t>Villeroy</a:t>
            </a:r>
            <a:r>
              <a:rPr lang="fr-FR" dirty="0" smtClean="0">
                <a:solidFill>
                  <a:srgbClr val="0070C0"/>
                </a:solidFill>
              </a:rPr>
              <a:t> De </a:t>
            </a:r>
            <a:r>
              <a:rPr lang="fr-FR" dirty="0" err="1" smtClean="0">
                <a:solidFill>
                  <a:srgbClr val="0070C0"/>
                </a:solidFill>
              </a:rPr>
              <a:t>Gallau</a:t>
            </a:r>
            <a:r>
              <a:rPr lang="fr-FR" dirty="0" smtClean="0">
                <a:solidFill>
                  <a:srgbClr val="0070C0"/>
                </a:solidFill>
              </a:rPr>
              <a:t> partage sa vision sur les actions que la France et l’Europe doivent engranger pour que les grandes innovations à mettre en œ   </a:t>
            </a:r>
            <a:r>
              <a:rPr lang="fr-FR" dirty="0" err="1" smtClean="0">
                <a:solidFill>
                  <a:srgbClr val="0070C0"/>
                </a:solidFill>
              </a:rPr>
              <a:t>uvre</a:t>
            </a:r>
            <a:r>
              <a:rPr lang="fr-FR" dirty="0" smtClean="0">
                <a:solidFill>
                  <a:srgbClr val="0070C0"/>
                </a:solidFill>
              </a:rPr>
              <a:t> s’accompagnent effectivement d’un véritable développement économique et social</a:t>
            </a:r>
            <a:endParaRPr lang="fr-FR" dirty="0">
              <a:solidFill>
                <a:srgbClr val="0070C0"/>
              </a:solidFill>
            </a:endParaRPr>
          </a:p>
        </p:txBody>
      </p:sp>
    </p:spTree>
    <p:extLst>
      <p:ext uri="{BB962C8B-B14F-4D97-AF65-F5344CB8AC3E}">
        <p14:creationId xmlns:p14="http://schemas.microsoft.com/office/powerpoint/2010/main" val="121931108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xmlns="" id="{028DE18E-CCE9-497F-9077-E7A7FB684D1E}"/>
              </a:ext>
            </a:extLst>
          </p:cNvPr>
          <p:cNvSpPr>
            <a:spLocks noGrp="1"/>
          </p:cNvSpPr>
          <p:nvPr>
            <p:ph type="title"/>
          </p:nvPr>
        </p:nvSpPr>
        <p:spPr/>
        <p:txBody>
          <a:bodyPr>
            <a:normAutofit fontScale="90000"/>
          </a:bodyPr>
          <a:lstStyle/>
          <a:p>
            <a:r>
              <a:rPr lang="fr-CA" dirty="0"/>
              <a:t>LES ACQUIS</a:t>
            </a:r>
            <a:endParaRPr lang="fr-FR" dirty="0"/>
          </a:p>
        </p:txBody>
      </p:sp>
      <p:sp>
        <p:nvSpPr>
          <p:cNvPr id="6" name="Content Placeholder 5">
            <a:extLst>
              <a:ext uri="{FF2B5EF4-FFF2-40B4-BE49-F238E27FC236}">
                <a16:creationId xmlns:a16="http://schemas.microsoft.com/office/drawing/2014/main" xmlns="" id="{EB78C214-9A8B-4DC0-BFDC-C932038AEDD0}"/>
              </a:ext>
            </a:extLst>
          </p:cNvPr>
          <p:cNvSpPr>
            <a:spLocks noGrp="1"/>
          </p:cNvSpPr>
          <p:nvPr>
            <p:ph idx="1"/>
          </p:nvPr>
        </p:nvSpPr>
        <p:spPr>
          <a:xfrm>
            <a:off x="1374480" y="1800072"/>
            <a:ext cx="6571343" cy="3450613"/>
          </a:xfrm>
        </p:spPr>
        <p:txBody>
          <a:bodyPr>
            <a:normAutofit lnSpcReduction="10000"/>
          </a:bodyPr>
          <a:lstStyle/>
          <a:p>
            <a:pPr>
              <a:buFont typeface="Courier New" panose="02070309020205020404" pitchFamily="49" charset="0"/>
              <a:buChar char="o"/>
            </a:pPr>
            <a:r>
              <a:rPr lang="fr-FR" dirty="0">
                <a:latin typeface="Trebuchet MS" panose="020B0603020202020204" pitchFamily="34" charset="0"/>
              </a:rPr>
              <a:t>Un niveau de services élevés y compris dans l’éducation</a:t>
            </a:r>
          </a:p>
          <a:p>
            <a:pPr>
              <a:buFont typeface="Courier New" panose="02070309020205020404" pitchFamily="49" charset="0"/>
              <a:buChar char="o"/>
            </a:pPr>
            <a:r>
              <a:rPr lang="fr-FR" dirty="0">
                <a:latin typeface="Trebuchet MS" panose="020B0603020202020204" pitchFamily="34" charset="0"/>
              </a:rPr>
              <a:t>Des inégalités plus faibles (sauf en France)</a:t>
            </a:r>
          </a:p>
          <a:p>
            <a:pPr>
              <a:buFont typeface="Courier New" panose="02070309020205020404" pitchFamily="49" charset="0"/>
              <a:buChar char="o"/>
            </a:pPr>
            <a:r>
              <a:rPr lang="fr-FR" dirty="0">
                <a:latin typeface="Trebuchet MS" panose="020B0603020202020204" pitchFamily="34" charset="0"/>
              </a:rPr>
              <a:t>Forte intensité du dialogue social</a:t>
            </a:r>
          </a:p>
          <a:p>
            <a:pPr>
              <a:buFont typeface="Courier New" panose="02070309020205020404" pitchFamily="49" charset="0"/>
              <a:buChar char="o"/>
            </a:pPr>
            <a:r>
              <a:rPr lang="fr-FR" dirty="0">
                <a:latin typeface="Trebuchet MS" panose="020B0603020202020204" pitchFamily="34" charset="0"/>
              </a:rPr>
              <a:t>Dépenses publiques = 48% du PIB contre 38% aux USA</a:t>
            </a:r>
          </a:p>
          <a:p>
            <a:pPr>
              <a:buFont typeface="Courier New" panose="02070309020205020404" pitchFamily="49" charset="0"/>
              <a:buChar char="o"/>
            </a:pPr>
            <a:r>
              <a:rPr lang="fr-FR" dirty="0">
                <a:latin typeface="Trebuchet MS" panose="020B0603020202020204" pitchFamily="34" charset="0"/>
              </a:rPr>
              <a:t>L’Euro et des taux d’intérêts bas : promesse tenue en termes d’amélioration des conditions de financement; de stabilité et de confiance</a:t>
            </a:r>
          </a:p>
          <a:p>
            <a:endParaRPr lang="fr-FR" dirty="0"/>
          </a:p>
        </p:txBody>
      </p:sp>
    </p:spTree>
    <p:extLst>
      <p:ext uri="{BB962C8B-B14F-4D97-AF65-F5344CB8AC3E}">
        <p14:creationId xmlns:p14="http://schemas.microsoft.com/office/powerpoint/2010/main" val="45015955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A3D1A60-45C2-467C-AEBA-92E8044F190A}"/>
              </a:ext>
            </a:extLst>
          </p:cNvPr>
          <p:cNvSpPr>
            <a:spLocks noGrp="1"/>
          </p:cNvSpPr>
          <p:nvPr>
            <p:ph type="title"/>
          </p:nvPr>
        </p:nvSpPr>
        <p:spPr>
          <a:xfrm>
            <a:off x="1443491" y="798973"/>
            <a:ext cx="7182924" cy="1049235"/>
          </a:xfrm>
        </p:spPr>
        <p:txBody>
          <a:bodyPr>
            <a:noAutofit/>
          </a:bodyPr>
          <a:lstStyle/>
          <a:p>
            <a:r>
              <a:rPr lang="fr-CA" sz="2700" dirty="0"/>
              <a:t>Les défis face au retard de croissance et d’emplois par rapport aux USA</a:t>
            </a:r>
            <a:endParaRPr lang="fr-FR" sz="2700" dirty="0"/>
          </a:p>
        </p:txBody>
      </p:sp>
      <p:sp>
        <p:nvSpPr>
          <p:cNvPr id="3" name="Content Placeholder 2">
            <a:extLst>
              <a:ext uri="{FF2B5EF4-FFF2-40B4-BE49-F238E27FC236}">
                <a16:creationId xmlns:a16="http://schemas.microsoft.com/office/drawing/2014/main" xmlns="" id="{F8F2737A-A4CE-458D-A134-2FBF1A0F44E5}"/>
              </a:ext>
            </a:extLst>
          </p:cNvPr>
          <p:cNvSpPr>
            <a:spLocks noGrp="1"/>
          </p:cNvSpPr>
          <p:nvPr>
            <p:ph idx="4294967295"/>
          </p:nvPr>
        </p:nvSpPr>
        <p:spPr>
          <a:xfrm>
            <a:off x="1443491" y="2204049"/>
            <a:ext cx="6572250" cy="3449638"/>
          </a:xfrm>
        </p:spPr>
        <p:txBody>
          <a:bodyPr/>
          <a:lstStyle/>
          <a:p>
            <a:pPr>
              <a:buFont typeface="Courier New" panose="02070309020205020404" pitchFamily="49" charset="0"/>
              <a:buChar char="o"/>
            </a:pPr>
            <a:r>
              <a:rPr lang="fr-FR" dirty="0">
                <a:latin typeface="Trebuchet MS" panose="020B0603020202020204" pitchFamily="34" charset="0"/>
              </a:rPr>
              <a:t>2016 : croissance européenne légèrement supérieure à celle des USA</a:t>
            </a:r>
          </a:p>
          <a:p>
            <a:pPr>
              <a:buFont typeface="Courier New" panose="02070309020205020404" pitchFamily="49" charset="0"/>
              <a:buChar char="o"/>
            </a:pPr>
            <a:r>
              <a:rPr lang="fr-FR" dirty="0">
                <a:latin typeface="Trebuchet MS" panose="020B0603020202020204" pitchFamily="34" charset="0"/>
              </a:rPr>
              <a:t>2017 ; prévision = croissance au moins égale </a:t>
            </a:r>
          </a:p>
          <a:p>
            <a:pPr>
              <a:buFont typeface="Courier New" panose="02070309020205020404" pitchFamily="49" charset="0"/>
              <a:buChar char="o"/>
            </a:pPr>
            <a:r>
              <a:rPr lang="fr-FR" dirty="0">
                <a:latin typeface="Trebuchet MS" panose="020B0603020202020204" pitchFamily="34" charset="0"/>
              </a:rPr>
              <a:t>Les acteurs français ont des leviers de liberté plus importants que ce que l’on pense</a:t>
            </a:r>
          </a:p>
          <a:p>
            <a:pPr>
              <a:buFont typeface="Courier New" panose="02070309020205020404" pitchFamily="49" charset="0"/>
              <a:buChar char="o"/>
            </a:pPr>
            <a:r>
              <a:rPr lang="fr-FR" dirty="0">
                <a:latin typeface="Trebuchet MS" panose="020B0603020202020204" pitchFamily="34" charset="0"/>
              </a:rPr>
              <a:t>Les pays en retard de réformes sont en retard de croissance et d’emplois </a:t>
            </a:r>
          </a:p>
        </p:txBody>
      </p:sp>
    </p:spTree>
    <p:extLst>
      <p:ext uri="{BB962C8B-B14F-4D97-AF65-F5344CB8AC3E}">
        <p14:creationId xmlns:p14="http://schemas.microsoft.com/office/powerpoint/2010/main" val="80846497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47">
            <a:extLst>
              <a:ext uri="{FF2B5EF4-FFF2-40B4-BE49-F238E27FC236}">
                <a16:creationId xmlns:a16="http://schemas.microsoft.com/office/drawing/2014/main" xmlns="" id="{2EB08491-99E8-4928-9F8F-70470DE81BB3}"/>
              </a:ext>
            </a:extLst>
          </p:cNvPr>
          <p:cNvPicPr>
            <a:picLocks noChangeAspect="1"/>
          </p:cNvPicPr>
          <p:nvPr/>
        </p:nvPicPr>
        <p:blipFill>
          <a:blip r:embed="rId2"/>
          <a:stretch>
            <a:fillRect/>
          </a:stretch>
        </p:blipFill>
        <p:spPr>
          <a:xfrm>
            <a:off x="985438" y="2908776"/>
            <a:ext cx="6971072" cy="2980360"/>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
        <p:nvSpPr>
          <p:cNvPr id="2" name="Title 1">
            <a:extLst>
              <a:ext uri="{FF2B5EF4-FFF2-40B4-BE49-F238E27FC236}">
                <a16:creationId xmlns:a16="http://schemas.microsoft.com/office/drawing/2014/main" xmlns="" id="{B8A8A407-9F91-4CD1-9781-70AB3B979115}"/>
              </a:ext>
            </a:extLst>
          </p:cNvPr>
          <p:cNvSpPr>
            <a:spLocks noGrp="1"/>
          </p:cNvSpPr>
          <p:nvPr>
            <p:ph type="title"/>
          </p:nvPr>
        </p:nvSpPr>
        <p:spPr/>
        <p:txBody>
          <a:bodyPr>
            <a:normAutofit fontScale="90000"/>
          </a:bodyPr>
          <a:lstStyle/>
          <a:p>
            <a:r>
              <a:rPr lang="fr-CA" dirty="0"/>
              <a:t>L’ACTION : RÉFORMES EN FRANCE</a:t>
            </a:r>
            <a:endParaRPr lang="fr-FR" dirty="0"/>
          </a:p>
        </p:txBody>
      </p:sp>
      <p:sp>
        <p:nvSpPr>
          <p:cNvPr id="3" name="Content Placeholder 2">
            <a:extLst>
              <a:ext uri="{FF2B5EF4-FFF2-40B4-BE49-F238E27FC236}">
                <a16:creationId xmlns:a16="http://schemas.microsoft.com/office/drawing/2014/main" xmlns="" id="{E7373536-17B3-48B6-9481-2F0E31DFBF0A}"/>
              </a:ext>
            </a:extLst>
          </p:cNvPr>
          <p:cNvSpPr>
            <a:spLocks noGrp="1"/>
          </p:cNvSpPr>
          <p:nvPr>
            <p:ph idx="1"/>
          </p:nvPr>
        </p:nvSpPr>
        <p:spPr>
          <a:xfrm>
            <a:off x="1443491" y="1681496"/>
            <a:ext cx="6715470" cy="1104838"/>
          </a:xfrm>
        </p:spPr>
        <p:txBody>
          <a:bodyPr>
            <a:normAutofit fontScale="92500" lnSpcReduction="10000"/>
          </a:bodyPr>
          <a:lstStyle/>
          <a:p>
            <a:pPr>
              <a:buFont typeface="Courier New" panose="02070309020205020404" pitchFamily="49" charset="0"/>
              <a:buChar char="o"/>
            </a:pPr>
            <a:r>
              <a:rPr lang="fr-FR" sz="1600" dirty="0">
                <a:latin typeface="Trebuchet MS" panose="020B0603020202020204" pitchFamily="34" charset="0"/>
              </a:rPr>
              <a:t>L’offre publique coûte plus chère en France qu’ailleurs</a:t>
            </a:r>
          </a:p>
          <a:p>
            <a:pPr>
              <a:buFont typeface="Courier New" panose="02070309020205020404" pitchFamily="49" charset="0"/>
              <a:buChar char="o"/>
            </a:pPr>
            <a:r>
              <a:rPr lang="fr-FR" sz="1600" dirty="0">
                <a:latin typeface="Trebuchet MS" panose="020B0603020202020204" pitchFamily="34" charset="0"/>
              </a:rPr>
              <a:t>Conséquence : augmentation du ratio de la dette publique</a:t>
            </a:r>
          </a:p>
          <a:p>
            <a:pPr>
              <a:buFont typeface="Courier New" panose="02070309020205020404" pitchFamily="49" charset="0"/>
              <a:buChar char="o"/>
            </a:pPr>
            <a:r>
              <a:rPr lang="fr-FR" sz="1600" dirty="0">
                <a:latin typeface="Trebuchet MS" panose="020B0603020202020204" pitchFamily="34" charset="0"/>
              </a:rPr>
              <a:t>6 clés du succès</a:t>
            </a:r>
            <a:endParaRPr lang="fr-FR" sz="1600" dirty="0"/>
          </a:p>
        </p:txBody>
      </p:sp>
    </p:spTree>
    <p:extLst>
      <p:ext uri="{BB962C8B-B14F-4D97-AF65-F5344CB8AC3E}">
        <p14:creationId xmlns:p14="http://schemas.microsoft.com/office/powerpoint/2010/main" val="207634575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DFC94CC-9A55-497F-AD39-F516BF951564}"/>
              </a:ext>
            </a:extLst>
          </p:cNvPr>
          <p:cNvSpPr>
            <a:spLocks noGrp="1"/>
          </p:cNvSpPr>
          <p:nvPr>
            <p:ph type="title"/>
          </p:nvPr>
        </p:nvSpPr>
        <p:spPr>
          <a:xfrm>
            <a:off x="1443491" y="433045"/>
            <a:ext cx="6571343" cy="498031"/>
          </a:xfrm>
        </p:spPr>
        <p:txBody>
          <a:bodyPr>
            <a:normAutofit fontScale="90000"/>
          </a:bodyPr>
          <a:lstStyle/>
          <a:p>
            <a:r>
              <a:rPr lang="fr-CA" dirty="0" smtClean="0"/>
              <a:t>           L’ACTION </a:t>
            </a:r>
            <a:r>
              <a:rPr lang="fr-CA" dirty="0"/>
              <a:t>EN EUROPE : </a:t>
            </a:r>
            <a:r>
              <a:rPr lang="fr-CA" dirty="0" smtClean="0"/>
              <a:t/>
            </a:r>
            <a:br>
              <a:rPr lang="fr-CA" dirty="0" smtClean="0"/>
            </a:br>
            <a:r>
              <a:rPr lang="fr-CA" dirty="0" smtClean="0"/>
              <a:t>     LE </a:t>
            </a:r>
            <a:r>
              <a:rPr lang="fr-CA" dirty="0"/>
              <a:t>TRIANGLE DE CROISSANCE</a:t>
            </a:r>
            <a:endParaRPr lang="fr-FR" dirty="0"/>
          </a:p>
        </p:txBody>
      </p:sp>
      <p:pic>
        <p:nvPicPr>
          <p:cNvPr id="4" name="Espace réservé du contenu 3">
            <a:extLst>
              <a:ext uri="{FF2B5EF4-FFF2-40B4-BE49-F238E27FC236}">
                <a16:creationId xmlns:a16="http://schemas.microsoft.com/office/drawing/2014/main" xmlns="" id="{8B43E299-A905-4C4A-9AED-4C3C9660C891}"/>
              </a:ext>
            </a:extLst>
          </p:cNvPr>
          <p:cNvPicPr>
            <a:picLocks noGrp="1" noChangeAspect="1"/>
          </p:cNvPicPr>
          <p:nvPr>
            <p:ph idx="1"/>
          </p:nvPr>
        </p:nvPicPr>
        <p:blipFill>
          <a:blip r:embed="rId2"/>
          <a:stretch>
            <a:fillRect/>
          </a:stretch>
        </p:blipFill>
        <p:spPr>
          <a:xfrm>
            <a:off x="1415677" y="1863709"/>
            <a:ext cx="6247074" cy="3904899"/>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11139374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xmlns="" id="{EEB4036B-427B-41A2-B151-66793633F59D}"/>
              </a:ext>
            </a:extLst>
          </p:cNvPr>
          <p:cNvSpPr txBox="1"/>
          <p:nvPr/>
        </p:nvSpPr>
        <p:spPr>
          <a:xfrm>
            <a:off x="750627" y="2456596"/>
            <a:ext cx="7656394" cy="1200329"/>
          </a:xfrm>
          <a:prstGeom prst="rect">
            <a:avLst/>
          </a:prstGeom>
          <a:noFill/>
        </p:spPr>
        <p:txBody>
          <a:bodyPr wrap="square" rtlCol="0">
            <a:spAutoFit/>
          </a:bodyPr>
          <a:lstStyle/>
          <a:p>
            <a:pPr algn="ctr"/>
            <a:r>
              <a:rPr lang="fr-CA" dirty="0"/>
              <a:t>Les conférences sont disponibles en ligne !</a:t>
            </a:r>
          </a:p>
          <a:p>
            <a:pPr algn="ctr"/>
            <a:endParaRPr lang="fr-CA" dirty="0"/>
          </a:p>
          <a:p>
            <a:pPr algn="ctr"/>
            <a:r>
              <a:rPr lang="fr-FR" b="1" dirty="0">
                <a:solidFill>
                  <a:srgbClr val="0070C0"/>
                </a:solidFill>
                <a:latin typeface="Trebuchet MS" panose="020B0603020202020204" pitchFamily="34" charset="0"/>
                <a:hlinkClick r:id="rId2"/>
              </a:rPr>
              <a:t>http://www.melchior.fr/intervenants</a:t>
            </a:r>
            <a:endParaRPr lang="fr-FR" b="1" dirty="0">
              <a:solidFill>
                <a:srgbClr val="0070C0"/>
              </a:solidFill>
              <a:latin typeface="Trebuchet MS" panose="020B0603020202020204" pitchFamily="34" charset="0"/>
            </a:endParaRPr>
          </a:p>
          <a:p>
            <a:pPr algn="ctr"/>
            <a:endParaRPr lang="fr-FR" b="1" dirty="0">
              <a:latin typeface="Trebuchet MS" panose="020B0603020202020204" pitchFamily="34" charset="0"/>
            </a:endParaRPr>
          </a:p>
        </p:txBody>
      </p:sp>
    </p:spTree>
    <p:extLst>
      <p:ext uri="{BB962C8B-B14F-4D97-AF65-F5344CB8AC3E}">
        <p14:creationId xmlns:p14="http://schemas.microsoft.com/office/powerpoint/2010/main" val="96420240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1A53703-F4C6-4DFD-A233-3177179AB1F3}"/>
              </a:ext>
            </a:extLst>
          </p:cNvPr>
          <p:cNvSpPr>
            <a:spLocks noGrp="1"/>
          </p:cNvSpPr>
          <p:nvPr>
            <p:ph type="title"/>
          </p:nvPr>
        </p:nvSpPr>
        <p:spPr/>
        <p:txBody>
          <a:bodyPr>
            <a:noAutofit/>
          </a:bodyPr>
          <a:lstStyle/>
          <a:p>
            <a:r>
              <a:rPr lang="fr-CA" sz="2000" dirty="0"/>
              <a:t>Quelques sélections de ressources </a:t>
            </a:r>
            <a:br>
              <a:rPr lang="fr-CA" sz="2000" dirty="0"/>
            </a:br>
            <a:r>
              <a:rPr lang="fr-CA" sz="2000" dirty="0"/>
              <a:t>et d’ouvrages en ligne</a:t>
            </a:r>
            <a:endParaRPr lang="fr-FR" sz="2000" dirty="0"/>
          </a:p>
        </p:txBody>
      </p:sp>
      <p:sp>
        <p:nvSpPr>
          <p:cNvPr id="3" name="TextBox 2">
            <a:extLst>
              <a:ext uri="{FF2B5EF4-FFF2-40B4-BE49-F238E27FC236}">
                <a16:creationId xmlns:a16="http://schemas.microsoft.com/office/drawing/2014/main" xmlns="" id="{71FDB656-A429-439A-9F67-852A94E32165}"/>
              </a:ext>
            </a:extLst>
          </p:cNvPr>
          <p:cNvSpPr txBox="1"/>
          <p:nvPr/>
        </p:nvSpPr>
        <p:spPr>
          <a:xfrm>
            <a:off x="1443491" y="2278252"/>
            <a:ext cx="6949882" cy="3323987"/>
          </a:xfrm>
          <a:prstGeom prst="rect">
            <a:avLst/>
          </a:prstGeom>
          <a:noFill/>
        </p:spPr>
        <p:txBody>
          <a:bodyPr wrap="square" rtlCol="0">
            <a:spAutoFit/>
          </a:bodyPr>
          <a:lstStyle/>
          <a:p>
            <a:pPr marL="285750" indent="-285750">
              <a:buFont typeface="Wingdings" panose="05000000000000000000" pitchFamily="2" charset="2"/>
              <a:buChar char="q"/>
            </a:pPr>
            <a:r>
              <a:rPr lang="fr-FR" sz="1400" b="1" dirty="0">
                <a:latin typeface="Trebuchet MS" panose="020B0603020202020204" pitchFamily="34" charset="0"/>
              </a:rPr>
              <a:t>Dix enjeux économiques pour 2017 : </a:t>
            </a:r>
            <a:r>
              <a:rPr lang="fr-FR" sz="1400" b="1" i="1" dirty="0">
                <a:latin typeface="Trebuchet MS" panose="020B0603020202020204" pitchFamily="34" charset="0"/>
              </a:rPr>
              <a:t>cahiers français n°396</a:t>
            </a:r>
          </a:p>
          <a:p>
            <a:pPr marL="285750" indent="-285750">
              <a:buFont typeface="Wingdings" panose="05000000000000000000" pitchFamily="2" charset="2"/>
              <a:buChar char="q"/>
            </a:pPr>
            <a:endParaRPr lang="fr-FR" sz="1400" b="1" dirty="0">
              <a:latin typeface="Trebuchet MS" panose="020B0603020202020204" pitchFamily="34" charset="0"/>
            </a:endParaRPr>
          </a:p>
          <a:p>
            <a:pPr marL="342882" indent="-342882">
              <a:buFont typeface="Wingdings" panose="05000000000000000000" pitchFamily="2" charset="2"/>
              <a:buChar char="q"/>
            </a:pPr>
            <a:r>
              <a:rPr lang="fr-FR" sz="1400" b="1" dirty="0">
                <a:latin typeface="Trebuchet MS" panose="020B0603020202020204" pitchFamily="34" charset="0"/>
              </a:rPr>
              <a:t>2017-2017, Enjeux pour une </a:t>
            </a:r>
            <a:r>
              <a:rPr lang="fr-FR" sz="1400" b="1" dirty="0" err="1">
                <a:latin typeface="Trebuchet MS" panose="020B0603020202020204" pitchFamily="34" charset="0"/>
              </a:rPr>
              <a:t>décenie</a:t>
            </a:r>
            <a:r>
              <a:rPr lang="fr-FR" sz="1400" b="1" dirty="0">
                <a:latin typeface="Trebuchet MS" panose="020B0603020202020204" pitchFamily="34" charset="0"/>
              </a:rPr>
              <a:t> (volume 1)</a:t>
            </a:r>
          </a:p>
          <a:p>
            <a:pPr marL="342882" indent="-342882">
              <a:buFont typeface="Wingdings" panose="05000000000000000000" pitchFamily="2" charset="2"/>
              <a:buChar char="q"/>
            </a:pPr>
            <a:endParaRPr lang="fr-FR" sz="1400" b="1" dirty="0">
              <a:latin typeface="Trebuchet MS" panose="020B0603020202020204" pitchFamily="34" charset="0"/>
            </a:endParaRPr>
          </a:p>
          <a:p>
            <a:pPr marL="342882" indent="-342882">
              <a:buFont typeface="Wingdings" panose="05000000000000000000" pitchFamily="2" charset="2"/>
              <a:buChar char="q"/>
            </a:pPr>
            <a:r>
              <a:rPr lang="fr-FR" sz="1400" b="1" dirty="0">
                <a:latin typeface="Trebuchet MS" panose="020B0603020202020204" pitchFamily="34" charset="0"/>
              </a:rPr>
              <a:t>2017-2027, Actions critiques pour une décennie (volume 2)</a:t>
            </a:r>
          </a:p>
          <a:p>
            <a:pPr marL="342882" indent="-342882">
              <a:buFont typeface="Wingdings" panose="05000000000000000000" pitchFamily="2" charset="2"/>
              <a:buChar char="q"/>
            </a:pPr>
            <a:endParaRPr lang="fr-FR" sz="1400" b="1" dirty="0">
              <a:latin typeface="Trebuchet MS" panose="020B0603020202020204" pitchFamily="34" charset="0"/>
            </a:endParaRPr>
          </a:p>
          <a:p>
            <a:pPr marL="342882" indent="-342882">
              <a:buFont typeface="Wingdings" panose="05000000000000000000" pitchFamily="2" charset="2"/>
              <a:buChar char="q"/>
            </a:pPr>
            <a:r>
              <a:rPr lang="fr-FR" sz="1400" b="1" dirty="0">
                <a:latin typeface="Trebuchet MS" panose="020B0603020202020204" pitchFamily="34" charset="0"/>
              </a:rPr>
              <a:t>Oser innover ; pour construire une société d’innovateurs </a:t>
            </a:r>
          </a:p>
          <a:p>
            <a:r>
              <a:rPr lang="fr-FR" sz="1400" b="1" i="1" dirty="0">
                <a:latin typeface="Trebuchet MS" panose="020B0603020202020204" pitchFamily="34" charset="0"/>
              </a:rPr>
              <a:t>(FNEP : Fondation Nationale Entreprise et Performance)</a:t>
            </a:r>
          </a:p>
          <a:p>
            <a:pPr marL="342882" indent="-342882">
              <a:buFont typeface="Wingdings" panose="05000000000000000000" pitchFamily="2" charset="2"/>
              <a:buChar char="q"/>
            </a:pPr>
            <a:endParaRPr lang="fr-FR" sz="1400" b="1" dirty="0">
              <a:latin typeface="Trebuchet MS" panose="020B0603020202020204" pitchFamily="34" charset="0"/>
            </a:endParaRPr>
          </a:p>
          <a:p>
            <a:pPr marL="342882" indent="-342882">
              <a:buFont typeface="Wingdings" panose="05000000000000000000" pitchFamily="2" charset="2"/>
              <a:buChar char="q"/>
            </a:pPr>
            <a:r>
              <a:rPr lang="fr-FR" sz="1400" b="1" dirty="0">
                <a:latin typeface="Trebuchet MS" panose="020B0603020202020204" pitchFamily="34" charset="0"/>
              </a:rPr>
              <a:t>Quelle réforme pour le marché du travail ? </a:t>
            </a:r>
          </a:p>
          <a:p>
            <a:r>
              <a:rPr lang="fr-FR" sz="1400" b="1" i="1" dirty="0">
                <a:latin typeface="Trebuchet MS" panose="020B0603020202020204" pitchFamily="34" charset="0"/>
              </a:rPr>
              <a:t>La documentation française ; problèmes économiques n°3134</a:t>
            </a:r>
          </a:p>
          <a:p>
            <a:endParaRPr lang="fr-FR" sz="1400" b="1" i="1" dirty="0">
              <a:latin typeface="Trebuchet MS" panose="020B0603020202020204" pitchFamily="34" charset="0"/>
            </a:endParaRPr>
          </a:p>
          <a:p>
            <a:pPr marL="342882" indent="-342882">
              <a:buFont typeface="Wingdings" panose="05000000000000000000" pitchFamily="2" charset="2"/>
              <a:buChar char="q"/>
            </a:pPr>
            <a:r>
              <a:rPr lang="fr-FR" sz="1400" b="1" dirty="0">
                <a:latin typeface="Trebuchet MS" panose="020B0603020202020204" pitchFamily="34" charset="0"/>
              </a:rPr>
              <a:t>Vers un monde sans croissance ; </a:t>
            </a:r>
          </a:p>
          <a:p>
            <a:r>
              <a:rPr lang="fr-FR" sz="1400" b="1" i="1" dirty="0">
                <a:latin typeface="Trebuchet MS" panose="020B0603020202020204" pitchFamily="34" charset="0"/>
              </a:rPr>
              <a:t>la documentation française ; problèmes économiques n°3133</a:t>
            </a:r>
          </a:p>
          <a:p>
            <a:endParaRPr lang="fr-FR" sz="1400" b="1" i="1" dirty="0">
              <a:latin typeface="Trebuchet MS" panose="020B0603020202020204" pitchFamily="34" charset="0"/>
            </a:endParaRPr>
          </a:p>
        </p:txBody>
      </p:sp>
    </p:spTree>
    <p:extLst>
      <p:ext uri="{BB962C8B-B14F-4D97-AF65-F5344CB8AC3E}">
        <p14:creationId xmlns:p14="http://schemas.microsoft.com/office/powerpoint/2010/main" val="699058799"/>
      </p:ext>
    </p:extLst>
  </p:cSld>
  <p:clrMapOvr>
    <a:masterClrMapping/>
  </p:clrMapOvr>
</p:sld>
</file>

<file path=ppt/theme/theme1.xml><?xml version="1.0" encoding="utf-8"?>
<a:theme xmlns:a="http://schemas.openxmlformats.org/drawingml/2006/main" name="Gallery">
  <a:themeElements>
    <a:clrScheme name="Red Violet">
      <a:dk1>
        <a:sysClr val="windowText" lastClr="000000"/>
      </a:dk1>
      <a:lt1>
        <a:sysClr val="window" lastClr="FFFFFF"/>
      </a:lt1>
      <a:dk2>
        <a:srgbClr val="454551"/>
      </a:dk2>
      <a:lt2>
        <a:srgbClr val="D8D9DC"/>
      </a:lt2>
      <a:accent1>
        <a:srgbClr val="E32D91"/>
      </a:accent1>
      <a:accent2>
        <a:srgbClr val="C830CC"/>
      </a:accent2>
      <a:accent3>
        <a:srgbClr val="4EA6DC"/>
      </a:accent3>
      <a:accent4>
        <a:srgbClr val="4775E7"/>
      </a:accent4>
      <a:accent5>
        <a:srgbClr val="8971E1"/>
      </a:accent5>
      <a:accent6>
        <a:srgbClr val="D54773"/>
      </a:accent6>
      <a:hlink>
        <a:srgbClr val="6B9F25"/>
      </a:hlink>
      <a:folHlink>
        <a:srgbClr val="8C8C8C"/>
      </a:folHlink>
    </a:clrScheme>
    <a:fontScheme name="Gallery">
      <a:majorFont>
        <a:latin typeface="Gill Sans MT" panose="020B0502020104020203"/>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Gill Sans MT" panose="020B0502020104020203"/>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Gallery">
      <a:fillStyleLst>
        <a:solidFill>
          <a:schemeClr val="phClr"/>
        </a:solidFill>
        <a:gradFill rotWithShape="1">
          <a:gsLst>
            <a:gs pos="0">
              <a:schemeClr val="phClr">
                <a:tint val="54000"/>
                <a:alpha val="100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8000"/>
                <a:satMod val="130000"/>
                <a:lumMod val="92000"/>
              </a:schemeClr>
            </a:gs>
            <a:gs pos="100000">
              <a:schemeClr val="phClr">
                <a:shade val="78000"/>
                <a:satMod val="130000"/>
                <a:lumMod val="92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0800" dist="50800" dir="5400000" sx="96000" sy="96000" rotWithShape="0">
              <a:srgbClr val="000000">
                <a:alpha val="48000"/>
              </a:srgbClr>
            </a:outerShdw>
          </a:effectLst>
          <a:scene3d>
            <a:camera prst="orthographicFront">
              <a:rot lat="0" lon="0" rev="0"/>
            </a:camera>
            <a:lightRig rig="balanced" dir="t">
              <a:rot lat="0" lon="0" rev="1080000"/>
            </a:lightRig>
          </a:scene3d>
          <a:sp3d>
            <a:bevelT w="38100" h="12700" prst="softRound"/>
          </a:sp3d>
        </a:effectStyle>
      </a:effectStyleLst>
      <a:bgFillStyleLst>
        <a:solidFill>
          <a:schemeClr val="phClr"/>
        </a:solidFill>
        <a:solidFill>
          <a:schemeClr val="phClr"/>
        </a:solidFill>
        <a:gradFill rotWithShape="1">
          <a:gsLst>
            <a:gs pos="0">
              <a:schemeClr val="phClr">
                <a:tint val="94000"/>
                <a:satMod val="80000"/>
                <a:lumMod val="106000"/>
              </a:schemeClr>
            </a:gs>
            <a:gs pos="100000">
              <a:schemeClr val="phClr">
                <a:shade val="80000"/>
              </a:schemeClr>
            </a:gs>
          </a:gsLst>
          <a:path path="circle">
            <a:fillToRect l="43000" r="43000" b="100000"/>
          </a:path>
        </a:gradFill>
      </a:bgFillStyleLst>
    </a:fmtScheme>
  </a:themeElements>
  <a:objectDefaults/>
  <a:extraClrSchemeLst/>
  <a:extLst>
    <a:ext uri="{05A4C25C-085E-4340-85A3-A5531E510DB2}">
      <thm15:themeFamily xmlns:thm15="http://schemas.microsoft.com/office/thememl/2012/main" name="Gallery" id="{BBFCD31E-59A1-489D-B089-A3EAD7CAE12E}" vid="{F5E91637-A7B6-4E27-B710-77DA7014EE1E}"/>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Gallery</Template>
  <TotalTime>8194</TotalTime>
  <Words>1197</Words>
  <Application>Microsoft Office PowerPoint</Application>
  <PresentationFormat>Affichage à l'écran (4:3)</PresentationFormat>
  <Paragraphs>151</Paragraphs>
  <Slides>32</Slides>
  <Notes>1</Notes>
  <HiddenSlides>0</HiddenSlides>
  <MMClips>0</MMClips>
  <ScaleCrop>false</ScaleCrop>
  <HeadingPairs>
    <vt:vector size="6" baseType="variant">
      <vt:variant>
        <vt:lpstr>Polices utilisées</vt:lpstr>
      </vt:variant>
      <vt:variant>
        <vt:i4>6</vt:i4>
      </vt:variant>
      <vt:variant>
        <vt:lpstr>Thème</vt:lpstr>
      </vt:variant>
      <vt:variant>
        <vt:i4>1</vt:i4>
      </vt:variant>
      <vt:variant>
        <vt:lpstr>Titres des diapositives</vt:lpstr>
      </vt:variant>
      <vt:variant>
        <vt:i4>32</vt:i4>
      </vt:variant>
    </vt:vector>
  </HeadingPairs>
  <TitlesOfParts>
    <vt:vector size="39" baseType="lpstr">
      <vt:lpstr>Arial</vt:lpstr>
      <vt:lpstr>Calibri</vt:lpstr>
      <vt:lpstr>Courier New</vt:lpstr>
      <vt:lpstr>Gill Sans MT</vt:lpstr>
      <vt:lpstr>Trebuchet MS</vt:lpstr>
      <vt:lpstr>Wingdings</vt:lpstr>
      <vt:lpstr>Gallery</vt:lpstr>
      <vt:lpstr>Présentation PowerPoint</vt:lpstr>
      <vt:lpstr>Entretiens enseignants – entreprises 2017</vt:lpstr>
      <vt:lpstr>OBJECTIFS DES eee</vt:lpstr>
      <vt:lpstr>OBJECTIFS DES eee</vt:lpstr>
      <vt:lpstr>PLUSIEURS INTERVENANTS</vt:lpstr>
      <vt:lpstr>Le but de ce diaporama est de retracer les grandes lignes des différents échanges et plus spécifiquement le point de vue économique. NB : L’ordre des intervention a été respecté</vt:lpstr>
      <vt:lpstr>Mot de l’inspecteur général, doyen du groupe SES</vt:lpstr>
      <vt:lpstr>Débat : Sortir de la routine</vt:lpstr>
      <vt:lpstr>Présentation PowerPoint</vt:lpstr>
      <vt:lpstr>Extraits du débat</vt:lpstr>
      <vt:lpstr>extraits du débat</vt:lpstr>
      <vt:lpstr>Entretien avec Philippe AGHION</vt:lpstr>
      <vt:lpstr>C’est éminent professeur d’économie explique comment l’amélioration du capital humain qui passe par une meilleure formation professionnelle et la mise en œuvre des bonnes réformes sont indispensables pour relancer la croissance économique loin d’être un concept dépassé</vt:lpstr>
      <vt:lpstr>Entretien avec Philippe AGHION</vt:lpstr>
      <vt:lpstr>Entretien avec Philippe AGHION</vt:lpstr>
      <vt:lpstr>Jean-michel blanquer</vt:lpstr>
      <vt:lpstr>Présentation PowerPoint</vt:lpstr>
      <vt:lpstr>Politique générale de l’éducation nationale</vt:lpstr>
      <vt:lpstr>L’école primaire : première des priorités</vt:lpstr>
      <vt:lpstr>Relation école / entreprise</vt:lpstr>
      <vt:lpstr>QUE DOIT FAIRE L’ÉTAT POUR ACCOMPAGNER CES GRANDES MUTATIONS ? </vt:lpstr>
      <vt:lpstr>Présentation PowerPoint</vt:lpstr>
      <vt:lpstr>CONSTATS</vt:lpstr>
      <vt:lpstr>SOLUTIONS</vt:lpstr>
      <vt:lpstr>COMMENT L’EUROPE PEUT-ELLE CONDUIRE CES TRANSITIONS AFIN D’AMÉLIORER LE BIEN-ÊTRE ET LA PROSPERITÉ DE SES CITOYENS ?</vt:lpstr>
      <vt:lpstr>Présentation PowerPoint</vt:lpstr>
      <vt:lpstr>LES ACQUIS</vt:lpstr>
      <vt:lpstr>Les défis face au retard de croissance et d’emplois par rapport aux USA</vt:lpstr>
      <vt:lpstr>L’ACTION : RÉFORMES EN FRANCE</vt:lpstr>
      <vt:lpstr>           L’ACTION EN EUROPE :       LE TRIANGLE DE CROISSANCE</vt:lpstr>
      <vt:lpstr>Présentation PowerPoint</vt:lpstr>
      <vt:lpstr>Quelques sélections de ressources  et d’ouvrages en ligne</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Line Richer</dc:creator>
  <cp:lastModifiedBy>Line RICHER</cp:lastModifiedBy>
  <cp:revision>61</cp:revision>
  <dcterms:created xsi:type="dcterms:W3CDTF">2017-09-20T14:07:59Z</dcterms:created>
  <dcterms:modified xsi:type="dcterms:W3CDTF">2018-02-12T00:51:12Z</dcterms:modified>
</cp:coreProperties>
</file>