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F3EB"/>
    <a:srgbClr val="27474D"/>
    <a:srgbClr val="CCFFFF"/>
    <a:srgbClr val="24504B"/>
    <a:srgbClr val="33CCCC"/>
    <a:srgbClr val="CC0066"/>
    <a:srgbClr val="FF0066"/>
    <a:srgbClr val="FF9999"/>
    <a:srgbClr val="FF7C8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993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F823C5-B093-4E03-B01C-BC8CE98656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BB64AA3-0CCB-4837-9310-F756214A84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3C06B0-AD6D-4B13-94E6-DBE231DBE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FE1A5-60C4-4F64-860A-01BD2924ADF5}" type="datetimeFigureOut">
              <a:rPr lang="fr-FR" smtClean="0"/>
              <a:t>30/06/2020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989DA9-9F46-436D-B16C-6FFCCFDA3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BDF59C-ECF3-4AF7-9DA9-51CDAAE49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553C-1D70-4CD4-A11A-086D5C235B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2980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532A1E-C271-4F6D-98B1-E7F8FAA5E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113CED-CDF2-4610-834B-1353F52E7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F1B543-D083-4A66-A6C0-AAB91A10B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FE1A5-60C4-4F64-860A-01BD2924ADF5}" type="datetimeFigureOut">
              <a:rPr lang="fr-FR" smtClean="0"/>
              <a:t>30/06/2020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36D1A7-0410-4BF1-9F73-4C021FB1F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22A820-0640-451E-8C80-0C670E820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553C-1D70-4CD4-A11A-086D5C235B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6377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BC026F-BA84-43E3-9F57-4422B97AF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1FB959-404E-4C6C-BCEB-F552775BD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241CB5-20B4-4DF9-99CC-F327A09DD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FE1A5-60C4-4F64-860A-01BD2924ADF5}" type="datetimeFigureOut">
              <a:rPr lang="fr-FR" smtClean="0"/>
              <a:t>30/06/2020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F47C90-E480-4F43-BC4A-5F4D81C92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0DC81F-8985-47B0-B65E-4118DDAE3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553C-1D70-4CD4-A11A-086D5C235B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2595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E514E-11EF-4DA5-A943-15E5500C8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826B3F-1E6D-4712-BC50-E9FEF79413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DE78638-4C43-476C-BCA6-09A4AD4134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B0C1F5-50C5-4850-83FC-A8C841A05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FE1A5-60C4-4F64-860A-01BD2924ADF5}" type="datetimeFigureOut">
              <a:rPr lang="fr-FR" smtClean="0"/>
              <a:t>30/06/2020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E8E66B4-43E1-4285-8013-028A87134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ECAC406-46F8-40EA-9707-FEDD04A7C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553C-1D70-4CD4-A11A-086D5C235B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2945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8F23A3-770E-4228-8671-BDDC59185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999F25-CC8E-4AA3-87F4-98600CEE48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8B796CD-F7C1-477A-9E13-AF9D545B18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E812204-6AFC-4ADC-B5C6-D74FB52271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1547AAB-940A-42F3-A268-18B2666453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1C6C173-130F-46F1-9862-3FA881FDE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FE1A5-60C4-4F64-860A-01BD2924ADF5}" type="datetimeFigureOut">
              <a:rPr lang="fr-FR" smtClean="0"/>
              <a:t>30/06/2020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3304769-DA97-47B8-9996-F09333322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0A69309-2451-438C-9AF4-F076C0F4A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553C-1D70-4CD4-A11A-086D5C235B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146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A9E0AE-402F-46EA-AC76-F7BDA4EE6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16BC611-7708-41E8-A119-302C080D7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FE1A5-60C4-4F64-860A-01BD2924ADF5}" type="datetimeFigureOut">
              <a:rPr lang="fr-FR" smtClean="0"/>
              <a:t>30/06/2020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FD4BBE-EDDD-4C3E-8C07-7794F6145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372E0B-C622-443F-AE1A-1714AFB39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553C-1D70-4CD4-A11A-086D5C235B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176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B0A019C-D4F7-4A76-9FA9-14B2E7023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FE1A5-60C4-4F64-860A-01BD2924ADF5}" type="datetimeFigureOut">
              <a:rPr lang="fr-FR" smtClean="0"/>
              <a:t>30/06/2020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FBFCEF4-DAE5-40D3-AA75-D5EFAD5C8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99BF4F-9E7A-45C2-BEAC-8394D292C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553C-1D70-4CD4-A11A-086D5C235B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9563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307DC0-1FD9-4710-A271-DB2F82E08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0800AC3-DFC3-47AE-A21C-2EBB1F60C4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275B18-2C07-43AF-8D87-AEE9379D9E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EFECCC1-1D14-4359-99BC-13B7CF797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FE1A5-60C4-4F64-860A-01BD2924ADF5}" type="datetimeFigureOut">
              <a:rPr lang="fr-FR" smtClean="0"/>
              <a:t>30/06/2020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BA518A-3B8D-43A5-A423-082223F44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7B661B-FF4D-4270-B703-143BCD606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553C-1D70-4CD4-A11A-086D5C235B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4048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161930-4731-4DE4-AB51-6FFF21888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A84616B-6AEA-4DA3-A0DD-BB89EAF45B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0908B10-10F4-4399-888F-8C92A96F95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96827D0-F016-4CA1-9CEC-3C78EB90A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FE1A5-60C4-4F64-860A-01BD2924ADF5}" type="datetimeFigureOut">
              <a:rPr lang="fr-FR" smtClean="0"/>
              <a:t>30/06/2020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58CB038-334D-45F3-A866-B76F0E24A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46576E3-262D-46E1-86CF-E09222094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553C-1D70-4CD4-A11A-086D5C235B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6536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F26DEB-24D0-49C0-A8C7-48CA3257E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DDFEEFB-2847-4C04-96D4-43810F6287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448C0F-4E40-4F7E-90A3-F51C266B9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FE1A5-60C4-4F64-860A-01BD2924ADF5}" type="datetimeFigureOut">
              <a:rPr lang="fr-FR" smtClean="0"/>
              <a:t>30/06/2020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8973C4-9FB8-4409-BC7F-E66BDA1AF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9CB10A-4DFB-4382-9AB7-65B7DDE62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553C-1D70-4CD4-A11A-086D5C235B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1779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E27E2E3-3857-46C2-811A-BCC3E11E07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C38EBDB-F3C4-4CCE-8CD2-98B5899338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75B52D-796F-4E52-8922-BBAD40A2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FE1A5-60C4-4F64-860A-01BD2924ADF5}" type="datetimeFigureOut">
              <a:rPr lang="fr-FR" smtClean="0"/>
              <a:t>30/06/2020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1D6F5A-06CE-4974-BCF0-374B0CF25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14AFEA-A23F-48A0-A4BD-E756D9C3C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553C-1D70-4CD4-A11A-086D5C235B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2905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BD44F53-2C9A-4F0A-BBF3-36776A298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DDD968F-1692-48FC-870E-A2EBFE631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0BC2F4-0D64-4089-80B5-74F69D73E1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FE1A5-60C4-4F64-860A-01BD2924ADF5}" type="datetimeFigureOut">
              <a:rPr lang="fr-FR" smtClean="0"/>
              <a:t>30/06/2020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2B4D31-B89B-43CC-BC83-0CC470C3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8690E2-5009-4D1F-B7A2-4B701556A3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B553C-1D70-4CD4-A11A-086D5C235B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26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18" Type="http://schemas.openxmlformats.org/officeDocument/2006/relationships/image" Target="../media/image9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5.png"/><Relationship Id="rId19" Type="http://schemas.openxmlformats.org/officeDocument/2006/relationships/image" Target="../media/image18.sv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Diagramme 11">
            <a:extLst>
              <a:ext uri="{FF2B5EF4-FFF2-40B4-BE49-F238E27FC236}">
                <a16:creationId xmlns:a16="http://schemas.microsoft.com/office/drawing/2014/main" id="{38801C0B-0B83-4036-AA3F-D2EB3D07AAD7}"/>
              </a:ext>
            </a:extLst>
          </p:cNvPr>
          <p:cNvGrpSpPr/>
          <p:nvPr/>
        </p:nvGrpSpPr>
        <p:grpSpPr>
          <a:xfrm>
            <a:off x="5797747" y="1369628"/>
            <a:ext cx="3737253" cy="3758092"/>
            <a:chOff x="5755169" y="1437939"/>
            <a:chExt cx="3737253" cy="3758092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5E0966B3-BC39-4EF5-8019-8A88705D613C}"/>
                </a:ext>
              </a:extLst>
            </p:cNvPr>
            <p:cNvSpPr/>
            <p:nvPr/>
          </p:nvSpPr>
          <p:spPr>
            <a:xfrm>
              <a:off x="6712994" y="1437939"/>
              <a:ext cx="1868631" cy="18798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65302"/>
                <a:gd name="f7" fmla="val 882651"/>
                <a:gd name="f8" fmla="+- 0 0 -90"/>
                <a:gd name="f9" fmla="*/ f3 1 1765302"/>
                <a:gd name="f10" fmla="*/ f4 1 1765302"/>
                <a:gd name="f11" fmla="+- f6 0 f5"/>
                <a:gd name="f12" fmla="*/ f8 f0 1"/>
                <a:gd name="f13" fmla="*/ f11 1 1765302"/>
                <a:gd name="f14" fmla="*/ 0 f11 1"/>
                <a:gd name="f15" fmla="*/ 1765302 f11 1"/>
                <a:gd name="f16" fmla="*/ 882651 f11 1"/>
                <a:gd name="f17" fmla="*/ f12 1 f2"/>
                <a:gd name="f18" fmla="*/ f14 1 1765302"/>
                <a:gd name="f19" fmla="*/ f15 1 1765302"/>
                <a:gd name="f20" fmla="*/ f16 1 1765302"/>
                <a:gd name="f21" fmla="*/ f5 1 f13"/>
                <a:gd name="f22" fmla="*/ f6 1 f13"/>
                <a:gd name="f23" fmla="+- f17 0 f1"/>
                <a:gd name="f24" fmla="*/ f18 1 f13"/>
                <a:gd name="f25" fmla="*/ f19 1 f13"/>
                <a:gd name="f26" fmla="*/ f20 1 f13"/>
                <a:gd name="f27" fmla="*/ f21 f9 1"/>
                <a:gd name="f28" fmla="*/ f22 f9 1"/>
                <a:gd name="f29" fmla="*/ f22 f10 1"/>
                <a:gd name="f30" fmla="*/ f21 f10 1"/>
                <a:gd name="f31" fmla="*/ f24 f9 1"/>
                <a:gd name="f32" fmla="*/ f25 f10 1"/>
                <a:gd name="f33" fmla="*/ f26 f9 1"/>
                <a:gd name="f34" fmla="*/ f24 f10 1"/>
                <a:gd name="f35" fmla="*/ f25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1" y="f32"/>
                </a:cxn>
                <a:cxn ang="f23">
                  <a:pos x="f33" y="f34"/>
                </a:cxn>
                <a:cxn ang="f23">
                  <a:pos x="f35" y="f32"/>
                </a:cxn>
                <a:cxn ang="f23">
                  <a:pos x="f31" y="f32"/>
                </a:cxn>
              </a:cxnLst>
              <a:rect l="f27" t="f30" r="f28" b="f29"/>
              <a:pathLst>
                <a:path w="1765302" h="1765302">
                  <a:moveTo>
                    <a:pt x="f5" y="f6"/>
                  </a:moveTo>
                  <a:lnTo>
                    <a:pt x="f7" y="f5"/>
                  </a:lnTo>
                  <a:lnTo>
                    <a:pt x="f6" y="f6"/>
                  </a:lnTo>
                  <a:lnTo>
                    <a:pt x="f5" y="f6"/>
                  </a:lnTo>
                  <a:close/>
                </a:path>
              </a:pathLst>
            </a:custGeom>
            <a:solidFill>
              <a:srgbClr val="33CCCC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475616" tIns="916942" rIns="475616" bIns="34290" anchor="ctr" anchorCtr="1" compatLnSpc="1">
              <a:noAutofit/>
            </a:bodyPr>
            <a:lstStyle/>
            <a:p>
              <a:pPr marL="0" marR="0" lvl="0" indent="0" algn="ctr" defTabSz="40005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>
                <a:solidFill>
                  <a:srgbClr val="FFFFFF"/>
                </a:solidFill>
                <a:uFillTx/>
                <a:latin typeface="Tahoma" pitchFamily="34"/>
                <a:ea typeface="Tahoma" pitchFamily="34"/>
                <a:cs typeface="Tahoma" pitchFamily="34"/>
              </a:endParaRPr>
            </a:p>
          </p:txBody>
        </p:sp>
        <p:sp>
          <p:nvSpPr>
            <p:cNvPr id="4" name="Forme libre : forme 3">
              <a:extLst>
                <a:ext uri="{FF2B5EF4-FFF2-40B4-BE49-F238E27FC236}">
                  <a16:creationId xmlns:a16="http://schemas.microsoft.com/office/drawing/2014/main" id="{B5D0D86C-E546-42B2-9C71-8352E3C76B9E}"/>
                </a:ext>
              </a:extLst>
            </p:cNvPr>
            <p:cNvSpPr/>
            <p:nvPr/>
          </p:nvSpPr>
          <p:spPr>
            <a:xfrm>
              <a:off x="5755169" y="3316208"/>
              <a:ext cx="1868631" cy="18798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65302"/>
                <a:gd name="f7" fmla="val 882651"/>
                <a:gd name="f8" fmla="+- 0 0 -90"/>
                <a:gd name="f9" fmla="*/ f3 1 1765302"/>
                <a:gd name="f10" fmla="*/ f4 1 1765302"/>
                <a:gd name="f11" fmla="+- f6 0 f5"/>
                <a:gd name="f12" fmla="*/ f8 f0 1"/>
                <a:gd name="f13" fmla="*/ f11 1 1765302"/>
                <a:gd name="f14" fmla="*/ 0 f11 1"/>
                <a:gd name="f15" fmla="*/ 1765302 f11 1"/>
                <a:gd name="f16" fmla="*/ 882651 f11 1"/>
                <a:gd name="f17" fmla="*/ f12 1 f2"/>
                <a:gd name="f18" fmla="*/ f14 1 1765302"/>
                <a:gd name="f19" fmla="*/ f15 1 1765302"/>
                <a:gd name="f20" fmla="*/ f16 1 1765302"/>
                <a:gd name="f21" fmla="*/ f5 1 f13"/>
                <a:gd name="f22" fmla="*/ f6 1 f13"/>
                <a:gd name="f23" fmla="+- f17 0 f1"/>
                <a:gd name="f24" fmla="*/ f18 1 f13"/>
                <a:gd name="f25" fmla="*/ f19 1 f13"/>
                <a:gd name="f26" fmla="*/ f20 1 f13"/>
                <a:gd name="f27" fmla="*/ f21 f9 1"/>
                <a:gd name="f28" fmla="*/ f22 f9 1"/>
                <a:gd name="f29" fmla="*/ f22 f10 1"/>
                <a:gd name="f30" fmla="*/ f21 f10 1"/>
                <a:gd name="f31" fmla="*/ f24 f9 1"/>
                <a:gd name="f32" fmla="*/ f25 f10 1"/>
                <a:gd name="f33" fmla="*/ f26 f9 1"/>
                <a:gd name="f34" fmla="*/ f24 f10 1"/>
                <a:gd name="f35" fmla="*/ f25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1" y="f32"/>
                </a:cxn>
                <a:cxn ang="f23">
                  <a:pos x="f33" y="f34"/>
                </a:cxn>
                <a:cxn ang="f23">
                  <a:pos x="f35" y="f32"/>
                </a:cxn>
                <a:cxn ang="f23">
                  <a:pos x="f31" y="f32"/>
                </a:cxn>
              </a:cxnLst>
              <a:rect l="f27" t="f30" r="f28" b="f29"/>
              <a:pathLst>
                <a:path w="1765302" h="1765302">
                  <a:moveTo>
                    <a:pt x="f5" y="f6"/>
                  </a:moveTo>
                  <a:lnTo>
                    <a:pt x="f7" y="f5"/>
                  </a:lnTo>
                  <a:lnTo>
                    <a:pt x="f6" y="f6"/>
                  </a:lnTo>
                  <a:lnTo>
                    <a:pt x="f5" y="f6"/>
                  </a:lnTo>
                  <a:close/>
                </a:path>
              </a:pathLst>
            </a:custGeom>
            <a:solidFill>
              <a:srgbClr val="3399FF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475616" tIns="916942" rIns="475616" bIns="34290" anchor="ctr" anchorCtr="1" compatLnSpc="1">
              <a:noAutofit/>
            </a:bodyPr>
            <a:lstStyle/>
            <a:p>
              <a:pPr marL="0" marR="0" lvl="0" indent="0" algn="ctr" defTabSz="40005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>
                <a:solidFill>
                  <a:srgbClr val="FFFFFF"/>
                </a:solidFill>
                <a:uFillTx/>
                <a:latin typeface="Tahoma" pitchFamily="34"/>
                <a:ea typeface="Tahoma" pitchFamily="34"/>
                <a:cs typeface="Tahoma" pitchFamily="34"/>
              </a:endParaRPr>
            </a:p>
          </p:txBody>
        </p:sp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EB1E74B3-05B0-4052-8C12-BF0E3FD78042}"/>
                </a:ext>
              </a:extLst>
            </p:cNvPr>
            <p:cNvSpPr/>
            <p:nvPr/>
          </p:nvSpPr>
          <p:spPr>
            <a:xfrm>
              <a:off x="6689476" y="3316208"/>
              <a:ext cx="1868631" cy="18798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65302"/>
                <a:gd name="f7" fmla="val 882651"/>
                <a:gd name="f8" fmla="+- 0 0 -90"/>
                <a:gd name="f9" fmla="*/ f3 1 1765302"/>
                <a:gd name="f10" fmla="*/ f4 1 1765302"/>
                <a:gd name="f11" fmla="+- f6 0 f5"/>
                <a:gd name="f12" fmla="*/ f8 f0 1"/>
                <a:gd name="f13" fmla="*/ f11 1 1765302"/>
                <a:gd name="f14" fmla="*/ 0 f11 1"/>
                <a:gd name="f15" fmla="*/ 1765302 f11 1"/>
                <a:gd name="f16" fmla="*/ 882651 f11 1"/>
                <a:gd name="f17" fmla="*/ f12 1 f2"/>
                <a:gd name="f18" fmla="*/ f14 1 1765302"/>
                <a:gd name="f19" fmla="*/ f15 1 1765302"/>
                <a:gd name="f20" fmla="*/ f16 1 1765302"/>
                <a:gd name="f21" fmla="*/ f5 1 f13"/>
                <a:gd name="f22" fmla="*/ f6 1 f13"/>
                <a:gd name="f23" fmla="+- f17 0 f1"/>
                <a:gd name="f24" fmla="*/ f18 1 f13"/>
                <a:gd name="f25" fmla="*/ f19 1 f13"/>
                <a:gd name="f26" fmla="*/ f20 1 f13"/>
                <a:gd name="f27" fmla="*/ f21 f9 1"/>
                <a:gd name="f28" fmla="*/ f22 f9 1"/>
                <a:gd name="f29" fmla="*/ f22 f10 1"/>
                <a:gd name="f30" fmla="*/ f21 f10 1"/>
                <a:gd name="f31" fmla="*/ f24 f9 1"/>
                <a:gd name="f32" fmla="*/ f25 f10 1"/>
                <a:gd name="f33" fmla="*/ f26 f9 1"/>
                <a:gd name="f34" fmla="*/ f24 f10 1"/>
                <a:gd name="f35" fmla="*/ f25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1" y="f32"/>
                </a:cxn>
                <a:cxn ang="f23">
                  <a:pos x="f33" y="f34"/>
                </a:cxn>
                <a:cxn ang="f23">
                  <a:pos x="f35" y="f32"/>
                </a:cxn>
                <a:cxn ang="f23">
                  <a:pos x="f31" y="f32"/>
                </a:cxn>
              </a:cxnLst>
              <a:rect l="f27" t="f30" r="f28" b="f29"/>
              <a:pathLst>
                <a:path w="1765302" h="1765302">
                  <a:moveTo>
                    <a:pt x="f6" y="f5"/>
                  </a:moveTo>
                  <a:lnTo>
                    <a:pt x="f7" y="f6"/>
                  </a:lnTo>
                  <a:lnTo>
                    <a:pt x="f5" y="f5"/>
                  </a:lnTo>
                  <a:lnTo>
                    <a:pt x="f6" y="f5"/>
                  </a:lnTo>
                  <a:close/>
                </a:path>
              </a:pathLst>
            </a:custGeom>
            <a:solidFill>
              <a:srgbClr val="CC0066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517522" tIns="76196" rIns="517522" bIns="958848" anchor="ctr" anchorCtr="1" compatLnSpc="1">
              <a:noAutofit/>
            </a:bodyPr>
            <a:lstStyle/>
            <a:p>
              <a:pPr marL="0" marR="0" lvl="0" indent="0" algn="ctr" defTabSz="88899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i="0" u="none" strike="noStrike" kern="1200" cap="none" spc="0" baseline="0">
                <a:solidFill>
                  <a:srgbClr val="134263"/>
                </a:solidFill>
                <a:uFillTx/>
                <a:latin typeface="Calibri"/>
              </a:endParaRPr>
            </a:p>
          </p:txBody>
        </p:sp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2CB02FE-C960-40DC-BC69-9A7FBDE83F7A}"/>
                </a:ext>
              </a:extLst>
            </p:cNvPr>
            <p:cNvSpPr/>
            <p:nvPr/>
          </p:nvSpPr>
          <p:spPr>
            <a:xfrm>
              <a:off x="7623791" y="3316208"/>
              <a:ext cx="1868631" cy="18798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65302"/>
                <a:gd name="f7" fmla="val 882651"/>
                <a:gd name="f8" fmla="+- 0 0 -90"/>
                <a:gd name="f9" fmla="*/ f3 1 1765302"/>
                <a:gd name="f10" fmla="*/ f4 1 1765302"/>
                <a:gd name="f11" fmla="+- f6 0 f5"/>
                <a:gd name="f12" fmla="*/ f8 f0 1"/>
                <a:gd name="f13" fmla="*/ f11 1 1765302"/>
                <a:gd name="f14" fmla="*/ 0 f11 1"/>
                <a:gd name="f15" fmla="*/ 1765302 f11 1"/>
                <a:gd name="f16" fmla="*/ 882651 f11 1"/>
                <a:gd name="f17" fmla="*/ f12 1 f2"/>
                <a:gd name="f18" fmla="*/ f14 1 1765302"/>
                <a:gd name="f19" fmla="*/ f15 1 1765302"/>
                <a:gd name="f20" fmla="*/ f16 1 1765302"/>
                <a:gd name="f21" fmla="*/ f5 1 f13"/>
                <a:gd name="f22" fmla="*/ f6 1 f13"/>
                <a:gd name="f23" fmla="+- f17 0 f1"/>
                <a:gd name="f24" fmla="*/ f18 1 f13"/>
                <a:gd name="f25" fmla="*/ f19 1 f13"/>
                <a:gd name="f26" fmla="*/ f20 1 f13"/>
                <a:gd name="f27" fmla="*/ f21 f9 1"/>
                <a:gd name="f28" fmla="*/ f22 f9 1"/>
                <a:gd name="f29" fmla="*/ f22 f10 1"/>
                <a:gd name="f30" fmla="*/ f21 f10 1"/>
                <a:gd name="f31" fmla="*/ f24 f9 1"/>
                <a:gd name="f32" fmla="*/ f25 f10 1"/>
                <a:gd name="f33" fmla="*/ f26 f9 1"/>
                <a:gd name="f34" fmla="*/ f24 f10 1"/>
                <a:gd name="f35" fmla="*/ f25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1" y="f32"/>
                </a:cxn>
                <a:cxn ang="f23">
                  <a:pos x="f33" y="f34"/>
                </a:cxn>
                <a:cxn ang="f23">
                  <a:pos x="f35" y="f32"/>
                </a:cxn>
                <a:cxn ang="f23">
                  <a:pos x="f31" y="f32"/>
                </a:cxn>
              </a:cxnLst>
              <a:rect l="f27" t="f30" r="f28" b="f29"/>
              <a:pathLst>
                <a:path w="1765302" h="1765302">
                  <a:moveTo>
                    <a:pt x="f5" y="f6"/>
                  </a:moveTo>
                  <a:lnTo>
                    <a:pt x="f7" y="f5"/>
                  </a:lnTo>
                  <a:lnTo>
                    <a:pt x="f6" y="f6"/>
                  </a:lnTo>
                  <a:lnTo>
                    <a:pt x="f5" y="f6"/>
                  </a:lnTo>
                  <a:close/>
                </a:path>
              </a:pathLst>
            </a:custGeom>
            <a:solidFill>
              <a:srgbClr val="009999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475616" tIns="916942" rIns="475616" bIns="34290" anchor="ctr" anchorCtr="1" compatLnSpc="1">
              <a:noAutofit/>
            </a:bodyPr>
            <a:lstStyle/>
            <a:p>
              <a:pPr marL="0" marR="0" lvl="0" indent="0" algn="ctr" defTabSz="40005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>
                <a:solidFill>
                  <a:srgbClr val="FFFFFF"/>
                </a:solidFill>
                <a:uFillTx/>
                <a:latin typeface="Tahoma" pitchFamily="34"/>
                <a:ea typeface="Tahoma" pitchFamily="34"/>
                <a:cs typeface="Tahoma" pitchFamily="34"/>
              </a:endParaRPr>
            </a:p>
          </p:txBody>
        </p:sp>
      </p:grpSp>
      <p:sp>
        <p:nvSpPr>
          <p:cNvPr id="7" name="Rectangle 17">
            <a:extLst>
              <a:ext uri="{FF2B5EF4-FFF2-40B4-BE49-F238E27FC236}">
                <a16:creationId xmlns:a16="http://schemas.microsoft.com/office/drawing/2014/main" id="{C40D9FD8-DDAC-4C6E-A91F-BF703EF276C9}"/>
              </a:ext>
            </a:extLst>
          </p:cNvPr>
          <p:cNvSpPr/>
          <p:nvPr/>
        </p:nvSpPr>
        <p:spPr>
          <a:xfrm>
            <a:off x="-22941" y="-2596"/>
            <a:ext cx="3202658" cy="6858000"/>
          </a:xfrm>
          <a:prstGeom prst="rect">
            <a:avLst/>
          </a:prstGeom>
          <a:solidFill>
            <a:srgbClr val="9BD3D9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ZoneTexte 28">
            <a:extLst>
              <a:ext uri="{FF2B5EF4-FFF2-40B4-BE49-F238E27FC236}">
                <a16:creationId xmlns:a16="http://schemas.microsoft.com/office/drawing/2014/main" id="{7137FFAD-6450-4287-8A1C-9D6A7D80DF54}"/>
              </a:ext>
            </a:extLst>
          </p:cNvPr>
          <p:cNvSpPr txBox="1"/>
          <p:nvPr/>
        </p:nvSpPr>
        <p:spPr>
          <a:xfrm>
            <a:off x="554739" y="196065"/>
            <a:ext cx="2094616" cy="338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Coefficient 10</a:t>
            </a:r>
          </a:p>
        </p:txBody>
      </p:sp>
      <p:sp>
        <p:nvSpPr>
          <p:cNvPr id="9" name="ZoneTexte 33">
            <a:extLst>
              <a:ext uri="{FF2B5EF4-FFF2-40B4-BE49-F238E27FC236}">
                <a16:creationId xmlns:a16="http://schemas.microsoft.com/office/drawing/2014/main" id="{60B1213A-6469-40B8-A52E-36E19B836ECA}"/>
              </a:ext>
            </a:extLst>
          </p:cNvPr>
          <p:cNvSpPr txBox="1"/>
          <p:nvPr/>
        </p:nvSpPr>
        <p:spPr>
          <a:xfrm>
            <a:off x="546536" y="705121"/>
            <a:ext cx="2317044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Le jury est composé de deux professeurs de spécialités différentes</a:t>
            </a:r>
          </a:p>
        </p:txBody>
      </p:sp>
      <p:sp>
        <p:nvSpPr>
          <p:cNvPr id="10" name="ZoneTexte 35">
            <a:extLst>
              <a:ext uri="{FF2B5EF4-FFF2-40B4-BE49-F238E27FC236}">
                <a16:creationId xmlns:a16="http://schemas.microsoft.com/office/drawing/2014/main" id="{002FE782-696E-4165-B349-DAA996A59F14}"/>
              </a:ext>
            </a:extLst>
          </p:cNvPr>
          <p:cNvSpPr txBox="1"/>
          <p:nvPr/>
        </p:nvSpPr>
        <p:spPr>
          <a:xfrm>
            <a:off x="493382" y="2247723"/>
            <a:ext cx="2352486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Le </a:t>
            </a:r>
            <a:r>
              <a:rPr lang="fr-FR" sz="1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candidat</a:t>
            </a:r>
            <a:r>
              <a:rPr lang="fr-FR" sz="1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a 20 minutes de préparation</a:t>
            </a:r>
          </a:p>
        </p:txBody>
      </p:sp>
      <p:pic>
        <p:nvPicPr>
          <p:cNvPr id="11" name="Graphique 37" descr="Badge 1">
            <a:extLst>
              <a:ext uri="{FF2B5EF4-FFF2-40B4-BE49-F238E27FC236}">
                <a16:creationId xmlns:a16="http://schemas.microsoft.com/office/drawing/2014/main" id="{0072E9CE-520E-403E-B0B6-D91767204E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2134" y="1647127"/>
            <a:ext cx="388098" cy="3880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Graphique 53" descr="Badge">
            <a:extLst>
              <a:ext uri="{FF2B5EF4-FFF2-40B4-BE49-F238E27FC236}">
                <a16:creationId xmlns:a16="http://schemas.microsoft.com/office/drawing/2014/main" id="{102AED72-3138-4E72-B464-503AB34611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97" y="2230011"/>
            <a:ext cx="419078" cy="4190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Graphique 55" descr="Badge 3">
            <a:extLst>
              <a:ext uri="{FF2B5EF4-FFF2-40B4-BE49-F238E27FC236}">
                <a16:creationId xmlns:a16="http://schemas.microsoft.com/office/drawing/2014/main" id="{A613BFCC-5577-4EA7-BDFA-E98D795404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9346" y="2806714"/>
            <a:ext cx="457200" cy="4572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4" name="ZoneTexte 58">
            <a:extLst>
              <a:ext uri="{FF2B5EF4-FFF2-40B4-BE49-F238E27FC236}">
                <a16:creationId xmlns:a16="http://schemas.microsoft.com/office/drawing/2014/main" id="{216E1BFB-D31C-4273-A2A9-A848DD24B63B}"/>
              </a:ext>
            </a:extLst>
          </p:cNvPr>
          <p:cNvSpPr txBox="1"/>
          <p:nvPr/>
        </p:nvSpPr>
        <p:spPr>
          <a:xfrm>
            <a:off x="493382" y="1589180"/>
            <a:ext cx="2017879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Le jury choisit une question sur les deux proposée par le candidat. </a:t>
            </a:r>
          </a:p>
        </p:txBody>
      </p:sp>
      <p:sp>
        <p:nvSpPr>
          <p:cNvPr id="15" name="ZoneTexte 59">
            <a:extLst>
              <a:ext uri="{FF2B5EF4-FFF2-40B4-BE49-F238E27FC236}">
                <a16:creationId xmlns:a16="http://schemas.microsoft.com/office/drawing/2014/main" id="{8D7924A6-A7FD-433B-86CD-DA0CDFA126BA}"/>
              </a:ext>
            </a:extLst>
          </p:cNvPr>
          <p:cNvSpPr txBox="1"/>
          <p:nvPr/>
        </p:nvSpPr>
        <p:spPr>
          <a:xfrm>
            <a:off x="775137" y="3576071"/>
            <a:ext cx="2461253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5  minutes: exposé debout et sans note</a:t>
            </a:r>
          </a:p>
        </p:txBody>
      </p:sp>
      <p:sp>
        <p:nvSpPr>
          <p:cNvPr id="16" name="ZoneTexte 60">
            <a:extLst>
              <a:ext uri="{FF2B5EF4-FFF2-40B4-BE49-F238E27FC236}">
                <a16:creationId xmlns:a16="http://schemas.microsoft.com/office/drawing/2014/main" id="{5BF70174-087F-45DD-97E1-0535E78890F3}"/>
              </a:ext>
            </a:extLst>
          </p:cNvPr>
          <p:cNvSpPr txBox="1"/>
          <p:nvPr/>
        </p:nvSpPr>
        <p:spPr>
          <a:xfrm>
            <a:off x="731176" y="4224212"/>
            <a:ext cx="2586636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10 minutes: échange avec le jury: précisions,  approfondissement</a:t>
            </a:r>
          </a:p>
        </p:txBody>
      </p:sp>
      <p:sp>
        <p:nvSpPr>
          <p:cNvPr id="17" name="ZoneTexte 61">
            <a:extLst>
              <a:ext uri="{FF2B5EF4-FFF2-40B4-BE49-F238E27FC236}">
                <a16:creationId xmlns:a16="http://schemas.microsoft.com/office/drawing/2014/main" id="{0AACB350-2B19-47C1-B240-1172F8434060}"/>
              </a:ext>
            </a:extLst>
          </p:cNvPr>
          <p:cNvSpPr txBox="1"/>
          <p:nvPr/>
        </p:nvSpPr>
        <p:spPr>
          <a:xfrm>
            <a:off x="741042" y="4961045"/>
            <a:ext cx="2369612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5 minutes: Echange sur le projet d’orientation</a:t>
            </a:r>
          </a:p>
        </p:txBody>
      </p:sp>
      <p:pic>
        <p:nvPicPr>
          <p:cNvPr id="18" name="Graphique 67" descr="Sablier terminé">
            <a:extLst>
              <a:ext uri="{FF2B5EF4-FFF2-40B4-BE49-F238E27FC236}">
                <a16:creationId xmlns:a16="http://schemas.microsoft.com/office/drawing/2014/main" id="{755F7151-1D9D-4881-8462-9553C85542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14742" y="3463017"/>
            <a:ext cx="457200" cy="4572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9" name="Graphique 68" descr="Sablier terminé">
            <a:extLst>
              <a:ext uri="{FF2B5EF4-FFF2-40B4-BE49-F238E27FC236}">
                <a16:creationId xmlns:a16="http://schemas.microsoft.com/office/drawing/2014/main" id="{F543C53B-5AA8-4041-B15F-6561B68940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291697" y="4155255"/>
            <a:ext cx="457200" cy="4572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" name="Graphique 69" descr="Sablier terminé">
            <a:extLst>
              <a:ext uri="{FF2B5EF4-FFF2-40B4-BE49-F238E27FC236}">
                <a16:creationId xmlns:a16="http://schemas.microsoft.com/office/drawing/2014/main" id="{73F0D86D-750B-4F2F-BE76-D559AE0B52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296735" y="4887623"/>
            <a:ext cx="457200" cy="4572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Graphique 71" descr="Aléatoire">
            <a:extLst>
              <a:ext uri="{FF2B5EF4-FFF2-40B4-BE49-F238E27FC236}">
                <a16:creationId xmlns:a16="http://schemas.microsoft.com/office/drawing/2014/main" id="{7130AB2E-48D0-4E22-8D9C-85D37D69C45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48882" y="217490"/>
            <a:ext cx="295707" cy="29570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2" name="Graphique 73" descr="Engrenages">
            <a:extLst>
              <a:ext uri="{FF2B5EF4-FFF2-40B4-BE49-F238E27FC236}">
                <a16:creationId xmlns:a16="http://schemas.microsoft.com/office/drawing/2014/main" id="{CDD09A30-7D0B-4B6E-8EB8-99470264A31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54434" y="723583"/>
            <a:ext cx="463491" cy="463491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23" name="Diagramme 75">
            <a:extLst>
              <a:ext uri="{FF2B5EF4-FFF2-40B4-BE49-F238E27FC236}">
                <a16:creationId xmlns:a16="http://schemas.microsoft.com/office/drawing/2014/main" id="{A75A67E5-8483-4D0D-823F-31E33CC5800C}"/>
              </a:ext>
            </a:extLst>
          </p:cNvPr>
          <p:cNvGrpSpPr/>
          <p:nvPr/>
        </p:nvGrpSpPr>
        <p:grpSpPr>
          <a:xfrm>
            <a:off x="3155227" y="76216"/>
            <a:ext cx="9069320" cy="6858000"/>
            <a:chOff x="3237140" y="190295"/>
            <a:chExt cx="9069320" cy="685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3075C2E-B046-47E7-864A-3DF5A9E6C422}"/>
                </a:ext>
              </a:extLst>
            </p:cNvPr>
            <p:cNvSpPr/>
            <p:nvPr/>
          </p:nvSpPr>
          <p:spPr>
            <a:xfrm>
              <a:off x="3237140" y="190295"/>
              <a:ext cx="9069320" cy="68580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1D62149C-A352-4821-A97E-826D013B23C4}"/>
                </a:ext>
              </a:extLst>
            </p:cNvPr>
            <p:cNvSpPr/>
            <p:nvPr/>
          </p:nvSpPr>
          <p:spPr>
            <a:xfrm>
              <a:off x="6788158" y="655030"/>
              <a:ext cx="1833682" cy="63089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33682"/>
                <a:gd name="f7" fmla="val 630886"/>
                <a:gd name="f8" fmla="val 105150"/>
                <a:gd name="f9" fmla="val 47077"/>
                <a:gd name="f10" fmla="val 1728532"/>
                <a:gd name="f11" fmla="val 1786605"/>
                <a:gd name="f12" fmla="val 525736"/>
                <a:gd name="f13" fmla="val 583809"/>
                <a:gd name="f14" fmla="+- 0 0 -90"/>
                <a:gd name="f15" fmla="*/ f3 1 1833682"/>
                <a:gd name="f16" fmla="*/ f4 1 630886"/>
                <a:gd name="f17" fmla="+- f7 0 f5"/>
                <a:gd name="f18" fmla="+- f6 0 f5"/>
                <a:gd name="f19" fmla="*/ f14 f0 1"/>
                <a:gd name="f20" fmla="*/ f18 1 1833682"/>
                <a:gd name="f21" fmla="*/ f17 1 630886"/>
                <a:gd name="f22" fmla="*/ 0 f18 1"/>
                <a:gd name="f23" fmla="*/ 105150 f17 1"/>
                <a:gd name="f24" fmla="*/ 105150 f18 1"/>
                <a:gd name="f25" fmla="*/ 0 f17 1"/>
                <a:gd name="f26" fmla="*/ 1728532 f18 1"/>
                <a:gd name="f27" fmla="*/ 1833682 f18 1"/>
                <a:gd name="f28" fmla="*/ 525736 f17 1"/>
                <a:gd name="f29" fmla="*/ 630886 f17 1"/>
                <a:gd name="f30" fmla="*/ f19 1 f2"/>
                <a:gd name="f31" fmla="*/ f22 1 1833682"/>
                <a:gd name="f32" fmla="*/ f23 1 630886"/>
                <a:gd name="f33" fmla="*/ f24 1 1833682"/>
                <a:gd name="f34" fmla="*/ f25 1 630886"/>
                <a:gd name="f35" fmla="*/ f26 1 1833682"/>
                <a:gd name="f36" fmla="*/ f27 1 1833682"/>
                <a:gd name="f37" fmla="*/ f28 1 630886"/>
                <a:gd name="f38" fmla="*/ f29 1 630886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1833682" h="630886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FFFFFF"/>
            </a:solidFill>
            <a:ln w="19046" cap="flat">
              <a:solidFill>
                <a:srgbClr val="2E86A8"/>
              </a:solidFill>
              <a:prstDash val="solid"/>
              <a:miter/>
            </a:ln>
          </p:spPr>
          <p:txBody>
            <a:bodyPr vert="horz" wrap="square" lIns="80330" tIns="80330" rIns="80330" bIns="80330" anchor="ctr" anchorCtr="1" compatLnSpc="1">
              <a:noAutofit/>
            </a:bodyPr>
            <a:lstStyle/>
            <a:p>
              <a:pPr marL="0" marR="0" lvl="0" indent="0" algn="ctr" defTabSz="577845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300" b="0" i="0" u="none" strike="noStrike" kern="1200" cap="none" spc="0" baseline="0" dirty="0">
                  <a:solidFill>
                    <a:srgbClr val="002060"/>
                  </a:solidFill>
                  <a:uFillTx/>
                  <a:latin typeface="Tahoma" pitchFamily="34"/>
                  <a:ea typeface="Tahoma" pitchFamily="34"/>
                  <a:cs typeface="Tahoma" pitchFamily="34"/>
                </a:rPr>
                <a:t>Développer des compétences orales</a:t>
              </a: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25B03C0C-C6AC-4DE7-BB96-F4A95AC2E311}"/>
                </a:ext>
              </a:extLst>
            </p:cNvPr>
            <p:cNvSpPr/>
            <p:nvPr/>
          </p:nvSpPr>
          <p:spPr>
            <a:xfrm>
              <a:off x="5073584" y="970480"/>
              <a:ext cx="5262820" cy="526282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262818"/>
                <a:gd name="f4" fmla="val 3573415"/>
                <a:gd name="f5" fmla="val 174390"/>
                <a:gd name="f6" fmla="val 2631409"/>
                <a:gd name="f7" fmla="val 17458591"/>
                <a:gd name="f8" fmla="val 3618265"/>
                <a:gd name="f9" fmla="*/ f0 1 5262818"/>
                <a:gd name="f10" fmla="*/ f1 1 5262818"/>
                <a:gd name="f11" fmla="+- f3 0 f2"/>
                <a:gd name="f12" fmla="*/ f11 1 5262818"/>
                <a:gd name="f13" fmla="*/ 0 1 f12"/>
                <a:gd name="f14" fmla="*/ 5262818 1 f12"/>
                <a:gd name="f15" fmla="*/ f13 f9 1"/>
                <a:gd name="f16" fmla="*/ f14 f9 1"/>
                <a:gd name="f17" fmla="*/ f14 f10 1"/>
                <a:gd name="f18" fmla="*/ f1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5262818" h="5262818">
                  <a:moveTo>
                    <a:pt x="f4" y="f5"/>
                  </a:moveTo>
                  <a:arcTo wR="f6" hR="f6" stAng="f7" swAng="f8"/>
                </a:path>
              </a:pathLst>
            </a:custGeom>
            <a:noFill/>
            <a:ln w="6345" cap="flat">
              <a:solidFill>
                <a:srgbClr val="3494BA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3F2CB3A4-1B3E-4837-8BA9-5B973A38B311}"/>
                </a:ext>
              </a:extLst>
            </p:cNvPr>
            <p:cNvSpPr/>
            <p:nvPr/>
          </p:nvSpPr>
          <p:spPr>
            <a:xfrm>
              <a:off x="9334597" y="3229596"/>
              <a:ext cx="2003614" cy="74456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03611"/>
                <a:gd name="f7" fmla="val 744571"/>
                <a:gd name="f8" fmla="val 124098"/>
                <a:gd name="f9" fmla="val 55561"/>
                <a:gd name="f10" fmla="val 1879513"/>
                <a:gd name="f11" fmla="val 1948050"/>
                <a:gd name="f12" fmla="val 620473"/>
                <a:gd name="f13" fmla="val 689010"/>
                <a:gd name="f14" fmla="+- 0 0 -90"/>
                <a:gd name="f15" fmla="*/ f3 1 2003611"/>
                <a:gd name="f16" fmla="*/ f4 1 744571"/>
                <a:gd name="f17" fmla="+- f7 0 f5"/>
                <a:gd name="f18" fmla="+- f6 0 f5"/>
                <a:gd name="f19" fmla="*/ f14 f0 1"/>
                <a:gd name="f20" fmla="*/ f18 1 2003611"/>
                <a:gd name="f21" fmla="*/ f17 1 744571"/>
                <a:gd name="f22" fmla="*/ 0 f18 1"/>
                <a:gd name="f23" fmla="*/ 124098 f17 1"/>
                <a:gd name="f24" fmla="*/ 124098 f18 1"/>
                <a:gd name="f25" fmla="*/ 0 f17 1"/>
                <a:gd name="f26" fmla="*/ 1879513 f18 1"/>
                <a:gd name="f27" fmla="*/ 2003611 f18 1"/>
                <a:gd name="f28" fmla="*/ 620473 f17 1"/>
                <a:gd name="f29" fmla="*/ 744571 f17 1"/>
                <a:gd name="f30" fmla="*/ f19 1 f2"/>
                <a:gd name="f31" fmla="*/ f22 1 2003611"/>
                <a:gd name="f32" fmla="*/ f23 1 744571"/>
                <a:gd name="f33" fmla="*/ f24 1 2003611"/>
                <a:gd name="f34" fmla="*/ f25 1 744571"/>
                <a:gd name="f35" fmla="*/ f26 1 2003611"/>
                <a:gd name="f36" fmla="*/ f27 1 2003611"/>
                <a:gd name="f37" fmla="*/ f28 1 744571"/>
                <a:gd name="f38" fmla="*/ f29 1 744571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2003611" h="744571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FFFFFF"/>
            </a:solidFill>
            <a:ln w="19046" cap="flat">
              <a:solidFill>
                <a:srgbClr val="2E86A8"/>
              </a:solidFill>
              <a:prstDash val="solid"/>
              <a:miter/>
            </a:ln>
          </p:spPr>
          <p:txBody>
            <a:bodyPr vert="horz" wrap="square" lIns="85880" tIns="85880" rIns="85880" bIns="85880" anchor="ctr" anchorCtr="1" compatLnSpc="1">
              <a:noAutofit/>
            </a:bodyPr>
            <a:lstStyle/>
            <a:p>
              <a:pPr marL="0" marR="0" lvl="0" indent="0" algn="ctr" defTabSz="577845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300" b="0" i="0" u="none" strike="noStrike" kern="1200" cap="none" spc="0" baseline="0">
                  <a:solidFill>
                    <a:srgbClr val="002060"/>
                  </a:solidFill>
                  <a:uFillTx/>
                  <a:latin typeface="Tahoma" pitchFamily="34"/>
                  <a:ea typeface="Tahoma" pitchFamily="34"/>
                  <a:cs typeface="Tahoma" pitchFamily="34"/>
                </a:rPr>
                <a:t>Engagement dans la parole et force de conviction</a:t>
              </a:r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45677365-650D-4504-BCBB-62C6ED388240}"/>
                </a:ext>
              </a:extLst>
            </p:cNvPr>
            <p:cNvSpPr/>
            <p:nvPr/>
          </p:nvSpPr>
          <p:spPr>
            <a:xfrm>
              <a:off x="5074042" y="967288"/>
              <a:ext cx="5262820" cy="526282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262818"/>
                <a:gd name="f4" fmla="val 5232222"/>
                <a:gd name="f5" fmla="val 3031517"/>
                <a:gd name="f6" fmla="val 2631409"/>
                <a:gd name="f7" fmla="val 524747"/>
                <a:gd name="f8" fmla="val 3324707"/>
                <a:gd name="f9" fmla="*/ f0 1 5262818"/>
                <a:gd name="f10" fmla="*/ f1 1 5262818"/>
                <a:gd name="f11" fmla="+- f3 0 f2"/>
                <a:gd name="f12" fmla="*/ f11 1 5262818"/>
                <a:gd name="f13" fmla="*/ 0 1 f12"/>
                <a:gd name="f14" fmla="*/ 5262818 1 f12"/>
                <a:gd name="f15" fmla="*/ f13 f9 1"/>
                <a:gd name="f16" fmla="*/ f14 f9 1"/>
                <a:gd name="f17" fmla="*/ f14 f10 1"/>
                <a:gd name="f18" fmla="*/ f1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5262818" h="5262818">
                  <a:moveTo>
                    <a:pt x="f4" y="f5"/>
                  </a:moveTo>
                  <a:arcTo wR="f6" hR="f6" stAng="f7" swAng="f8"/>
                </a:path>
              </a:pathLst>
            </a:custGeom>
            <a:noFill/>
            <a:ln w="6345" cap="flat">
              <a:solidFill>
                <a:srgbClr val="3494BA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0A4EBFCD-4E96-4638-AC1A-18B7E1DC4BD0}"/>
                </a:ext>
              </a:extLst>
            </p:cNvPr>
            <p:cNvSpPr/>
            <p:nvPr/>
          </p:nvSpPr>
          <p:spPr>
            <a:xfrm>
              <a:off x="6656173" y="5880076"/>
              <a:ext cx="2173830" cy="70051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73833"/>
                <a:gd name="f7" fmla="val 700510"/>
                <a:gd name="f8" fmla="val 116754"/>
                <a:gd name="f9" fmla="val 52273"/>
                <a:gd name="f10" fmla="val 2057079"/>
                <a:gd name="f11" fmla="val 2121560"/>
                <a:gd name="f12" fmla="val 583756"/>
                <a:gd name="f13" fmla="val 648237"/>
                <a:gd name="f14" fmla="+- 0 0 -90"/>
                <a:gd name="f15" fmla="*/ f3 1 2173833"/>
                <a:gd name="f16" fmla="*/ f4 1 700510"/>
                <a:gd name="f17" fmla="+- f7 0 f5"/>
                <a:gd name="f18" fmla="+- f6 0 f5"/>
                <a:gd name="f19" fmla="*/ f14 f0 1"/>
                <a:gd name="f20" fmla="*/ f18 1 2173833"/>
                <a:gd name="f21" fmla="*/ f17 1 700510"/>
                <a:gd name="f22" fmla="*/ 0 f18 1"/>
                <a:gd name="f23" fmla="*/ 116754 f17 1"/>
                <a:gd name="f24" fmla="*/ 116754 f18 1"/>
                <a:gd name="f25" fmla="*/ 0 f17 1"/>
                <a:gd name="f26" fmla="*/ 2057079 f18 1"/>
                <a:gd name="f27" fmla="*/ 2173833 f18 1"/>
                <a:gd name="f28" fmla="*/ 583756 f17 1"/>
                <a:gd name="f29" fmla="*/ 700510 f17 1"/>
                <a:gd name="f30" fmla="*/ f19 1 f2"/>
                <a:gd name="f31" fmla="*/ f22 1 2173833"/>
                <a:gd name="f32" fmla="*/ f23 1 700510"/>
                <a:gd name="f33" fmla="*/ f24 1 2173833"/>
                <a:gd name="f34" fmla="*/ f25 1 700510"/>
                <a:gd name="f35" fmla="*/ f26 1 2173833"/>
                <a:gd name="f36" fmla="*/ f27 1 2173833"/>
                <a:gd name="f37" fmla="*/ f28 1 700510"/>
                <a:gd name="f38" fmla="*/ f29 1 700510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2173833" h="700510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FFFFFF"/>
            </a:solidFill>
            <a:ln w="19046" cap="flat">
              <a:solidFill>
                <a:srgbClr val="2E86A8"/>
              </a:solidFill>
              <a:prstDash val="solid"/>
              <a:miter/>
            </a:ln>
          </p:spPr>
          <p:txBody>
            <a:bodyPr vert="horz" wrap="square" lIns="83722" tIns="83722" rIns="83722" bIns="83722" anchor="ctr" anchorCtr="1" compatLnSpc="1">
              <a:noAutofit/>
            </a:bodyPr>
            <a:lstStyle/>
            <a:p>
              <a:pPr marL="0" marR="0" lvl="0" indent="0" algn="ctr" defTabSz="577845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300" b="0" i="0" u="none" strike="noStrike" kern="1200" cap="none" spc="0" baseline="0">
                  <a:solidFill>
                    <a:srgbClr val="002060"/>
                  </a:solidFill>
                  <a:uFillTx/>
                  <a:latin typeface="Tahoma" pitchFamily="34"/>
                  <a:ea typeface="Tahoma" pitchFamily="34"/>
                  <a:cs typeface="Tahoma" pitchFamily="34"/>
                </a:rPr>
                <a:t>Développer l’esprit critique de l’élève</a:t>
              </a: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57FD516B-774D-4D91-854D-027A834C95C0}"/>
                </a:ext>
              </a:extLst>
            </p:cNvPr>
            <p:cNvSpPr/>
            <p:nvPr/>
          </p:nvSpPr>
          <p:spPr>
            <a:xfrm>
              <a:off x="5073292" y="967416"/>
              <a:ext cx="5262820" cy="526282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262818"/>
                <a:gd name="f4" fmla="val 1558492"/>
                <a:gd name="f5" fmla="val 5034150"/>
                <a:gd name="f6" fmla="val 2631409"/>
                <a:gd name="f7" fmla="val 6843757"/>
                <a:gd name="f8" fmla="val 3582678"/>
                <a:gd name="f9" fmla="*/ f0 1 5262818"/>
                <a:gd name="f10" fmla="*/ f1 1 5262818"/>
                <a:gd name="f11" fmla="+- f3 0 f2"/>
                <a:gd name="f12" fmla="*/ f11 1 5262818"/>
                <a:gd name="f13" fmla="*/ 0 1 f12"/>
                <a:gd name="f14" fmla="*/ 5262818 1 f12"/>
                <a:gd name="f15" fmla="*/ f13 f9 1"/>
                <a:gd name="f16" fmla="*/ f14 f9 1"/>
                <a:gd name="f17" fmla="*/ f14 f10 1"/>
                <a:gd name="f18" fmla="*/ f1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5262818" h="5262818">
                  <a:moveTo>
                    <a:pt x="f4" y="f5"/>
                  </a:moveTo>
                  <a:arcTo wR="f6" hR="f6" stAng="f7" swAng="f8"/>
                </a:path>
              </a:pathLst>
            </a:custGeom>
            <a:noFill/>
            <a:ln w="6345" cap="flat">
              <a:solidFill>
                <a:srgbClr val="3494BA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8A2A5A08-2FE4-4B7C-90C7-60D716BF494C}"/>
                </a:ext>
              </a:extLst>
            </p:cNvPr>
            <p:cNvSpPr/>
            <p:nvPr/>
          </p:nvSpPr>
          <p:spPr>
            <a:xfrm>
              <a:off x="4205380" y="3346082"/>
              <a:ext cx="1736409" cy="51161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36412"/>
                <a:gd name="f7" fmla="val 511614"/>
                <a:gd name="f8" fmla="val 85271"/>
                <a:gd name="f9" fmla="val 38177"/>
                <a:gd name="f10" fmla="val 1651141"/>
                <a:gd name="f11" fmla="val 1698235"/>
                <a:gd name="f12" fmla="val 426343"/>
                <a:gd name="f13" fmla="val 473437"/>
                <a:gd name="f14" fmla="+- 0 0 -90"/>
                <a:gd name="f15" fmla="*/ f3 1 1736412"/>
                <a:gd name="f16" fmla="*/ f4 1 511614"/>
                <a:gd name="f17" fmla="+- f7 0 f5"/>
                <a:gd name="f18" fmla="+- f6 0 f5"/>
                <a:gd name="f19" fmla="*/ f14 f0 1"/>
                <a:gd name="f20" fmla="*/ f18 1 1736412"/>
                <a:gd name="f21" fmla="*/ f17 1 511614"/>
                <a:gd name="f22" fmla="*/ 0 f18 1"/>
                <a:gd name="f23" fmla="*/ 85271 f17 1"/>
                <a:gd name="f24" fmla="*/ 85271 f18 1"/>
                <a:gd name="f25" fmla="*/ 0 f17 1"/>
                <a:gd name="f26" fmla="*/ 1651141 f18 1"/>
                <a:gd name="f27" fmla="*/ 1736412 f18 1"/>
                <a:gd name="f28" fmla="*/ 426343 f17 1"/>
                <a:gd name="f29" fmla="*/ 511614 f17 1"/>
                <a:gd name="f30" fmla="*/ f19 1 f2"/>
                <a:gd name="f31" fmla="*/ f22 1 1736412"/>
                <a:gd name="f32" fmla="*/ f23 1 511614"/>
                <a:gd name="f33" fmla="*/ f24 1 1736412"/>
                <a:gd name="f34" fmla="*/ f25 1 511614"/>
                <a:gd name="f35" fmla="*/ f26 1 1736412"/>
                <a:gd name="f36" fmla="*/ f27 1 1736412"/>
                <a:gd name="f37" fmla="*/ f28 1 511614"/>
                <a:gd name="f38" fmla="*/ f29 1 511614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1736412" h="511614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FFFFFF"/>
            </a:solidFill>
            <a:ln w="19046" cap="flat">
              <a:solidFill>
                <a:srgbClr val="2E86A8"/>
              </a:solidFill>
              <a:prstDash val="solid"/>
              <a:miter/>
            </a:ln>
          </p:spPr>
          <p:txBody>
            <a:bodyPr vert="horz" wrap="square" lIns="74505" tIns="74505" rIns="74505" bIns="74505" anchor="ctr" anchorCtr="1" compatLnSpc="1">
              <a:noAutofit/>
            </a:bodyPr>
            <a:lstStyle/>
            <a:p>
              <a:pPr marL="0" marR="0" lvl="0" indent="0" algn="ctr" defTabSz="577845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300" b="0" i="0" u="none" strike="noStrike" kern="1200" cap="none" spc="0" baseline="0" dirty="0">
                  <a:solidFill>
                    <a:srgbClr val="002060"/>
                  </a:solidFill>
                  <a:uFillTx/>
                  <a:latin typeface="Tahoma" pitchFamily="34"/>
                  <a:ea typeface="Tahoma" pitchFamily="34"/>
                  <a:cs typeface="Tahoma" pitchFamily="34"/>
                </a:rPr>
                <a:t>Argumenter et relier les savoirs</a:t>
              </a:r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0C696263-5EB3-4A1F-88A9-1D0FC5CA32F9}"/>
                </a:ext>
              </a:extLst>
            </p:cNvPr>
            <p:cNvSpPr/>
            <p:nvPr/>
          </p:nvSpPr>
          <p:spPr>
            <a:xfrm>
              <a:off x="5073584" y="970480"/>
              <a:ext cx="5262820" cy="526282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262818"/>
                <a:gd name="f4" fmla="val 15322"/>
                <a:gd name="f5" fmla="val 2347848"/>
                <a:gd name="f6" fmla="val 2631409"/>
                <a:gd name="f7" fmla="val 11171172"/>
                <a:gd name="f8" fmla="val 3768928"/>
                <a:gd name="f9" fmla="*/ f0 1 5262818"/>
                <a:gd name="f10" fmla="*/ f1 1 5262818"/>
                <a:gd name="f11" fmla="+- f3 0 f2"/>
                <a:gd name="f12" fmla="*/ f11 1 5262818"/>
                <a:gd name="f13" fmla="*/ 0 1 f12"/>
                <a:gd name="f14" fmla="*/ 5262818 1 f12"/>
                <a:gd name="f15" fmla="*/ f13 f9 1"/>
                <a:gd name="f16" fmla="*/ f14 f9 1"/>
                <a:gd name="f17" fmla="*/ f14 f10 1"/>
                <a:gd name="f18" fmla="*/ f1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5262818" h="5262818">
                  <a:moveTo>
                    <a:pt x="f4" y="f5"/>
                  </a:moveTo>
                  <a:arcTo wR="f6" hR="f6" stAng="f7" swAng="f8"/>
                </a:path>
              </a:pathLst>
            </a:custGeom>
            <a:noFill/>
            <a:ln w="6345" cap="flat">
              <a:solidFill>
                <a:srgbClr val="3494BA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pic>
        <p:nvPicPr>
          <p:cNvPr id="33" name="Graphique 78" descr="Retour">
            <a:extLst>
              <a:ext uri="{FF2B5EF4-FFF2-40B4-BE49-F238E27FC236}">
                <a16:creationId xmlns:a16="http://schemas.microsoft.com/office/drawing/2014/main" id="{6A2E7650-F92F-411E-A1A2-1229BA896DA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9497581" y="1054512"/>
            <a:ext cx="866778" cy="75610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4" name="Graphique 82" descr="Flèche : pivoter à droite">
            <a:extLst>
              <a:ext uri="{FF2B5EF4-FFF2-40B4-BE49-F238E27FC236}">
                <a16:creationId xmlns:a16="http://schemas.microsoft.com/office/drawing/2014/main" id="{E712A0BD-B3CC-450C-B17B-91A5D5CBA61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10310895" y="4345171"/>
            <a:ext cx="914400" cy="9144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5" name="ZoneTexte 83">
            <a:extLst>
              <a:ext uri="{FF2B5EF4-FFF2-40B4-BE49-F238E27FC236}">
                <a16:creationId xmlns:a16="http://schemas.microsoft.com/office/drawing/2014/main" id="{159593D2-14C0-440A-BC5B-8D013F78D296}"/>
              </a:ext>
            </a:extLst>
          </p:cNvPr>
          <p:cNvSpPr txBox="1"/>
          <p:nvPr/>
        </p:nvSpPr>
        <p:spPr>
          <a:xfrm>
            <a:off x="10445566" y="252017"/>
            <a:ext cx="1609289" cy="2100575"/>
          </a:xfrm>
          <a:prstGeom prst="rect">
            <a:avLst/>
          </a:prstGeom>
          <a:solidFill>
            <a:srgbClr val="FF9999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50" b="1" i="1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Quelles pistes?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0" i="0" u="none" strike="noStrike" kern="1200" cap="none" spc="0" baseline="0" dirty="0">
                <a:solidFill>
                  <a:srgbClr val="000000"/>
                </a:solidFill>
                <a:uFillTx/>
                <a:latin typeface="Bahnschrift SemiBold" pitchFamily="34"/>
              </a:rPr>
              <a:t>- Exercices sur la voix, le souffle, la gestuelle, la posture, la gestion du stress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0" i="0" u="none" strike="noStrike" kern="0" cap="none" spc="0" baseline="0" dirty="0">
                <a:solidFill>
                  <a:srgbClr val="000000"/>
                </a:solidFill>
                <a:uFillTx/>
                <a:latin typeface="Bahnschrift SemiBold" pitchFamily="34"/>
              </a:rPr>
              <a:t>-Reproduire des procès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0" i="0" u="none" strike="noStrike" kern="1200" cap="none" spc="0" baseline="0" dirty="0">
                <a:solidFill>
                  <a:srgbClr val="000000"/>
                </a:solidFill>
                <a:uFillTx/>
                <a:latin typeface="Bahnschrift SemiBold" pitchFamily="34"/>
              </a:rPr>
              <a:t>- S’appuyer sur des pièces de théâtre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0" i="0" u="none" strike="noStrike" kern="0" cap="none" spc="0" baseline="0" dirty="0">
                <a:solidFill>
                  <a:srgbClr val="000000"/>
                </a:solidFill>
                <a:uFillTx/>
                <a:latin typeface="Bahnschrift SemiBold" pitchFamily="34"/>
              </a:rPr>
              <a:t>- Filmer les élèves pour analyser les prestations orales</a:t>
            </a:r>
            <a:endParaRPr lang="fr-FR" sz="1000" b="0" i="0" u="none" strike="noStrike" kern="1200" cap="none" spc="0" baseline="0" dirty="0">
              <a:solidFill>
                <a:srgbClr val="000000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0" i="0" u="none" strike="noStrike" kern="0" cap="none" spc="0" baseline="0" dirty="0">
                <a:solidFill>
                  <a:srgbClr val="000000"/>
                </a:solidFill>
                <a:uFillTx/>
                <a:latin typeface="Bahnschrift SemiBold" pitchFamily="34"/>
              </a:rPr>
              <a:t>- Utiliser une grille de compétences orales</a:t>
            </a:r>
            <a:endParaRPr lang="fr-FR" sz="1200" b="0" i="0" u="none" strike="noStrike" kern="1200" cap="none" spc="0" baseline="0" dirty="0">
              <a:solidFill>
                <a:srgbClr val="000000"/>
              </a:solidFill>
              <a:uFillTx/>
              <a:latin typeface="Bahnschrift SemiBold" pitchFamily="34"/>
            </a:endParaRPr>
          </a:p>
        </p:txBody>
      </p:sp>
      <p:sp>
        <p:nvSpPr>
          <p:cNvPr id="36" name="ZoneTexte 86">
            <a:extLst>
              <a:ext uri="{FF2B5EF4-FFF2-40B4-BE49-F238E27FC236}">
                <a16:creationId xmlns:a16="http://schemas.microsoft.com/office/drawing/2014/main" id="{79AB2A35-4E3E-44DA-A3A8-F8C29D6C546C}"/>
              </a:ext>
            </a:extLst>
          </p:cNvPr>
          <p:cNvSpPr txBox="1"/>
          <p:nvPr/>
        </p:nvSpPr>
        <p:spPr>
          <a:xfrm>
            <a:off x="10054385" y="5512277"/>
            <a:ext cx="1920477" cy="869466"/>
          </a:xfrm>
          <a:prstGeom prst="rect">
            <a:avLst/>
          </a:prstGeom>
          <a:solidFill>
            <a:srgbClr val="FF9999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50" b="1" i="1" u="none" strike="noStrike" kern="0" cap="none" spc="0" baseline="0">
                <a:solidFill>
                  <a:srgbClr val="000000"/>
                </a:solidFill>
                <a:uFillTx/>
                <a:latin typeface="Calibri"/>
              </a:rPr>
              <a:t>Quelles pistes?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0" i="0" u="none" strike="noStrike" kern="1200" cap="none" spc="0" baseline="0">
                <a:solidFill>
                  <a:srgbClr val="000000"/>
                </a:solidFill>
                <a:uFillTx/>
                <a:latin typeface="Bahnschrift SemiBold" pitchFamily="34"/>
              </a:rPr>
              <a:t>- Séances sous forme de débats argumentés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0" i="0" u="none" strike="noStrike" kern="1200" cap="none" spc="0" baseline="0">
                <a:solidFill>
                  <a:srgbClr val="000000"/>
                </a:solidFill>
                <a:uFillTx/>
                <a:latin typeface="Bahnschrift SemiBold" pitchFamily="34"/>
              </a:rPr>
              <a:t>- Comparer des débats politiques</a:t>
            </a:r>
          </a:p>
        </p:txBody>
      </p:sp>
      <p:pic>
        <p:nvPicPr>
          <p:cNvPr id="37" name="Graphique 88" descr="Flèche : pivoter à gauche">
            <a:extLst>
              <a:ext uri="{FF2B5EF4-FFF2-40B4-BE49-F238E27FC236}">
                <a16:creationId xmlns:a16="http://schemas.microsoft.com/office/drawing/2014/main" id="{D2A8D6A1-F006-4224-BAD2-AEE18582867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4139534" y="4259586"/>
            <a:ext cx="914400" cy="9144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8" name="ZoneTexte 89">
            <a:extLst>
              <a:ext uri="{FF2B5EF4-FFF2-40B4-BE49-F238E27FC236}">
                <a16:creationId xmlns:a16="http://schemas.microsoft.com/office/drawing/2014/main" id="{C45038E6-003D-4498-9D04-097E9D0E19AD}"/>
              </a:ext>
            </a:extLst>
          </p:cNvPr>
          <p:cNvSpPr txBox="1"/>
          <p:nvPr/>
        </p:nvSpPr>
        <p:spPr>
          <a:xfrm>
            <a:off x="3534722" y="5395837"/>
            <a:ext cx="2157545" cy="1331137"/>
          </a:xfrm>
          <a:prstGeom prst="rect">
            <a:avLst/>
          </a:prstGeom>
          <a:solidFill>
            <a:srgbClr val="FF9999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50" b="1" i="1" u="none" strike="noStrike" kern="0" cap="none" spc="0" baseline="0">
                <a:solidFill>
                  <a:srgbClr val="000000"/>
                </a:solidFill>
                <a:uFillTx/>
                <a:latin typeface="Calibri"/>
              </a:rPr>
              <a:t>Quelles pistes?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0" i="0" u="none" strike="noStrike" kern="0" cap="none" spc="0" baseline="0">
                <a:solidFill>
                  <a:srgbClr val="000000"/>
                </a:solidFill>
                <a:uFillTx/>
                <a:latin typeface="Bahnschrift SemiBold" pitchFamily="34"/>
              </a:rPr>
              <a:t>- Etablir un planning d’e</a:t>
            </a:r>
            <a:r>
              <a:rPr lang="fr-FR" sz="1000" b="0" i="0" u="none" strike="noStrike" kern="1200" cap="none" spc="0" baseline="0">
                <a:solidFill>
                  <a:srgbClr val="000000"/>
                </a:solidFill>
                <a:uFillTx/>
                <a:latin typeface="Bahnschrift SemiBold" pitchFamily="34"/>
              </a:rPr>
              <a:t>xposés réalisés dans le cadre de l’enseignement par un « élève expert » sur une question du programme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0" i="0" u="none" strike="noStrike" kern="0" cap="none" spc="0" baseline="0">
                <a:solidFill>
                  <a:srgbClr val="000000"/>
                </a:solidFill>
                <a:uFillTx/>
                <a:latin typeface="Bahnschrift SemiBold" pitchFamily="34"/>
              </a:rPr>
              <a:t>- Utiliser un journal de bord pour alimenter la réflexion de l’élève</a:t>
            </a:r>
            <a:endParaRPr lang="fr-FR" sz="1000" b="0" i="0" u="none" strike="noStrike" kern="1200" cap="none" spc="0" baseline="0">
              <a:solidFill>
                <a:srgbClr val="000000"/>
              </a:solidFill>
              <a:uFillTx/>
              <a:latin typeface="Bahnschrift SemiBold" pitchFamily="34"/>
            </a:endParaRPr>
          </a:p>
        </p:txBody>
      </p:sp>
      <p:pic>
        <p:nvPicPr>
          <p:cNvPr id="39" name="Graphique 91" descr="Retour">
            <a:extLst>
              <a:ext uri="{FF2B5EF4-FFF2-40B4-BE49-F238E27FC236}">
                <a16:creationId xmlns:a16="http://schemas.microsoft.com/office/drawing/2014/main" id="{D91E1B68-9861-40F1-8E2D-BEA588C7317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5472656" y="619999"/>
            <a:ext cx="866778" cy="8667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0" name="ZoneTexte 94">
            <a:extLst>
              <a:ext uri="{FF2B5EF4-FFF2-40B4-BE49-F238E27FC236}">
                <a16:creationId xmlns:a16="http://schemas.microsoft.com/office/drawing/2014/main" id="{8BCEB290-2D53-4AB3-9EE2-52AD5E2EFF04}"/>
              </a:ext>
            </a:extLst>
          </p:cNvPr>
          <p:cNvSpPr txBox="1"/>
          <p:nvPr/>
        </p:nvSpPr>
        <p:spPr>
          <a:xfrm>
            <a:off x="3728374" y="546052"/>
            <a:ext cx="1670471" cy="1177244"/>
          </a:xfrm>
          <a:prstGeom prst="rect">
            <a:avLst/>
          </a:prstGeom>
          <a:solidFill>
            <a:srgbClr val="FF9999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50" b="1" i="1" u="none" strike="noStrike" kern="0" cap="none" spc="0" baseline="0">
                <a:solidFill>
                  <a:srgbClr val="000000"/>
                </a:solidFill>
                <a:uFillTx/>
                <a:latin typeface="Calibri"/>
              </a:rPr>
              <a:t>Quelles pistes? </a:t>
            </a:r>
            <a:endParaRPr lang="fr-FR" sz="1000" b="0" i="1" u="none" strike="noStrike" kern="0" cap="none" spc="0" baseline="0">
              <a:solidFill>
                <a:srgbClr val="000000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0" i="0" u="none" strike="noStrike" kern="1200" cap="none" spc="0" baseline="0">
                <a:solidFill>
                  <a:srgbClr val="000000"/>
                </a:solidFill>
                <a:uFillTx/>
                <a:latin typeface="Bahnschrift SemiBold" pitchFamily="34"/>
              </a:rPr>
              <a:t>- Créer des rituels de prise de parole en début ou fin de cours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0" i="0" u="none" strike="noStrike" kern="1200" cap="none" spc="0" baseline="0">
                <a:solidFill>
                  <a:srgbClr val="000000"/>
                </a:solidFill>
                <a:uFillTx/>
                <a:latin typeface="Bahnschrift SemiBold" pitchFamily="34"/>
              </a:rPr>
              <a:t>- Articuler l’oralité et les savoirs tout au long du cycle terminal </a:t>
            </a:r>
          </a:p>
        </p:txBody>
      </p:sp>
      <p:sp>
        <p:nvSpPr>
          <p:cNvPr id="41" name="ZoneTexte 95">
            <a:extLst>
              <a:ext uri="{FF2B5EF4-FFF2-40B4-BE49-F238E27FC236}">
                <a16:creationId xmlns:a16="http://schemas.microsoft.com/office/drawing/2014/main" id="{59DB4830-F254-4DF2-A037-C71D8721139B}"/>
              </a:ext>
            </a:extLst>
          </p:cNvPr>
          <p:cNvSpPr txBox="1"/>
          <p:nvPr/>
        </p:nvSpPr>
        <p:spPr>
          <a:xfrm>
            <a:off x="546536" y="2895731"/>
            <a:ext cx="1790706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L’oral</a:t>
            </a:r>
          </a:p>
        </p:txBody>
      </p:sp>
      <p:sp>
        <p:nvSpPr>
          <p:cNvPr id="42" name="ZoneTexte 99">
            <a:extLst>
              <a:ext uri="{FF2B5EF4-FFF2-40B4-BE49-F238E27FC236}">
                <a16:creationId xmlns:a16="http://schemas.microsoft.com/office/drawing/2014/main" id="{00E9364C-E064-4F30-9D44-8E6BC7942C6F}"/>
              </a:ext>
            </a:extLst>
          </p:cNvPr>
          <p:cNvSpPr txBox="1"/>
          <p:nvPr/>
        </p:nvSpPr>
        <p:spPr>
          <a:xfrm>
            <a:off x="6997282" y="3313100"/>
            <a:ext cx="1346197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LE GRAND ORAL</a:t>
            </a:r>
          </a:p>
        </p:txBody>
      </p:sp>
      <p:sp>
        <p:nvSpPr>
          <p:cNvPr id="43" name="ZoneTexte 100">
            <a:extLst>
              <a:ext uri="{FF2B5EF4-FFF2-40B4-BE49-F238E27FC236}">
                <a16:creationId xmlns:a16="http://schemas.microsoft.com/office/drawing/2014/main" id="{20ED12EA-4378-4EE7-8363-1858C8CC9BFD}"/>
              </a:ext>
            </a:extLst>
          </p:cNvPr>
          <p:cNvSpPr txBox="1"/>
          <p:nvPr/>
        </p:nvSpPr>
        <p:spPr>
          <a:xfrm>
            <a:off x="6235641" y="3998184"/>
            <a:ext cx="1004806" cy="116955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50" b="0" i="0" u="none" strike="noStrike" kern="1200" cap="none" spc="0" baseline="0" dirty="0">
                <a:solidFill>
                  <a:srgbClr val="FFFFFF"/>
                </a:solidFill>
                <a:uFillTx/>
                <a:latin typeface="Tahoma" pitchFamily="34"/>
                <a:ea typeface="Tahoma" pitchFamily="34"/>
                <a:cs typeface="Tahoma" pitchFamily="34"/>
              </a:rPr>
              <a:t>Projection dans le futur:  </a:t>
            </a:r>
            <a:r>
              <a:rPr lang="fr-FR" sz="1000" b="0" i="0" u="none" strike="noStrike" kern="1200" cap="none" spc="0" baseline="0" dirty="0">
                <a:solidFill>
                  <a:srgbClr val="FFFFFF"/>
                </a:solidFill>
                <a:uFillTx/>
                <a:latin typeface="Tahoma" pitchFamily="34"/>
                <a:ea typeface="Tahoma" pitchFamily="34"/>
                <a:cs typeface="Tahoma" pitchFamily="34"/>
              </a:rPr>
              <a:t>projets</a:t>
            </a:r>
            <a:r>
              <a:rPr lang="fr-FR" sz="1050" b="0" i="0" u="none" strike="noStrike" kern="1200" cap="none" spc="0" baseline="0" dirty="0">
                <a:solidFill>
                  <a:srgbClr val="FFFFFF"/>
                </a:solidFill>
                <a:uFillTx/>
                <a:latin typeface="Tahoma" pitchFamily="34"/>
                <a:ea typeface="Tahoma" pitchFamily="34"/>
                <a:cs typeface="Tahoma" pitchFamily="34"/>
              </a:rPr>
              <a:t> d’orientation, voire professionnel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7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4" name="ZoneTexte 101">
            <a:extLst>
              <a:ext uri="{FF2B5EF4-FFF2-40B4-BE49-F238E27FC236}">
                <a16:creationId xmlns:a16="http://schemas.microsoft.com/office/drawing/2014/main" id="{B0B53623-9238-463E-9770-BAD4FDC22522}"/>
              </a:ext>
            </a:extLst>
          </p:cNvPr>
          <p:cNvSpPr txBox="1"/>
          <p:nvPr/>
        </p:nvSpPr>
        <p:spPr>
          <a:xfrm>
            <a:off x="8060789" y="4102095"/>
            <a:ext cx="1056698" cy="12234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50" b="0" i="0" u="none" strike="noStrike" kern="1200" cap="none" spc="0" baseline="0" dirty="0">
                <a:solidFill>
                  <a:srgbClr val="FFFFFF"/>
                </a:solidFill>
                <a:uFillTx/>
                <a:latin typeface="Tahoma" pitchFamily="34"/>
                <a:ea typeface="Tahoma" pitchFamily="34"/>
                <a:cs typeface="Tahoma" pitchFamily="34"/>
              </a:rPr>
              <a:t>Choix de deux questions en lien avec une ou deux spécialités du cycle terminal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5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5" name="ZoneTexte 102">
            <a:extLst>
              <a:ext uri="{FF2B5EF4-FFF2-40B4-BE49-F238E27FC236}">
                <a16:creationId xmlns:a16="http://schemas.microsoft.com/office/drawing/2014/main" id="{58D73C57-3FCC-4DA7-8B03-04EA98B771E1}"/>
              </a:ext>
            </a:extLst>
          </p:cNvPr>
          <p:cNvSpPr txBox="1"/>
          <p:nvPr/>
        </p:nvSpPr>
        <p:spPr>
          <a:xfrm>
            <a:off x="7242025" y="2146197"/>
            <a:ext cx="953106" cy="10618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50" b="0" i="0" u="none" strike="noStrike" kern="1200" cap="none" spc="0" baseline="0" dirty="0">
                <a:solidFill>
                  <a:srgbClr val="FFFFFF"/>
                </a:solidFill>
                <a:uFillTx/>
                <a:latin typeface="Tahoma" pitchFamily="34"/>
                <a:ea typeface="Tahoma" pitchFamily="34"/>
                <a:cs typeface="Tahoma" pitchFamily="34"/>
              </a:rPr>
              <a:t>Appétences des élèves, intérêts pour des enjeux sociaux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5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6" name="Rectangle 103">
            <a:extLst>
              <a:ext uri="{FF2B5EF4-FFF2-40B4-BE49-F238E27FC236}">
                <a16:creationId xmlns:a16="http://schemas.microsoft.com/office/drawing/2014/main" id="{B20EE695-2F85-4141-BB86-8497BB92FF55}"/>
              </a:ext>
            </a:extLst>
          </p:cNvPr>
          <p:cNvSpPr/>
          <p:nvPr/>
        </p:nvSpPr>
        <p:spPr>
          <a:xfrm>
            <a:off x="-9192" y="6381743"/>
            <a:ext cx="3202658" cy="552473"/>
          </a:xfrm>
          <a:prstGeom prst="rect">
            <a:avLst/>
          </a:prstGeom>
          <a:solidFill>
            <a:srgbClr val="009999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0" i="0" u="none" strike="noStrike" kern="1200" cap="none" spc="0" baseline="0" dirty="0">
                <a:solidFill>
                  <a:srgbClr val="FFFFFF"/>
                </a:solidFill>
                <a:uFillTx/>
                <a:latin typeface="Tahoma" pitchFamily="34"/>
                <a:ea typeface="Tahoma" pitchFamily="34"/>
                <a:cs typeface="Tahoma" pitchFamily="34"/>
              </a:rPr>
              <a:t>Le </a:t>
            </a:r>
            <a:r>
              <a:rPr lang="fr-FR" sz="2000" dirty="0">
                <a:solidFill>
                  <a:srgbClr val="FFFFFF"/>
                </a:solidFill>
                <a:latin typeface="Tahoma" pitchFamily="34"/>
                <a:ea typeface="Tahoma" pitchFamily="34"/>
                <a:cs typeface="Tahoma" pitchFamily="34"/>
              </a:rPr>
              <a:t>g</a:t>
            </a:r>
            <a:r>
              <a:rPr lang="fr-FR" sz="2000" b="0" i="0" u="none" strike="noStrike" kern="1200" cap="none" spc="0" baseline="0" dirty="0">
                <a:solidFill>
                  <a:srgbClr val="FFFFFF"/>
                </a:solidFill>
                <a:uFillTx/>
                <a:latin typeface="Tahoma" pitchFamily="34"/>
                <a:ea typeface="Tahoma" pitchFamily="34"/>
                <a:cs typeface="Tahoma" pitchFamily="34"/>
              </a:rPr>
              <a:t>rand oral et les SES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256</Words>
  <Application>Microsoft Office PowerPoint</Application>
  <PresentationFormat>Grand écran</PresentationFormat>
  <Paragraphs>32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Bahnschrift SemiBold</vt:lpstr>
      <vt:lpstr>Calibri</vt:lpstr>
      <vt:lpstr>Calibri Light</vt:lpstr>
      <vt:lpstr>Tahoma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Lucie Curdy</dc:creator>
  <cp:lastModifiedBy>Dominique Chamblay</cp:lastModifiedBy>
  <cp:revision>11</cp:revision>
  <dcterms:created xsi:type="dcterms:W3CDTF">2020-06-29T08:42:19Z</dcterms:created>
  <dcterms:modified xsi:type="dcterms:W3CDTF">2020-06-30T08:04:27Z</dcterms:modified>
</cp:coreProperties>
</file>