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76" r:id="rId3"/>
    <p:sldId id="257" r:id="rId4"/>
    <p:sldId id="258" r:id="rId5"/>
    <p:sldId id="259" r:id="rId6"/>
    <p:sldId id="260" r:id="rId7"/>
    <p:sldId id="261" r:id="rId8"/>
    <p:sldId id="262" r:id="rId9"/>
    <p:sldId id="264" r:id="rId10"/>
    <p:sldId id="263" r:id="rId11"/>
    <p:sldId id="265" r:id="rId12"/>
    <p:sldId id="266" r:id="rId13"/>
    <p:sldId id="267" r:id="rId14"/>
    <p:sldId id="271" r:id="rId15"/>
    <p:sldId id="270" r:id="rId16"/>
    <p:sldId id="272" r:id="rId17"/>
    <p:sldId id="401" r:id="rId18"/>
    <p:sldId id="402" r:id="rId19"/>
    <p:sldId id="277" r:id="rId20"/>
    <p:sldId id="278" r:id="rId21"/>
    <p:sldId id="279" r:id="rId22"/>
    <p:sldId id="280" r:id="rId23"/>
    <p:sldId id="412" r:id="rId24"/>
    <p:sldId id="413" r:id="rId25"/>
    <p:sldId id="414" r:id="rId26"/>
    <p:sldId id="375" r:id="rId27"/>
    <p:sldId id="354" r:id="rId28"/>
    <p:sldId id="355" r:id="rId29"/>
    <p:sldId id="356" r:id="rId30"/>
    <p:sldId id="357" r:id="rId31"/>
    <p:sldId id="358" r:id="rId32"/>
    <p:sldId id="359" r:id="rId33"/>
    <p:sldId id="360" r:id="rId34"/>
    <p:sldId id="361" r:id="rId35"/>
    <p:sldId id="362" r:id="rId36"/>
    <p:sldId id="363" r:id="rId37"/>
    <p:sldId id="364" r:id="rId38"/>
    <p:sldId id="365" r:id="rId39"/>
    <p:sldId id="366" r:id="rId40"/>
    <p:sldId id="367" r:id="rId41"/>
    <p:sldId id="399" r:id="rId42"/>
    <p:sldId id="400" r:id="rId43"/>
    <p:sldId id="368" r:id="rId44"/>
    <p:sldId id="369" r:id="rId45"/>
    <p:sldId id="370" r:id="rId46"/>
    <p:sldId id="371" r:id="rId47"/>
    <p:sldId id="406" r:id="rId48"/>
    <p:sldId id="407" r:id="rId49"/>
    <p:sldId id="408" r:id="rId50"/>
    <p:sldId id="377" r:id="rId51"/>
    <p:sldId id="378" r:id="rId52"/>
    <p:sldId id="379" r:id="rId53"/>
    <p:sldId id="380" r:id="rId54"/>
    <p:sldId id="381" r:id="rId55"/>
    <p:sldId id="382" r:id="rId56"/>
    <p:sldId id="383" r:id="rId57"/>
    <p:sldId id="384" r:id="rId58"/>
    <p:sldId id="385" r:id="rId59"/>
    <p:sldId id="386" r:id="rId60"/>
    <p:sldId id="387" r:id="rId61"/>
    <p:sldId id="388" r:id="rId62"/>
    <p:sldId id="389" r:id="rId63"/>
    <p:sldId id="390" r:id="rId64"/>
    <p:sldId id="391" r:id="rId65"/>
    <p:sldId id="403" r:id="rId66"/>
    <p:sldId id="418" r:id="rId67"/>
    <p:sldId id="392" r:id="rId68"/>
    <p:sldId id="393" r:id="rId69"/>
    <p:sldId id="394" r:id="rId70"/>
    <p:sldId id="395" r:id="rId71"/>
    <p:sldId id="415" r:id="rId72"/>
    <p:sldId id="416" r:id="rId73"/>
    <p:sldId id="417" r:id="rId7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794" autoAdjust="0"/>
    <p:restoredTop sz="94660"/>
  </p:normalViewPr>
  <p:slideViewPr>
    <p:cSldViewPr snapToGrid="0">
      <p:cViewPr>
        <p:scale>
          <a:sx n="50" d="100"/>
          <a:sy n="50" d="100"/>
        </p:scale>
        <p:origin x="1182" y="5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10" d="100"/>
        <a:sy n="110" d="100"/>
      </p:scale>
      <p:origin x="0" y="-1045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1096B-25E3-4D82-9EC9-5D716B5505D2}" type="datetimeFigureOut">
              <a:rPr lang="fr-FR" smtClean="0"/>
              <a:t>17/02/20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3FF63-ABDB-44D6-A73E-215FF47567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390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1096B-25E3-4D82-9EC9-5D716B5505D2}" type="datetimeFigureOut">
              <a:rPr lang="fr-FR" smtClean="0"/>
              <a:t>17/02/20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3FF63-ABDB-44D6-A73E-215FF47567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802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1096B-25E3-4D82-9EC9-5D716B5505D2}" type="datetimeFigureOut">
              <a:rPr lang="fr-FR" smtClean="0"/>
              <a:t>17/02/20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3FF63-ABDB-44D6-A73E-215FF47567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6566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1096B-25E3-4D82-9EC9-5D716B5505D2}" type="datetimeFigureOut">
              <a:rPr lang="fr-FR" smtClean="0"/>
              <a:t>17/02/20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3FF63-ABDB-44D6-A73E-215FF47567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4966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1096B-25E3-4D82-9EC9-5D716B5505D2}" type="datetimeFigureOut">
              <a:rPr lang="fr-FR" smtClean="0"/>
              <a:t>17/02/20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3FF63-ABDB-44D6-A73E-215FF47567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6229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1096B-25E3-4D82-9EC9-5D716B5505D2}" type="datetimeFigureOut">
              <a:rPr lang="fr-FR" smtClean="0"/>
              <a:t>17/02/20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3FF63-ABDB-44D6-A73E-215FF47567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3725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1096B-25E3-4D82-9EC9-5D716B5505D2}" type="datetimeFigureOut">
              <a:rPr lang="fr-FR" smtClean="0"/>
              <a:t>17/02/20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3FF63-ABDB-44D6-A73E-215FF47567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7679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1096B-25E3-4D82-9EC9-5D716B5505D2}" type="datetimeFigureOut">
              <a:rPr lang="fr-FR" smtClean="0"/>
              <a:t>17/02/20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3FF63-ABDB-44D6-A73E-215FF47567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895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1096B-25E3-4D82-9EC9-5D716B5505D2}" type="datetimeFigureOut">
              <a:rPr lang="fr-FR" smtClean="0"/>
              <a:t>17/02/20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3FF63-ABDB-44D6-A73E-215FF47567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7895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1096B-25E3-4D82-9EC9-5D716B5505D2}" type="datetimeFigureOut">
              <a:rPr lang="fr-FR" smtClean="0"/>
              <a:t>17/02/20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3FF63-ABDB-44D6-A73E-215FF47567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0836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1096B-25E3-4D82-9EC9-5D716B5505D2}" type="datetimeFigureOut">
              <a:rPr lang="fr-FR" smtClean="0"/>
              <a:t>17/02/20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3FF63-ABDB-44D6-A73E-215FF47567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1869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01096B-25E3-4D82-9EC9-5D716B5505D2}" type="datetimeFigureOut">
              <a:rPr lang="fr-FR" smtClean="0"/>
              <a:t>17/02/20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C3FF63-ABDB-44D6-A73E-215FF47567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9284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35426"/>
            <a:ext cx="9144000" cy="941568"/>
          </a:xfrm>
        </p:spPr>
        <p:txBody>
          <a:bodyPr>
            <a:normAutofit/>
          </a:bodyPr>
          <a:lstStyle/>
          <a:p>
            <a:r>
              <a:rPr lang="fr-FR" dirty="0" smtClean="0"/>
              <a:t>DIAPO CHRONO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4019550"/>
            <a:ext cx="9144000" cy="2629443"/>
          </a:xfrm>
        </p:spPr>
        <p:txBody>
          <a:bodyPr>
            <a:normAutofit/>
          </a:bodyPr>
          <a:lstStyle/>
          <a:p>
            <a:r>
              <a:rPr lang="fr-FR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Préparez-vous, vous allez devoir écrire rapidement la réponse sur votre </a:t>
            </a:r>
            <a:r>
              <a:rPr lang="fr-FR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grille</a:t>
            </a:r>
          </a:p>
          <a:p>
            <a:endParaRPr lang="fr-FR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fr-FR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7480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2703" y="321282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fr-FR" sz="5400" b="1" dirty="0" smtClean="0"/>
              <a:t>PREMIERE TENTATIVE</a:t>
            </a:r>
            <a:endParaRPr lang="fr-FR" sz="5400" b="1" dirty="0"/>
          </a:p>
        </p:txBody>
      </p:sp>
    </p:spTree>
    <p:extLst>
      <p:ext uri="{BB962C8B-B14F-4D97-AF65-F5344CB8AC3E}">
        <p14:creationId xmlns:p14="http://schemas.microsoft.com/office/powerpoint/2010/main" val="3323192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1.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2771775"/>
            <a:ext cx="10515600" cy="340518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fr-FR" sz="16600" dirty="0"/>
              <a:t>3 + 2 = …</a:t>
            </a:r>
            <a:r>
              <a:rPr lang="fr-FR" sz="16600" dirty="0" smtClean="0"/>
              <a:t> </a:t>
            </a:r>
            <a:endParaRPr lang="fr-FR" sz="16600" dirty="0"/>
          </a:p>
        </p:txBody>
      </p:sp>
    </p:spTree>
    <p:extLst>
      <p:ext uri="{BB962C8B-B14F-4D97-AF65-F5344CB8AC3E}">
        <p14:creationId xmlns:p14="http://schemas.microsoft.com/office/powerpoint/2010/main" val="3102878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2</a:t>
            </a:r>
            <a:r>
              <a:rPr lang="fr-FR" dirty="0" smtClean="0"/>
              <a:t>.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2771775"/>
            <a:ext cx="10515600" cy="340518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fr-FR" sz="16600" dirty="0" smtClean="0"/>
              <a:t>6 + 1= </a:t>
            </a:r>
            <a:r>
              <a:rPr lang="fr-FR" sz="16600" dirty="0"/>
              <a:t>…</a:t>
            </a:r>
            <a:r>
              <a:rPr lang="fr-FR" sz="16600" dirty="0" smtClean="0"/>
              <a:t> </a:t>
            </a:r>
            <a:endParaRPr lang="fr-FR" sz="16600" dirty="0"/>
          </a:p>
        </p:txBody>
      </p:sp>
    </p:spTree>
    <p:extLst>
      <p:ext uri="{BB962C8B-B14F-4D97-AF65-F5344CB8AC3E}">
        <p14:creationId xmlns:p14="http://schemas.microsoft.com/office/powerpoint/2010/main" val="3093553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3.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2771775"/>
            <a:ext cx="10515600" cy="340518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fr-FR" sz="16600" dirty="0" smtClean="0"/>
              <a:t>… </a:t>
            </a:r>
            <a:r>
              <a:rPr lang="fr-FR" sz="16600" dirty="0"/>
              <a:t>+ </a:t>
            </a:r>
            <a:r>
              <a:rPr lang="fr-FR" sz="16600" dirty="0" smtClean="0"/>
              <a:t>4 </a:t>
            </a:r>
            <a:r>
              <a:rPr lang="fr-FR" sz="16600" dirty="0"/>
              <a:t>= </a:t>
            </a:r>
            <a:r>
              <a:rPr lang="fr-FR" sz="16600" dirty="0" smtClean="0"/>
              <a:t>9</a:t>
            </a:r>
            <a:endParaRPr lang="fr-FR" sz="16600" dirty="0"/>
          </a:p>
        </p:txBody>
      </p:sp>
    </p:spTree>
    <p:extLst>
      <p:ext uri="{BB962C8B-B14F-4D97-AF65-F5344CB8AC3E}">
        <p14:creationId xmlns:p14="http://schemas.microsoft.com/office/powerpoint/2010/main" val="3892899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4.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0"/>
            <a:ext cx="10515600" cy="340518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fr-FR" sz="16600" dirty="0" smtClean="0">
                <a:solidFill>
                  <a:srgbClr val="FF0000"/>
                </a:solidFill>
              </a:rPr>
              <a:t>10 + 5 = …</a:t>
            </a:r>
            <a:endParaRPr lang="fr-FR" sz="16600" dirty="0">
              <a:solidFill>
                <a:srgbClr val="FF0000"/>
              </a:solidFill>
            </a:endParaRPr>
          </a:p>
        </p:txBody>
      </p:sp>
      <p:sp>
        <p:nvSpPr>
          <p:cNvPr id="4" name="Espace réservé du contenu 2"/>
          <p:cNvSpPr txBox="1">
            <a:spLocks/>
          </p:cNvSpPr>
          <p:nvPr/>
        </p:nvSpPr>
        <p:spPr>
          <a:xfrm>
            <a:off x="1082040" y="3574869"/>
            <a:ext cx="10515600" cy="3405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fr-FR" sz="16600" dirty="0" smtClean="0">
                <a:solidFill>
                  <a:srgbClr val="00B0F0"/>
                </a:solidFill>
              </a:rPr>
              <a:t>10 + 15 = …</a:t>
            </a:r>
            <a:endParaRPr lang="fr-FR" sz="166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4727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5.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2771775"/>
            <a:ext cx="10515600" cy="340518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fr-FR" sz="16600" dirty="0" smtClean="0"/>
              <a:t>… = 3 + 7</a:t>
            </a:r>
            <a:endParaRPr lang="fr-FR" sz="16600" dirty="0"/>
          </a:p>
        </p:txBody>
      </p:sp>
    </p:spTree>
    <p:extLst>
      <p:ext uri="{BB962C8B-B14F-4D97-AF65-F5344CB8AC3E}">
        <p14:creationId xmlns:p14="http://schemas.microsoft.com/office/powerpoint/2010/main" val="3115270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6</a:t>
            </a:r>
            <a:r>
              <a:rPr lang="fr-FR" dirty="0" smtClean="0"/>
              <a:t>.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2771775"/>
            <a:ext cx="10515600" cy="340518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fr-FR" sz="16600" dirty="0" smtClean="0"/>
              <a:t>7=10 -…</a:t>
            </a:r>
            <a:endParaRPr lang="fr-FR" sz="16600" dirty="0"/>
          </a:p>
        </p:txBody>
      </p:sp>
    </p:spTree>
    <p:extLst>
      <p:ext uri="{BB962C8B-B14F-4D97-AF65-F5344CB8AC3E}">
        <p14:creationId xmlns:p14="http://schemas.microsoft.com/office/powerpoint/2010/main" val="4277017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7</a:t>
            </a:r>
            <a:r>
              <a:rPr lang="fr-FR" dirty="0" smtClean="0"/>
              <a:t>.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3122023"/>
            <a:ext cx="10515600" cy="305494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fr-FR" sz="13800" dirty="0" smtClean="0"/>
              <a:t>3</a:t>
            </a:r>
            <a:r>
              <a:rPr lang="fr-FR" sz="13800" dirty="0" smtClean="0">
                <a:sym typeface="Wingdings" panose="05000000000000000000" pitchFamily="2" charset="2"/>
              </a:rPr>
              <a:t> 10</a:t>
            </a:r>
            <a:r>
              <a:rPr lang="fr-FR" sz="13800" dirty="0" smtClean="0"/>
              <a:t> </a:t>
            </a:r>
            <a:endParaRPr lang="fr-FR" sz="13800" dirty="0"/>
          </a:p>
        </p:txBody>
      </p:sp>
    </p:spTree>
    <p:extLst>
      <p:ext uri="{BB962C8B-B14F-4D97-AF65-F5344CB8AC3E}">
        <p14:creationId xmlns:p14="http://schemas.microsoft.com/office/powerpoint/2010/main" val="1228974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8</a:t>
            </a:r>
            <a:r>
              <a:rPr lang="fr-FR" dirty="0" smtClean="0"/>
              <a:t>.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2771775"/>
            <a:ext cx="10515600" cy="340518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fr-FR" sz="16600" dirty="0" smtClean="0"/>
              <a:t>… = 3 + 7</a:t>
            </a:r>
            <a:endParaRPr lang="fr-FR" sz="16600" dirty="0"/>
          </a:p>
        </p:txBody>
      </p:sp>
    </p:spTree>
    <p:extLst>
      <p:ext uri="{BB962C8B-B14F-4D97-AF65-F5344CB8AC3E}">
        <p14:creationId xmlns:p14="http://schemas.microsoft.com/office/powerpoint/2010/main" val="1226585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9</a:t>
            </a:r>
            <a:r>
              <a:rPr lang="fr-FR" dirty="0" smtClean="0"/>
              <a:t>.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2771775"/>
            <a:ext cx="10515600" cy="340518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fr-FR" sz="16600" dirty="0" smtClean="0"/>
              <a:t>4 + … = 10</a:t>
            </a:r>
            <a:endParaRPr lang="fr-FR" sz="16600" dirty="0"/>
          </a:p>
        </p:txBody>
      </p:sp>
    </p:spTree>
    <p:extLst>
      <p:ext uri="{BB962C8B-B14F-4D97-AF65-F5344CB8AC3E}">
        <p14:creationId xmlns:p14="http://schemas.microsoft.com/office/powerpoint/2010/main" val="1578034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10.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2771775"/>
            <a:ext cx="10515600" cy="340518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fr-FR" sz="16600" dirty="0" smtClean="0"/>
              <a:t>10 = 5 + …</a:t>
            </a:r>
            <a:endParaRPr lang="fr-FR" sz="16600" dirty="0"/>
          </a:p>
        </p:txBody>
      </p:sp>
    </p:spTree>
    <p:extLst>
      <p:ext uri="{BB962C8B-B14F-4D97-AF65-F5344CB8AC3E}">
        <p14:creationId xmlns:p14="http://schemas.microsoft.com/office/powerpoint/2010/main" val="855806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11.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2771775"/>
            <a:ext cx="10515600" cy="340518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fr-FR" sz="13800" dirty="0" smtClean="0"/>
              <a:t>DOUBLE de 3</a:t>
            </a:r>
            <a:endParaRPr lang="fr-FR" sz="13800" dirty="0"/>
          </a:p>
        </p:txBody>
      </p:sp>
    </p:spTree>
    <p:extLst>
      <p:ext uri="{BB962C8B-B14F-4D97-AF65-F5344CB8AC3E}">
        <p14:creationId xmlns:p14="http://schemas.microsoft.com/office/powerpoint/2010/main" val="3896028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12.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2771775"/>
            <a:ext cx="10515600" cy="340518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fr-FR" sz="13800" dirty="0" smtClean="0"/>
              <a:t>MOITIE de 8</a:t>
            </a:r>
            <a:endParaRPr lang="fr-FR" sz="13800" dirty="0"/>
          </a:p>
        </p:txBody>
      </p:sp>
    </p:spTree>
    <p:extLst>
      <p:ext uri="{BB962C8B-B14F-4D97-AF65-F5344CB8AC3E}">
        <p14:creationId xmlns:p14="http://schemas.microsoft.com/office/powerpoint/2010/main" val="3082485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13.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2771775"/>
            <a:ext cx="10515600" cy="340518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fr-FR" sz="13800" dirty="0" smtClean="0"/>
              <a:t>DOUBLE de 5</a:t>
            </a:r>
            <a:endParaRPr lang="fr-FR" sz="13800" dirty="0"/>
          </a:p>
        </p:txBody>
      </p:sp>
    </p:spTree>
    <p:extLst>
      <p:ext uri="{BB962C8B-B14F-4D97-AF65-F5344CB8AC3E}">
        <p14:creationId xmlns:p14="http://schemas.microsoft.com/office/powerpoint/2010/main" val="62092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14.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2771775"/>
            <a:ext cx="10515600" cy="340518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fr-FR" sz="13800" dirty="0" smtClean="0"/>
              <a:t>MOITIE de 4</a:t>
            </a:r>
            <a:endParaRPr lang="fr-FR" sz="13800" dirty="0"/>
          </a:p>
        </p:txBody>
      </p:sp>
    </p:spTree>
    <p:extLst>
      <p:ext uri="{BB962C8B-B14F-4D97-AF65-F5344CB8AC3E}">
        <p14:creationId xmlns:p14="http://schemas.microsoft.com/office/powerpoint/2010/main" val="3118343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fr-FR" dirty="0" smtClean="0"/>
          </a:p>
          <a:p>
            <a:pPr algn="ctr"/>
            <a:endParaRPr lang="fr-FR" dirty="0"/>
          </a:p>
          <a:p>
            <a:pPr algn="ctr"/>
            <a:endParaRPr lang="fr-FR" dirty="0" smtClean="0"/>
          </a:p>
          <a:p>
            <a:pPr marL="0" indent="0" algn="ctr">
              <a:buNone/>
            </a:pPr>
            <a:r>
              <a:rPr lang="fr-FR" sz="16600" dirty="0" smtClean="0"/>
              <a:t>10=2x ?</a:t>
            </a:r>
            <a:endParaRPr lang="fr-FR" sz="16600" dirty="0"/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fr-FR" dirty="0" smtClean="0"/>
              <a:t>15.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1822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fr-FR" dirty="0" smtClean="0"/>
          </a:p>
          <a:p>
            <a:pPr algn="ctr"/>
            <a:endParaRPr lang="fr-FR" dirty="0"/>
          </a:p>
          <a:p>
            <a:pPr algn="ctr"/>
            <a:endParaRPr lang="fr-FR" dirty="0" smtClean="0"/>
          </a:p>
          <a:p>
            <a:pPr marL="0" indent="0" algn="ctr">
              <a:buNone/>
            </a:pPr>
            <a:r>
              <a:rPr lang="fr-FR" sz="16600" dirty="0"/>
              <a:t>?</a:t>
            </a:r>
            <a:r>
              <a:rPr lang="fr-FR" sz="16600" dirty="0" smtClean="0"/>
              <a:t>=5x2</a:t>
            </a:r>
            <a:endParaRPr lang="fr-FR" sz="16600" dirty="0"/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fr-FR" dirty="0" smtClean="0"/>
              <a:t>16.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31525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17.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27538" y="2831122"/>
            <a:ext cx="11306908" cy="341141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fr-FR" sz="16600" dirty="0" smtClean="0"/>
              <a:t>6 + … = 4 + 4</a:t>
            </a:r>
            <a:endParaRPr lang="fr-FR" sz="16600" dirty="0"/>
          </a:p>
        </p:txBody>
      </p:sp>
    </p:spTree>
    <p:extLst>
      <p:ext uri="{BB962C8B-B14F-4D97-AF65-F5344CB8AC3E}">
        <p14:creationId xmlns:p14="http://schemas.microsoft.com/office/powerpoint/2010/main" val="1617888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18.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27538" y="2831122"/>
            <a:ext cx="11306908" cy="341141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fr-FR" sz="16600" dirty="0" smtClean="0"/>
              <a:t>7 + 5 = … + 9</a:t>
            </a:r>
            <a:endParaRPr lang="fr-FR" sz="16600" dirty="0"/>
          </a:p>
        </p:txBody>
      </p:sp>
    </p:spTree>
    <p:extLst>
      <p:ext uri="{BB962C8B-B14F-4D97-AF65-F5344CB8AC3E}">
        <p14:creationId xmlns:p14="http://schemas.microsoft.com/office/powerpoint/2010/main" val="659456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19</a:t>
            </a:r>
            <a:r>
              <a:rPr lang="fr-FR" dirty="0" smtClean="0"/>
              <a:t>.</a:t>
            </a:r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" y="2181610"/>
            <a:ext cx="4188550" cy="2190934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6750" y="1056631"/>
            <a:ext cx="2272079" cy="2220446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8040" y="3968583"/>
            <a:ext cx="2220789" cy="2170322"/>
          </a:xfrm>
          <a:prstGeom prst="rect">
            <a:avLst/>
          </a:prstGeom>
        </p:spPr>
      </p:pic>
      <p:sp>
        <p:nvSpPr>
          <p:cNvPr id="8" name="Espace réservé du contenu 7"/>
          <p:cNvSpPr>
            <a:spLocks noGrp="1"/>
          </p:cNvSpPr>
          <p:nvPr>
            <p:ph idx="1"/>
          </p:nvPr>
        </p:nvSpPr>
        <p:spPr>
          <a:xfrm>
            <a:off x="4558937" y="2928006"/>
            <a:ext cx="6928442" cy="162096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fr-FR" sz="11500" dirty="0" smtClean="0"/>
              <a:t>+         = … €</a:t>
            </a:r>
            <a:endParaRPr lang="fr-FR" sz="11500" dirty="0"/>
          </a:p>
        </p:txBody>
      </p:sp>
    </p:spTree>
    <p:extLst>
      <p:ext uri="{BB962C8B-B14F-4D97-AF65-F5344CB8AC3E}">
        <p14:creationId xmlns:p14="http://schemas.microsoft.com/office/powerpoint/2010/main" val="1472888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20</a:t>
            </a:r>
            <a:r>
              <a:rPr lang="fr-FR" dirty="0" smtClean="0"/>
              <a:t>.</a:t>
            </a:r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062" y="2160924"/>
            <a:ext cx="4188550" cy="2190934"/>
          </a:xfrm>
          <a:prstGeom prst="rect">
            <a:avLst/>
          </a:prstGeom>
        </p:spPr>
      </p:pic>
      <p:sp>
        <p:nvSpPr>
          <p:cNvPr id="8" name="Espace réservé du contenu 7"/>
          <p:cNvSpPr>
            <a:spLocks noGrp="1"/>
          </p:cNvSpPr>
          <p:nvPr>
            <p:ph idx="1"/>
          </p:nvPr>
        </p:nvSpPr>
        <p:spPr>
          <a:xfrm>
            <a:off x="995226" y="2928006"/>
            <a:ext cx="3277836" cy="162096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sz="11500" dirty="0" smtClean="0"/>
              <a:t>7 € = </a:t>
            </a:r>
            <a:endParaRPr lang="fr-FR" sz="11500" dirty="0"/>
          </a:p>
        </p:txBody>
      </p:sp>
      <p:sp>
        <p:nvSpPr>
          <p:cNvPr id="9" name="Espace réservé du contenu 7"/>
          <p:cNvSpPr txBox="1">
            <a:spLocks/>
          </p:cNvSpPr>
          <p:nvPr/>
        </p:nvSpPr>
        <p:spPr>
          <a:xfrm>
            <a:off x="8640417" y="2541144"/>
            <a:ext cx="4248331" cy="162096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1500" dirty="0" smtClean="0"/>
              <a:t>+ … €</a:t>
            </a:r>
            <a:endParaRPr lang="fr-FR" sz="11500" dirty="0"/>
          </a:p>
        </p:txBody>
      </p:sp>
    </p:spTree>
    <p:extLst>
      <p:ext uri="{BB962C8B-B14F-4D97-AF65-F5344CB8AC3E}">
        <p14:creationId xmlns:p14="http://schemas.microsoft.com/office/powerpoint/2010/main" val="3814812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8953" y="1096962"/>
            <a:ext cx="4820194" cy="4820194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794" y="1957430"/>
            <a:ext cx="3657600" cy="1920240"/>
          </a:xfrm>
          <a:prstGeom prst="rect">
            <a:avLst/>
          </a:prstGeom>
        </p:spPr>
      </p:pic>
      <p:sp>
        <p:nvSpPr>
          <p:cNvPr id="7" name="ZoneTexte 15"/>
          <p:cNvSpPr txBox="1"/>
          <p:nvPr/>
        </p:nvSpPr>
        <p:spPr>
          <a:xfrm>
            <a:off x="4378047" y="3112945"/>
            <a:ext cx="1717953" cy="1200329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7200" b="1" dirty="0"/>
              <a:t>9</a:t>
            </a:r>
            <a:r>
              <a:rPr lang="fr-FR" sz="7200" b="1" dirty="0" smtClean="0"/>
              <a:t> </a:t>
            </a:r>
            <a:r>
              <a:rPr lang="fr-FR" sz="7200" b="1" dirty="0"/>
              <a:t>€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2605454" y="5255436"/>
            <a:ext cx="69810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b="1" dirty="0" smtClean="0"/>
              <a:t>TOTAL </a:t>
            </a:r>
            <a:r>
              <a:rPr lang="fr-FR" sz="8000" b="1" smtClean="0"/>
              <a:t>: </a:t>
            </a:r>
            <a:r>
              <a:rPr lang="fr-FR" sz="8000" b="1" smtClean="0"/>
              <a:t>…</a:t>
            </a:r>
            <a:r>
              <a:rPr lang="fr-FR" sz="8000" b="1" smtClean="0"/>
              <a:t> </a:t>
            </a:r>
            <a:r>
              <a:rPr lang="fr-FR" sz="8000" b="1" dirty="0" smtClean="0"/>
              <a:t>€</a:t>
            </a:r>
            <a:endParaRPr lang="fr-FR" sz="8000" b="1" dirty="0"/>
          </a:p>
        </p:txBody>
      </p:sp>
      <p:sp>
        <p:nvSpPr>
          <p:cNvPr id="9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fr-FR" dirty="0" smtClean="0"/>
              <a:t>21</a:t>
            </a:r>
            <a:r>
              <a:rPr lang="fr-FR" dirty="0" smtClean="0"/>
              <a:t>.</a:t>
            </a:r>
            <a:endParaRPr lang="fr-FR" dirty="0"/>
          </a:p>
        </p:txBody>
      </p:sp>
      <p:sp>
        <p:nvSpPr>
          <p:cNvPr id="2" name="Flèche courbée vers le bas 1"/>
          <p:cNvSpPr/>
          <p:nvPr/>
        </p:nvSpPr>
        <p:spPr>
          <a:xfrm flipH="1">
            <a:off x="4663440" y="365125"/>
            <a:ext cx="4545873" cy="1463675"/>
          </a:xfrm>
          <a:prstGeom prst="curvedDownArrow">
            <a:avLst>
              <a:gd name="adj1" fmla="val 19034"/>
              <a:gd name="adj2" fmla="val 5000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734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8698" y="1027906"/>
            <a:ext cx="4820194" cy="4820194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794" y="1957430"/>
            <a:ext cx="3657600" cy="1920240"/>
          </a:xfrm>
          <a:prstGeom prst="rect">
            <a:avLst/>
          </a:prstGeom>
        </p:spPr>
      </p:pic>
      <p:sp>
        <p:nvSpPr>
          <p:cNvPr id="7" name="ZoneTexte 15"/>
          <p:cNvSpPr txBox="1"/>
          <p:nvPr/>
        </p:nvSpPr>
        <p:spPr>
          <a:xfrm>
            <a:off x="3791078" y="2407550"/>
            <a:ext cx="1717953" cy="1200329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7200" b="1" smtClean="0"/>
              <a:t>…</a:t>
            </a:r>
            <a:r>
              <a:rPr lang="fr-FR" sz="7200" b="1" smtClean="0"/>
              <a:t> </a:t>
            </a:r>
            <a:r>
              <a:rPr lang="fr-FR" sz="7200" b="1" dirty="0" smtClean="0"/>
              <a:t>€</a:t>
            </a:r>
            <a:endParaRPr lang="fr-FR" sz="7200" b="1" dirty="0"/>
          </a:p>
        </p:txBody>
      </p:sp>
      <p:sp>
        <p:nvSpPr>
          <p:cNvPr id="8" name="ZoneTexte 7"/>
          <p:cNvSpPr txBox="1"/>
          <p:nvPr/>
        </p:nvSpPr>
        <p:spPr>
          <a:xfrm>
            <a:off x="2333142" y="5036497"/>
            <a:ext cx="69810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b="1" dirty="0" smtClean="0"/>
              <a:t>TOTAL : 10 €</a:t>
            </a:r>
            <a:endParaRPr lang="fr-FR" sz="8000" b="1" dirty="0"/>
          </a:p>
        </p:txBody>
      </p:sp>
      <p:sp>
        <p:nvSpPr>
          <p:cNvPr id="9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fr-FR" dirty="0" smtClean="0"/>
              <a:t>22.</a:t>
            </a:r>
            <a:endParaRPr lang="fr-FR" dirty="0"/>
          </a:p>
        </p:txBody>
      </p:sp>
      <p:sp>
        <p:nvSpPr>
          <p:cNvPr id="10" name="Flèche courbée vers le bas 9"/>
          <p:cNvSpPr/>
          <p:nvPr/>
        </p:nvSpPr>
        <p:spPr>
          <a:xfrm flipH="1">
            <a:off x="4663440" y="365125"/>
            <a:ext cx="4545873" cy="1463675"/>
          </a:xfrm>
          <a:prstGeom prst="curvedDownArrow">
            <a:avLst>
              <a:gd name="adj1" fmla="val 19034"/>
              <a:gd name="adj2" fmla="val 5000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657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23.</a:t>
            </a:r>
            <a:endParaRPr lang="fr-FR" dirty="0"/>
          </a:p>
        </p:txBody>
      </p:sp>
      <p:sp>
        <p:nvSpPr>
          <p:cNvPr id="15" name="ZoneTexte 14"/>
          <p:cNvSpPr txBox="1"/>
          <p:nvPr/>
        </p:nvSpPr>
        <p:spPr>
          <a:xfrm>
            <a:off x="2359268" y="5368668"/>
            <a:ext cx="69810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b="1" dirty="0" smtClean="0"/>
              <a:t>TOTAL : </a:t>
            </a:r>
            <a:r>
              <a:rPr lang="fr-FR" sz="8000" b="1" dirty="0" smtClean="0"/>
              <a:t>…</a:t>
            </a:r>
            <a:r>
              <a:rPr lang="fr-FR" sz="8000" b="1" dirty="0" smtClean="0"/>
              <a:t> </a:t>
            </a:r>
            <a:r>
              <a:rPr lang="fr-FR" sz="8000" b="1" dirty="0" smtClean="0"/>
              <a:t>€</a:t>
            </a:r>
            <a:endParaRPr lang="fr-FR" sz="8000" b="1" dirty="0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660" y="1453996"/>
            <a:ext cx="4097552" cy="4097552"/>
          </a:xfrm>
          <a:prstGeom prst="rect">
            <a:avLst/>
          </a:prstGeom>
        </p:spPr>
      </p:pic>
      <p:sp>
        <p:nvSpPr>
          <p:cNvPr id="11" name="ZoneTexte 15"/>
          <p:cNvSpPr txBox="1"/>
          <p:nvPr/>
        </p:nvSpPr>
        <p:spPr>
          <a:xfrm>
            <a:off x="8481383" y="2042518"/>
            <a:ext cx="1717953" cy="1200329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7200" b="1" dirty="0"/>
              <a:t>9</a:t>
            </a:r>
            <a:r>
              <a:rPr lang="fr-FR" sz="7200" b="1" dirty="0" smtClean="0"/>
              <a:t> </a:t>
            </a:r>
            <a:r>
              <a:rPr lang="fr-FR" sz="7200" b="1" dirty="0"/>
              <a:t>€</a:t>
            </a:r>
          </a:p>
        </p:txBody>
      </p:sp>
      <p:sp>
        <p:nvSpPr>
          <p:cNvPr id="12" name="ZoneTexte 15"/>
          <p:cNvSpPr txBox="1"/>
          <p:nvPr/>
        </p:nvSpPr>
        <p:spPr>
          <a:xfrm>
            <a:off x="1911792" y="2042519"/>
            <a:ext cx="1717953" cy="1200329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7200" b="1" dirty="0"/>
              <a:t>9</a:t>
            </a:r>
            <a:r>
              <a:rPr lang="fr-FR" sz="7200" b="1" dirty="0" smtClean="0"/>
              <a:t> </a:t>
            </a:r>
            <a:r>
              <a:rPr lang="fr-FR" sz="7200" b="1" dirty="0"/>
              <a:t>€</a:t>
            </a:r>
          </a:p>
        </p:txBody>
      </p:sp>
      <p:sp>
        <p:nvSpPr>
          <p:cNvPr id="7" name="Flèche courbée vers le bas 6"/>
          <p:cNvSpPr/>
          <p:nvPr/>
        </p:nvSpPr>
        <p:spPr>
          <a:xfrm flipH="1">
            <a:off x="5551713" y="365125"/>
            <a:ext cx="3657599" cy="1515926"/>
          </a:xfrm>
          <a:prstGeom prst="curvedDownArrow">
            <a:avLst>
              <a:gd name="adj1" fmla="val 19034"/>
              <a:gd name="adj2" fmla="val 5000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8" name="Flèche courbée vers le bas 7"/>
          <p:cNvSpPr/>
          <p:nvPr/>
        </p:nvSpPr>
        <p:spPr>
          <a:xfrm>
            <a:off x="2355081" y="502000"/>
            <a:ext cx="3196632" cy="1354062"/>
          </a:xfrm>
          <a:prstGeom prst="curvedDownArrow">
            <a:avLst>
              <a:gd name="adj1" fmla="val 19034"/>
              <a:gd name="adj2" fmla="val 5000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950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2703" y="321282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fr-FR" sz="5400" b="1" dirty="0" smtClean="0"/>
              <a:t>DEUXIEME TENTATIVE</a:t>
            </a:r>
            <a:endParaRPr lang="fr-FR" sz="5400" b="1" dirty="0"/>
          </a:p>
        </p:txBody>
      </p:sp>
    </p:spTree>
    <p:extLst>
      <p:ext uri="{BB962C8B-B14F-4D97-AF65-F5344CB8AC3E}">
        <p14:creationId xmlns:p14="http://schemas.microsoft.com/office/powerpoint/2010/main" val="3693519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1.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2771775"/>
            <a:ext cx="10515600" cy="340518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fr-FR" sz="16600" dirty="0"/>
              <a:t>3 + 2 = …</a:t>
            </a:r>
            <a:r>
              <a:rPr lang="fr-FR" sz="16600" dirty="0" smtClean="0"/>
              <a:t> </a:t>
            </a:r>
            <a:endParaRPr lang="fr-FR" sz="16600" dirty="0"/>
          </a:p>
        </p:txBody>
      </p:sp>
    </p:spTree>
    <p:extLst>
      <p:ext uri="{BB962C8B-B14F-4D97-AF65-F5344CB8AC3E}">
        <p14:creationId xmlns:p14="http://schemas.microsoft.com/office/powerpoint/2010/main" val="815136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2</a:t>
            </a:r>
            <a:r>
              <a:rPr lang="fr-FR" dirty="0" smtClean="0"/>
              <a:t>.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2771775"/>
            <a:ext cx="10515600" cy="340518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fr-FR" sz="16600" dirty="0" smtClean="0"/>
              <a:t>6 + 1= </a:t>
            </a:r>
            <a:r>
              <a:rPr lang="fr-FR" sz="16600" dirty="0"/>
              <a:t>…</a:t>
            </a:r>
            <a:r>
              <a:rPr lang="fr-FR" sz="16600" dirty="0" smtClean="0"/>
              <a:t> </a:t>
            </a:r>
            <a:endParaRPr lang="fr-FR" sz="16600" dirty="0"/>
          </a:p>
        </p:txBody>
      </p:sp>
    </p:spTree>
    <p:extLst>
      <p:ext uri="{BB962C8B-B14F-4D97-AF65-F5344CB8AC3E}">
        <p14:creationId xmlns:p14="http://schemas.microsoft.com/office/powerpoint/2010/main" val="141129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3.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2771775"/>
            <a:ext cx="10515600" cy="340518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fr-FR" sz="16600" dirty="0" smtClean="0"/>
              <a:t>… </a:t>
            </a:r>
            <a:r>
              <a:rPr lang="fr-FR" sz="16600" dirty="0"/>
              <a:t>+ </a:t>
            </a:r>
            <a:r>
              <a:rPr lang="fr-FR" sz="16600" dirty="0" smtClean="0"/>
              <a:t>4 </a:t>
            </a:r>
            <a:r>
              <a:rPr lang="fr-FR" sz="16600" dirty="0"/>
              <a:t>= </a:t>
            </a:r>
            <a:r>
              <a:rPr lang="fr-FR" sz="16600" dirty="0" smtClean="0"/>
              <a:t>9</a:t>
            </a:r>
            <a:endParaRPr lang="fr-FR" sz="16600" dirty="0"/>
          </a:p>
        </p:txBody>
      </p:sp>
    </p:spTree>
    <p:extLst>
      <p:ext uri="{BB962C8B-B14F-4D97-AF65-F5344CB8AC3E}">
        <p14:creationId xmlns:p14="http://schemas.microsoft.com/office/powerpoint/2010/main" val="3114596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4.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0"/>
            <a:ext cx="10515600" cy="340518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fr-FR" sz="16600" dirty="0" smtClean="0">
                <a:solidFill>
                  <a:srgbClr val="FF0000"/>
                </a:solidFill>
              </a:rPr>
              <a:t>10 + 5 = …</a:t>
            </a:r>
            <a:endParaRPr lang="fr-FR" sz="16600" dirty="0">
              <a:solidFill>
                <a:srgbClr val="FF0000"/>
              </a:solidFill>
            </a:endParaRPr>
          </a:p>
        </p:txBody>
      </p:sp>
      <p:sp>
        <p:nvSpPr>
          <p:cNvPr id="4" name="Espace réservé du contenu 2"/>
          <p:cNvSpPr txBox="1">
            <a:spLocks/>
          </p:cNvSpPr>
          <p:nvPr/>
        </p:nvSpPr>
        <p:spPr>
          <a:xfrm>
            <a:off x="1082040" y="3574869"/>
            <a:ext cx="10515600" cy="3405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fr-FR" sz="16600" dirty="0" smtClean="0">
                <a:solidFill>
                  <a:srgbClr val="00B0F0"/>
                </a:solidFill>
              </a:rPr>
              <a:t>10 + 15 = …</a:t>
            </a:r>
            <a:endParaRPr lang="fr-FR" sz="166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5186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5.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2771775"/>
            <a:ext cx="10515600" cy="340518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fr-FR" sz="16600" dirty="0" smtClean="0"/>
              <a:t>… = 3 + 7</a:t>
            </a:r>
            <a:endParaRPr lang="fr-FR" sz="16600" dirty="0"/>
          </a:p>
        </p:txBody>
      </p:sp>
    </p:spTree>
    <p:extLst>
      <p:ext uri="{BB962C8B-B14F-4D97-AF65-F5344CB8AC3E}">
        <p14:creationId xmlns:p14="http://schemas.microsoft.com/office/powerpoint/2010/main" val="3986359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6</a:t>
            </a:r>
            <a:r>
              <a:rPr lang="fr-FR" dirty="0" smtClean="0"/>
              <a:t>.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2771775"/>
            <a:ext cx="10515600" cy="340518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fr-FR" sz="16600" dirty="0" smtClean="0"/>
              <a:t>7=10 -…</a:t>
            </a:r>
            <a:endParaRPr lang="fr-FR" sz="16600" dirty="0"/>
          </a:p>
        </p:txBody>
      </p:sp>
    </p:spTree>
    <p:extLst>
      <p:ext uri="{BB962C8B-B14F-4D97-AF65-F5344CB8AC3E}">
        <p14:creationId xmlns:p14="http://schemas.microsoft.com/office/powerpoint/2010/main" val="528582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7</a:t>
            </a:r>
            <a:r>
              <a:rPr lang="fr-FR" dirty="0" smtClean="0"/>
              <a:t>.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3122023"/>
            <a:ext cx="10515600" cy="305494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fr-FR" sz="13800" dirty="0" smtClean="0"/>
              <a:t>3</a:t>
            </a:r>
            <a:r>
              <a:rPr lang="fr-FR" sz="13800" dirty="0" smtClean="0">
                <a:sym typeface="Wingdings" panose="05000000000000000000" pitchFamily="2" charset="2"/>
              </a:rPr>
              <a:t> 10</a:t>
            </a:r>
            <a:r>
              <a:rPr lang="fr-FR" sz="13800" dirty="0" smtClean="0"/>
              <a:t> </a:t>
            </a:r>
            <a:endParaRPr lang="fr-FR" sz="13800" dirty="0"/>
          </a:p>
        </p:txBody>
      </p:sp>
    </p:spTree>
    <p:extLst>
      <p:ext uri="{BB962C8B-B14F-4D97-AF65-F5344CB8AC3E}">
        <p14:creationId xmlns:p14="http://schemas.microsoft.com/office/powerpoint/2010/main" val="2962911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8</a:t>
            </a:r>
            <a:r>
              <a:rPr lang="fr-FR" dirty="0" smtClean="0"/>
              <a:t>.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2771775"/>
            <a:ext cx="10515600" cy="340518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fr-FR" sz="16600" dirty="0" smtClean="0"/>
              <a:t>… = 3 + 7</a:t>
            </a:r>
            <a:endParaRPr lang="fr-FR" sz="16600" dirty="0"/>
          </a:p>
        </p:txBody>
      </p:sp>
    </p:spTree>
    <p:extLst>
      <p:ext uri="{BB962C8B-B14F-4D97-AF65-F5344CB8AC3E}">
        <p14:creationId xmlns:p14="http://schemas.microsoft.com/office/powerpoint/2010/main" val="4267382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9</a:t>
            </a:r>
            <a:r>
              <a:rPr lang="fr-FR" dirty="0" smtClean="0"/>
              <a:t>.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2771775"/>
            <a:ext cx="10515600" cy="340518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fr-FR" sz="16600" dirty="0" smtClean="0"/>
              <a:t>4 + … = 10</a:t>
            </a:r>
            <a:endParaRPr lang="fr-FR" sz="16600" dirty="0"/>
          </a:p>
        </p:txBody>
      </p:sp>
    </p:spTree>
    <p:extLst>
      <p:ext uri="{BB962C8B-B14F-4D97-AF65-F5344CB8AC3E}">
        <p14:creationId xmlns:p14="http://schemas.microsoft.com/office/powerpoint/2010/main" val="1818891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10.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2771775"/>
            <a:ext cx="10515600" cy="340518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fr-FR" sz="16600" dirty="0" smtClean="0"/>
              <a:t>10 = 5 + …</a:t>
            </a:r>
            <a:endParaRPr lang="fr-FR" sz="16600" dirty="0"/>
          </a:p>
        </p:txBody>
      </p:sp>
    </p:spTree>
    <p:extLst>
      <p:ext uri="{BB962C8B-B14F-4D97-AF65-F5344CB8AC3E}">
        <p14:creationId xmlns:p14="http://schemas.microsoft.com/office/powerpoint/2010/main" val="1168176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11.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2771775"/>
            <a:ext cx="10515600" cy="340518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fr-FR" sz="13800" dirty="0" smtClean="0"/>
              <a:t>DOUBLE de 3</a:t>
            </a:r>
            <a:endParaRPr lang="fr-FR" sz="13800" dirty="0"/>
          </a:p>
        </p:txBody>
      </p:sp>
    </p:spTree>
    <p:extLst>
      <p:ext uri="{BB962C8B-B14F-4D97-AF65-F5344CB8AC3E}">
        <p14:creationId xmlns:p14="http://schemas.microsoft.com/office/powerpoint/2010/main" val="4088774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12.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2771775"/>
            <a:ext cx="10515600" cy="340518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fr-FR" sz="13800" dirty="0" smtClean="0"/>
              <a:t>MOITIE de 8</a:t>
            </a:r>
            <a:endParaRPr lang="fr-FR" sz="13800" dirty="0"/>
          </a:p>
        </p:txBody>
      </p:sp>
    </p:spTree>
    <p:extLst>
      <p:ext uri="{BB962C8B-B14F-4D97-AF65-F5344CB8AC3E}">
        <p14:creationId xmlns:p14="http://schemas.microsoft.com/office/powerpoint/2010/main" val="3069841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13.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2771775"/>
            <a:ext cx="10515600" cy="340518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fr-FR" sz="13800" dirty="0" smtClean="0"/>
              <a:t>DOUBLE de 5</a:t>
            </a:r>
            <a:endParaRPr lang="fr-FR" sz="13800" dirty="0"/>
          </a:p>
        </p:txBody>
      </p:sp>
    </p:spTree>
    <p:extLst>
      <p:ext uri="{BB962C8B-B14F-4D97-AF65-F5344CB8AC3E}">
        <p14:creationId xmlns:p14="http://schemas.microsoft.com/office/powerpoint/2010/main" val="1320405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14.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2771775"/>
            <a:ext cx="10515600" cy="340518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fr-FR" sz="13800" dirty="0" smtClean="0"/>
              <a:t>MOITIE de 4</a:t>
            </a:r>
            <a:endParaRPr lang="fr-FR" sz="13800" dirty="0"/>
          </a:p>
        </p:txBody>
      </p:sp>
    </p:spTree>
    <p:extLst>
      <p:ext uri="{BB962C8B-B14F-4D97-AF65-F5344CB8AC3E}">
        <p14:creationId xmlns:p14="http://schemas.microsoft.com/office/powerpoint/2010/main" val="450323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fr-FR" dirty="0" smtClean="0"/>
          </a:p>
          <a:p>
            <a:pPr algn="ctr"/>
            <a:endParaRPr lang="fr-FR" dirty="0"/>
          </a:p>
          <a:p>
            <a:pPr algn="ctr"/>
            <a:endParaRPr lang="fr-FR" dirty="0" smtClean="0"/>
          </a:p>
          <a:p>
            <a:pPr marL="0" indent="0" algn="ctr">
              <a:buNone/>
            </a:pPr>
            <a:r>
              <a:rPr lang="fr-FR" sz="16600" dirty="0" smtClean="0"/>
              <a:t>10=2x ?</a:t>
            </a:r>
            <a:endParaRPr lang="fr-FR" sz="16600" dirty="0"/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fr-FR" dirty="0" smtClean="0"/>
              <a:t>15.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04092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fr-FR" dirty="0" smtClean="0"/>
          </a:p>
          <a:p>
            <a:pPr algn="ctr"/>
            <a:endParaRPr lang="fr-FR" dirty="0"/>
          </a:p>
          <a:p>
            <a:pPr algn="ctr"/>
            <a:endParaRPr lang="fr-FR" dirty="0" smtClean="0"/>
          </a:p>
          <a:p>
            <a:pPr marL="0" indent="0" algn="ctr">
              <a:buNone/>
            </a:pPr>
            <a:r>
              <a:rPr lang="fr-FR" sz="16600" dirty="0"/>
              <a:t>?</a:t>
            </a:r>
            <a:r>
              <a:rPr lang="fr-FR" sz="16600" dirty="0" smtClean="0"/>
              <a:t>=5x2</a:t>
            </a:r>
            <a:endParaRPr lang="fr-FR" sz="16600" dirty="0"/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fr-FR" dirty="0" smtClean="0"/>
              <a:t>16.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68313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17.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27538" y="2831122"/>
            <a:ext cx="11306908" cy="341141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fr-FR" sz="16600" dirty="0" smtClean="0"/>
              <a:t>6 + … = 4 + 4</a:t>
            </a:r>
            <a:endParaRPr lang="fr-FR" sz="16600" dirty="0"/>
          </a:p>
        </p:txBody>
      </p:sp>
    </p:spTree>
    <p:extLst>
      <p:ext uri="{BB962C8B-B14F-4D97-AF65-F5344CB8AC3E}">
        <p14:creationId xmlns:p14="http://schemas.microsoft.com/office/powerpoint/2010/main" val="461342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18.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27538" y="2831122"/>
            <a:ext cx="11306908" cy="341141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fr-FR" sz="16600" dirty="0" smtClean="0"/>
              <a:t>7 + 5 = … + 9</a:t>
            </a:r>
            <a:endParaRPr lang="fr-FR" sz="16600" dirty="0"/>
          </a:p>
        </p:txBody>
      </p:sp>
    </p:spTree>
    <p:extLst>
      <p:ext uri="{BB962C8B-B14F-4D97-AF65-F5344CB8AC3E}">
        <p14:creationId xmlns:p14="http://schemas.microsoft.com/office/powerpoint/2010/main" val="901646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19.</a:t>
            </a:r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" y="2181610"/>
            <a:ext cx="4188550" cy="2190934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6750" y="1056631"/>
            <a:ext cx="2272079" cy="2220446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8040" y="3968583"/>
            <a:ext cx="2220789" cy="2170322"/>
          </a:xfrm>
          <a:prstGeom prst="rect">
            <a:avLst/>
          </a:prstGeom>
        </p:spPr>
      </p:pic>
      <p:sp>
        <p:nvSpPr>
          <p:cNvPr id="8" name="Espace réservé du contenu 7"/>
          <p:cNvSpPr>
            <a:spLocks noGrp="1"/>
          </p:cNvSpPr>
          <p:nvPr>
            <p:ph idx="1"/>
          </p:nvPr>
        </p:nvSpPr>
        <p:spPr>
          <a:xfrm>
            <a:off x="4558937" y="2928006"/>
            <a:ext cx="6928442" cy="162096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fr-FR" sz="11500" dirty="0" smtClean="0"/>
              <a:t>+         = … €</a:t>
            </a:r>
            <a:endParaRPr lang="fr-FR" sz="11500" dirty="0"/>
          </a:p>
        </p:txBody>
      </p:sp>
    </p:spTree>
    <p:extLst>
      <p:ext uri="{BB962C8B-B14F-4D97-AF65-F5344CB8AC3E}">
        <p14:creationId xmlns:p14="http://schemas.microsoft.com/office/powerpoint/2010/main" val="3988374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20.</a:t>
            </a:r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062" y="2160924"/>
            <a:ext cx="4188550" cy="2190934"/>
          </a:xfrm>
          <a:prstGeom prst="rect">
            <a:avLst/>
          </a:prstGeom>
        </p:spPr>
      </p:pic>
      <p:sp>
        <p:nvSpPr>
          <p:cNvPr id="8" name="Espace réservé du contenu 7"/>
          <p:cNvSpPr>
            <a:spLocks noGrp="1"/>
          </p:cNvSpPr>
          <p:nvPr>
            <p:ph idx="1"/>
          </p:nvPr>
        </p:nvSpPr>
        <p:spPr>
          <a:xfrm>
            <a:off x="995226" y="2928006"/>
            <a:ext cx="3277836" cy="162096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sz="11500" dirty="0" smtClean="0"/>
              <a:t>7 € = </a:t>
            </a:r>
            <a:endParaRPr lang="fr-FR" sz="11500" dirty="0"/>
          </a:p>
        </p:txBody>
      </p:sp>
      <p:sp>
        <p:nvSpPr>
          <p:cNvPr id="9" name="Espace réservé du contenu 7"/>
          <p:cNvSpPr txBox="1">
            <a:spLocks/>
          </p:cNvSpPr>
          <p:nvPr/>
        </p:nvSpPr>
        <p:spPr>
          <a:xfrm>
            <a:off x="8640417" y="2541144"/>
            <a:ext cx="4248331" cy="162096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1500" dirty="0" smtClean="0"/>
              <a:t>+ … €</a:t>
            </a:r>
            <a:endParaRPr lang="fr-FR" sz="11500" dirty="0"/>
          </a:p>
        </p:txBody>
      </p:sp>
    </p:spTree>
    <p:extLst>
      <p:ext uri="{BB962C8B-B14F-4D97-AF65-F5344CB8AC3E}">
        <p14:creationId xmlns:p14="http://schemas.microsoft.com/office/powerpoint/2010/main" val="1379362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8953" y="1096962"/>
            <a:ext cx="4820194" cy="4820194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794" y="1957430"/>
            <a:ext cx="3657600" cy="1920240"/>
          </a:xfrm>
          <a:prstGeom prst="rect">
            <a:avLst/>
          </a:prstGeom>
        </p:spPr>
      </p:pic>
      <p:sp>
        <p:nvSpPr>
          <p:cNvPr id="7" name="ZoneTexte 15"/>
          <p:cNvSpPr txBox="1"/>
          <p:nvPr/>
        </p:nvSpPr>
        <p:spPr>
          <a:xfrm>
            <a:off x="4378047" y="3112945"/>
            <a:ext cx="1717953" cy="1200329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7200" b="1" dirty="0"/>
              <a:t>9</a:t>
            </a:r>
            <a:r>
              <a:rPr lang="fr-FR" sz="7200" b="1" dirty="0" smtClean="0"/>
              <a:t> </a:t>
            </a:r>
            <a:r>
              <a:rPr lang="fr-FR" sz="7200" b="1" dirty="0"/>
              <a:t>€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2605454" y="5255436"/>
            <a:ext cx="69810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b="1" dirty="0" smtClean="0"/>
              <a:t>TOTAL : </a:t>
            </a:r>
            <a:r>
              <a:rPr lang="fr-FR" sz="8000" b="1" dirty="0" smtClean="0"/>
              <a:t>…</a:t>
            </a:r>
            <a:r>
              <a:rPr lang="fr-FR" sz="8000" b="1" dirty="0" smtClean="0"/>
              <a:t> </a:t>
            </a:r>
            <a:r>
              <a:rPr lang="fr-FR" sz="8000" b="1" dirty="0" smtClean="0"/>
              <a:t>€</a:t>
            </a:r>
            <a:endParaRPr lang="fr-FR" sz="8000" b="1" dirty="0"/>
          </a:p>
        </p:txBody>
      </p:sp>
      <p:sp>
        <p:nvSpPr>
          <p:cNvPr id="9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fr-FR" dirty="0" smtClean="0"/>
              <a:t>21</a:t>
            </a:r>
            <a:r>
              <a:rPr lang="fr-FR" dirty="0" smtClean="0"/>
              <a:t>.</a:t>
            </a:r>
            <a:endParaRPr lang="fr-FR" dirty="0"/>
          </a:p>
        </p:txBody>
      </p:sp>
      <p:sp>
        <p:nvSpPr>
          <p:cNvPr id="2" name="Flèche courbée vers le bas 1"/>
          <p:cNvSpPr/>
          <p:nvPr/>
        </p:nvSpPr>
        <p:spPr>
          <a:xfrm flipH="1">
            <a:off x="4663440" y="365125"/>
            <a:ext cx="4545873" cy="1463675"/>
          </a:xfrm>
          <a:prstGeom prst="curvedDownArrow">
            <a:avLst>
              <a:gd name="adj1" fmla="val 19034"/>
              <a:gd name="adj2" fmla="val 5000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1024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8698" y="1027906"/>
            <a:ext cx="4820194" cy="4820194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794" y="1957430"/>
            <a:ext cx="3657600" cy="1920240"/>
          </a:xfrm>
          <a:prstGeom prst="rect">
            <a:avLst/>
          </a:prstGeom>
        </p:spPr>
      </p:pic>
      <p:sp>
        <p:nvSpPr>
          <p:cNvPr id="7" name="ZoneTexte 15"/>
          <p:cNvSpPr txBox="1"/>
          <p:nvPr/>
        </p:nvSpPr>
        <p:spPr>
          <a:xfrm>
            <a:off x="3791078" y="2407550"/>
            <a:ext cx="1717953" cy="1200329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7200" b="1" dirty="0" smtClean="0"/>
              <a:t>…</a:t>
            </a:r>
            <a:r>
              <a:rPr lang="fr-FR" sz="7200" b="1" dirty="0" smtClean="0"/>
              <a:t> </a:t>
            </a:r>
            <a:r>
              <a:rPr lang="fr-FR" sz="7200" b="1" dirty="0" smtClean="0"/>
              <a:t>€</a:t>
            </a:r>
            <a:endParaRPr lang="fr-FR" sz="7200" b="1" dirty="0"/>
          </a:p>
        </p:txBody>
      </p:sp>
      <p:sp>
        <p:nvSpPr>
          <p:cNvPr id="8" name="ZoneTexte 7"/>
          <p:cNvSpPr txBox="1"/>
          <p:nvPr/>
        </p:nvSpPr>
        <p:spPr>
          <a:xfrm>
            <a:off x="2333142" y="5036497"/>
            <a:ext cx="69810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b="1" dirty="0" smtClean="0"/>
              <a:t>TOTAL : 10 €</a:t>
            </a:r>
            <a:endParaRPr lang="fr-FR" sz="8000" b="1" dirty="0"/>
          </a:p>
        </p:txBody>
      </p:sp>
      <p:sp>
        <p:nvSpPr>
          <p:cNvPr id="9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fr-FR" dirty="0" smtClean="0"/>
              <a:t>22.</a:t>
            </a:r>
            <a:endParaRPr lang="fr-FR" dirty="0"/>
          </a:p>
        </p:txBody>
      </p:sp>
      <p:sp>
        <p:nvSpPr>
          <p:cNvPr id="10" name="Flèche courbée vers le bas 9"/>
          <p:cNvSpPr/>
          <p:nvPr/>
        </p:nvSpPr>
        <p:spPr>
          <a:xfrm flipH="1">
            <a:off x="4663440" y="365125"/>
            <a:ext cx="4545873" cy="1463675"/>
          </a:xfrm>
          <a:prstGeom prst="curvedDownArrow">
            <a:avLst>
              <a:gd name="adj1" fmla="val 19034"/>
              <a:gd name="adj2" fmla="val 5000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3691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23.</a:t>
            </a:r>
            <a:endParaRPr lang="fr-FR" dirty="0"/>
          </a:p>
        </p:txBody>
      </p:sp>
      <p:sp>
        <p:nvSpPr>
          <p:cNvPr id="15" name="ZoneTexte 14"/>
          <p:cNvSpPr txBox="1"/>
          <p:nvPr/>
        </p:nvSpPr>
        <p:spPr>
          <a:xfrm>
            <a:off x="2359268" y="5368668"/>
            <a:ext cx="69810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b="1" dirty="0" smtClean="0"/>
              <a:t>TOTAL : </a:t>
            </a:r>
            <a:r>
              <a:rPr lang="fr-FR" sz="8000" b="1" dirty="0" smtClean="0"/>
              <a:t>…</a:t>
            </a:r>
            <a:r>
              <a:rPr lang="fr-FR" sz="8000" b="1" dirty="0" smtClean="0"/>
              <a:t> </a:t>
            </a:r>
            <a:r>
              <a:rPr lang="fr-FR" sz="8000" b="1" dirty="0" smtClean="0"/>
              <a:t>€</a:t>
            </a:r>
            <a:endParaRPr lang="fr-FR" sz="8000" b="1" dirty="0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660" y="1453996"/>
            <a:ext cx="4097552" cy="4097552"/>
          </a:xfrm>
          <a:prstGeom prst="rect">
            <a:avLst/>
          </a:prstGeom>
        </p:spPr>
      </p:pic>
      <p:sp>
        <p:nvSpPr>
          <p:cNvPr id="11" name="ZoneTexte 15"/>
          <p:cNvSpPr txBox="1"/>
          <p:nvPr/>
        </p:nvSpPr>
        <p:spPr>
          <a:xfrm>
            <a:off x="8481383" y="2042518"/>
            <a:ext cx="1717953" cy="1200329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7200" b="1" dirty="0"/>
              <a:t>9</a:t>
            </a:r>
            <a:r>
              <a:rPr lang="fr-FR" sz="7200" b="1" dirty="0" smtClean="0"/>
              <a:t> </a:t>
            </a:r>
            <a:r>
              <a:rPr lang="fr-FR" sz="7200" b="1" dirty="0"/>
              <a:t>€</a:t>
            </a:r>
          </a:p>
        </p:txBody>
      </p:sp>
      <p:sp>
        <p:nvSpPr>
          <p:cNvPr id="12" name="ZoneTexte 15"/>
          <p:cNvSpPr txBox="1"/>
          <p:nvPr/>
        </p:nvSpPr>
        <p:spPr>
          <a:xfrm>
            <a:off x="1911792" y="2042519"/>
            <a:ext cx="1717953" cy="1200329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7200" b="1" dirty="0"/>
              <a:t>9</a:t>
            </a:r>
            <a:r>
              <a:rPr lang="fr-FR" sz="7200" b="1" dirty="0" smtClean="0"/>
              <a:t> </a:t>
            </a:r>
            <a:r>
              <a:rPr lang="fr-FR" sz="7200" b="1" dirty="0"/>
              <a:t>€</a:t>
            </a:r>
          </a:p>
        </p:txBody>
      </p:sp>
      <p:sp>
        <p:nvSpPr>
          <p:cNvPr id="7" name="Flèche courbée vers le bas 6"/>
          <p:cNvSpPr/>
          <p:nvPr/>
        </p:nvSpPr>
        <p:spPr>
          <a:xfrm flipH="1">
            <a:off x="5551713" y="365125"/>
            <a:ext cx="3657599" cy="1515926"/>
          </a:xfrm>
          <a:prstGeom prst="curvedDownArrow">
            <a:avLst>
              <a:gd name="adj1" fmla="val 19034"/>
              <a:gd name="adj2" fmla="val 5000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8" name="Flèche courbée vers le bas 7"/>
          <p:cNvSpPr/>
          <p:nvPr/>
        </p:nvSpPr>
        <p:spPr>
          <a:xfrm>
            <a:off x="2355081" y="502000"/>
            <a:ext cx="3196632" cy="1354062"/>
          </a:xfrm>
          <a:prstGeom prst="curvedDownArrow">
            <a:avLst>
              <a:gd name="adj1" fmla="val 19034"/>
              <a:gd name="adj2" fmla="val 5000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5173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2703" y="321282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fr-FR" sz="5400" b="1" dirty="0" smtClean="0"/>
              <a:t>CORRECTION</a:t>
            </a:r>
            <a:endParaRPr lang="fr-FR" sz="5400" b="1" dirty="0"/>
          </a:p>
        </p:txBody>
      </p:sp>
    </p:spTree>
    <p:extLst>
      <p:ext uri="{BB962C8B-B14F-4D97-AF65-F5344CB8AC3E}">
        <p14:creationId xmlns:p14="http://schemas.microsoft.com/office/powerpoint/2010/main" val="3990094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1.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2771775"/>
            <a:ext cx="10515600" cy="340518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fr-FR" sz="16600" dirty="0"/>
              <a:t>3 + 2 = </a:t>
            </a:r>
            <a:r>
              <a:rPr lang="fr-FR" sz="16600" dirty="0" smtClean="0">
                <a:solidFill>
                  <a:srgbClr val="00B050"/>
                </a:solidFill>
              </a:rPr>
              <a:t>5</a:t>
            </a:r>
            <a:r>
              <a:rPr lang="fr-FR" sz="16600" dirty="0" smtClean="0"/>
              <a:t> </a:t>
            </a:r>
            <a:endParaRPr lang="fr-FR" sz="16600" dirty="0"/>
          </a:p>
        </p:txBody>
      </p:sp>
    </p:spTree>
    <p:extLst>
      <p:ext uri="{BB962C8B-B14F-4D97-AF65-F5344CB8AC3E}">
        <p14:creationId xmlns:p14="http://schemas.microsoft.com/office/powerpoint/2010/main" val="4186547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2</a:t>
            </a:r>
            <a:r>
              <a:rPr lang="fr-FR" dirty="0" smtClean="0"/>
              <a:t>.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2771775"/>
            <a:ext cx="10515600" cy="340518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fr-FR" sz="16600" dirty="0" smtClean="0"/>
              <a:t>6 + 1= </a:t>
            </a:r>
            <a:r>
              <a:rPr lang="fr-FR" sz="16600" dirty="0" smtClean="0">
                <a:solidFill>
                  <a:srgbClr val="00B050"/>
                </a:solidFill>
              </a:rPr>
              <a:t>7</a:t>
            </a:r>
            <a:r>
              <a:rPr lang="fr-FR" sz="16600" dirty="0" smtClean="0"/>
              <a:t> </a:t>
            </a:r>
            <a:endParaRPr lang="fr-FR" sz="16600" dirty="0"/>
          </a:p>
        </p:txBody>
      </p:sp>
    </p:spTree>
    <p:extLst>
      <p:ext uri="{BB962C8B-B14F-4D97-AF65-F5344CB8AC3E}">
        <p14:creationId xmlns:p14="http://schemas.microsoft.com/office/powerpoint/2010/main" val="2534294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3.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2771775"/>
            <a:ext cx="10515600" cy="340518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fr-FR" sz="16600" dirty="0" smtClean="0">
                <a:solidFill>
                  <a:srgbClr val="00B050"/>
                </a:solidFill>
              </a:rPr>
              <a:t>5</a:t>
            </a:r>
            <a:r>
              <a:rPr lang="fr-FR" sz="16600" dirty="0" smtClean="0"/>
              <a:t> </a:t>
            </a:r>
            <a:r>
              <a:rPr lang="fr-FR" sz="16600" dirty="0"/>
              <a:t>+ </a:t>
            </a:r>
            <a:r>
              <a:rPr lang="fr-FR" sz="16600" dirty="0" smtClean="0"/>
              <a:t>4 </a:t>
            </a:r>
            <a:r>
              <a:rPr lang="fr-FR" sz="16600" dirty="0"/>
              <a:t>= </a:t>
            </a:r>
            <a:r>
              <a:rPr lang="fr-FR" sz="16600" dirty="0" smtClean="0"/>
              <a:t>9</a:t>
            </a:r>
            <a:endParaRPr lang="fr-FR" sz="16600" dirty="0"/>
          </a:p>
        </p:txBody>
      </p:sp>
    </p:spTree>
    <p:extLst>
      <p:ext uri="{BB962C8B-B14F-4D97-AF65-F5344CB8AC3E}">
        <p14:creationId xmlns:p14="http://schemas.microsoft.com/office/powerpoint/2010/main" val="4086486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4.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0"/>
            <a:ext cx="10515600" cy="340518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fr-FR" sz="16600" dirty="0" smtClean="0">
                <a:solidFill>
                  <a:srgbClr val="FF0000"/>
                </a:solidFill>
              </a:rPr>
              <a:t>10 + 5 = </a:t>
            </a:r>
            <a:r>
              <a:rPr lang="fr-FR" sz="16600" dirty="0" smtClean="0">
                <a:solidFill>
                  <a:srgbClr val="00B050"/>
                </a:solidFill>
              </a:rPr>
              <a:t>15</a:t>
            </a:r>
            <a:endParaRPr lang="fr-FR" sz="16600" dirty="0">
              <a:solidFill>
                <a:srgbClr val="00B050"/>
              </a:solidFill>
            </a:endParaRPr>
          </a:p>
        </p:txBody>
      </p:sp>
      <p:sp>
        <p:nvSpPr>
          <p:cNvPr id="4" name="Espace réservé du contenu 2"/>
          <p:cNvSpPr txBox="1">
            <a:spLocks/>
          </p:cNvSpPr>
          <p:nvPr/>
        </p:nvSpPr>
        <p:spPr>
          <a:xfrm>
            <a:off x="689113" y="3588121"/>
            <a:ext cx="10829014" cy="3405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fr-FR" sz="16600" dirty="0" smtClean="0">
                <a:solidFill>
                  <a:srgbClr val="00B0F0"/>
                </a:solidFill>
              </a:rPr>
              <a:t>10 + 15 = </a:t>
            </a:r>
            <a:r>
              <a:rPr lang="fr-FR" sz="16600" dirty="0" smtClean="0">
                <a:solidFill>
                  <a:srgbClr val="00B050"/>
                </a:solidFill>
              </a:rPr>
              <a:t>25</a:t>
            </a:r>
            <a:endParaRPr lang="fr-FR" sz="166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201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5.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2771775"/>
            <a:ext cx="10515600" cy="340518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fr-FR" sz="16600" dirty="0" smtClean="0">
                <a:solidFill>
                  <a:srgbClr val="00B050"/>
                </a:solidFill>
              </a:rPr>
              <a:t>10</a:t>
            </a:r>
            <a:r>
              <a:rPr lang="fr-FR" sz="16600" dirty="0" smtClean="0"/>
              <a:t> = 3 + 7</a:t>
            </a:r>
            <a:endParaRPr lang="fr-FR" sz="16600" dirty="0"/>
          </a:p>
        </p:txBody>
      </p:sp>
    </p:spTree>
    <p:extLst>
      <p:ext uri="{BB962C8B-B14F-4D97-AF65-F5344CB8AC3E}">
        <p14:creationId xmlns:p14="http://schemas.microsoft.com/office/powerpoint/2010/main" val="2832329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6</a:t>
            </a:r>
            <a:r>
              <a:rPr lang="fr-FR" dirty="0" smtClean="0"/>
              <a:t>.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2771775"/>
            <a:ext cx="10515600" cy="340518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fr-FR" sz="16600" dirty="0" smtClean="0"/>
              <a:t>7=10 -</a:t>
            </a:r>
            <a:r>
              <a:rPr lang="fr-FR" sz="16600" dirty="0" smtClean="0">
                <a:solidFill>
                  <a:srgbClr val="00B050"/>
                </a:solidFill>
              </a:rPr>
              <a:t>3</a:t>
            </a:r>
            <a:endParaRPr lang="fr-FR" sz="166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8837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7</a:t>
            </a:r>
            <a:r>
              <a:rPr lang="fr-FR" dirty="0" smtClean="0"/>
              <a:t>.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3122023"/>
            <a:ext cx="10515600" cy="305494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fr-FR" sz="13800" dirty="0" smtClean="0"/>
              <a:t>3</a:t>
            </a:r>
            <a:r>
              <a:rPr lang="fr-FR" sz="13800" dirty="0" smtClean="0">
                <a:sym typeface="Wingdings" panose="05000000000000000000" pitchFamily="2" charset="2"/>
              </a:rPr>
              <a:t> 10</a:t>
            </a:r>
          </a:p>
          <a:p>
            <a:pPr marL="0" indent="0" algn="ctr">
              <a:buNone/>
            </a:pPr>
            <a:r>
              <a:rPr lang="fr-FR" sz="13800" dirty="0">
                <a:solidFill>
                  <a:srgbClr val="00B050"/>
                </a:solidFill>
                <a:sym typeface="Wingdings" panose="05000000000000000000" pitchFamily="2" charset="2"/>
              </a:rPr>
              <a:t>7</a:t>
            </a:r>
            <a:r>
              <a:rPr lang="fr-FR" sz="13800" dirty="0" smtClean="0"/>
              <a:t> </a:t>
            </a:r>
            <a:endParaRPr lang="fr-FR" sz="13800" dirty="0"/>
          </a:p>
        </p:txBody>
      </p:sp>
    </p:spTree>
    <p:extLst>
      <p:ext uri="{BB962C8B-B14F-4D97-AF65-F5344CB8AC3E}">
        <p14:creationId xmlns:p14="http://schemas.microsoft.com/office/powerpoint/2010/main" val="2376002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8</a:t>
            </a:r>
            <a:r>
              <a:rPr lang="fr-FR" dirty="0" smtClean="0"/>
              <a:t>.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2771775"/>
            <a:ext cx="10515600" cy="340518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fr-FR" sz="16600" dirty="0" smtClean="0">
                <a:solidFill>
                  <a:srgbClr val="00B050"/>
                </a:solidFill>
              </a:rPr>
              <a:t>10</a:t>
            </a:r>
            <a:r>
              <a:rPr lang="fr-FR" sz="16600" dirty="0" smtClean="0"/>
              <a:t> = 3 + 7</a:t>
            </a:r>
            <a:endParaRPr lang="fr-FR" sz="16600" dirty="0"/>
          </a:p>
        </p:txBody>
      </p:sp>
    </p:spTree>
    <p:extLst>
      <p:ext uri="{BB962C8B-B14F-4D97-AF65-F5344CB8AC3E}">
        <p14:creationId xmlns:p14="http://schemas.microsoft.com/office/powerpoint/2010/main" val="1768483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9</a:t>
            </a:r>
            <a:r>
              <a:rPr lang="fr-FR" dirty="0" smtClean="0"/>
              <a:t>.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2771775"/>
            <a:ext cx="10515600" cy="340518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fr-FR" sz="16600" dirty="0" smtClean="0"/>
              <a:t>4 + </a:t>
            </a:r>
            <a:r>
              <a:rPr lang="fr-FR" sz="16600" dirty="0" smtClean="0">
                <a:solidFill>
                  <a:srgbClr val="00B050"/>
                </a:solidFill>
              </a:rPr>
              <a:t>6</a:t>
            </a:r>
            <a:r>
              <a:rPr lang="fr-FR" sz="16600" dirty="0" smtClean="0"/>
              <a:t> = 10</a:t>
            </a:r>
            <a:endParaRPr lang="fr-FR" sz="16600" dirty="0"/>
          </a:p>
        </p:txBody>
      </p:sp>
    </p:spTree>
    <p:extLst>
      <p:ext uri="{BB962C8B-B14F-4D97-AF65-F5344CB8AC3E}">
        <p14:creationId xmlns:p14="http://schemas.microsoft.com/office/powerpoint/2010/main" val="2979051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10.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2771775"/>
            <a:ext cx="10515600" cy="340518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fr-FR" sz="16600" dirty="0" smtClean="0"/>
              <a:t>10 = 5 + </a:t>
            </a:r>
            <a:r>
              <a:rPr lang="fr-FR" sz="16600" dirty="0" smtClean="0">
                <a:solidFill>
                  <a:srgbClr val="00B050"/>
                </a:solidFill>
              </a:rPr>
              <a:t>5</a:t>
            </a:r>
            <a:endParaRPr lang="fr-FR" sz="166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085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11.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2771775"/>
            <a:ext cx="10515600" cy="340518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fr-FR" sz="13800" dirty="0" smtClean="0"/>
              <a:t>DOUBLE de 3</a:t>
            </a:r>
          </a:p>
          <a:p>
            <a:pPr marL="0" indent="0" algn="ctr">
              <a:buNone/>
            </a:pPr>
            <a:r>
              <a:rPr lang="fr-FR" sz="13800" dirty="0">
                <a:solidFill>
                  <a:srgbClr val="00B050"/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701018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12.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2771775"/>
            <a:ext cx="10515600" cy="340518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fr-FR" sz="13800" dirty="0" smtClean="0"/>
              <a:t>MOITIE de 8</a:t>
            </a:r>
          </a:p>
          <a:p>
            <a:pPr marL="0" indent="0" algn="ctr">
              <a:buNone/>
            </a:pPr>
            <a:r>
              <a:rPr lang="fr-FR" sz="13800" dirty="0">
                <a:solidFill>
                  <a:srgbClr val="00B050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502171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13.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2771775"/>
            <a:ext cx="10515600" cy="340518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fr-FR" sz="13800" dirty="0" smtClean="0"/>
              <a:t>DOUBLE de 5</a:t>
            </a:r>
            <a:endParaRPr lang="fr-FR" sz="13800" dirty="0" smtClean="0">
              <a:solidFill>
                <a:srgbClr val="00B050"/>
              </a:solidFill>
            </a:endParaRPr>
          </a:p>
          <a:p>
            <a:pPr marL="0" indent="0" algn="ctr">
              <a:buNone/>
            </a:pPr>
            <a:r>
              <a:rPr lang="fr-FR" sz="13800" dirty="0">
                <a:solidFill>
                  <a:srgbClr val="00B050"/>
                </a:solidFill>
              </a:rPr>
              <a:t>5</a:t>
            </a:r>
            <a:endParaRPr lang="fr-FR" sz="13800" dirty="0"/>
          </a:p>
        </p:txBody>
      </p:sp>
    </p:spTree>
    <p:extLst>
      <p:ext uri="{BB962C8B-B14F-4D97-AF65-F5344CB8AC3E}">
        <p14:creationId xmlns:p14="http://schemas.microsoft.com/office/powerpoint/2010/main" val="2689858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14.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2771775"/>
            <a:ext cx="10515600" cy="340518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fr-FR" sz="13800" dirty="0" smtClean="0"/>
              <a:t>MOITIE de 4</a:t>
            </a:r>
            <a:endParaRPr lang="fr-FR" sz="13800" dirty="0" smtClean="0">
              <a:solidFill>
                <a:srgbClr val="00B050"/>
              </a:solidFill>
            </a:endParaRPr>
          </a:p>
          <a:p>
            <a:pPr marL="0" indent="0" algn="ctr">
              <a:buNone/>
            </a:pPr>
            <a:r>
              <a:rPr lang="fr-FR" sz="13800" dirty="0">
                <a:solidFill>
                  <a:srgbClr val="00B050"/>
                </a:solidFill>
              </a:rPr>
              <a:t>2</a:t>
            </a:r>
            <a:endParaRPr lang="fr-FR" sz="13800" dirty="0"/>
          </a:p>
        </p:txBody>
      </p:sp>
    </p:spTree>
    <p:extLst>
      <p:ext uri="{BB962C8B-B14F-4D97-AF65-F5344CB8AC3E}">
        <p14:creationId xmlns:p14="http://schemas.microsoft.com/office/powerpoint/2010/main" val="3539339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fr-FR" dirty="0" smtClean="0"/>
          </a:p>
          <a:p>
            <a:pPr algn="ctr"/>
            <a:endParaRPr lang="fr-FR" dirty="0"/>
          </a:p>
          <a:p>
            <a:pPr algn="ctr"/>
            <a:endParaRPr lang="fr-FR" dirty="0" smtClean="0"/>
          </a:p>
          <a:p>
            <a:pPr marL="0" indent="0" algn="ctr">
              <a:buNone/>
            </a:pPr>
            <a:r>
              <a:rPr lang="fr-FR" sz="16600" dirty="0" smtClean="0"/>
              <a:t>10=2x </a:t>
            </a:r>
            <a:r>
              <a:rPr lang="fr-FR" sz="16600" dirty="0" smtClean="0">
                <a:solidFill>
                  <a:srgbClr val="00B050"/>
                </a:solidFill>
              </a:rPr>
              <a:t>5</a:t>
            </a:r>
            <a:endParaRPr lang="fr-FR" sz="16600" dirty="0">
              <a:solidFill>
                <a:srgbClr val="00B050"/>
              </a:solidFill>
            </a:endParaRPr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fr-FR" dirty="0" smtClean="0"/>
              <a:t>15.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17675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fr-FR" dirty="0" smtClean="0"/>
          </a:p>
          <a:p>
            <a:pPr algn="ctr"/>
            <a:endParaRPr lang="fr-FR" dirty="0"/>
          </a:p>
          <a:p>
            <a:pPr algn="ctr"/>
            <a:endParaRPr lang="fr-FR" dirty="0" smtClean="0"/>
          </a:p>
          <a:p>
            <a:pPr marL="0" indent="0" algn="ctr">
              <a:buNone/>
            </a:pPr>
            <a:r>
              <a:rPr lang="fr-FR" sz="16600" dirty="0" smtClean="0">
                <a:solidFill>
                  <a:srgbClr val="00B050"/>
                </a:solidFill>
              </a:rPr>
              <a:t>10</a:t>
            </a:r>
            <a:r>
              <a:rPr lang="fr-FR" sz="16600" dirty="0" smtClean="0"/>
              <a:t>=5x2</a:t>
            </a:r>
            <a:endParaRPr lang="fr-FR" sz="16600" dirty="0"/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fr-FR" dirty="0" smtClean="0"/>
              <a:t>16.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38264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17.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27538" y="2831122"/>
            <a:ext cx="11306908" cy="341141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fr-FR" sz="16600" dirty="0" smtClean="0"/>
              <a:t>6 + </a:t>
            </a:r>
            <a:r>
              <a:rPr lang="fr-FR" sz="16600" dirty="0" smtClean="0">
                <a:solidFill>
                  <a:srgbClr val="00B050"/>
                </a:solidFill>
              </a:rPr>
              <a:t>2</a:t>
            </a:r>
            <a:r>
              <a:rPr lang="fr-FR" sz="16600" dirty="0" smtClean="0"/>
              <a:t> = 4 + 4</a:t>
            </a:r>
            <a:endParaRPr lang="fr-FR" sz="16600" dirty="0"/>
          </a:p>
        </p:txBody>
      </p:sp>
    </p:spTree>
    <p:extLst>
      <p:ext uri="{BB962C8B-B14F-4D97-AF65-F5344CB8AC3E}">
        <p14:creationId xmlns:p14="http://schemas.microsoft.com/office/powerpoint/2010/main" val="3815863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18.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27538" y="2831122"/>
            <a:ext cx="11306908" cy="341141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fr-FR" sz="16600" dirty="0" smtClean="0"/>
              <a:t>7 + 5 = </a:t>
            </a:r>
            <a:r>
              <a:rPr lang="fr-FR" sz="16600" dirty="0" smtClean="0">
                <a:solidFill>
                  <a:srgbClr val="00B050"/>
                </a:solidFill>
              </a:rPr>
              <a:t>3</a:t>
            </a:r>
            <a:r>
              <a:rPr lang="fr-FR" sz="16600" dirty="0" smtClean="0"/>
              <a:t> + 9</a:t>
            </a:r>
            <a:endParaRPr lang="fr-FR" sz="16600" dirty="0"/>
          </a:p>
        </p:txBody>
      </p:sp>
    </p:spTree>
    <p:extLst>
      <p:ext uri="{BB962C8B-B14F-4D97-AF65-F5344CB8AC3E}">
        <p14:creationId xmlns:p14="http://schemas.microsoft.com/office/powerpoint/2010/main" val="126226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19.</a:t>
            </a:r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" y="2181610"/>
            <a:ext cx="4188550" cy="2190934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6750" y="1056631"/>
            <a:ext cx="2272079" cy="2220446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8040" y="3968583"/>
            <a:ext cx="2220789" cy="2170322"/>
          </a:xfrm>
          <a:prstGeom prst="rect">
            <a:avLst/>
          </a:prstGeom>
        </p:spPr>
      </p:pic>
      <p:sp>
        <p:nvSpPr>
          <p:cNvPr id="8" name="Espace réservé du contenu 7"/>
          <p:cNvSpPr>
            <a:spLocks noGrp="1"/>
          </p:cNvSpPr>
          <p:nvPr>
            <p:ph idx="1"/>
          </p:nvPr>
        </p:nvSpPr>
        <p:spPr>
          <a:xfrm>
            <a:off x="4558937" y="2928006"/>
            <a:ext cx="6928442" cy="162096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sz="11500" dirty="0" smtClean="0"/>
              <a:t>+         = </a:t>
            </a:r>
            <a:r>
              <a:rPr lang="fr-FR" sz="11500" dirty="0" smtClean="0">
                <a:solidFill>
                  <a:srgbClr val="00B050"/>
                </a:solidFill>
              </a:rPr>
              <a:t>9</a:t>
            </a:r>
            <a:r>
              <a:rPr lang="fr-FR" sz="11500" dirty="0" smtClean="0"/>
              <a:t> €</a:t>
            </a:r>
            <a:endParaRPr lang="fr-FR" sz="11500" dirty="0"/>
          </a:p>
        </p:txBody>
      </p:sp>
    </p:spTree>
    <p:extLst>
      <p:ext uri="{BB962C8B-B14F-4D97-AF65-F5344CB8AC3E}">
        <p14:creationId xmlns:p14="http://schemas.microsoft.com/office/powerpoint/2010/main" val="1808446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20</a:t>
            </a:r>
            <a:r>
              <a:rPr lang="fr-FR" dirty="0" smtClean="0"/>
              <a:t>.</a:t>
            </a:r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062" y="2160924"/>
            <a:ext cx="4188550" cy="2190934"/>
          </a:xfrm>
          <a:prstGeom prst="rect">
            <a:avLst/>
          </a:prstGeom>
        </p:spPr>
      </p:pic>
      <p:sp>
        <p:nvSpPr>
          <p:cNvPr id="8" name="Espace réservé du contenu 7"/>
          <p:cNvSpPr>
            <a:spLocks noGrp="1"/>
          </p:cNvSpPr>
          <p:nvPr>
            <p:ph idx="1"/>
          </p:nvPr>
        </p:nvSpPr>
        <p:spPr>
          <a:xfrm>
            <a:off x="995226" y="2928006"/>
            <a:ext cx="3277836" cy="162096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sz="11500" dirty="0" smtClean="0"/>
              <a:t>7 € = </a:t>
            </a:r>
            <a:endParaRPr lang="fr-FR" sz="11500" dirty="0"/>
          </a:p>
        </p:txBody>
      </p:sp>
      <p:sp>
        <p:nvSpPr>
          <p:cNvPr id="9" name="Espace réservé du contenu 7"/>
          <p:cNvSpPr txBox="1">
            <a:spLocks/>
          </p:cNvSpPr>
          <p:nvPr/>
        </p:nvSpPr>
        <p:spPr>
          <a:xfrm>
            <a:off x="8640417" y="2541144"/>
            <a:ext cx="4248331" cy="162096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1500" dirty="0" smtClean="0"/>
              <a:t>+ </a:t>
            </a:r>
            <a:r>
              <a:rPr lang="fr-FR" sz="11500" dirty="0" smtClean="0">
                <a:solidFill>
                  <a:srgbClr val="00B050"/>
                </a:solidFill>
              </a:rPr>
              <a:t>2</a:t>
            </a:r>
            <a:r>
              <a:rPr lang="fr-FR" sz="11500" dirty="0" smtClean="0"/>
              <a:t> €</a:t>
            </a:r>
            <a:endParaRPr lang="fr-FR" sz="11500" dirty="0"/>
          </a:p>
        </p:txBody>
      </p:sp>
      <p:sp>
        <p:nvSpPr>
          <p:cNvPr id="3" name="Rectangle 2"/>
          <p:cNvSpPr/>
          <p:nvPr/>
        </p:nvSpPr>
        <p:spPr>
          <a:xfrm>
            <a:off x="5886648" y="3244334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00B050"/>
                </a:solidFill>
              </a:rPr>
              <a:t>18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45813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8953" y="1096962"/>
            <a:ext cx="4820194" cy="4820194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794" y="1957430"/>
            <a:ext cx="3657600" cy="1920240"/>
          </a:xfrm>
          <a:prstGeom prst="rect">
            <a:avLst/>
          </a:prstGeom>
        </p:spPr>
      </p:pic>
      <p:sp>
        <p:nvSpPr>
          <p:cNvPr id="7" name="ZoneTexte 15"/>
          <p:cNvSpPr txBox="1"/>
          <p:nvPr/>
        </p:nvSpPr>
        <p:spPr>
          <a:xfrm>
            <a:off x="4378047" y="3112945"/>
            <a:ext cx="1717953" cy="1200329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7200" b="1" dirty="0"/>
              <a:t>9</a:t>
            </a:r>
            <a:r>
              <a:rPr lang="fr-FR" sz="7200" b="1" dirty="0" smtClean="0"/>
              <a:t> </a:t>
            </a:r>
            <a:r>
              <a:rPr lang="fr-FR" sz="7200" b="1" dirty="0"/>
              <a:t>€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2605454" y="5255436"/>
            <a:ext cx="69810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b="1" dirty="0" smtClean="0"/>
              <a:t>TOTAL : </a:t>
            </a:r>
            <a:r>
              <a:rPr lang="fr-FR" sz="8000" b="1" dirty="0">
                <a:solidFill>
                  <a:srgbClr val="00B050"/>
                </a:solidFill>
              </a:rPr>
              <a:t>14</a:t>
            </a:r>
            <a:r>
              <a:rPr lang="fr-FR" sz="8000" b="1" dirty="0" smtClean="0"/>
              <a:t> </a:t>
            </a:r>
            <a:r>
              <a:rPr lang="fr-FR" sz="8000" b="1" dirty="0" smtClean="0"/>
              <a:t>€</a:t>
            </a:r>
            <a:endParaRPr lang="fr-FR" sz="8000" b="1" dirty="0"/>
          </a:p>
        </p:txBody>
      </p:sp>
      <p:sp>
        <p:nvSpPr>
          <p:cNvPr id="9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fr-FR" dirty="0" smtClean="0"/>
              <a:t>21</a:t>
            </a:r>
            <a:r>
              <a:rPr lang="fr-FR" dirty="0" smtClean="0"/>
              <a:t>.</a:t>
            </a:r>
            <a:endParaRPr lang="fr-FR" dirty="0"/>
          </a:p>
        </p:txBody>
      </p:sp>
      <p:sp>
        <p:nvSpPr>
          <p:cNvPr id="2" name="Flèche courbée vers le bas 1"/>
          <p:cNvSpPr/>
          <p:nvPr/>
        </p:nvSpPr>
        <p:spPr>
          <a:xfrm flipH="1">
            <a:off x="4663440" y="365125"/>
            <a:ext cx="4545873" cy="1463675"/>
          </a:xfrm>
          <a:prstGeom prst="curvedDownArrow">
            <a:avLst>
              <a:gd name="adj1" fmla="val 19034"/>
              <a:gd name="adj2" fmla="val 5000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9293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8698" y="1027906"/>
            <a:ext cx="4820194" cy="4820194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794" y="1957430"/>
            <a:ext cx="3657600" cy="1920240"/>
          </a:xfrm>
          <a:prstGeom prst="rect">
            <a:avLst/>
          </a:prstGeom>
        </p:spPr>
      </p:pic>
      <p:sp>
        <p:nvSpPr>
          <p:cNvPr id="7" name="ZoneTexte 15"/>
          <p:cNvSpPr txBox="1"/>
          <p:nvPr/>
        </p:nvSpPr>
        <p:spPr>
          <a:xfrm>
            <a:off x="3791078" y="2407550"/>
            <a:ext cx="1717953" cy="1200329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7200" b="1" dirty="0">
                <a:solidFill>
                  <a:srgbClr val="00B050"/>
                </a:solidFill>
              </a:rPr>
              <a:t>5</a:t>
            </a:r>
            <a:r>
              <a:rPr lang="fr-FR" sz="7200" b="1" dirty="0" smtClean="0"/>
              <a:t> </a:t>
            </a:r>
            <a:r>
              <a:rPr lang="fr-FR" sz="7200" b="1" dirty="0" smtClean="0"/>
              <a:t>€</a:t>
            </a:r>
            <a:endParaRPr lang="fr-FR" sz="7200" b="1" dirty="0"/>
          </a:p>
        </p:txBody>
      </p:sp>
      <p:sp>
        <p:nvSpPr>
          <p:cNvPr id="8" name="ZoneTexte 7"/>
          <p:cNvSpPr txBox="1"/>
          <p:nvPr/>
        </p:nvSpPr>
        <p:spPr>
          <a:xfrm>
            <a:off x="2333142" y="5036497"/>
            <a:ext cx="69810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b="1" dirty="0" smtClean="0"/>
              <a:t>TOTAL : 10 €</a:t>
            </a:r>
            <a:endParaRPr lang="fr-FR" sz="8000" b="1" dirty="0"/>
          </a:p>
        </p:txBody>
      </p:sp>
      <p:sp>
        <p:nvSpPr>
          <p:cNvPr id="9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fr-FR" dirty="0" smtClean="0"/>
              <a:t>22.</a:t>
            </a:r>
            <a:endParaRPr lang="fr-FR" dirty="0"/>
          </a:p>
        </p:txBody>
      </p:sp>
      <p:sp>
        <p:nvSpPr>
          <p:cNvPr id="10" name="Flèche courbée vers le bas 9"/>
          <p:cNvSpPr/>
          <p:nvPr/>
        </p:nvSpPr>
        <p:spPr>
          <a:xfrm flipH="1">
            <a:off x="4663440" y="365125"/>
            <a:ext cx="4545873" cy="1463675"/>
          </a:xfrm>
          <a:prstGeom prst="curvedDownArrow">
            <a:avLst>
              <a:gd name="adj1" fmla="val 19034"/>
              <a:gd name="adj2" fmla="val 5000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7042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23.</a:t>
            </a:r>
            <a:endParaRPr lang="fr-FR" dirty="0"/>
          </a:p>
        </p:txBody>
      </p:sp>
      <p:sp>
        <p:nvSpPr>
          <p:cNvPr id="15" name="ZoneTexte 14"/>
          <p:cNvSpPr txBox="1"/>
          <p:nvPr/>
        </p:nvSpPr>
        <p:spPr>
          <a:xfrm>
            <a:off x="2359268" y="5368668"/>
            <a:ext cx="69810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b="1" dirty="0" smtClean="0"/>
              <a:t>TOTAL : </a:t>
            </a:r>
            <a:r>
              <a:rPr lang="fr-FR" sz="8000" b="1" dirty="0">
                <a:solidFill>
                  <a:srgbClr val="00B050"/>
                </a:solidFill>
              </a:rPr>
              <a:t>18</a:t>
            </a:r>
            <a:r>
              <a:rPr lang="fr-FR" sz="8000" b="1" dirty="0" smtClean="0"/>
              <a:t> </a:t>
            </a:r>
            <a:r>
              <a:rPr lang="fr-FR" sz="8000" b="1" dirty="0" smtClean="0"/>
              <a:t>€</a:t>
            </a:r>
            <a:endParaRPr lang="fr-FR" sz="8000" b="1" dirty="0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660" y="1453996"/>
            <a:ext cx="4097552" cy="4097552"/>
          </a:xfrm>
          <a:prstGeom prst="rect">
            <a:avLst/>
          </a:prstGeom>
        </p:spPr>
      </p:pic>
      <p:sp>
        <p:nvSpPr>
          <p:cNvPr id="11" name="ZoneTexte 15"/>
          <p:cNvSpPr txBox="1"/>
          <p:nvPr/>
        </p:nvSpPr>
        <p:spPr>
          <a:xfrm>
            <a:off x="8481383" y="2042518"/>
            <a:ext cx="1717953" cy="1200329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7200" b="1" dirty="0"/>
              <a:t>9</a:t>
            </a:r>
            <a:r>
              <a:rPr lang="fr-FR" sz="7200" b="1" dirty="0" smtClean="0"/>
              <a:t> </a:t>
            </a:r>
            <a:r>
              <a:rPr lang="fr-FR" sz="7200" b="1" dirty="0"/>
              <a:t>€</a:t>
            </a:r>
          </a:p>
        </p:txBody>
      </p:sp>
      <p:sp>
        <p:nvSpPr>
          <p:cNvPr id="12" name="ZoneTexte 15"/>
          <p:cNvSpPr txBox="1"/>
          <p:nvPr/>
        </p:nvSpPr>
        <p:spPr>
          <a:xfrm>
            <a:off x="1911792" y="2042519"/>
            <a:ext cx="1717953" cy="1200329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7200" b="1" dirty="0"/>
              <a:t>9</a:t>
            </a:r>
            <a:r>
              <a:rPr lang="fr-FR" sz="7200" b="1" dirty="0" smtClean="0"/>
              <a:t> </a:t>
            </a:r>
            <a:r>
              <a:rPr lang="fr-FR" sz="7200" b="1" dirty="0"/>
              <a:t>€</a:t>
            </a:r>
          </a:p>
        </p:txBody>
      </p:sp>
      <p:sp>
        <p:nvSpPr>
          <p:cNvPr id="7" name="Flèche courbée vers le bas 6"/>
          <p:cNvSpPr/>
          <p:nvPr/>
        </p:nvSpPr>
        <p:spPr>
          <a:xfrm flipH="1">
            <a:off x="5551713" y="365125"/>
            <a:ext cx="3657599" cy="1515926"/>
          </a:xfrm>
          <a:prstGeom prst="curvedDownArrow">
            <a:avLst>
              <a:gd name="adj1" fmla="val 19034"/>
              <a:gd name="adj2" fmla="val 5000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8" name="Flèche courbée vers le bas 7"/>
          <p:cNvSpPr/>
          <p:nvPr/>
        </p:nvSpPr>
        <p:spPr>
          <a:xfrm>
            <a:off x="2355081" y="502000"/>
            <a:ext cx="3196632" cy="1354062"/>
          </a:xfrm>
          <a:prstGeom prst="curvedDownArrow">
            <a:avLst>
              <a:gd name="adj1" fmla="val 19034"/>
              <a:gd name="adj2" fmla="val 5000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7534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752</TotalTime>
  <Words>493</Words>
  <Application>Microsoft Office PowerPoint</Application>
  <PresentationFormat>Grand écran</PresentationFormat>
  <Paragraphs>187</Paragraphs>
  <Slides>73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73</vt:i4>
      </vt:variant>
    </vt:vector>
  </HeadingPairs>
  <TitlesOfParts>
    <vt:vector size="78" baseType="lpstr">
      <vt:lpstr>Arial</vt:lpstr>
      <vt:lpstr>Calibri</vt:lpstr>
      <vt:lpstr>Calibri Light</vt:lpstr>
      <vt:lpstr>Wingdings</vt:lpstr>
      <vt:lpstr>Thème Office</vt:lpstr>
      <vt:lpstr>DIAPO CHRONO</vt:lpstr>
      <vt:lpstr>PREMIERE TENTATIVE</vt:lpstr>
      <vt:lpstr>1.</vt:lpstr>
      <vt:lpstr>2.</vt:lpstr>
      <vt:lpstr>3.</vt:lpstr>
      <vt:lpstr>4.</vt:lpstr>
      <vt:lpstr>5.</vt:lpstr>
      <vt:lpstr>6.</vt:lpstr>
      <vt:lpstr>7.</vt:lpstr>
      <vt:lpstr>8.</vt:lpstr>
      <vt:lpstr>9.</vt:lpstr>
      <vt:lpstr>10.</vt:lpstr>
      <vt:lpstr>11.</vt:lpstr>
      <vt:lpstr>12.</vt:lpstr>
      <vt:lpstr>13.</vt:lpstr>
      <vt:lpstr>14.</vt:lpstr>
      <vt:lpstr>15.</vt:lpstr>
      <vt:lpstr>16.</vt:lpstr>
      <vt:lpstr>17.</vt:lpstr>
      <vt:lpstr>18.</vt:lpstr>
      <vt:lpstr>19.</vt:lpstr>
      <vt:lpstr>20.</vt:lpstr>
      <vt:lpstr>21.</vt:lpstr>
      <vt:lpstr>22.</vt:lpstr>
      <vt:lpstr>23.</vt:lpstr>
      <vt:lpstr>DEUXIEME TENTATIVE</vt:lpstr>
      <vt:lpstr>1.</vt:lpstr>
      <vt:lpstr>2.</vt:lpstr>
      <vt:lpstr>3.</vt:lpstr>
      <vt:lpstr>4.</vt:lpstr>
      <vt:lpstr>5.</vt:lpstr>
      <vt:lpstr>6.</vt:lpstr>
      <vt:lpstr>7.</vt:lpstr>
      <vt:lpstr>8.</vt:lpstr>
      <vt:lpstr>9.</vt:lpstr>
      <vt:lpstr>10.</vt:lpstr>
      <vt:lpstr>11.</vt:lpstr>
      <vt:lpstr>12.</vt:lpstr>
      <vt:lpstr>13.</vt:lpstr>
      <vt:lpstr>14.</vt:lpstr>
      <vt:lpstr>15.</vt:lpstr>
      <vt:lpstr>16.</vt:lpstr>
      <vt:lpstr>17.</vt:lpstr>
      <vt:lpstr>18.</vt:lpstr>
      <vt:lpstr>19.</vt:lpstr>
      <vt:lpstr>20.</vt:lpstr>
      <vt:lpstr>21.</vt:lpstr>
      <vt:lpstr>22.</vt:lpstr>
      <vt:lpstr>23.</vt:lpstr>
      <vt:lpstr>CORRECTION</vt:lpstr>
      <vt:lpstr>1.</vt:lpstr>
      <vt:lpstr>2.</vt:lpstr>
      <vt:lpstr>3.</vt:lpstr>
      <vt:lpstr>4.</vt:lpstr>
      <vt:lpstr>5.</vt:lpstr>
      <vt:lpstr>6.</vt:lpstr>
      <vt:lpstr>7.</vt:lpstr>
      <vt:lpstr>8.</vt:lpstr>
      <vt:lpstr>9.</vt:lpstr>
      <vt:lpstr>10.</vt:lpstr>
      <vt:lpstr>11.</vt:lpstr>
      <vt:lpstr>12.</vt:lpstr>
      <vt:lpstr>13.</vt:lpstr>
      <vt:lpstr>14.</vt:lpstr>
      <vt:lpstr>15.</vt:lpstr>
      <vt:lpstr>16.</vt:lpstr>
      <vt:lpstr>17.</vt:lpstr>
      <vt:lpstr>18.</vt:lpstr>
      <vt:lpstr>19.</vt:lpstr>
      <vt:lpstr>20.</vt:lpstr>
      <vt:lpstr>21.</vt:lpstr>
      <vt:lpstr>22.</vt:lpstr>
      <vt:lpstr>23.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DEFI de CALCUL MENTAL</dc:title>
  <dc:creator>Magali Robert</dc:creator>
  <cp:lastModifiedBy>Magali ROBERT</cp:lastModifiedBy>
  <cp:revision>26</cp:revision>
  <dcterms:created xsi:type="dcterms:W3CDTF">2018-03-10T12:22:20Z</dcterms:created>
  <dcterms:modified xsi:type="dcterms:W3CDTF">2020-02-17T20:50:33Z</dcterms:modified>
</cp:coreProperties>
</file>