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8" r:id="rId4"/>
    <p:sldId id="257" r:id="rId5"/>
    <p:sldId id="259" r:id="rId6"/>
    <p:sldId id="262" r:id="rId7"/>
    <p:sldId id="260" r:id="rId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244" autoAdjust="0"/>
  </p:normalViewPr>
  <p:slideViewPr>
    <p:cSldViewPr snapToGrid="0" snapToObjects="1">
      <p:cViewPr varScale="1">
        <p:scale>
          <a:sx n="102" d="100"/>
          <a:sy n="102" d="100"/>
        </p:scale>
        <p:origin x="-128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38167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1239776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288804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45E1399-745F-874B-8454-95E369F84DA1}" type="datetimeFigureOut">
              <a:rPr lang="fr-FR" smtClean="0"/>
              <a:t>21/03/18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324905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45E1399-745F-874B-8454-95E369F84DA1}" type="datetimeFigureOut">
              <a:rPr lang="fr-FR" smtClean="0"/>
              <a:t>21/03/18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191360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45E1399-745F-874B-8454-95E369F84DA1}" type="datetimeFigureOut">
              <a:rPr lang="fr-FR" smtClean="0"/>
              <a:t>21/03/18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2849588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45E1399-745F-874B-8454-95E369F84DA1}" type="datetimeFigureOut">
              <a:rPr lang="fr-FR" smtClean="0"/>
              <a:t>21/03/18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1686110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5E1399-745F-874B-8454-95E369F84DA1}" type="datetimeFigureOut">
              <a:rPr lang="fr-FR" smtClean="0"/>
              <a:t>21/03/18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1033806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5E1399-745F-874B-8454-95E369F84DA1}" type="datetimeFigureOut">
              <a:rPr lang="fr-FR" smtClean="0"/>
              <a:t>21/03/18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44370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3940519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3374B1-F7CF-784E-93D2-859E973DD80E}" type="slidenum">
              <a:rPr lang="fr-FR" smtClean="0"/>
              <a:t>‹#›</a:t>
            </a:fld>
            <a:endParaRPr lang="fr-FR"/>
          </a:p>
        </p:txBody>
      </p:sp>
    </p:spTree>
    <p:extLst>
      <p:ext uri="{BB962C8B-B14F-4D97-AF65-F5344CB8AC3E}">
        <p14:creationId xmlns:p14="http://schemas.microsoft.com/office/powerpoint/2010/main" val="3662622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E1399-745F-874B-8454-95E369F84DA1}" type="datetimeFigureOut">
              <a:rPr lang="fr-FR" smtClean="0"/>
              <a:t>21/03/18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3374B1-F7CF-784E-93D2-859E973DD80E}" type="slidenum">
              <a:rPr lang="fr-FR" smtClean="0"/>
              <a:t>‹#›</a:t>
            </a:fld>
            <a:endParaRPr lang="fr-FR"/>
          </a:p>
        </p:txBody>
      </p:sp>
    </p:spTree>
    <p:extLst>
      <p:ext uri="{BB962C8B-B14F-4D97-AF65-F5344CB8AC3E}">
        <p14:creationId xmlns:p14="http://schemas.microsoft.com/office/powerpoint/2010/main" val="4204916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mailto:ce.9720880z@ac-martinique.fr" TargetMode="External"/><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pture d’écran 2018-03-21 à 08.16.1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00600" cy="6781800"/>
          </a:xfrm>
          <a:prstGeom prst="rect">
            <a:avLst/>
          </a:prstGeom>
        </p:spPr>
      </p:pic>
      <p:sp>
        <p:nvSpPr>
          <p:cNvPr id="5" name="Zone de texte 1"/>
          <p:cNvSpPr txBox="1"/>
          <p:nvPr/>
        </p:nvSpPr>
        <p:spPr>
          <a:xfrm>
            <a:off x="4800600" y="1864362"/>
            <a:ext cx="4343400" cy="2053166"/>
          </a:xfrm>
          <a:prstGeom prst="rect">
            <a:avLst/>
          </a:prstGeom>
          <a:ln/>
          <a:extLst>
            <a:ext uri="{C572A759-6A51-4108-AA02-DFA0A04FC94B}">
              <ma14:wrappingTextBoxFlag xmlns:ma14="http://schemas.microsoft.com/office/mac/drawingml/2011/main"/>
            </a:ext>
          </a:extLst>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endParaRPr lang="fr-FR" sz="2400" b="1" dirty="0" smtClean="0">
              <a:effectLst/>
              <a:ea typeface="ＭＳ 明朝"/>
              <a:cs typeface="Arial"/>
            </a:endParaRPr>
          </a:p>
          <a:p>
            <a:pPr algn="ctr">
              <a:spcAft>
                <a:spcPts val="0"/>
              </a:spcAft>
            </a:pPr>
            <a:r>
              <a:rPr lang="fr-FR" sz="2400" b="1" dirty="0" smtClean="0">
                <a:effectLst/>
                <a:ea typeface="ＭＳ 明朝"/>
                <a:cs typeface="Arial"/>
              </a:rPr>
              <a:t>Les </a:t>
            </a:r>
            <a:r>
              <a:rPr lang="fr-FR" sz="2400" b="1" dirty="0">
                <a:effectLst/>
                <a:ea typeface="ＭＳ 明朝"/>
                <a:cs typeface="Arial"/>
              </a:rPr>
              <a:t>Journées de la Maternelle</a:t>
            </a:r>
            <a:endParaRPr lang="fr-FR" sz="1200" dirty="0">
              <a:effectLst/>
              <a:ea typeface="ＭＳ 明朝"/>
              <a:cs typeface="Times New Roman"/>
            </a:endParaRPr>
          </a:p>
          <a:p>
            <a:pPr algn="ctr">
              <a:spcAft>
                <a:spcPts val="0"/>
              </a:spcAft>
            </a:pPr>
            <a:r>
              <a:rPr lang="fr-FR" sz="1600" b="1" dirty="0">
                <a:effectLst/>
                <a:ea typeface="ＭＳ 明朝"/>
                <a:cs typeface="Arial"/>
              </a:rPr>
              <a:t>An ti tan </a:t>
            </a:r>
            <a:r>
              <a:rPr lang="fr-FR" sz="1600" b="1" dirty="0" err="1">
                <a:effectLst/>
                <a:ea typeface="ＭＳ 明朝"/>
                <a:cs typeface="Arial"/>
              </a:rPr>
              <a:t>ba</a:t>
            </a:r>
            <a:r>
              <a:rPr lang="fr-FR" sz="1600" b="1" dirty="0">
                <a:effectLst/>
                <a:ea typeface="ＭＳ 明朝"/>
                <a:cs typeface="Arial"/>
              </a:rPr>
              <a:t> lé </a:t>
            </a:r>
            <a:r>
              <a:rPr lang="fr-FR" sz="1600" b="1" dirty="0" err="1">
                <a:effectLst/>
                <a:ea typeface="ＭＳ 明朝"/>
                <a:cs typeface="Arial"/>
              </a:rPr>
              <a:t>tou</a:t>
            </a:r>
            <a:r>
              <a:rPr lang="fr-FR" sz="1600" b="1" dirty="0">
                <a:effectLst/>
                <a:ea typeface="ＭＳ 明朝"/>
                <a:cs typeface="Arial"/>
              </a:rPr>
              <a:t> </a:t>
            </a:r>
            <a:r>
              <a:rPr lang="fr-FR" sz="1600" b="1" dirty="0" err="1">
                <a:effectLst/>
                <a:ea typeface="ＭＳ 明朝"/>
                <a:cs typeface="Arial"/>
              </a:rPr>
              <a:t>piti</a:t>
            </a:r>
            <a:endParaRPr lang="fr-FR" sz="1200" dirty="0">
              <a:effectLst/>
              <a:ea typeface="ＭＳ 明朝"/>
              <a:cs typeface="Times New Roman"/>
            </a:endParaRPr>
          </a:p>
          <a:p>
            <a:pPr algn="ctr">
              <a:spcAft>
                <a:spcPts val="0"/>
              </a:spcAft>
            </a:pPr>
            <a:r>
              <a:rPr lang="fr-FR" sz="1600" dirty="0">
                <a:effectLst/>
                <a:ea typeface="ＭＳ 明朝"/>
                <a:cs typeface="Arial"/>
              </a:rPr>
              <a:t>2</a:t>
            </a:r>
            <a:r>
              <a:rPr lang="fr-FR" sz="1600" baseline="30000" dirty="0">
                <a:effectLst/>
                <a:ea typeface="ＭＳ 明朝"/>
                <a:cs typeface="Arial"/>
              </a:rPr>
              <a:t>ème</a:t>
            </a:r>
            <a:r>
              <a:rPr lang="fr-FR" sz="1600" dirty="0">
                <a:effectLst/>
                <a:ea typeface="ＭＳ 明朝"/>
                <a:cs typeface="Arial"/>
              </a:rPr>
              <a:t> édition</a:t>
            </a:r>
            <a:endParaRPr lang="fr-FR" sz="1200" dirty="0">
              <a:effectLst/>
              <a:ea typeface="ＭＳ 明朝"/>
              <a:cs typeface="Times New Roman"/>
            </a:endParaRPr>
          </a:p>
          <a:p>
            <a:pPr marL="342900" indent="-342900" algn="ctr">
              <a:spcAft>
                <a:spcPts val="0"/>
              </a:spcAft>
              <a:buFontTx/>
              <a:buChar char="-"/>
            </a:pPr>
            <a:r>
              <a:rPr lang="fr-FR" sz="2000" b="1" dirty="0" smtClean="0">
                <a:solidFill>
                  <a:srgbClr val="365F91"/>
                </a:solidFill>
                <a:effectLst/>
                <a:ea typeface="ＭＳ 明朝"/>
                <a:cs typeface="Times New Roman"/>
              </a:rPr>
              <a:t>ÉCRIRE </a:t>
            </a:r>
            <a:r>
              <a:rPr lang="fr-FR" sz="2000" b="1" dirty="0">
                <a:solidFill>
                  <a:srgbClr val="365F91"/>
                </a:solidFill>
                <a:effectLst/>
                <a:ea typeface="ＭＳ 明朝"/>
                <a:cs typeface="Times New Roman"/>
              </a:rPr>
              <a:t>POUR APPRENDRE À LIRE </a:t>
            </a:r>
            <a:r>
              <a:rPr lang="fr-FR" sz="2000" b="1" dirty="0" smtClean="0">
                <a:solidFill>
                  <a:srgbClr val="365F91"/>
                </a:solidFill>
                <a:effectLst/>
                <a:ea typeface="ＭＳ 明朝"/>
                <a:cs typeface="Times New Roman"/>
              </a:rPr>
              <a:t>–</a:t>
            </a:r>
          </a:p>
          <a:p>
            <a:pPr marL="171450" indent="-171450" algn="ctr">
              <a:spcAft>
                <a:spcPts val="0"/>
              </a:spcAft>
              <a:buFontTx/>
              <a:buChar char="-"/>
            </a:pPr>
            <a:endParaRPr lang="fr-FR" sz="2000" b="1" dirty="0">
              <a:solidFill>
                <a:srgbClr val="365F91"/>
              </a:solidFill>
              <a:ea typeface="ＭＳ 明朝"/>
              <a:cs typeface="Times New Roman"/>
            </a:endParaRPr>
          </a:p>
          <a:p>
            <a:pPr marL="171450" indent="-171450" algn="ctr">
              <a:spcAft>
                <a:spcPts val="0"/>
              </a:spcAft>
              <a:buFontTx/>
              <a:buChar char="-"/>
            </a:pPr>
            <a:endParaRPr lang="fr-FR" sz="1200" dirty="0">
              <a:effectLst/>
              <a:ea typeface="ＭＳ 明朝"/>
              <a:cs typeface="Times New Roman"/>
            </a:endParaRPr>
          </a:p>
        </p:txBody>
      </p:sp>
      <p:sp>
        <p:nvSpPr>
          <p:cNvPr id="6" name="Zone de texte 18"/>
          <p:cNvSpPr txBox="1"/>
          <p:nvPr/>
        </p:nvSpPr>
        <p:spPr>
          <a:xfrm>
            <a:off x="4800600" y="3917528"/>
            <a:ext cx="4343400" cy="614680"/>
          </a:xfrm>
          <a:prstGeom prst="rect">
            <a:avLst/>
          </a:prstGeom>
          <a:ln/>
          <a:effectLst>
            <a:glow rad="228600">
              <a:schemeClr val="accent6">
                <a:satMod val="175000"/>
                <a:alpha val="40000"/>
              </a:schemeClr>
            </a:glow>
            <a:outerShdw blurRad="40000" dist="20000" dir="5400000" rotWithShape="0">
              <a:srgbClr val="000000">
                <a:alpha val="38000"/>
              </a:srgbClr>
            </a:outerShdw>
          </a:effectLst>
          <a:extLst>
            <a:ext uri="{C572A759-6A51-4108-AA02-DFA0A04FC94B}">
              <ma14:wrappingTextBoxFlag xmlns:ma14="http://schemas.microsoft.com/office/mac/drawingml/2011/main"/>
            </a:ext>
          </a:extLst>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2400" b="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ＭＳ 明朝"/>
                <a:cs typeface="Times New Roman"/>
              </a:rPr>
              <a:t>PROGRAMME</a:t>
            </a:r>
            <a:endParaRPr lang="fr-FR" sz="1200">
              <a:effectLst/>
              <a:ea typeface="ＭＳ 明朝"/>
              <a:cs typeface="Times New Roman"/>
            </a:endParaRPr>
          </a:p>
          <a:p>
            <a:pPr algn="ctr">
              <a:spcAft>
                <a:spcPts val="0"/>
              </a:spcAft>
            </a:pPr>
            <a:r>
              <a:rPr lang="fr-FR" sz="2400" b="1">
                <a:effectLst/>
                <a:ea typeface="ＭＳ 明朝"/>
                <a:cs typeface="Times New Roman"/>
              </a:rPr>
              <a:t> </a:t>
            </a:r>
            <a:endParaRPr lang="fr-FR" sz="1200">
              <a:effectLst/>
              <a:ea typeface="ＭＳ 明朝"/>
              <a:cs typeface="Times New Roman"/>
            </a:endParaRPr>
          </a:p>
        </p:txBody>
      </p:sp>
      <p:sp>
        <p:nvSpPr>
          <p:cNvPr id="7" name="Zone de texte 19"/>
          <p:cNvSpPr txBox="1"/>
          <p:nvPr/>
        </p:nvSpPr>
        <p:spPr>
          <a:xfrm>
            <a:off x="5429250" y="5916083"/>
            <a:ext cx="2857500" cy="5715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200">
                <a:effectLst/>
                <a:ea typeface="ＭＳ 明朝"/>
                <a:cs typeface="Times New Roman"/>
              </a:rPr>
              <a:t>Pôle Maternelle – Académie Martinique</a:t>
            </a:r>
          </a:p>
          <a:p>
            <a:pPr algn="ctr">
              <a:spcAft>
                <a:spcPts val="0"/>
              </a:spcAft>
            </a:pPr>
            <a:r>
              <a:rPr lang="fr-FR" sz="1200">
                <a:effectLst/>
                <a:ea typeface="ＭＳ 明朝"/>
                <a:cs typeface="Times New Roman"/>
              </a:rPr>
              <a:t>Année scolaire 2017/2018</a:t>
            </a:r>
          </a:p>
        </p:txBody>
      </p:sp>
    </p:spTree>
    <p:extLst>
      <p:ext uri="{BB962C8B-B14F-4D97-AF65-F5344CB8AC3E}">
        <p14:creationId xmlns:p14="http://schemas.microsoft.com/office/powerpoint/2010/main" val="40366003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1393" cy="6858000"/>
          </a:xfrm>
          <a:prstGeom prst="rect">
            <a:avLst/>
          </a:prstGeom>
        </p:spPr>
      </p:pic>
      <p:sp>
        <p:nvSpPr>
          <p:cNvPr id="4" name="Zone de texte 16"/>
          <p:cNvSpPr txBox="1"/>
          <p:nvPr/>
        </p:nvSpPr>
        <p:spPr>
          <a:xfrm>
            <a:off x="613834" y="338667"/>
            <a:ext cx="7683500" cy="6128563"/>
          </a:xfrm>
          <a:prstGeom prst="rect">
            <a:avLst/>
          </a:prstGeom>
          <a:solidFill>
            <a:srgbClr val="FFFFFF"/>
          </a:solidFill>
          <a:ln>
            <a:no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fr-FR" sz="1200" dirty="0">
                <a:effectLst/>
                <a:ea typeface="ＭＳ 明朝"/>
                <a:cs typeface="Arial"/>
              </a:rPr>
              <a:t> </a:t>
            </a:r>
            <a:r>
              <a:rPr lang="fr-FR" sz="1200" dirty="0" smtClean="0">
                <a:effectLst/>
                <a:ea typeface="ＭＳ 明朝"/>
                <a:cs typeface="Arial"/>
              </a:rPr>
              <a:t>Le </a:t>
            </a:r>
            <a:r>
              <a:rPr lang="fr-FR" sz="1200" dirty="0">
                <a:effectLst/>
                <a:ea typeface="ＭＳ 明朝"/>
                <a:cs typeface="Arial"/>
              </a:rPr>
              <a:t>Pôle Maternelle présente les Journées de la Maternelle 2018 sur le thème </a:t>
            </a:r>
            <a:r>
              <a:rPr lang="fr-FR" sz="1200" dirty="0" smtClean="0">
                <a:effectLst/>
                <a:ea typeface="ＭＳ 明朝"/>
                <a:cs typeface="Arial"/>
              </a:rPr>
              <a:t>:</a:t>
            </a:r>
            <a:endParaRPr lang="fr-FR" sz="1200" dirty="0" smtClean="0">
              <a:effectLst/>
              <a:ea typeface="ＭＳ 明朝"/>
              <a:cs typeface="Times New Roman"/>
            </a:endParaRPr>
          </a:p>
          <a:p>
            <a:pPr algn="ctr">
              <a:lnSpc>
                <a:spcPct val="115000"/>
              </a:lnSpc>
              <a:spcAft>
                <a:spcPts val="0"/>
              </a:spcAft>
            </a:pPr>
            <a:r>
              <a:rPr lang="fr-FR" sz="1200" dirty="0" smtClean="0">
                <a:effectLst/>
                <a:ea typeface="ＭＳ 明朝"/>
                <a:cs typeface="Arial"/>
              </a:rPr>
              <a:t> </a:t>
            </a:r>
            <a:endParaRPr lang="fr-FR" sz="1200" dirty="0" smtClean="0">
              <a:effectLst/>
              <a:ea typeface="ＭＳ 明朝"/>
              <a:cs typeface="Times New Roman"/>
            </a:endParaRPr>
          </a:p>
          <a:p>
            <a:pPr algn="ctr">
              <a:lnSpc>
                <a:spcPct val="150000"/>
              </a:lnSpc>
              <a:spcAft>
                <a:spcPts val="0"/>
              </a:spcAft>
            </a:pPr>
            <a:r>
              <a:rPr lang="fr-FR" sz="1400" b="1" dirty="0" smtClean="0">
                <a:effectLst/>
                <a:ea typeface="ＭＳ 明朝"/>
                <a:cs typeface="Arial"/>
              </a:rPr>
              <a:t>ÉCRIRE </a:t>
            </a:r>
            <a:r>
              <a:rPr lang="fr-FR" sz="1400" b="1" dirty="0">
                <a:effectLst/>
                <a:ea typeface="ＭＳ 明朝"/>
                <a:cs typeface="Arial"/>
              </a:rPr>
              <a:t>POUR APPRENDRE À LIRE</a:t>
            </a:r>
            <a:endParaRPr lang="fr-FR" sz="1200" dirty="0">
              <a:effectLst/>
              <a:ea typeface="ＭＳ 明朝"/>
              <a:cs typeface="Times New Roman"/>
            </a:endParaRPr>
          </a:p>
          <a:p>
            <a:pPr algn="ctr">
              <a:lnSpc>
                <a:spcPct val="150000"/>
              </a:lnSpc>
              <a:spcAft>
                <a:spcPts val="0"/>
              </a:spcAft>
            </a:pPr>
            <a:r>
              <a:rPr lang="fr-FR" sz="1400" dirty="0">
                <a:effectLst/>
                <a:ea typeface="ＭＳ 明朝"/>
                <a:cs typeface="Arial"/>
              </a:rPr>
              <a:t>Les   </a:t>
            </a:r>
            <a:r>
              <a:rPr lang="fr-FR" sz="1400" b="1" cap="all" dirty="0">
                <a:ln w="9004"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ea typeface="ＭＳ 明朝"/>
                <a:cs typeface="Arial"/>
              </a:rPr>
              <a:t>« </a:t>
            </a:r>
            <a:r>
              <a:rPr lang="fr-FR" sz="1400" b="1" cap="all" dirty="0" err="1">
                <a:ln w="9004"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ea typeface="ＭＳ 明朝"/>
                <a:cs typeface="Arial"/>
              </a:rPr>
              <a:t>MURs</a:t>
            </a:r>
            <a:r>
              <a:rPr lang="fr-FR" sz="1400" b="1" cap="all" dirty="0">
                <a:ln w="9004"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ea typeface="ＭＳ 明朝"/>
                <a:cs typeface="Arial"/>
              </a:rPr>
              <a:t> de L’ÉCRIT »</a:t>
            </a:r>
            <a:endParaRPr lang="fr-FR" sz="1200" dirty="0">
              <a:effectLst/>
              <a:ea typeface="ＭＳ 明朝"/>
              <a:cs typeface="Times New Roman"/>
            </a:endParaRPr>
          </a:p>
          <a:p>
            <a:pPr algn="ctr">
              <a:lnSpc>
                <a:spcPct val="150000"/>
              </a:lnSpc>
              <a:spcAft>
                <a:spcPts val="0"/>
              </a:spcAft>
            </a:pPr>
            <a:r>
              <a:rPr lang="fr-FR" sz="1200" b="1" dirty="0">
                <a:effectLst/>
                <a:ea typeface="ＭＳ 明朝"/>
                <a:cs typeface="Arial"/>
              </a:rPr>
              <a:t>Quand l’imagination des « </a:t>
            </a:r>
            <a:r>
              <a:rPr lang="fr-FR" sz="1200" b="1" dirty="0" err="1">
                <a:effectLst/>
                <a:ea typeface="ＭＳ 明朝"/>
                <a:cs typeface="Arial"/>
              </a:rPr>
              <a:t>Tou</a:t>
            </a:r>
            <a:r>
              <a:rPr lang="fr-FR" sz="1200" b="1" dirty="0">
                <a:effectLst/>
                <a:ea typeface="ＭＳ 明朝"/>
                <a:cs typeface="Arial"/>
              </a:rPr>
              <a:t> </a:t>
            </a:r>
            <a:r>
              <a:rPr lang="fr-FR" sz="1200" b="1" dirty="0" err="1">
                <a:effectLst/>
                <a:ea typeface="ＭＳ 明朝"/>
                <a:cs typeface="Arial"/>
              </a:rPr>
              <a:t>piti</a:t>
            </a:r>
            <a:r>
              <a:rPr lang="fr-FR" sz="1200" b="1" dirty="0">
                <a:effectLst/>
                <a:ea typeface="ＭＳ 明朝"/>
                <a:cs typeface="Arial"/>
              </a:rPr>
              <a:t> » s’écrit sur les murs !</a:t>
            </a:r>
            <a:endParaRPr lang="fr-FR" sz="1200" dirty="0">
              <a:effectLst/>
              <a:ea typeface="ＭＳ 明朝"/>
              <a:cs typeface="Times New Roman"/>
            </a:endParaRPr>
          </a:p>
          <a:p>
            <a:pPr>
              <a:lnSpc>
                <a:spcPct val="115000"/>
              </a:lnSpc>
              <a:spcAft>
                <a:spcPts val="0"/>
              </a:spcAft>
            </a:pPr>
            <a:r>
              <a:rPr lang="fr-FR" sz="1200" dirty="0">
                <a:effectLst/>
                <a:ea typeface="ＭＳ 明朝"/>
                <a:cs typeface="Arial"/>
              </a:rPr>
              <a:t> </a:t>
            </a:r>
            <a:endParaRPr lang="fr-FR" sz="1200" dirty="0">
              <a:effectLst/>
              <a:ea typeface="ＭＳ 明朝"/>
              <a:cs typeface="Times New Roman"/>
            </a:endParaRPr>
          </a:p>
          <a:p>
            <a:pPr algn="just">
              <a:lnSpc>
                <a:spcPct val="150000"/>
              </a:lnSpc>
            </a:pPr>
            <a:r>
              <a:rPr lang="fr-FR" sz="1200" dirty="0">
                <a:effectLst/>
                <a:ea typeface="MS Mincho"/>
                <a:cs typeface="Arial"/>
              </a:rPr>
              <a:t>Cette deuxième édition est dédiée à l’écrit en tant qu’objet culturel, dans sa diversité et sous toutes ses formes. Une entrée réussie dans le monde de l’écrit et sa culture est essentielle pour permettre son acquisition et ce faisant l’installation de savoirs dans ce domaine qui deviendront de plus en plus formels au cours la scolarité. Le programme de 2015 nous rappelle le but de l’école maternelle : </a:t>
            </a:r>
            <a:r>
              <a:rPr lang="fr-FR" sz="1200" b="1" i="1" dirty="0">
                <a:effectLst/>
                <a:ea typeface="MS Mincho"/>
                <a:cs typeface="Arial"/>
              </a:rPr>
              <a:t>« Permettre aux élèves, bien que ne sachant ni lire ni écrire, d’utiliser la forme écrite et de se l’approprier en tant qu’activité langagière ». </a:t>
            </a:r>
            <a:endParaRPr lang="fr-FR" sz="1000" dirty="0">
              <a:effectLst/>
              <a:latin typeface="Times"/>
              <a:ea typeface="MS Mincho"/>
              <a:cs typeface="Times New Roman"/>
            </a:endParaRPr>
          </a:p>
          <a:p>
            <a:pPr algn="just">
              <a:lnSpc>
                <a:spcPct val="150000"/>
              </a:lnSpc>
            </a:pPr>
            <a:r>
              <a:rPr lang="fr-FR" sz="1200" dirty="0">
                <a:effectLst/>
                <a:ea typeface="MS Mincho"/>
                <a:cs typeface="Times New Roman"/>
              </a:rPr>
              <a:t>Le choix du mur découle d’une volonté de faire en sorte que les élèves s’approprient l’espace école, grâce au marquage.  En outre, il s’agit de gagner en visibilité afin de montrer qu’il n’y pas d’âge pour exprimer de l’idée, c’est aussi l’occasion de partager.</a:t>
            </a:r>
            <a:endParaRPr lang="fr-FR" sz="1000" dirty="0">
              <a:effectLst/>
              <a:latin typeface="Times"/>
              <a:ea typeface="MS Mincho"/>
              <a:cs typeface="Times New Roman"/>
            </a:endParaRPr>
          </a:p>
          <a:p>
            <a:pPr algn="just">
              <a:lnSpc>
                <a:spcPct val="150000"/>
              </a:lnSpc>
              <a:spcAft>
                <a:spcPts val="0"/>
              </a:spcAft>
            </a:pPr>
            <a:r>
              <a:rPr lang="fr-FR" sz="1200" dirty="0">
                <a:effectLst/>
                <a:ea typeface="ＭＳ 明朝"/>
                <a:cs typeface="Times New Roman"/>
              </a:rPr>
              <a:t>Cette action invite donc les écoles à « donner à voir » les productions écrites des élèves de maternelle. Les enseignants exposeront les productions écrites sur un mur dans l’école. </a:t>
            </a:r>
          </a:p>
          <a:p>
            <a:pPr>
              <a:lnSpc>
                <a:spcPct val="150000"/>
              </a:lnSpc>
              <a:spcAft>
                <a:spcPts val="0"/>
              </a:spcAft>
            </a:pPr>
            <a:r>
              <a:rPr lang="fr-FR" sz="1200" dirty="0">
                <a:effectLst/>
                <a:ea typeface="ＭＳ 明朝"/>
                <a:cs typeface="Times New Roman"/>
              </a:rPr>
              <a:t>L’action « Mur de l’écrit » mêle plusieurs genres : l’écriture bien sûr, mais aussi les arts plastiques et l’expression orale et corporelle. </a:t>
            </a:r>
            <a:r>
              <a:rPr lang="fr-FR" sz="1200" dirty="0" smtClean="0">
                <a:effectLst/>
                <a:ea typeface="ＭＳ 明朝"/>
                <a:cs typeface="Times New Roman"/>
              </a:rPr>
              <a:t>Présentés </a:t>
            </a:r>
            <a:r>
              <a:rPr lang="fr-FR" sz="1200" dirty="0">
                <a:effectLst/>
                <a:ea typeface="ＭＳ 明朝"/>
                <a:cs typeface="Times New Roman"/>
              </a:rPr>
              <a:t>dans une scénographie originale, les « Murs de l’écrit » invitent les lecteurs à découvrir non seulement les écrits mais également la créativité artistique des élèves de maternelle.</a:t>
            </a:r>
          </a:p>
          <a:p>
            <a:pPr>
              <a:lnSpc>
                <a:spcPct val="150000"/>
              </a:lnSpc>
              <a:spcAft>
                <a:spcPts val="0"/>
              </a:spcAft>
            </a:pPr>
            <a:r>
              <a:rPr lang="fr-FR" sz="1200" dirty="0">
                <a:effectLst/>
                <a:ea typeface="ＭＳ 明朝"/>
                <a:cs typeface="Times New Roman"/>
              </a:rPr>
              <a:t>Les activités plastiques, l’expression corporelle sont ainsi convoquées, mettant en scène ou en valeur les écrits des </a:t>
            </a:r>
            <a:r>
              <a:rPr lang="fr-FR" sz="1200" dirty="0" smtClean="0">
                <a:effectLst/>
                <a:ea typeface="ＭＳ 明朝"/>
                <a:cs typeface="Times New Roman"/>
              </a:rPr>
              <a:t>murs</a:t>
            </a:r>
            <a:endParaRPr lang="fr-FR" sz="1200" dirty="0">
              <a:effectLst/>
              <a:ea typeface="ＭＳ 明朝"/>
              <a:cs typeface="Times New Roman"/>
            </a:endParaRPr>
          </a:p>
          <a:p>
            <a:pPr algn="just"/>
            <a:r>
              <a:rPr lang="fr-FR" sz="1000" b="1" i="1" dirty="0" smtClean="0"/>
              <a:t> </a:t>
            </a:r>
          </a:p>
          <a:p>
            <a:pPr algn="ctr"/>
            <a:endParaRPr lang="fr-FR" sz="1100" b="1" i="1" dirty="0" smtClean="0">
              <a:solidFill>
                <a:schemeClr val="accent4">
                  <a:lumMod val="75000"/>
                </a:schemeClr>
              </a:solidFill>
            </a:endParaRPr>
          </a:p>
          <a:p>
            <a:pPr algn="ctr"/>
            <a:r>
              <a:rPr lang="fr-FR" sz="1100" b="1" i="1" dirty="0" smtClean="0">
                <a:solidFill>
                  <a:schemeClr val="accent4">
                    <a:lumMod val="75000"/>
                  </a:schemeClr>
                </a:solidFill>
              </a:rPr>
              <a:t>L’équipe </a:t>
            </a:r>
            <a:r>
              <a:rPr lang="fr-FR" sz="1100" b="1" i="1" dirty="0">
                <a:solidFill>
                  <a:schemeClr val="accent4">
                    <a:lumMod val="75000"/>
                  </a:schemeClr>
                </a:solidFill>
              </a:rPr>
              <a:t>du Pôle Maternelle souhaite à tous  les participants d’excellents « Murs de l’écrit » !</a:t>
            </a:r>
            <a:endParaRPr lang="fr-FR" sz="1100" dirty="0">
              <a:solidFill>
                <a:schemeClr val="accent4">
                  <a:lumMod val="75000"/>
                </a:schemeClr>
              </a:solidFill>
            </a:endParaRPr>
          </a:p>
          <a:p>
            <a:pPr algn="just"/>
            <a:endParaRPr lang="fr-FR" sz="1000" dirty="0" smtClean="0">
              <a:effectLst/>
              <a:latin typeface="Times"/>
              <a:ea typeface="MS Mincho"/>
              <a:cs typeface="Times New Roman"/>
            </a:endParaRPr>
          </a:p>
          <a:p>
            <a:pPr algn="just"/>
            <a:endParaRPr lang="fr-FR" sz="1000" dirty="0">
              <a:effectLst/>
              <a:latin typeface="Times"/>
              <a:ea typeface="MS Mincho"/>
              <a:cs typeface="Times New Roman"/>
            </a:endParaRPr>
          </a:p>
        </p:txBody>
      </p:sp>
    </p:spTree>
    <p:extLst>
      <p:ext uri="{BB962C8B-B14F-4D97-AF65-F5344CB8AC3E}">
        <p14:creationId xmlns:p14="http://schemas.microsoft.com/office/powerpoint/2010/main" val="42032749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graphicFrame>
        <p:nvGraphicFramePr>
          <p:cNvPr id="4" name="Tableau 3"/>
          <p:cNvGraphicFramePr>
            <a:graphicFrameLocks noGrp="1"/>
          </p:cNvGraphicFramePr>
          <p:nvPr>
            <p:extLst>
              <p:ext uri="{D42A27DB-BD31-4B8C-83A1-F6EECF244321}">
                <p14:modId xmlns:p14="http://schemas.microsoft.com/office/powerpoint/2010/main" val="3952041333"/>
              </p:ext>
            </p:extLst>
          </p:nvPr>
        </p:nvGraphicFramePr>
        <p:xfrm>
          <a:off x="1070820" y="390743"/>
          <a:ext cx="6972786" cy="6029959"/>
        </p:xfrm>
        <a:graphic>
          <a:graphicData uri="http://schemas.openxmlformats.org/drawingml/2006/table">
            <a:tbl>
              <a:tblPr firstRow="1" bandRow="1">
                <a:tableStyleId>{5940675A-B579-460E-94D1-54222C63F5DA}</a:tableStyleId>
              </a:tblPr>
              <a:tblGrid>
                <a:gridCol w="2324262"/>
                <a:gridCol w="2324262"/>
                <a:gridCol w="2324262"/>
              </a:tblGrid>
              <a:tr h="370840">
                <a:tc gridSpan="3">
                  <a:txBody>
                    <a:bodyPr/>
                    <a:lstStyle/>
                    <a:p>
                      <a:pPr algn="ctr"/>
                      <a:r>
                        <a:rPr lang="fr-FR" sz="1100" b="1" kern="1200" dirty="0" smtClean="0">
                          <a:solidFill>
                            <a:schemeClr val="tx1"/>
                          </a:solidFill>
                          <a:effectLst/>
                          <a:latin typeface="+mn-lt"/>
                          <a:ea typeface="+mn-ea"/>
                          <a:cs typeface="+mn-cs"/>
                        </a:rPr>
                        <a:t>Du lundi au vendredi  dans les écoles</a:t>
                      </a:r>
                      <a:endParaRPr lang="fr-FR" sz="1100" kern="1200" dirty="0" smtClean="0">
                        <a:solidFill>
                          <a:schemeClr val="tx1"/>
                        </a:solidFill>
                        <a:effectLst/>
                        <a:latin typeface="+mn-lt"/>
                        <a:ea typeface="+mn-ea"/>
                        <a:cs typeface="+mn-cs"/>
                      </a:endParaRPr>
                    </a:p>
                    <a:p>
                      <a:pPr algn="ctr"/>
                      <a:r>
                        <a:rPr lang="fr-FR" sz="1100" kern="1200" dirty="0" smtClean="0">
                          <a:solidFill>
                            <a:schemeClr val="tx1"/>
                          </a:solidFill>
                          <a:effectLst/>
                          <a:latin typeface="+mn-lt"/>
                          <a:ea typeface="+mn-ea"/>
                          <a:cs typeface="+mn-cs"/>
                        </a:rPr>
                        <a:t>Quand l’imagination des « </a:t>
                      </a:r>
                      <a:r>
                        <a:rPr lang="fr-FR" sz="1100" kern="1200" dirty="0" err="1" smtClean="0">
                          <a:solidFill>
                            <a:schemeClr val="tx1"/>
                          </a:solidFill>
                          <a:effectLst/>
                          <a:latin typeface="+mn-lt"/>
                          <a:ea typeface="+mn-ea"/>
                          <a:cs typeface="+mn-cs"/>
                        </a:rPr>
                        <a:t>Tou</a:t>
                      </a:r>
                      <a:r>
                        <a:rPr lang="fr-FR" sz="1100" kern="1200" dirty="0" smtClean="0">
                          <a:solidFill>
                            <a:schemeClr val="tx1"/>
                          </a:solidFill>
                          <a:effectLst/>
                          <a:latin typeface="+mn-lt"/>
                          <a:ea typeface="+mn-ea"/>
                          <a:cs typeface="+mn-cs"/>
                        </a:rPr>
                        <a:t> </a:t>
                      </a:r>
                      <a:r>
                        <a:rPr lang="fr-FR" sz="1100" kern="1200" dirty="0" err="1" smtClean="0">
                          <a:solidFill>
                            <a:schemeClr val="tx1"/>
                          </a:solidFill>
                          <a:effectLst/>
                          <a:latin typeface="+mn-lt"/>
                          <a:ea typeface="+mn-ea"/>
                          <a:cs typeface="+mn-cs"/>
                        </a:rPr>
                        <a:t>piti</a:t>
                      </a:r>
                      <a:r>
                        <a:rPr lang="fr-FR" sz="1100" kern="1200" dirty="0" smtClean="0">
                          <a:solidFill>
                            <a:schemeClr val="tx1"/>
                          </a:solidFill>
                          <a:effectLst/>
                          <a:latin typeface="+mn-lt"/>
                          <a:ea typeface="+mn-ea"/>
                          <a:cs typeface="+mn-cs"/>
                        </a:rPr>
                        <a:t> » s’écrit sur les murs !</a:t>
                      </a:r>
                    </a:p>
                    <a:p>
                      <a:pPr algn="ctr"/>
                      <a:r>
                        <a:rPr lang="fr-FR" sz="1100" b="1" kern="1200" dirty="0" smtClean="0">
                          <a:solidFill>
                            <a:schemeClr val="tx1"/>
                          </a:solidFill>
                          <a:effectLst/>
                          <a:latin typeface="+mn-lt"/>
                          <a:ea typeface="+mn-ea"/>
                          <a:cs typeface="+mn-cs"/>
                        </a:rPr>
                        <a:t>Exposition des « Murs de l’écrit » dans les écoles</a:t>
                      </a:r>
                      <a:endParaRPr lang="fr-FR" sz="1100" kern="1200" dirty="0" smtClean="0">
                        <a:solidFill>
                          <a:schemeClr val="tx1"/>
                        </a:solidFill>
                        <a:effectLst/>
                        <a:latin typeface="+mn-lt"/>
                        <a:ea typeface="+mn-ea"/>
                        <a:cs typeface="+mn-cs"/>
                      </a:endParaRPr>
                    </a:p>
                  </a:txBody>
                  <a:tcPr/>
                </a:tc>
                <a:tc hMerge="1">
                  <a:txBody>
                    <a:bodyPr/>
                    <a:lstStyle/>
                    <a:p>
                      <a:pPr algn="r"/>
                      <a:endParaRPr lang="fr-FR" dirty="0"/>
                    </a:p>
                  </a:txBody>
                  <a:tcPr/>
                </a:tc>
                <a:tc hMerge="1">
                  <a:txBody>
                    <a:bodyPr/>
                    <a:lstStyle/>
                    <a:p>
                      <a:pPr algn="r"/>
                      <a:endParaRPr lang="fr-FR" dirty="0"/>
                    </a:p>
                  </a:txBody>
                  <a:tcPr/>
                </a:tc>
              </a:tr>
              <a:tr h="370840">
                <a:tc>
                  <a:txBody>
                    <a:bodyPr/>
                    <a:lstStyle/>
                    <a:p>
                      <a:pPr algn="ctr">
                        <a:spcAft>
                          <a:spcPts val="0"/>
                        </a:spcAft>
                      </a:pPr>
                      <a:r>
                        <a:rPr lang="fr-FR" sz="1100" b="1" dirty="0">
                          <a:effectLst/>
                          <a:latin typeface="Cambria"/>
                          <a:ea typeface="ＭＳ 明朝"/>
                          <a:cs typeface="Times New Roman"/>
                        </a:rPr>
                        <a:t>Dates</a:t>
                      </a:r>
                      <a:endParaRPr lang="fr-FR" sz="1200" dirty="0">
                        <a:effectLst/>
                        <a:latin typeface="Cambria"/>
                        <a:ea typeface="ＭＳ 明朝"/>
                        <a:cs typeface="Times New Roman"/>
                      </a:endParaRPr>
                    </a:p>
                  </a:txBody>
                  <a:tcPr marL="68580" marR="68580" marT="0" marB="0"/>
                </a:tc>
                <a:tc>
                  <a:txBody>
                    <a:bodyPr/>
                    <a:lstStyle/>
                    <a:p>
                      <a:pPr algn="ctr">
                        <a:spcAft>
                          <a:spcPts val="0"/>
                        </a:spcAft>
                      </a:pPr>
                      <a:r>
                        <a:rPr lang="fr-FR" sz="1100" b="1">
                          <a:effectLst/>
                          <a:latin typeface="Cambria"/>
                          <a:ea typeface="ＭＳ 明朝"/>
                          <a:cs typeface="Times New Roman"/>
                        </a:rPr>
                        <a:t>Écoles</a:t>
                      </a:r>
                      <a:endParaRPr lang="fr-FR" sz="1200">
                        <a:effectLst/>
                        <a:latin typeface="Cambria"/>
                        <a:ea typeface="ＭＳ 明朝"/>
                        <a:cs typeface="Times New Roman"/>
                      </a:endParaRPr>
                    </a:p>
                  </a:txBody>
                  <a:tcPr marL="68580" marR="68580" marT="0" marB="0"/>
                </a:tc>
                <a:tc>
                  <a:txBody>
                    <a:bodyPr/>
                    <a:lstStyle/>
                    <a:p>
                      <a:pPr algn="ctr">
                        <a:spcAft>
                          <a:spcPts val="0"/>
                        </a:spcAft>
                      </a:pPr>
                      <a:r>
                        <a:rPr lang="fr-FR" sz="1100" b="1">
                          <a:effectLst/>
                          <a:latin typeface="Cambria"/>
                          <a:ea typeface="ＭＳ 明朝"/>
                          <a:cs typeface="Times New Roman"/>
                        </a:rPr>
                        <a:t>Thèmes</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Vendredi 27/04</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dirty="0">
                          <a:effectLst/>
                          <a:latin typeface="Cambria"/>
                          <a:ea typeface="ＭＳ 明朝"/>
                          <a:cs typeface="Times New Roman"/>
                        </a:rPr>
                        <a:t>CAP Marin </a:t>
                      </a:r>
                      <a:endParaRPr lang="fr-FR" sz="1200" dirty="0">
                        <a:effectLst/>
                        <a:latin typeface="Cambria"/>
                        <a:ea typeface="ＭＳ 明朝"/>
                        <a:cs typeface="Times New Roman"/>
                      </a:endParaRPr>
                    </a:p>
                    <a:p>
                      <a:pPr algn="ctr">
                        <a:spcAft>
                          <a:spcPts val="0"/>
                        </a:spcAft>
                      </a:pPr>
                      <a:r>
                        <a:rPr lang="fr-FR" sz="1100" dirty="0">
                          <a:effectLst/>
                          <a:latin typeface="Cambria"/>
                          <a:ea typeface="ＭＳ 明朝"/>
                          <a:cs typeface="Times New Roman"/>
                        </a:rPr>
                        <a:t>Marin</a:t>
                      </a:r>
                      <a:endParaRPr lang="fr-FR" sz="1200" dirty="0">
                        <a:effectLst/>
                        <a:latin typeface="Cambria"/>
                        <a:ea typeface="ＭＳ 明朝"/>
                        <a:cs typeface="Times New Roman"/>
                      </a:endParaRPr>
                    </a:p>
                  </a:txBody>
                  <a:tcPr marL="68580" marR="68580" marT="0" marB="0" anchor="ctr"/>
                </a:tc>
                <a:tc>
                  <a:txBody>
                    <a:bodyPr/>
                    <a:lstStyle/>
                    <a:p>
                      <a:pPr>
                        <a:spcAft>
                          <a:spcPts val="0"/>
                        </a:spcAft>
                      </a:pPr>
                      <a:r>
                        <a:rPr lang="fr-FR" sz="1100" dirty="0">
                          <a:effectLst/>
                          <a:latin typeface="Cambria"/>
                          <a:ea typeface="ＭＳ 明朝"/>
                          <a:cs typeface="Times New Roman"/>
                        </a:rPr>
                        <a:t>« On écrit sur les mots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pour dire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pour raconter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pour décorer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à la manière de …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avec son parent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Écrire pour dire à plusieurs …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a:t>
                      </a:r>
                      <a:endParaRPr lang="fr-FR" sz="1200" dirty="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Jeudi 26 et vendredi 27/04</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Maxime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Lorrain</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Les animaux dans notre école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Les goûters à Maxime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Ce que j’aime le plus …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Du 23 au 27</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Les Abeilles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Case-Pilote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Les lettres de l’alphabet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Nos activités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Et pourquoi ?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Du 23 au 27</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Boutons d’or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Sainte-Marie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Signatures »  -  « Hourloupes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Affiche du marché »  -  « Les règles de vie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Tous pareils, tous différents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Embellir notre école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Vendredi 27/04</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Desmarinières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Rivière-Salée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Abécédaire de Noël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Abécédaire sur les animaux d’Afrique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Abécédaire sur l’Australie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Affiche documentaire sur les animaux d’Afrique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Vendredi</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27/04</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Îlet Thébloux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Trois-Ilets</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dirty="0">
                          <a:effectLst/>
                          <a:latin typeface="Cambria"/>
                          <a:ea typeface="ＭＳ 明朝"/>
                          <a:cs typeface="Times New Roman"/>
                        </a:rPr>
                        <a:t>« Album mural collectif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a:t>
                      </a:r>
                      <a:endParaRPr lang="fr-FR" sz="1200" dirty="0">
                        <a:effectLst/>
                        <a:latin typeface="Cambria"/>
                        <a:ea typeface="ＭＳ 明朝"/>
                        <a:cs typeface="Times New Roman"/>
                      </a:endParaRPr>
                    </a:p>
                  </a:txBody>
                  <a:tcPr marL="68580" marR="68580" marT="0" marB="0"/>
                </a:tc>
              </a:tr>
            </a:tbl>
          </a:graphicData>
        </a:graphic>
      </p:graphicFrame>
      <p:sp>
        <p:nvSpPr>
          <p:cNvPr id="5" name="Zone de texte 10"/>
          <p:cNvSpPr txBox="1"/>
          <p:nvPr/>
        </p:nvSpPr>
        <p:spPr>
          <a:xfrm rot="21060171">
            <a:off x="59107" y="321453"/>
            <a:ext cx="2971800" cy="586740"/>
          </a:xfrm>
          <a:prstGeom prst="rect">
            <a:avLst/>
          </a:prstGeom>
          <a:ln/>
          <a:effectLst>
            <a:glow rad="228600">
              <a:schemeClr val="accent5">
                <a:satMod val="175000"/>
                <a:alpha val="40000"/>
              </a:schemeClr>
            </a:glow>
          </a:effectLst>
          <a:scene3d>
            <a:camera prst="isometricOffAxis1Right"/>
            <a:lightRig rig="threePt" dir="t"/>
          </a:scene3d>
          <a:extLst>
            <a:ext uri="{C572A759-6A51-4108-AA02-DFA0A04FC94B}">
              <ma14:wrappingTextBoxFlag xmlns:ma14="http://schemas.microsoft.com/office/mac/drawingml/2011/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800">
                <a:ln w="18415" cap="flat" cmpd="sng" algn="ctr">
                  <a:solidFill>
                    <a:srgbClr val="FFFFFF"/>
                  </a:solidFill>
                  <a:prstDash val="solid"/>
                  <a:round/>
                </a:ln>
                <a:solidFill>
                  <a:srgbClr val="FFFFFF"/>
                </a:solidFill>
                <a:effectLst>
                  <a:outerShdw blurRad="63500" dir="3600000" algn="tl">
                    <a:srgbClr val="000000">
                      <a:alpha val="70000"/>
                    </a:srgbClr>
                  </a:outerShdw>
                </a:effectLst>
                <a:ea typeface="ＭＳ 明朝"/>
                <a:cs typeface="Times New Roman"/>
              </a:rPr>
              <a:t>Programme d’actions</a:t>
            </a:r>
            <a:endParaRPr lang="fr-FR" sz="1200">
              <a:effectLst/>
              <a:ea typeface="ＭＳ 明朝"/>
              <a:cs typeface="Times New Roman"/>
            </a:endParaRPr>
          </a:p>
        </p:txBody>
      </p:sp>
    </p:spTree>
    <p:extLst>
      <p:ext uri="{BB962C8B-B14F-4D97-AF65-F5344CB8AC3E}">
        <p14:creationId xmlns:p14="http://schemas.microsoft.com/office/powerpoint/2010/main" val="11902404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38942" cy="6858000"/>
          </a:xfrm>
          <a:prstGeom prst="rect">
            <a:avLst/>
          </a:prstGeom>
        </p:spPr>
      </p:pic>
      <p:graphicFrame>
        <p:nvGraphicFramePr>
          <p:cNvPr id="8" name="Tableau 7"/>
          <p:cNvGraphicFramePr>
            <a:graphicFrameLocks noGrp="1"/>
          </p:cNvGraphicFramePr>
          <p:nvPr>
            <p:extLst>
              <p:ext uri="{D42A27DB-BD31-4B8C-83A1-F6EECF244321}">
                <p14:modId xmlns:p14="http://schemas.microsoft.com/office/powerpoint/2010/main" val="1960741073"/>
              </p:ext>
            </p:extLst>
          </p:nvPr>
        </p:nvGraphicFramePr>
        <p:xfrm>
          <a:off x="1070820" y="824203"/>
          <a:ext cx="6972786" cy="5237479"/>
        </p:xfrm>
        <a:graphic>
          <a:graphicData uri="http://schemas.openxmlformats.org/drawingml/2006/table">
            <a:tbl>
              <a:tblPr firstRow="1" bandRow="1">
                <a:tableStyleId>{5940675A-B579-460E-94D1-54222C63F5DA}</a:tableStyleId>
              </a:tblPr>
              <a:tblGrid>
                <a:gridCol w="2324262"/>
                <a:gridCol w="2324262"/>
                <a:gridCol w="2324262"/>
              </a:tblGrid>
              <a:tr h="370840">
                <a:tc gridSpan="3">
                  <a:txBody>
                    <a:bodyPr/>
                    <a:lstStyle/>
                    <a:p>
                      <a:pPr algn="ctr"/>
                      <a:r>
                        <a:rPr lang="fr-FR" sz="1100" b="1" kern="1200" dirty="0" smtClean="0">
                          <a:solidFill>
                            <a:schemeClr val="tx1"/>
                          </a:solidFill>
                          <a:effectLst/>
                          <a:latin typeface="+mn-lt"/>
                          <a:ea typeface="+mn-ea"/>
                          <a:cs typeface="+mn-cs"/>
                        </a:rPr>
                        <a:t>Du lundi au vendredi  dans les écoles</a:t>
                      </a:r>
                      <a:endParaRPr lang="fr-FR" sz="1100" kern="1200" dirty="0" smtClean="0">
                        <a:solidFill>
                          <a:schemeClr val="tx1"/>
                        </a:solidFill>
                        <a:effectLst/>
                        <a:latin typeface="+mn-lt"/>
                        <a:ea typeface="+mn-ea"/>
                        <a:cs typeface="+mn-cs"/>
                      </a:endParaRPr>
                    </a:p>
                    <a:p>
                      <a:pPr algn="ctr"/>
                      <a:r>
                        <a:rPr lang="fr-FR" sz="1100" kern="1200" dirty="0" smtClean="0">
                          <a:solidFill>
                            <a:schemeClr val="tx1"/>
                          </a:solidFill>
                          <a:effectLst/>
                          <a:latin typeface="+mn-lt"/>
                          <a:ea typeface="+mn-ea"/>
                          <a:cs typeface="+mn-cs"/>
                        </a:rPr>
                        <a:t>Quand l’imagination des « </a:t>
                      </a:r>
                      <a:r>
                        <a:rPr lang="fr-FR" sz="1100" kern="1200" dirty="0" err="1" smtClean="0">
                          <a:solidFill>
                            <a:schemeClr val="tx1"/>
                          </a:solidFill>
                          <a:effectLst/>
                          <a:latin typeface="+mn-lt"/>
                          <a:ea typeface="+mn-ea"/>
                          <a:cs typeface="+mn-cs"/>
                        </a:rPr>
                        <a:t>Tou</a:t>
                      </a:r>
                      <a:r>
                        <a:rPr lang="fr-FR" sz="1100" kern="1200" dirty="0" smtClean="0">
                          <a:solidFill>
                            <a:schemeClr val="tx1"/>
                          </a:solidFill>
                          <a:effectLst/>
                          <a:latin typeface="+mn-lt"/>
                          <a:ea typeface="+mn-ea"/>
                          <a:cs typeface="+mn-cs"/>
                        </a:rPr>
                        <a:t> </a:t>
                      </a:r>
                      <a:r>
                        <a:rPr lang="fr-FR" sz="1100" kern="1200" dirty="0" err="1" smtClean="0">
                          <a:solidFill>
                            <a:schemeClr val="tx1"/>
                          </a:solidFill>
                          <a:effectLst/>
                          <a:latin typeface="+mn-lt"/>
                          <a:ea typeface="+mn-ea"/>
                          <a:cs typeface="+mn-cs"/>
                        </a:rPr>
                        <a:t>piti</a:t>
                      </a:r>
                      <a:r>
                        <a:rPr lang="fr-FR" sz="1100" kern="1200" dirty="0" smtClean="0">
                          <a:solidFill>
                            <a:schemeClr val="tx1"/>
                          </a:solidFill>
                          <a:effectLst/>
                          <a:latin typeface="+mn-lt"/>
                          <a:ea typeface="+mn-ea"/>
                          <a:cs typeface="+mn-cs"/>
                        </a:rPr>
                        <a:t> » s’écrit sur les murs !</a:t>
                      </a:r>
                    </a:p>
                    <a:p>
                      <a:pPr algn="ctr"/>
                      <a:r>
                        <a:rPr lang="fr-FR" sz="1100" b="1" kern="1200" dirty="0" smtClean="0">
                          <a:solidFill>
                            <a:schemeClr val="tx1"/>
                          </a:solidFill>
                          <a:effectLst/>
                          <a:latin typeface="+mn-lt"/>
                          <a:ea typeface="+mn-ea"/>
                          <a:cs typeface="+mn-cs"/>
                        </a:rPr>
                        <a:t>Exposition des « Murs de l’écrit » dans les écoles</a:t>
                      </a:r>
                      <a:endParaRPr lang="fr-FR" sz="1100" kern="1200" dirty="0" smtClean="0">
                        <a:solidFill>
                          <a:schemeClr val="tx1"/>
                        </a:solidFill>
                        <a:effectLst/>
                        <a:latin typeface="+mn-lt"/>
                        <a:ea typeface="+mn-ea"/>
                        <a:cs typeface="+mn-cs"/>
                      </a:endParaRPr>
                    </a:p>
                  </a:txBody>
                  <a:tcPr/>
                </a:tc>
                <a:tc hMerge="1">
                  <a:txBody>
                    <a:bodyPr/>
                    <a:lstStyle/>
                    <a:p>
                      <a:pPr algn="r"/>
                      <a:endParaRPr lang="fr-FR" dirty="0"/>
                    </a:p>
                  </a:txBody>
                  <a:tcPr/>
                </a:tc>
                <a:tc hMerge="1">
                  <a:txBody>
                    <a:bodyPr/>
                    <a:lstStyle/>
                    <a:p>
                      <a:pPr algn="r"/>
                      <a:endParaRPr lang="fr-FR" dirty="0"/>
                    </a:p>
                  </a:txBody>
                  <a:tcPr/>
                </a:tc>
              </a:tr>
              <a:tr h="370840">
                <a:tc>
                  <a:txBody>
                    <a:bodyPr/>
                    <a:lstStyle/>
                    <a:p>
                      <a:pPr algn="ctr">
                        <a:spcAft>
                          <a:spcPts val="0"/>
                        </a:spcAft>
                      </a:pPr>
                      <a:r>
                        <a:rPr lang="fr-FR" sz="1100" b="1">
                          <a:effectLst/>
                          <a:latin typeface="Cambria"/>
                          <a:ea typeface="ＭＳ 明朝"/>
                          <a:cs typeface="Times New Roman"/>
                        </a:rPr>
                        <a:t>Dates</a:t>
                      </a:r>
                      <a:endParaRPr lang="fr-FR" sz="1200">
                        <a:effectLst/>
                        <a:latin typeface="Cambria"/>
                        <a:ea typeface="ＭＳ 明朝"/>
                        <a:cs typeface="Times New Roman"/>
                      </a:endParaRPr>
                    </a:p>
                  </a:txBody>
                  <a:tcPr marL="68580" marR="68580" marT="0" marB="0"/>
                </a:tc>
                <a:tc>
                  <a:txBody>
                    <a:bodyPr/>
                    <a:lstStyle/>
                    <a:p>
                      <a:pPr algn="ctr">
                        <a:spcAft>
                          <a:spcPts val="0"/>
                        </a:spcAft>
                      </a:pPr>
                      <a:r>
                        <a:rPr lang="fr-FR" sz="1100" b="1">
                          <a:effectLst/>
                          <a:latin typeface="Cambria"/>
                          <a:ea typeface="ＭＳ 明朝"/>
                          <a:cs typeface="Times New Roman"/>
                        </a:rPr>
                        <a:t>Écoles</a:t>
                      </a:r>
                      <a:endParaRPr lang="fr-FR" sz="1200">
                        <a:effectLst/>
                        <a:latin typeface="Cambria"/>
                        <a:ea typeface="ＭＳ 明朝"/>
                        <a:cs typeface="Times New Roman"/>
                      </a:endParaRPr>
                    </a:p>
                  </a:txBody>
                  <a:tcPr marL="68580" marR="68580" marT="0" marB="0"/>
                </a:tc>
                <a:tc>
                  <a:txBody>
                    <a:bodyPr/>
                    <a:lstStyle/>
                    <a:p>
                      <a:pPr algn="ctr">
                        <a:spcAft>
                          <a:spcPts val="0"/>
                        </a:spcAft>
                      </a:pPr>
                      <a:r>
                        <a:rPr lang="fr-FR" sz="1100" b="1">
                          <a:effectLst/>
                          <a:latin typeface="Cambria"/>
                          <a:ea typeface="ＭＳ 明朝"/>
                          <a:cs typeface="Times New Roman"/>
                        </a:rPr>
                        <a:t>Thèmes</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dirty="0">
                          <a:effectLst/>
                          <a:latin typeface="Cambria"/>
                          <a:ea typeface="ＭＳ 明朝"/>
                          <a:cs typeface="Times New Roman"/>
                        </a:rPr>
                        <a:t>Vendredi</a:t>
                      </a:r>
                      <a:endParaRPr lang="fr-FR" sz="1200" dirty="0">
                        <a:effectLst/>
                        <a:latin typeface="Cambria"/>
                        <a:ea typeface="ＭＳ 明朝"/>
                        <a:cs typeface="Times New Roman"/>
                      </a:endParaRPr>
                    </a:p>
                    <a:p>
                      <a:pPr algn="ctr">
                        <a:spcAft>
                          <a:spcPts val="0"/>
                        </a:spcAft>
                      </a:pPr>
                      <a:r>
                        <a:rPr lang="fr-FR" sz="1100" dirty="0">
                          <a:effectLst/>
                          <a:latin typeface="Cambria"/>
                          <a:ea typeface="ＭＳ 明朝"/>
                          <a:cs typeface="Times New Roman"/>
                        </a:rPr>
                        <a:t>27/04</a:t>
                      </a:r>
                      <a:endParaRPr lang="fr-FR" sz="1200" dirty="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Îlet Thébloux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Trois-Ilets</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Album mural collectif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dirty="0">
                          <a:effectLst/>
                          <a:latin typeface="Cambria"/>
                          <a:ea typeface="ＭＳ 明朝"/>
                          <a:cs typeface="Times New Roman"/>
                        </a:rPr>
                        <a:t>Du lundi 23 au vendredi 27/04</a:t>
                      </a:r>
                      <a:endParaRPr lang="fr-FR" sz="1200" dirty="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Mannikou </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Rivière-Pilote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 «Les lettres, les mots, les phrases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Mon Prénom »  - « L’alphabet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Les lettres des prénoms dans tous les sens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Pratiques créatives pour des accompagnements dans l’apprentissage de l’écriture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Les prénoms croisés »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Conte »  -  « Chants »  -  « Projet Théa »</a:t>
                      </a:r>
                      <a:endParaRPr lang="fr-FR" sz="1200">
                        <a:effectLst/>
                        <a:latin typeface="Cambria"/>
                        <a:ea typeface="ＭＳ 明朝"/>
                        <a:cs typeface="Times New Roman"/>
                      </a:endParaRPr>
                    </a:p>
                    <a:p>
                      <a:pPr>
                        <a:spcAft>
                          <a:spcPts val="0"/>
                        </a:spcAft>
                      </a:pPr>
                      <a:r>
                        <a:rPr lang="fr-FR" sz="1100">
                          <a:effectLst/>
                          <a:latin typeface="Cambria"/>
                          <a:ea typeface="ＭＳ 明朝"/>
                          <a:cs typeface="Times New Roman"/>
                        </a:rPr>
                        <a:t> </a:t>
                      </a:r>
                      <a:endParaRPr lang="fr-FR" sz="1200">
                        <a:effectLst/>
                        <a:latin typeface="Cambria"/>
                        <a:ea typeface="ＭＳ 明朝"/>
                        <a:cs typeface="Times New Roman"/>
                      </a:endParaRPr>
                    </a:p>
                  </a:txBody>
                  <a:tcPr marL="68580" marR="68580" marT="0" marB="0"/>
                </a:tc>
              </a:tr>
              <a:tr h="370840">
                <a:tc>
                  <a:txBody>
                    <a:bodyPr/>
                    <a:lstStyle/>
                    <a:p>
                      <a:pPr algn="ctr">
                        <a:spcAft>
                          <a:spcPts val="0"/>
                        </a:spcAft>
                      </a:pPr>
                      <a:r>
                        <a:rPr lang="fr-FR" sz="1100" dirty="0">
                          <a:effectLst/>
                          <a:latin typeface="Cambria"/>
                          <a:ea typeface="ＭＳ 明朝"/>
                          <a:cs typeface="Times New Roman"/>
                        </a:rPr>
                        <a:t>Lundi 23, Mardi 24 et Vendredi 27/04</a:t>
                      </a:r>
                      <a:endParaRPr lang="fr-FR" sz="1200" dirty="0">
                        <a:effectLst/>
                        <a:latin typeface="Cambria"/>
                        <a:ea typeface="ＭＳ 明朝"/>
                        <a:cs typeface="Times New Roman"/>
                      </a:endParaRPr>
                    </a:p>
                  </a:txBody>
                  <a:tcPr marL="68580" marR="68580" marT="0" marB="0" anchor="ctr"/>
                </a:tc>
                <a:tc>
                  <a:txBody>
                    <a:bodyPr/>
                    <a:lstStyle/>
                    <a:p>
                      <a:pPr>
                        <a:spcAft>
                          <a:spcPts val="0"/>
                        </a:spcAft>
                      </a:pPr>
                      <a:r>
                        <a:rPr lang="fr-FR" sz="1100">
                          <a:effectLst/>
                          <a:latin typeface="Cambria"/>
                          <a:ea typeface="ＭＳ 明朝"/>
                          <a:cs typeface="Times New Roman"/>
                        </a:rPr>
                        <a:t>Laurence Marie-Magdeleine</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Rivière-Salée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dirty="0">
                          <a:effectLst/>
                          <a:latin typeface="Cambria"/>
                          <a:ea typeface="ＭＳ 明朝"/>
                          <a:cs typeface="Times New Roman"/>
                        </a:rPr>
                        <a:t>« Boucle d’or, tout ti </a:t>
                      </a:r>
                      <a:r>
                        <a:rPr lang="fr-FR" sz="1100" dirty="0" err="1">
                          <a:effectLst/>
                          <a:latin typeface="Cambria"/>
                          <a:ea typeface="ＭＳ 明朝"/>
                          <a:cs typeface="Times New Roman"/>
                        </a:rPr>
                        <a:t>krab</a:t>
                      </a:r>
                      <a:r>
                        <a:rPr lang="fr-FR" sz="1100" dirty="0">
                          <a:effectLst/>
                          <a:latin typeface="Cambria"/>
                          <a:ea typeface="ＭＳ 明朝"/>
                          <a:cs typeface="Times New Roman"/>
                        </a:rPr>
                        <a:t> </a:t>
                      </a:r>
                      <a:r>
                        <a:rPr lang="fr-FR" sz="1100" dirty="0" err="1">
                          <a:effectLst/>
                          <a:latin typeface="Cambria"/>
                          <a:ea typeface="ＭＳ 明朝"/>
                          <a:cs typeface="Times New Roman"/>
                        </a:rPr>
                        <a:t>dewo</a:t>
                      </a:r>
                      <a:r>
                        <a:rPr lang="fr-FR" sz="1100" dirty="0">
                          <a:effectLst/>
                          <a:latin typeface="Cambria"/>
                          <a:ea typeface="ＭＳ 明朝"/>
                          <a:cs typeface="Times New Roman"/>
                        </a:rPr>
                        <a:t>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La mangrove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a:t>
                      </a:r>
                      <a:r>
                        <a:rPr lang="fr-FR" sz="1100" dirty="0" err="1">
                          <a:effectLst/>
                          <a:latin typeface="Cambria"/>
                          <a:ea typeface="ＭＳ 明朝"/>
                          <a:cs typeface="Times New Roman"/>
                        </a:rPr>
                        <a:t>After</a:t>
                      </a:r>
                      <a:r>
                        <a:rPr lang="fr-FR" sz="1100" dirty="0">
                          <a:effectLst/>
                          <a:latin typeface="Cambria"/>
                          <a:ea typeface="ＭＳ 明朝"/>
                          <a:cs typeface="Times New Roman"/>
                        </a:rPr>
                        <a:t> </a:t>
                      </a:r>
                      <a:r>
                        <a:rPr lang="fr-FR" sz="1100" dirty="0" err="1">
                          <a:effectLst/>
                          <a:latin typeface="Cambria"/>
                          <a:ea typeface="ＭＳ 明朝"/>
                          <a:cs typeface="Times New Roman"/>
                        </a:rPr>
                        <a:t>work</a:t>
                      </a:r>
                      <a:r>
                        <a:rPr lang="fr-FR" sz="1100" dirty="0">
                          <a:effectLst/>
                          <a:latin typeface="Cambria"/>
                          <a:ea typeface="ＭＳ 明朝"/>
                          <a:cs typeface="Times New Roman"/>
                        </a:rPr>
                        <a:t> </a:t>
                      </a:r>
                      <a:r>
                        <a:rPr lang="fr-FR" sz="1100" dirty="0" smtClean="0">
                          <a:effectLst/>
                          <a:latin typeface="Cambria"/>
                          <a:ea typeface="ＭＳ 明朝"/>
                          <a:cs typeface="Times New Roman"/>
                        </a:rPr>
                        <a:t>»</a:t>
                      </a:r>
                    </a:p>
                    <a:p>
                      <a:pPr>
                        <a:spcAft>
                          <a:spcPts val="0"/>
                        </a:spcAft>
                      </a:pPr>
                      <a:endParaRPr lang="fr-FR" sz="1200" dirty="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Jeudi 26/04</a:t>
                      </a:r>
                      <a:endParaRPr lang="fr-FR" sz="1200">
                        <a:effectLst/>
                        <a:latin typeface="Cambria"/>
                        <a:ea typeface="ＭＳ 明朝"/>
                        <a:cs typeface="Times New Roman"/>
                      </a:endParaRPr>
                    </a:p>
                  </a:txBody>
                  <a:tcPr marL="68580" marR="68580" marT="0" marB="0" anchor="ctr"/>
                </a:tc>
                <a:tc>
                  <a:txBody>
                    <a:bodyPr/>
                    <a:lstStyle/>
                    <a:p>
                      <a:pPr marL="342900" lvl="0" indent="-342900" algn="ctr">
                        <a:spcAft>
                          <a:spcPts val="0"/>
                        </a:spcAft>
                        <a:buFont typeface="+mj-lt"/>
                        <a:buAutoNum type="alphaUcPeriod"/>
                      </a:pPr>
                      <a:r>
                        <a:rPr lang="fr-FR" sz="1100">
                          <a:effectLst/>
                          <a:latin typeface="Cambria"/>
                          <a:ea typeface="ＭＳ 明朝"/>
                          <a:cs typeface="Times New Roman"/>
                        </a:rPr>
                        <a:t>Lechevalier</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Rivière-Salée</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dirty="0">
                          <a:effectLst/>
                          <a:latin typeface="Cambria"/>
                          <a:ea typeface="ＭＳ 明朝"/>
                          <a:cs typeface="Times New Roman"/>
                        </a:rPr>
                        <a:t>« Café des parents autour de l’écrit » « Traces et graphisme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Ton prénom/Mon prénom </a:t>
                      </a:r>
                      <a:r>
                        <a:rPr lang="fr-FR" sz="1100" dirty="0" smtClean="0">
                          <a:effectLst/>
                          <a:latin typeface="Cambria"/>
                          <a:ea typeface="ＭＳ 明朝"/>
                          <a:cs typeface="Times New Roman"/>
                        </a:rPr>
                        <a:t>»</a:t>
                      </a:r>
                    </a:p>
                    <a:p>
                      <a:pPr>
                        <a:spcAft>
                          <a:spcPts val="0"/>
                        </a:spcAft>
                      </a:pPr>
                      <a:endParaRPr lang="fr-FR" sz="1200" dirty="0">
                        <a:effectLst/>
                        <a:latin typeface="Cambria"/>
                        <a:ea typeface="ＭＳ 明朝"/>
                        <a:cs typeface="Times New Roman"/>
                      </a:endParaRPr>
                    </a:p>
                  </a:txBody>
                  <a:tcPr marL="68580" marR="68580" marT="0" marB="0"/>
                </a:tc>
              </a:tr>
              <a:tr h="370840">
                <a:tc>
                  <a:txBody>
                    <a:bodyPr/>
                    <a:lstStyle/>
                    <a:p>
                      <a:pPr algn="ctr">
                        <a:spcAft>
                          <a:spcPts val="0"/>
                        </a:spcAft>
                      </a:pPr>
                      <a:r>
                        <a:rPr lang="fr-FR" sz="1100">
                          <a:effectLst/>
                          <a:latin typeface="Cambria"/>
                          <a:ea typeface="ＭＳ 明朝"/>
                          <a:cs typeface="Times New Roman"/>
                        </a:rPr>
                        <a:t>Du 23 au 27</a:t>
                      </a:r>
                      <a:endParaRPr lang="fr-FR" sz="1200">
                        <a:effectLst/>
                        <a:latin typeface="Cambria"/>
                        <a:ea typeface="ＭＳ 明朝"/>
                        <a:cs typeface="Times New Roman"/>
                      </a:endParaRPr>
                    </a:p>
                  </a:txBody>
                  <a:tcPr marL="68580" marR="68580" marT="0" marB="0" anchor="ctr"/>
                </a:tc>
                <a:tc>
                  <a:txBody>
                    <a:bodyPr/>
                    <a:lstStyle/>
                    <a:p>
                      <a:pPr algn="ctr">
                        <a:spcAft>
                          <a:spcPts val="0"/>
                        </a:spcAft>
                      </a:pPr>
                      <a:r>
                        <a:rPr lang="fr-FR" sz="1100">
                          <a:effectLst/>
                          <a:latin typeface="Cambria"/>
                          <a:ea typeface="ＭＳ 明朝"/>
                          <a:cs typeface="Times New Roman"/>
                        </a:rPr>
                        <a:t>Anse Madame</a:t>
                      </a:r>
                      <a:endParaRPr lang="fr-FR" sz="1200">
                        <a:effectLst/>
                        <a:latin typeface="Cambria"/>
                        <a:ea typeface="ＭＳ 明朝"/>
                        <a:cs typeface="Times New Roman"/>
                      </a:endParaRPr>
                    </a:p>
                    <a:p>
                      <a:pPr algn="ctr">
                        <a:spcAft>
                          <a:spcPts val="0"/>
                        </a:spcAft>
                      </a:pPr>
                      <a:r>
                        <a:rPr lang="fr-FR" sz="1100">
                          <a:effectLst/>
                          <a:latin typeface="Cambria"/>
                          <a:ea typeface="ＭＳ 明朝"/>
                          <a:cs typeface="Times New Roman"/>
                        </a:rPr>
                        <a:t>Schoelcher </a:t>
                      </a:r>
                      <a:endParaRPr lang="fr-FR" sz="1200">
                        <a:effectLst/>
                        <a:latin typeface="Cambria"/>
                        <a:ea typeface="ＭＳ 明朝"/>
                        <a:cs typeface="Times New Roman"/>
                      </a:endParaRPr>
                    </a:p>
                  </a:txBody>
                  <a:tcPr marL="68580" marR="68580" marT="0" marB="0" anchor="ctr"/>
                </a:tc>
                <a:tc>
                  <a:txBody>
                    <a:bodyPr/>
                    <a:lstStyle/>
                    <a:p>
                      <a:pPr>
                        <a:spcAft>
                          <a:spcPts val="0"/>
                        </a:spcAft>
                      </a:pPr>
                      <a:r>
                        <a:rPr lang="fr-FR" sz="1100" dirty="0">
                          <a:effectLst/>
                          <a:latin typeface="Cambria"/>
                          <a:ea typeface="ＭＳ 明朝"/>
                          <a:cs typeface="Times New Roman"/>
                        </a:rPr>
                        <a:t>« </a:t>
                      </a:r>
                      <a:r>
                        <a:rPr lang="fr-FR" sz="1100" dirty="0" err="1">
                          <a:effectLst/>
                          <a:latin typeface="Cambria"/>
                          <a:ea typeface="ＭＳ 明朝"/>
                          <a:cs typeface="Times New Roman"/>
                        </a:rPr>
                        <a:t>Matachef</a:t>
                      </a:r>
                      <a:r>
                        <a:rPr lang="fr-FR" sz="1100" dirty="0">
                          <a:effectLst/>
                          <a:latin typeface="Cambria"/>
                          <a:ea typeface="ＭＳ 明朝"/>
                          <a:cs typeface="Times New Roman"/>
                        </a:rPr>
                        <a:t>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Voyage autour du monde »</a:t>
                      </a:r>
                      <a:endParaRPr lang="fr-FR" sz="12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Graphisme sur masque africain </a:t>
                      </a:r>
                      <a:r>
                        <a:rPr lang="fr-FR" sz="1100" dirty="0" smtClean="0">
                          <a:effectLst/>
                          <a:latin typeface="Cambria"/>
                          <a:ea typeface="ＭＳ 明朝"/>
                          <a:cs typeface="Times New Roman"/>
                        </a:rPr>
                        <a:t>»</a:t>
                      </a:r>
                    </a:p>
                    <a:p>
                      <a:pPr>
                        <a:spcAft>
                          <a:spcPts val="0"/>
                        </a:spcAft>
                      </a:pPr>
                      <a:endParaRPr lang="fr-FR" sz="1200" dirty="0">
                        <a:effectLst/>
                        <a:latin typeface="Cambria"/>
                        <a:ea typeface="ＭＳ 明朝"/>
                        <a:cs typeface="Times New Roman"/>
                      </a:endParaRPr>
                    </a:p>
                  </a:txBody>
                  <a:tcPr marL="68580" marR="68580" marT="0" marB="0"/>
                </a:tc>
              </a:tr>
            </a:tbl>
          </a:graphicData>
        </a:graphic>
      </p:graphicFrame>
      <p:sp>
        <p:nvSpPr>
          <p:cNvPr id="9" name="Zone de texte 10"/>
          <p:cNvSpPr txBox="1"/>
          <p:nvPr/>
        </p:nvSpPr>
        <p:spPr>
          <a:xfrm rot="21060171">
            <a:off x="346791" y="433522"/>
            <a:ext cx="2971800" cy="586740"/>
          </a:xfrm>
          <a:prstGeom prst="rect">
            <a:avLst/>
          </a:prstGeom>
          <a:ln/>
          <a:effectLst>
            <a:glow rad="228600">
              <a:schemeClr val="accent5">
                <a:satMod val="175000"/>
                <a:alpha val="40000"/>
              </a:schemeClr>
            </a:glow>
          </a:effectLst>
          <a:scene3d>
            <a:camera prst="isometricOffAxis1Right"/>
            <a:lightRig rig="threePt" dir="t"/>
          </a:scene3d>
          <a:extLst>
            <a:ext uri="{C572A759-6A51-4108-AA02-DFA0A04FC94B}">
              <ma14:wrappingTextBoxFlag xmlns:ma14="http://schemas.microsoft.com/office/mac/drawingml/2011/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800">
                <a:ln w="18415" cap="flat" cmpd="sng" algn="ctr">
                  <a:solidFill>
                    <a:srgbClr val="FFFFFF"/>
                  </a:solidFill>
                  <a:prstDash val="solid"/>
                  <a:round/>
                </a:ln>
                <a:solidFill>
                  <a:srgbClr val="FFFFFF"/>
                </a:solidFill>
                <a:effectLst>
                  <a:outerShdw blurRad="63500" dir="3600000" algn="tl">
                    <a:srgbClr val="000000">
                      <a:alpha val="70000"/>
                    </a:srgbClr>
                  </a:outerShdw>
                </a:effectLst>
                <a:ea typeface="ＭＳ 明朝"/>
                <a:cs typeface="Times New Roman"/>
              </a:rPr>
              <a:t>Programme d’actions</a:t>
            </a:r>
            <a:endParaRPr lang="fr-FR" sz="1200">
              <a:effectLst/>
              <a:ea typeface="ＭＳ 明朝"/>
              <a:cs typeface="Times New Roman"/>
            </a:endParaRPr>
          </a:p>
        </p:txBody>
      </p:sp>
    </p:spTree>
    <p:extLst>
      <p:ext uri="{BB962C8B-B14F-4D97-AF65-F5344CB8AC3E}">
        <p14:creationId xmlns:p14="http://schemas.microsoft.com/office/powerpoint/2010/main" val="26786760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4" name="Zone de texte 24"/>
          <p:cNvSpPr txBox="1"/>
          <p:nvPr/>
        </p:nvSpPr>
        <p:spPr>
          <a:xfrm>
            <a:off x="1113692" y="932678"/>
            <a:ext cx="3036766" cy="4049629"/>
          </a:xfrm>
          <a:prstGeom prst="rect">
            <a:avLst/>
          </a:prstGeom>
          <a:ln/>
          <a:extLst>
            <a:ext uri="{C572A759-6A51-4108-AA02-DFA0A04FC94B}">
              <ma14:wrappingTextBoxFlag xmlns:ma14="http://schemas.microsoft.com/office/mac/drawingml/2011/main"/>
            </a:ext>
          </a:ex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200" dirty="0">
                <a:effectLst/>
                <a:ea typeface="ＭＳ 明朝"/>
                <a:cs typeface="Times New Roman"/>
              </a:rPr>
              <a:t> </a:t>
            </a:r>
          </a:p>
          <a:p>
            <a:pPr>
              <a:spcAft>
                <a:spcPts val="0"/>
              </a:spcAft>
            </a:pPr>
            <a:endParaRPr lang="fr-FR" sz="1100" i="1" dirty="0" smtClean="0">
              <a:solidFill>
                <a:srgbClr val="800000"/>
              </a:solidFill>
              <a:effectLst/>
              <a:latin typeface="Comic Sans MS"/>
              <a:ea typeface="ＭＳ 明朝"/>
              <a:cs typeface="Times New Roman"/>
            </a:endParaRPr>
          </a:p>
          <a:p>
            <a:pPr>
              <a:spcAft>
                <a:spcPts val="0"/>
              </a:spcAft>
            </a:pPr>
            <a:r>
              <a:rPr lang="fr-FR" sz="1100" i="1" dirty="0" smtClean="0">
                <a:solidFill>
                  <a:srgbClr val="800000"/>
                </a:solidFill>
                <a:effectLst/>
                <a:latin typeface="Comic Sans MS"/>
                <a:ea typeface="ＭＳ 明朝"/>
                <a:cs typeface="Times New Roman"/>
              </a:rPr>
              <a:t>Vous </a:t>
            </a:r>
            <a:r>
              <a:rPr lang="fr-FR" sz="1100" i="1" dirty="0">
                <a:solidFill>
                  <a:srgbClr val="800000"/>
                </a:solidFill>
                <a:effectLst/>
                <a:latin typeface="Comic Sans MS"/>
                <a:ea typeface="ＭＳ 明朝"/>
                <a:cs typeface="Times New Roman"/>
              </a:rPr>
              <a:t>avez dit « Découverte du Monde »?</a:t>
            </a:r>
            <a:endParaRPr lang="fr-FR" sz="1200" dirty="0">
              <a:effectLst/>
              <a:ea typeface="ＭＳ 明朝"/>
              <a:cs typeface="Times New Roman"/>
            </a:endParaRPr>
          </a:p>
          <a:p>
            <a:pPr>
              <a:spcAft>
                <a:spcPts val="0"/>
              </a:spcAft>
            </a:pPr>
            <a:r>
              <a:rPr lang="fr-FR" sz="1100" i="1" dirty="0">
                <a:effectLst/>
                <a:latin typeface="Comic Sans MS"/>
                <a:ea typeface="ＭＳ 明朝"/>
                <a:cs typeface="Times New Roman"/>
              </a:rPr>
              <a:t>Voici une manière originale de découvrir le monde environnant : </a:t>
            </a:r>
            <a:endParaRPr lang="fr-FR" sz="1200" dirty="0">
              <a:effectLst/>
              <a:ea typeface="ＭＳ 明朝"/>
              <a:cs typeface="Times New Roman"/>
            </a:endParaRPr>
          </a:p>
          <a:p>
            <a:pPr algn="ctr">
              <a:spcAft>
                <a:spcPts val="0"/>
              </a:spcAft>
            </a:pPr>
            <a:r>
              <a:rPr lang="fr-FR" sz="1100" i="1" dirty="0">
                <a:effectLst/>
                <a:latin typeface="Comic Sans MS"/>
                <a:ea typeface="ＭＳ 明朝"/>
                <a:cs typeface="Times New Roman"/>
              </a:rPr>
              <a:t> </a:t>
            </a:r>
            <a:endParaRPr lang="fr-FR" sz="1200" dirty="0">
              <a:effectLst/>
              <a:ea typeface="ＭＳ 明朝"/>
              <a:cs typeface="Times New Roman"/>
            </a:endParaRPr>
          </a:p>
          <a:p>
            <a:pPr algn="ctr">
              <a:spcAft>
                <a:spcPts val="0"/>
              </a:spcAft>
            </a:pPr>
            <a:r>
              <a:rPr lang="fr-FR" sz="1100" i="1" dirty="0">
                <a:solidFill>
                  <a:srgbClr val="800000"/>
                </a:solidFill>
                <a:effectLst/>
                <a:latin typeface="Comic Sans MS"/>
                <a:ea typeface="ＭＳ 明朝"/>
                <a:cs typeface="Times New Roman"/>
              </a:rPr>
              <a:t>LES RANDONNÉES CONTÉES</a:t>
            </a:r>
            <a:r>
              <a:rPr lang="fr-FR" sz="1100" i="1" dirty="0">
                <a:effectLst/>
                <a:latin typeface="Comic Sans MS"/>
                <a:ea typeface="ＭＳ 明朝"/>
                <a:cs typeface="Times New Roman"/>
              </a:rPr>
              <a:t> !</a:t>
            </a:r>
            <a:endParaRPr lang="fr-FR" sz="1200" dirty="0">
              <a:effectLst/>
              <a:ea typeface="ＭＳ 明朝"/>
              <a:cs typeface="Times New Roman"/>
            </a:endParaRPr>
          </a:p>
          <a:p>
            <a:pPr>
              <a:spcAft>
                <a:spcPts val="0"/>
              </a:spcAft>
            </a:pPr>
            <a:r>
              <a:rPr lang="fr-FR" sz="1200" dirty="0">
                <a:effectLst/>
                <a:ea typeface="ＭＳ 明朝"/>
                <a:cs typeface="Times New Roman"/>
              </a:rPr>
              <a:t> </a:t>
            </a:r>
          </a:p>
          <a:p>
            <a:pPr algn="just">
              <a:spcAft>
                <a:spcPts val="0"/>
              </a:spcAft>
            </a:pPr>
            <a:r>
              <a:rPr lang="fr-FR" sz="1200" dirty="0">
                <a:effectLst/>
                <a:ea typeface="ＭＳ 明朝"/>
                <a:cs typeface="Times New Roman"/>
              </a:rPr>
              <a:t>Le pôle Maternelle collabore avec L’USEP pour inviter les élèves à participer aux randonnées organisées le lundi 23 avril  à  Morne-</a:t>
            </a:r>
            <a:r>
              <a:rPr lang="fr-FR" sz="1200" dirty="0" err="1">
                <a:effectLst/>
                <a:ea typeface="ＭＳ 明朝"/>
                <a:cs typeface="Times New Roman"/>
              </a:rPr>
              <a:t>Cabrit</a:t>
            </a:r>
            <a:r>
              <a:rPr lang="fr-FR" sz="1200" dirty="0">
                <a:effectLst/>
                <a:ea typeface="ＭＳ 明朝"/>
                <a:cs typeface="Times New Roman"/>
              </a:rPr>
              <a:t> au Lamentin et à Corps-de-Garde à Sainte-Luce</a:t>
            </a:r>
            <a:r>
              <a:rPr lang="fr-FR" sz="1200" dirty="0" smtClean="0">
                <a:effectLst/>
                <a:ea typeface="ＭＳ 明朝"/>
                <a:cs typeface="Times New Roman"/>
              </a:rPr>
              <a:t>.</a:t>
            </a:r>
            <a:r>
              <a:rPr lang="fr-FR" sz="1200" dirty="0">
                <a:effectLst/>
                <a:ea typeface="ＭＳ 明朝"/>
                <a:cs typeface="Times New Roman"/>
              </a:rPr>
              <a:t> </a:t>
            </a:r>
          </a:p>
          <a:p>
            <a:pPr algn="just">
              <a:spcAft>
                <a:spcPts val="0"/>
              </a:spcAft>
            </a:pPr>
            <a:r>
              <a:rPr lang="fr-FR" sz="1200" dirty="0">
                <a:effectLst/>
                <a:ea typeface="ＭＳ 明朝"/>
                <a:cs typeface="Times New Roman"/>
              </a:rPr>
              <a:t>Il s’agit de courtes randonnées (adaptées aux élèves de la maternelle) ponctuées d’animations, durant lesquelles les élèves découvriront leur environnement à partir d’un conte animé</a:t>
            </a:r>
            <a:r>
              <a:rPr lang="fr-FR" sz="1200" dirty="0" smtClean="0">
                <a:effectLst/>
                <a:ea typeface="ＭＳ 明朝"/>
                <a:cs typeface="Times New Roman"/>
              </a:rPr>
              <a:t>.</a:t>
            </a:r>
            <a:endParaRPr lang="fr-FR" sz="1200" dirty="0">
              <a:effectLst/>
              <a:ea typeface="ＭＳ 明朝"/>
              <a:cs typeface="Times New Roman"/>
            </a:endParaRPr>
          </a:p>
          <a:p>
            <a:pPr algn="just">
              <a:spcAft>
                <a:spcPts val="0"/>
              </a:spcAft>
            </a:pPr>
            <a:r>
              <a:rPr lang="fr-FR" sz="1200" dirty="0">
                <a:effectLst/>
                <a:ea typeface="ＭＳ 明朝"/>
                <a:cs typeface="Times New Roman"/>
              </a:rPr>
              <a:t>Les places sont limitées (12 classes). Inscrivez-vous vite en complétant le formulaire transmis en annexe (1).</a:t>
            </a:r>
          </a:p>
          <a:p>
            <a:pPr>
              <a:spcAft>
                <a:spcPts val="0"/>
              </a:spcAft>
            </a:pPr>
            <a:r>
              <a:rPr lang="fr-FR" sz="1200" dirty="0">
                <a:effectLst/>
                <a:ea typeface="ＭＳ 明朝"/>
                <a:cs typeface="Times New Roman"/>
              </a:rPr>
              <a:t> </a:t>
            </a:r>
          </a:p>
        </p:txBody>
      </p:sp>
      <p:sp>
        <p:nvSpPr>
          <p:cNvPr id="5" name="Zone de texte 27"/>
          <p:cNvSpPr txBox="1"/>
          <p:nvPr/>
        </p:nvSpPr>
        <p:spPr>
          <a:xfrm>
            <a:off x="4446857" y="584199"/>
            <a:ext cx="3314186" cy="3245827"/>
          </a:xfrm>
          <a:prstGeom prst="rect">
            <a:avLst/>
          </a:prstGeom>
          <a:ln/>
          <a:extLst>
            <a:ext uri="{C572A759-6A51-4108-AA02-DFA0A04FC94B}">
              <ma14:wrappingTextBoxFlag xmlns:ma14="http://schemas.microsoft.com/office/mac/drawingml/2011/main"/>
            </a:ext>
          </a:ex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200" dirty="0">
                <a:effectLst/>
                <a:ea typeface="ＭＳ 明朝"/>
                <a:cs typeface="Times New Roman"/>
              </a:rPr>
              <a:t> </a:t>
            </a:r>
          </a:p>
          <a:p>
            <a:pPr algn="ctr">
              <a:spcAft>
                <a:spcPts val="0"/>
              </a:spcAft>
            </a:pPr>
            <a:r>
              <a:rPr lang="fr-FR" sz="1200" i="1" dirty="0">
                <a:solidFill>
                  <a:srgbClr val="984806"/>
                </a:solidFill>
                <a:effectLst/>
                <a:ea typeface="ＭＳ 明朝"/>
                <a:cs typeface="Times New Roman"/>
              </a:rPr>
              <a:t>Partons pour la médiathèque !</a:t>
            </a:r>
            <a:endParaRPr lang="fr-FR" sz="1200" dirty="0">
              <a:effectLst/>
              <a:ea typeface="ＭＳ 明朝"/>
              <a:cs typeface="Times New Roman"/>
            </a:endParaRPr>
          </a:p>
          <a:p>
            <a:pPr algn="just">
              <a:spcAft>
                <a:spcPts val="0"/>
              </a:spcAft>
            </a:pPr>
            <a:r>
              <a:rPr lang="fr-FR" sz="1200" dirty="0">
                <a:effectLst/>
                <a:ea typeface="ＭＳ 明朝"/>
                <a:cs typeface="Times New Roman"/>
              </a:rPr>
              <a:t>Après-midi d’animation autour du conte en direction des familles, parents et enfants.</a:t>
            </a:r>
          </a:p>
          <a:p>
            <a:pPr algn="just">
              <a:spcAft>
                <a:spcPts val="0"/>
              </a:spcAft>
            </a:pPr>
            <a:r>
              <a:rPr lang="fr-FR" sz="1200" dirty="0">
                <a:effectLst/>
                <a:ea typeface="ＭＳ 明朝"/>
                <a:cs typeface="Times New Roman"/>
              </a:rPr>
              <a:t> </a:t>
            </a:r>
          </a:p>
          <a:p>
            <a:pPr algn="just">
              <a:spcAft>
                <a:spcPts val="0"/>
              </a:spcAft>
            </a:pPr>
            <a:r>
              <a:rPr lang="fr-FR" sz="1200" dirty="0">
                <a:effectLst/>
                <a:ea typeface="ＭＳ 明朝"/>
                <a:cs typeface="Times New Roman"/>
              </a:rPr>
              <a:t>Quatre médiathèques  vous donnent rendez-vous de 14h30 à 16h30 :</a:t>
            </a:r>
          </a:p>
          <a:p>
            <a:pPr marL="342900" lvl="0" indent="-342900" algn="just">
              <a:spcAft>
                <a:spcPts val="0"/>
              </a:spcAft>
              <a:buFont typeface="Cambria"/>
              <a:buChar char="-"/>
            </a:pPr>
            <a:r>
              <a:rPr lang="fr-FR" sz="1200" dirty="0">
                <a:effectLst/>
                <a:ea typeface="ＭＳ 明朝"/>
                <a:cs typeface="Times New Roman"/>
              </a:rPr>
              <a:t>Morne-Rouge</a:t>
            </a:r>
          </a:p>
          <a:p>
            <a:pPr marL="342900" lvl="0" indent="-342900" algn="just">
              <a:spcAft>
                <a:spcPts val="0"/>
              </a:spcAft>
              <a:buFont typeface="Cambria"/>
              <a:buChar char="-"/>
            </a:pPr>
            <a:r>
              <a:rPr lang="fr-FR" sz="1200" dirty="0">
                <a:effectLst/>
                <a:ea typeface="ＭＳ 明朝"/>
                <a:cs typeface="Times New Roman"/>
              </a:rPr>
              <a:t>Trinité</a:t>
            </a:r>
          </a:p>
          <a:p>
            <a:pPr marL="342900" lvl="0" indent="-342900" algn="just">
              <a:spcAft>
                <a:spcPts val="0"/>
              </a:spcAft>
              <a:buFont typeface="Cambria"/>
              <a:buChar char="-"/>
            </a:pPr>
            <a:r>
              <a:rPr lang="fr-FR" sz="1200" dirty="0">
                <a:effectLst/>
                <a:ea typeface="ＭＳ 明朝"/>
                <a:cs typeface="Times New Roman"/>
              </a:rPr>
              <a:t>Robert</a:t>
            </a:r>
          </a:p>
          <a:p>
            <a:pPr marL="342900" lvl="0" indent="-342900" algn="just">
              <a:spcAft>
                <a:spcPts val="0"/>
              </a:spcAft>
              <a:buFont typeface="Cambria"/>
              <a:buChar char="-"/>
            </a:pPr>
            <a:r>
              <a:rPr lang="fr-FR" sz="1200" dirty="0">
                <a:effectLst/>
                <a:ea typeface="ＭＳ 明朝"/>
                <a:cs typeface="Times New Roman"/>
              </a:rPr>
              <a:t>Saint-Esprit</a:t>
            </a:r>
          </a:p>
          <a:p>
            <a:pPr algn="just">
              <a:spcAft>
                <a:spcPts val="0"/>
              </a:spcAft>
            </a:pPr>
            <a:r>
              <a:rPr lang="fr-FR" sz="1200" dirty="0">
                <a:effectLst/>
                <a:ea typeface="ＭＳ 明朝"/>
                <a:cs typeface="Times New Roman"/>
              </a:rPr>
              <a:t>Pour le plaisir d’apprécier les contes et autres animations autour du livre.</a:t>
            </a:r>
          </a:p>
          <a:p>
            <a:pPr algn="just">
              <a:spcAft>
                <a:spcPts val="0"/>
              </a:spcAft>
            </a:pPr>
            <a:r>
              <a:rPr lang="fr-FR" sz="1200" dirty="0">
                <a:effectLst/>
                <a:ea typeface="ＭＳ 明朝"/>
                <a:cs typeface="Times New Roman"/>
              </a:rPr>
              <a:t> </a:t>
            </a:r>
          </a:p>
          <a:p>
            <a:pPr algn="just">
              <a:spcAft>
                <a:spcPts val="0"/>
              </a:spcAft>
            </a:pPr>
            <a:r>
              <a:rPr lang="fr-FR" sz="1200" dirty="0">
                <a:effectLst/>
                <a:ea typeface="ＭＳ 明朝"/>
                <a:cs typeface="Times New Roman"/>
              </a:rPr>
              <a:t>Vous trouverez en annexe (2) une proposition d’invitation à transmettre aux parents.</a:t>
            </a:r>
          </a:p>
          <a:p>
            <a:pPr>
              <a:spcAft>
                <a:spcPts val="0"/>
              </a:spcAft>
            </a:pPr>
            <a:r>
              <a:rPr lang="fr-FR" sz="1200" dirty="0">
                <a:effectLst/>
                <a:ea typeface="ＭＳ 明朝"/>
                <a:cs typeface="Times New Roman"/>
              </a:rPr>
              <a:t> </a:t>
            </a:r>
          </a:p>
        </p:txBody>
      </p:sp>
      <p:sp>
        <p:nvSpPr>
          <p:cNvPr id="6" name="Zone de texte 29"/>
          <p:cNvSpPr txBox="1"/>
          <p:nvPr/>
        </p:nvSpPr>
        <p:spPr>
          <a:xfrm>
            <a:off x="4150458" y="4178301"/>
            <a:ext cx="3938465" cy="2330156"/>
          </a:xfrm>
          <a:prstGeom prst="rect">
            <a:avLst/>
          </a:prstGeom>
          <a:ln/>
          <a:extLst>
            <a:ext uri="{C572A759-6A51-4108-AA02-DFA0A04FC94B}">
              <ma14:wrappingTextBoxFlag xmlns:ma14="http://schemas.microsoft.com/office/mac/drawingml/2011/main"/>
            </a:ext>
          </a:extLst>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200" dirty="0">
                <a:effectLst/>
                <a:ea typeface="ＭＳ 明朝"/>
                <a:cs typeface="Times New Roman"/>
              </a:rPr>
              <a:t> </a:t>
            </a:r>
          </a:p>
          <a:p>
            <a:pPr>
              <a:spcAft>
                <a:spcPts val="0"/>
              </a:spcAft>
            </a:pPr>
            <a:endParaRPr lang="fr-FR" sz="1200" dirty="0" smtClean="0">
              <a:effectLst/>
              <a:ea typeface="ＭＳ 明朝"/>
              <a:cs typeface="Times New Roman"/>
            </a:endParaRPr>
          </a:p>
          <a:p>
            <a:pPr algn="ctr">
              <a:spcAft>
                <a:spcPts val="0"/>
              </a:spcAft>
            </a:pPr>
            <a:r>
              <a:rPr lang="fr-FR" sz="1200" dirty="0">
                <a:effectLst/>
                <a:ea typeface="ＭＳ 明朝"/>
                <a:cs typeface="Times New Roman"/>
              </a:rPr>
              <a:t> </a:t>
            </a:r>
            <a:r>
              <a:rPr lang="fr-FR" sz="1200" b="1" i="1" dirty="0" smtClean="0">
                <a:solidFill>
                  <a:srgbClr val="4F6228"/>
                </a:solidFill>
                <a:effectLst/>
                <a:ea typeface="ＭＳ 明朝"/>
                <a:cs typeface="Times New Roman"/>
              </a:rPr>
              <a:t>«</a:t>
            </a:r>
            <a:r>
              <a:rPr lang="fr-FR" sz="1200" b="1" i="1" dirty="0">
                <a:solidFill>
                  <a:srgbClr val="4F6228"/>
                </a:solidFill>
                <a:effectLst/>
                <a:ea typeface="ＭＳ 明朝"/>
                <a:cs typeface="Times New Roman"/>
              </a:rPr>
              <a:t> Par Mots et Merveilles », émerveillons-nous des productions des élèves des écoles maternelles !</a:t>
            </a:r>
            <a:endParaRPr lang="fr-FR" sz="1200" dirty="0">
              <a:effectLst/>
              <a:ea typeface="ＭＳ 明朝"/>
              <a:cs typeface="Times New Roman"/>
            </a:endParaRPr>
          </a:p>
          <a:p>
            <a:pPr>
              <a:spcAft>
                <a:spcPts val="0"/>
              </a:spcAft>
            </a:pPr>
            <a:r>
              <a:rPr lang="fr-FR" sz="1200" dirty="0">
                <a:effectLst/>
                <a:ea typeface="ＭＳ 明朝"/>
                <a:cs typeface="Times New Roman"/>
              </a:rPr>
              <a:t> </a:t>
            </a:r>
          </a:p>
          <a:p>
            <a:pPr algn="just">
              <a:lnSpc>
                <a:spcPct val="115000"/>
              </a:lnSpc>
              <a:spcAft>
                <a:spcPts val="0"/>
              </a:spcAft>
            </a:pPr>
            <a:r>
              <a:rPr lang="fr-FR" sz="1200" dirty="0">
                <a:effectLst/>
                <a:ea typeface="ＭＳ 明朝"/>
                <a:cs typeface="Times New Roman"/>
              </a:rPr>
              <a:t>Le vendredi 27/04, nous découvrirons toutes les réalisations « </a:t>
            </a:r>
            <a:r>
              <a:rPr lang="fr-FR" sz="1200" i="1" dirty="0">
                <a:effectLst/>
                <a:ea typeface="ＭＳ 明朝"/>
                <a:cs typeface="Times New Roman"/>
              </a:rPr>
              <a:t>Par Mots et Merveilles </a:t>
            </a:r>
            <a:r>
              <a:rPr lang="fr-FR" sz="1200" dirty="0">
                <a:effectLst/>
                <a:ea typeface="ＭＳ 明朝"/>
                <a:cs typeface="Times New Roman"/>
              </a:rPr>
              <a:t>» de nos « </a:t>
            </a:r>
            <a:r>
              <a:rPr lang="fr-FR" sz="1200" dirty="0" err="1">
                <a:effectLst/>
                <a:ea typeface="ＭＳ 明朝"/>
                <a:cs typeface="Times New Roman"/>
              </a:rPr>
              <a:t>Tou</a:t>
            </a:r>
            <a:r>
              <a:rPr lang="fr-FR" sz="1200" dirty="0">
                <a:effectLst/>
                <a:ea typeface="ＭＳ 明朝"/>
                <a:cs typeface="Times New Roman"/>
              </a:rPr>
              <a:t> </a:t>
            </a:r>
            <a:r>
              <a:rPr lang="fr-FR" sz="1200" dirty="0" err="1">
                <a:effectLst/>
                <a:ea typeface="ＭＳ 明朝"/>
                <a:cs typeface="Times New Roman"/>
              </a:rPr>
              <a:t>Piti</a:t>
            </a:r>
            <a:r>
              <a:rPr lang="fr-FR" sz="1200" dirty="0">
                <a:effectLst/>
                <a:ea typeface="ＭＳ 明朝"/>
                <a:cs typeface="Times New Roman"/>
              </a:rPr>
              <a:t> ».</a:t>
            </a:r>
          </a:p>
          <a:p>
            <a:pPr algn="just">
              <a:lnSpc>
                <a:spcPct val="115000"/>
              </a:lnSpc>
              <a:spcAft>
                <a:spcPts val="0"/>
              </a:spcAft>
            </a:pPr>
            <a:r>
              <a:rPr lang="fr-FR" sz="1200" dirty="0">
                <a:effectLst/>
                <a:ea typeface="ＭＳ 明朝"/>
                <a:cs typeface="Times New Roman"/>
              </a:rPr>
              <a:t>Après ce temps fort des journées de la maternelle, elle seront exposées dans les médiathèques, pour offrir à tous « an ti tan </a:t>
            </a:r>
            <a:r>
              <a:rPr lang="fr-FR" sz="1200" dirty="0" err="1">
                <a:effectLst/>
                <a:ea typeface="ＭＳ 明朝"/>
                <a:cs typeface="Times New Roman"/>
              </a:rPr>
              <a:t>ba</a:t>
            </a:r>
            <a:r>
              <a:rPr lang="fr-FR" sz="1200" dirty="0">
                <a:effectLst/>
                <a:ea typeface="ＭＳ 明朝"/>
                <a:cs typeface="Times New Roman"/>
              </a:rPr>
              <a:t> lé tout </a:t>
            </a:r>
            <a:r>
              <a:rPr lang="fr-FR" sz="1200" dirty="0" err="1">
                <a:effectLst/>
                <a:ea typeface="ＭＳ 明朝"/>
                <a:cs typeface="Times New Roman"/>
              </a:rPr>
              <a:t>piti</a:t>
            </a:r>
            <a:r>
              <a:rPr lang="fr-FR" sz="1200" dirty="0">
                <a:effectLst/>
                <a:ea typeface="ＭＳ 明朝"/>
                <a:cs typeface="Times New Roman"/>
              </a:rPr>
              <a:t> ».</a:t>
            </a:r>
          </a:p>
        </p:txBody>
      </p:sp>
      <p:sp>
        <p:nvSpPr>
          <p:cNvPr id="7" name="Zone de texte 21"/>
          <p:cNvSpPr txBox="1"/>
          <p:nvPr/>
        </p:nvSpPr>
        <p:spPr>
          <a:xfrm rot="21060171">
            <a:off x="-172432" y="172969"/>
            <a:ext cx="2258260" cy="586740"/>
          </a:xfrm>
          <a:prstGeom prst="rect">
            <a:avLst/>
          </a:prstGeom>
          <a:ln/>
          <a:effectLst>
            <a:glow rad="228600">
              <a:schemeClr val="accent3">
                <a:satMod val="175000"/>
                <a:alpha val="40000"/>
              </a:schemeClr>
            </a:glow>
            <a:outerShdw blurRad="40000" dist="20000" dir="5400000" rotWithShape="0">
              <a:srgbClr val="000000">
                <a:alpha val="38000"/>
              </a:srgbClr>
            </a:outerShdw>
          </a:effectLst>
          <a:scene3d>
            <a:camera prst="isometricOffAxis1Right"/>
            <a:lightRig rig="threePt" dir="t"/>
          </a:scene3d>
          <a:extLst>
            <a:ext uri="{C572A759-6A51-4108-AA02-DFA0A04FC94B}">
              <ma14:wrappingTextBoxFlag xmlns:ma14="http://schemas.microsoft.com/office/mac/drawingml/2011/main"/>
            </a:ext>
          </a:extLst>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800" b="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ＭＳ 明朝"/>
                <a:cs typeface="Times New Roman"/>
              </a:rPr>
              <a:t>Temps forts</a:t>
            </a:r>
            <a:endParaRPr lang="fr-FR" sz="1200">
              <a:effectLst/>
              <a:ea typeface="ＭＳ 明朝"/>
              <a:cs typeface="Times New Roman"/>
            </a:endParaRPr>
          </a:p>
        </p:txBody>
      </p:sp>
      <p:sp>
        <p:nvSpPr>
          <p:cNvPr id="8" name="Zone de texte 26"/>
          <p:cNvSpPr txBox="1"/>
          <p:nvPr/>
        </p:nvSpPr>
        <p:spPr>
          <a:xfrm>
            <a:off x="1750158" y="578338"/>
            <a:ext cx="1962150" cy="535354"/>
          </a:xfrm>
          <a:prstGeom prst="rect">
            <a:avLst/>
          </a:prstGeom>
          <a:ln/>
          <a:extLst>
            <a:ext uri="{C572A759-6A51-4108-AA02-DFA0A04FC94B}">
              <ma14:wrappingTextBoxFlag xmlns:ma14="http://schemas.microsoft.com/office/mac/drawingml/2011/main"/>
            </a:ext>
          </a:extLst>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200" dirty="0">
                <a:solidFill>
                  <a:srgbClr val="800000"/>
                </a:solidFill>
                <a:effectLst/>
                <a:ea typeface="ＭＳ 明朝"/>
                <a:cs typeface="Times New Roman"/>
              </a:rPr>
              <a:t>Lundi 23/04 </a:t>
            </a:r>
            <a:endParaRPr lang="fr-FR" sz="1200" dirty="0">
              <a:effectLst/>
              <a:ea typeface="ＭＳ 明朝"/>
              <a:cs typeface="Times New Roman"/>
            </a:endParaRPr>
          </a:p>
          <a:p>
            <a:pPr algn="ctr">
              <a:spcAft>
                <a:spcPts val="0"/>
              </a:spcAft>
            </a:pPr>
            <a:r>
              <a:rPr lang="fr-FR" sz="1200" dirty="0">
                <a:solidFill>
                  <a:srgbClr val="800000"/>
                </a:solidFill>
                <a:effectLst/>
                <a:ea typeface="ＭＳ 明朝"/>
                <a:cs typeface="Times New Roman"/>
              </a:rPr>
              <a:t>Randonnées contées</a:t>
            </a:r>
            <a:endParaRPr lang="fr-FR" sz="1200" dirty="0">
              <a:effectLst/>
              <a:ea typeface="ＭＳ 明朝"/>
              <a:cs typeface="Times New Roman"/>
            </a:endParaRPr>
          </a:p>
        </p:txBody>
      </p:sp>
      <p:pic>
        <p:nvPicPr>
          <p:cNvPr id="9" name="Image 8" descr="Macintosh HD:Users:test:Desktop:Capture d’écran 2018-03-19 à 14.45.44.png"/>
          <p:cNvPicPr/>
          <p:nvPr/>
        </p:nvPicPr>
        <p:blipFill>
          <a:blip r:embed="rId3">
            <a:extLst>
              <a:ext uri="{28A0092B-C50C-407E-A947-70E740481C1C}">
                <a14:useLocalDpi xmlns:a14="http://schemas.microsoft.com/office/drawing/2010/main" val="0"/>
              </a:ext>
            </a:extLst>
          </a:blip>
          <a:srcRect/>
          <a:stretch>
            <a:fillRect/>
          </a:stretch>
        </p:blipFill>
        <p:spPr bwMode="auto">
          <a:xfrm>
            <a:off x="957385" y="4745697"/>
            <a:ext cx="3193073" cy="1762760"/>
          </a:xfrm>
          <a:prstGeom prst="rect">
            <a:avLst/>
          </a:prstGeom>
          <a:noFill/>
          <a:ln>
            <a:noFill/>
          </a:ln>
        </p:spPr>
      </p:pic>
      <p:sp>
        <p:nvSpPr>
          <p:cNvPr id="10" name="Zone de texte 30"/>
          <p:cNvSpPr txBox="1"/>
          <p:nvPr/>
        </p:nvSpPr>
        <p:spPr>
          <a:xfrm>
            <a:off x="4288204" y="4048858"/>
            <a:ext cx="3450199" cy="342900"/>
          </a:xfrm>
          <a:prstGeom prst="rect">
            <a:avLst/>
          </a:prstGeom>
          <a:ln/>
          <a:extLst>
            <a:ext uri="{C572A759-6A51-4108-AA02-DFA0A04FC94B}">
              <ma14:wrappingTextBoxFlag xmlns:ma14="http://schemas.microsoft.com/office/mac/drawingml/2011/main"/>
            </a:ext>
          </a:extLst>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400" b="1">
                <a:solidFill>
                  <a:srgbClr val="FFFFFF"/>
                </a:solidFill>
                <a:effectLst/>
                <a:ea typeface="ＭＳ 明朝"/>
                <a:cs typeface="Times New Roman"/>
              </a:rPr>
              <a:t>Vendredi 27 avril « Par Mots et Merveilles »</a:t>
            </a:r>
            <a:endParaRPr lang="fr-FR" sz="1200">
              <a:effectLst/>
              <a:ea typeface="ＭＳ 明朝"/>
              <a:cs typeface="Times New Roman"/>
            </a:endParaRPr>
          </a:p>
        </p:txBody>
      </p:sp>
      <p:sp>
        <p:nvSpPr>
          <p:cNvPr id="11" name="Zone de texte 28"/>
          <p:cNvSpPr txBox="1"/>
          <p:nvPr/>
        </p:nvSpPr>
        <p:spPr>
          <a:xfrm>
            <a:off x="4954466" y="279400"/>
            <a:ext cx="2400300" cy="457200"/>
          </a:xfrm>
          <a:prstGeom prst="rect">
            <a:avLst/>
          </a:prstGeom>
          <a:ln/>
          <a:extLst>
            <a:ext uri="{C572A759-6A51-4108-AA02-DFA0A04FC94B}">
              <ma14:wrappingTextBoxFlag xmlns:ma14="http://schemas.microsoft.com/office/mac/drawingml/2011/main"/>
            </a:ext>
          </a:extLst>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200" dirty="0">
                <a:solidFill>
                  <a:srgbClr val="800000"/>
                </a:solidFill>
                <a:effectLst/>
                <a:ea typeface="ＭＳ 明朝"/>
                <a:cs typeface="Times New Roman"/>
              </a:rPr>
              <a:t>Mercredi 25/04 </a:t>
            </a:r>
            <a:endParaRPr lang="fr-FR" sz="1200" dirty="0">
              <a:effectLst/>
              <a:ea typeface="ＭＳ 明朝"/>
              <a:cs typeface="Times New Roman"/>
            </a:endParaRPr>
          </a:p>
          <a:p>
            <a:pPr algn="ctr">
              <a:spcAft>
                <a:spcPts val="0"/>
              </a:spcAft>
            </a:pPr>
            <a:r>
              <a:rPr lang="fr-FR" sz="1200" dirty="0">
                <a:solidFill>
                  <a:srgbClr val="800000"/>
                </a:solidFill>
                <a:effectLst/>
                <a:ea typeface="ＭＳ 明朝"/>
                <a:cs typeface="Times New Roman"/>
              </a:rPr>
              <a:t>«Animation autour du conte » </a:t>
            </a:r>
            <a:endParaRPr lang="fr-FR" sz="1200" dirty="0">
              <a:effectLst/>
              <a:ea typeface="ＭＳ 明朝"/>
              <a:cs typeface="Times New Roman"/>
            </a:endParaRPr>
          </a:p>
        </p:txBody>
      </p:sp>
    </p:spTree>
    <p:extLst>
      <p:ext uri="{BB962C8B-B14F-4D97-AF65-F5344CB8AC3E}">
        <p14:creationId xmlns:p14="http://schemas.microsoft.com/office/powerpoint/2010/main" val="18471733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319846" cy="6858000"/>
          </a:xfrm>
          <a:prstGeom prst="rect">
            <a:avLst/>
          </a:prstGeom>
        </p:spPr>
      </p:pic>
      <p:sp>
        <p:nvSpPr>
          <p:cNvPr id="4" name="Zone de texte 36"/>
          <p:cNvSpPr txBox="1"/>
          <p:nvPr/>
        </p:nvSpPr>
        <p:spPr>
          <a:xfrm>
            <a:off x="0" y="0"/>
            <a:ext cx="1257300" cy="571500"/>
          </a:xfrm>
          <a:prstGeom prst="rect">
            <a:avLst/>
          </a:prstGeom>
          <a:ln/>
          <a:extLst>
            <a:ext uri="{C572A759-6A51-4108-AA02-DFA0A04FC94B}">
              <ma14:wrappingTextBoxFlag xmlns:ma14="http://schemas.microsoft.com/office/mac/drawingml/2011/main"/>
            </a:ext>
          </a:extLst>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800">
                <a:ln w="18415" cap="flat" cmpd="sng" algn="ctr">
                  <a:solidFill>
                    <a:srgbClr val="FFFFFF"/>
                  </a:solidFill>
                  <a:prstDash val="solid"/>
                  <a:round/>
                </a:ln>
                <a:solidFill>
                  <a:srgbClr val="FFFFFF"/>
                </a:solidFill>
                <a:effectLst>
                  <a:outerShdw blurRad="63500" dir="3600000" algn="tl">
                    <a:srgbClr val="000000">
                      <a:alpha val="70000"/>
                    </a:srgbClr>
                  </a:outerShdw>
                </a:effectLst>
                <a:ea typeface="ＭＳ 明朝"/>
                <a:cs typeface="Times New Roman"/>
              </a:rPr>
              <a:t>Annexe 1</a:t>
            </a:r>
            <a:endParaRPr lang="fr-FR" sz="1200">
              <a:effectLst/>
              <a:ea typeface="ＭＳ 明朝"/>
              <a:cs typeface="Times New Roman"/>
            </a:endParaRPr>
          </a:p>
        </p:txBody>
      </p:sp>
      <p:sp>
        <p:nvSpPr>
          <p:cNvPr id="2" name="Rectangle 1"/>
          <p:cNvSpPr/>
          <p:nvPr/>
        </p:nvSpPr>
        <p:spPr>
          <a:xfrm>
            <a:off x="1257300" y="612844"/>
            <a:ext cx="6714392" cy="2215991"/>
          </a:xfrm>
          <a:prstGeom prst="rect">
            <a:avLst/>
          </a:prstGeom>
        </p:spPr>
        <p:txBody>
          <a:bodyPr wrap="square">
            <a:spAutoFit/>
          </a:bodyPr>
          <a:lstStyle/>
          <a:p>
            <a:r>
              <a:rPr lang="fr-FR" sz="1200" dirty="0"/>
              <a:t>Journées de la Maternelle - « Écrire pour apprendre à lire » -</a:t>
            </a:r>
          </a:p>
          <a:p>
            <a:r>
              <a:rPr lang="fr-FR" sz="1200" dirty="0"/>
              <a:t>2</a:t>
            </a:r>
            <a:r>
              <a:rPr lang="fr-FR" sz="1200" baseline="30000" dirty="0"/>
              <a:t>ème</a:t>
            </a:r>
            <a:r>
              <a:rPr lang="fr-FR" sz="1200" dirty="0"/>
              <a:t> édition</a:t>
            </a:r>
          </a:p>
          <a:p>
            <a:r>
              <a:rPr lang="fr-FR" sz="1200" dirty="0"/>
              <a:t>du 23 au 27 avril </a:t>
            </a:r>
            <a:r>
              <a:rPr lang="fr-FR" sz="1200" dirty="0" smtClean="0"/>
              <a:t>2018</a:t>
            </a:r>
            <a:endParaRPr lang="fr-FR" sz="1200" dirty="0"/>
          </a:p>
          <a:p>
            <a:pPr algn="ctr"/>
            <a:r>
              <a:rPr lang="fr-FR" sz="1200" b="1" dirty="0"/>
              <a:t>Fiche d’inscription aux randonnées contées</a:t>
            </a:r>
            <a:endParaRPr lang="fr-FR" sz="1200" dirty="0"/>
          </a:p>
          <a:p>
            <a:r>
              <a:rPr lang="fr-FR" sz="1200" dirty="0"/>
              <a:t> </a:t>
            </a:r>
          </a:p>
          <a:p>
            <a:r>
              <a:rPr lang="fr-FR" sz="1200" dirty="0"/>
              <a:t>Le pôle Maternelle et l’USEP proposent le lundi 23 avril 2018 six randonnées contées d’une heure chacune. Elles auront lieu sur les sites de Morne-</a:t>
            </a:r>
            <a:r>
              <a:rPr lang="fr-FR" sz="1200" dirty="0" err="1"/>
              <a:t>Cabrit</a:t>
            </a:r>
            <a:r>
              <a:rPr lang="fr-FR" sz="1200" dirty="0"/>
              <a:t> au Lamentin et de Corps de Garde à Sainte-Luce.</a:t>
            </a:r>
          </a:p>
          <a:p>
            <a:r>
              <a:rPr lang="fr-FR" sz="1200" dirty="0"/>
              <a:t> </a:t>
            </a:r>
            <a:r>
              <a:rPr lang="fr-FR" sz="1200" dirty="0" smtClean="0"/>
              <a:t>Pour </a:t>
            </a:r>
            <a:r>
              <a:rPr lang="fr-FR" sz="1200" dirty="0"/>
              <a:t>vous inscrire, il suffit de cocher la randonnée qui vous intéresse* et nous faire parvenir votre choix par retour de mail à l’adresse suivante :</a:t>
            </a:r>
          </a:p>
          <a:p>
            <a:r>
              <a:rPr lang="fr-FR" sz="1200" u="sng" dirty="0">
                <a:hlinkClick r:id="rId3"/>
              </a:rPr>
              <a:t>ce.9720880z@ac-martinique.fr</a:t>
            </a:r>
            <a:endParaRPr lang="fr-FR" sz="1200" dirty="0"/>
          </a:p>
          <a:p>
            <a:endParaRPr lang="fr-FR" dirty="0"/>
          </a:p>
        </p:txBody>
      </p:sp>
      <p:pic>
        <p:nvPicPr>
          <p:cNvPr id="6" name="Image 5" descr="Capture d’écran 2018-03-21 à 09.34.2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0769" y="2613912"/>
            <a:ext cx="6017846" cy="3462550"/>
          </a:xfrm>
          <a:prstGeom prst="rect">
            <a:avLst/>
          </a:prstGeom>
        </p:spPr>
      </p:pic>
    </p:spTree>
    <p:extLst>
      <p:ext uri="{BB962C8B-B14F-4D97-AF65-F5344CB8AC3E}">
        <p14:creationId xmlns:p14="http://schemas.microsoft.com/office/powerpoint/2010/main" val="35389398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8-03-19 à 10.23.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4" name="Zone de texte 39"/>
          <p:cNvSpPr txBox="1"/>
          <p:nvPr/>
        </p:nvSpPr>
        <p:spPr>
          <a:xfrm>
            <a:off x="0" y="17096"/>
            <a:ext cx="1257300" cy="571500"/>
          </a:xfrm>
          <a:prstGeom prst="rect">
            <a:avLst/>
          </a:prstGeom>
          <a:ln/>
          <a:extLst>
            <a:ext uri="{C572A759-6A51-4108-AA02-DFA0A04FC94B}">
              <ma14:wrappingTextBoxFlag xmlns:ma14="http://schemas.microsoft.com/office/mac/drawingml/2011/main"/>
            </a:ext>
          </a:extLst>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800" dirty="0">
                <a:ln w="18415" cap="flat" cmpd="sng" algn="ctr">
                  <a:solidFill>
                    <a:srgbClr val="FFFFFF"/>
                  </a:solidFill>
                  <a:prstDash val="solid"/>
                  <a:round/>
                </a:ln>
                <a:solidFill>
                  <a:srgbClr val="FFFFFF"/>
                </a:solidFill>
                <a:effectLst>
                  <a:outerShdw blurRad="63500" dir="3600000" algn="tl">
                    <a:srgbClr val="000000">
                      <a:alpha val="70000"/>
                    </a:srgbClr>
                  </a:outerShdw>
                </a:effectLst>
                <a:ea typeface="ＭＳ 明朝"/>
                <a:cs typeface="Times New Roman"/>
              </a:rPr>
              <a:t>Annexe 2</a:t>
            </a:r>
            <a:endParaRPr lang="fr-FR" sz="1200" dirty="0">
              <a:effectLst/>
              <a:ea typeface="ＭＳ 明朝"/>
              <a:cs typeface="Times New Roman"/>
            </a:endParaRPr>
          </a:p>
        </p:txBody>
      </p:sp>
      <p:sp>
        <p:nvSpPr>
          <p:cNvPr id="2" name="Rectangle 1"/>
          <p:cNvSpPr/>
          <p:nvPr/>
        </p:nvSpPr>
        <p:spPr>
          <a:xfrm>
            <a:off x="1257300" y="472461"/>
            <a:ext cx="6714392" cy="1107996"/>
          </a:xfrm>
          <a:prstGeom prst="rect">
            <a:avLst/>
          </a:prstGeom>
        </p:spPr>
        <p:txBody>
          <a:bodyPr wrap="square">
            <a:spAutoFit/>
          </a:bodyPr>
          <a:lstStyle/>
          <a:p>
            <a:r>
              <a:rPr lang="fr-FR" sz="1200" dirty="0"/>
              <a:t>Journées de la Maternelle – « Écrire pour apprendre à lire » - </a:t>
            </a:r>
          </a:p>
          <a:p>
            <a:r>
              <a:rPr lang="fr-FR" sz="1200" dirty="0"/>
              <a:t>2</a:t>
            </a:r>
            <a:r>
              <a:rPr lang="fr-FR" sz="1200" baseline="30000" dirty="0"/>
              <a:t>ème</a:t>
            </a:r>
            <a:r>
              <a:rPr lang="fr-FR" sz="1200" dirty="0"/>
              <a:t> édition</a:t>
            </a:r>
          </a:p>
          <a:p>
            <a:r>
              <a:rPr lang="fr-FR" sz="1200" dirty="0"/>
              <a:t>du 23 au 27 avril 2018</a:t>
            </a:r>
          </a:p>
          <a:p>
            <a:r>
              <a:rPr lang="fr-FR" sz="1200" dirty="0"/>
              <a:t> </a:t>
            </a:r>
          </a:p>
          <a:p>
            <a:pPr algn="ctr"/>
            <a:r>
              <a:rPr lang="fr-FR" b="1" dirty="0"/>
              <a:t>Proposition de carte d’invitation pour les parents</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4105815237"/>
              </p:ext>
            </p:extLst>
          </p:nvPr>
        </p:nvGraphicFramePr>
        <p:xfrm>
          <a:off x="1257300" y="1720375"/>
          <a:ext cx="6524828" cy="4624241"/>
        </p:xfrm>
        <a:graphic>
          <a:graphicData uri="http://schemas.openxmlformats.org/drawingml/2006/table">
            <a:tbl>
              <a:tblPr firstRow="1" bandRow="1">
                <a:tableStyleId>{5940675A-B579-460E-94D1-54222C63F5DA}</a:tableStyleId>
              </a:tblPr>
              <a:tblGrid>
                <a:gridCol w="2176842"/>
                <a:gridCol w="4347986"/>
              </a:tblGrid>
              <a:tr h="2239396">
                <a:tc>
                  <a:txBody>
                    <a:bodyPr/>
                    <a:lstStyle/>
                    <a:p>
                      <a:pPr>
                        <a:spcAft>
                          <a:spcPts val="0"/>
                        </a:spcAft>
                      </a:pPr>
                      <a:r>
                        <a:rPr lang="fr-FR" sz="1200" dirty="0">
                          <a:effectLst/>
                          <a:latin typeface="Cambria"/>
                          <a:ea typeface="ＭＳ 明朝"/>
                          <a:cs typeface="Times New Roman"/>
                        </a:rPr>
                        <a:t> </a:t>
                      </a:r>
                    </a:p>
                    <a:p>
                      <a:pPr>
                        <a:spcAft>
                          <a:spcPts val="0"/>
                        </a:spcAft>
                      </a:pPr>
                      <a:r>
                        <a:rPr lang="fr-FR" sz="1200" dirty="0">
                          <a:effectLst/>
                          <a:latin typeface="Cambria"/>
                          <a:ea typeface="ＭＳ 明朝"/>
                          <a:cs typeface="Times New Roman"/>
                        </a:rPr>
                        <a:t> </a:t>
                      </a:r>
                    </a:p>
                  </a:txBody>
                  <a:tcPr marL="68580" marR="68580" marT="0" marB="0"/>
                </a:tc>
                <a:tc>
                  <a:txBody>
                    <a:bodyPr/>
                    <a:lstStyle/>
                    <a:p>
                      <a:pPr>
                        <a:spcAft>
                          <a:spcPts val="0"/>
                        </a:spcAft>
                      </a:pPr>
                      <a:endParaRPr lang="fr-FR" sz="1100" dirty="0">
                        <a:effectLst/>
                        <a:latin typeface="Cambria"/>
                        <a:ea typeface="ＭＳ 明朝"/>
                        <a:cs typeface="Times New Roman"/>
                      </a:endParaRPr>
                    </a:p>
                    <a:p>
                      <a:pPr algn="ctr">
                        <a:spcAft>
                          <a:spcPts val="0"/>
                        </a:spcAft>
                      </a:pPr>
                      <a:r>
                        <a:rPr lang="fr-FR" sz="1100" dirty="0">
                          <a:effectLst/>
                          <a:latin typeface="Cambria"/>
                          <a:ea typeface="ＭＳ 明朝"/>
                          <a:cs typeface="Times New Roman"/>
                        </a:rPr>
                        <a:t>Chers Parents,</a:t>
                      </a:r>
                    </a:p>
                    <a:p>
                      <a:pPr>
                        <a:spcAft>
                          <a:spcPts val="0"/>
                        </a:spcAft>
                      </a:pPr>
                      <a:r>
                        <a:rPr lang="fr-FR" sz="1100" dirty="0">
                          <a:effectLst/>
                          <a:latin typeface="Cambria"/>
                          <a:ea typeface="ＭＳ 明朝"/>
                          <a:cs typeface="Times New Roman"/>
                        </a:rPr>
                        <a:t> </a:t>
                      </a:r>
                    </a:p>
                    <a:p>
                      <a:pPr algn="just">
                        <a:lnSpc>
                          <a:spcPct val="150000"/>
                        </a:lnSpc>
                        <a:spcAft>
                          <a:spcPts val="0"/>
                        </a:spcAft>
                      </a:pPr>
                      <a:r>
                        <a:rPr lang="fr-FR" sz="1100" dirty="0">
                          <a:effectLst/>
                          <a:latin typeface="Cambria"/>
                          <a:ea typeface="ＭＳ 明朝"/>
                          <a:cs typeface="Times New Roman"/>
                        </a:rPr>
                        <a:t>Notre école participe aux Journées de la Maternelle organisées par le Pôle  Académique du 23 au 27 avril 2018.</a:t>
                      </a:r>
                    </a:p>
                    <a:p>
                      <a:pPr algn="just">
                        <a:lnSpc>
                          <a:spcPct val="150000"/>
                        </a:lnSpc>
                        <a:spcAft>
                          <a:spcPts val="0"/>
                        </a:spcAft>
                      </a:pPr>
                      <a:r>
                        <a:rPr lang="fr-FR" sz="1100" dirty="0">
                          <a:effectLst/>
                          <a:latin typeface="Cambria"/>
                          <a:ea typeface="ＭＳ 明朝"/>
                          <a:cs typeface="Times New Roman"/>
                        </a:rPr>
                        <a:t>Vous êtes invités à participer à l’action suivante</a:t>
                      </a:r>
                    </a:p>
                    <a:p>
                      <a:pPr algn="just">
                        <a:lnSpc>
                          <a:spcPct val="150000"/>
                        </a:lnSpc>
                        <a:spcAft>
                          <a:spcPts val="0"/>
                        </a:spcAft>
                      </a:pPr>
                      <a:r>
                        <a:rPr lang="fr-FR" sz="1100" dirty="0">
                          <a:effectLst/>
                          <a:latin typeface="Cambria"/>
                          <a:ea typeface="ＭＳ 明朝"/>
                          <a:cs typeface="Times New Roman"/>
                        </a:rPr>
                        <a:t>……………………………………………………………………………………</a:t>
                      </a:r>
                      <a:r>
                        <a:rPr lang="fr-FR" sz="1100" dirty="0" smtClean="0">
                          <a:effectLst/>
                          <a:latin typeface="Cambria"/>
                          <a:ea typeface="ＭＳ 明朝"/>
                          <a:cs typeface="Times New Roman"/>
                        </a:rPr>
                        <a:t>. </a:t>
                      </a:r>
                    </a:p>
                    <a:p>
                      <a:pPr algn="just">
                        <a:lnSpc>
                          <a:spcPct val="150000"/>
                        </a:lnSpc>
                        <a:spcAft>
                          <a:spcPts val="0"/>
                        </a:spcAft>
                      </a:pPr>
                      <a:r>
                        <a:rPr lang="fr-FR" sz="1100" dirty="0" smtClean="0">
                          <a:effectLst/>
                          <a:latin typeface="Cambria"/>
                          <a:ea typeface="ＭＳ 明朝"/>
                          <a:cs typeface="Times New Roman"/>
                        </a:rPr>
                        <a:t>Qui </a:t>
                      </a:r>
                      <a:r>
                        <a:rPr lang="fr-FR" sz="1100" dirty="0">
                          <a:effectLst/>
                          <a:latin typeface="Cambria"/>
                          <a:ea typeface="ＭＳ 明朝"/>
                          <a:cs typeface="Times New Roman"/>
                        </a:rPr>
                        <a:t>aura lieu le</a:t>
                      </a:r>
                    </a:p>
                    <a:p>
                      <a:pPr algn="just">
                        <a:lnSpc>
                          <a:spcPct val="150000"/>
                        </a:lnSpc>
                        <a:spcAft>
                          <a:spcPts val="0"/>
                        </a:spcAft>
                      </a:pPr>
                      <a:r>
                        <a:rPr lang="fr-FR" sz="1100" dirty="0">
                          <a:effectLst/>
                          <a:latin typeface="Cambria"/>
                          <a:ea typeface="ＭＳ 明朝"/>
                          <a:cs typeface="Times New Roman"/>
                        </a:rPr>
                        <a:t>…………………………………………………………………………………</a:t>
                      </a:r>
                      <a:r>
                        <a:rPr lang="fr-FR" sz="1100" dirty="0" smtClean="0">
                          <a:effectLst/>
                          <a:latin typeface="Cambria"/>
                          <a:ea typeface="ＭＳ 明朝"/>
                          <a:cs typeface="Times New Roman"/>
                        </a:rPr>
                        <a:t>.</a:t>
                      </a:r>
                      <a:r>
                        <a:rPr lang="fr-FR" sz="1100" dirty="0">
                          <a:effectLst/>
                          <a:latin typeface="Cambria"/>
                          <a:ea typeface="ＭＳ 明朝"/>
                          <a:cs typeface="Times New Roman"/>
                        </a:rPr>
                        <a:t> </a:t>
                      </a:r>
                    </a:p>
                  </a:txBody>
                  <a:tcPr marL="68580" marR="68580" marT="0" marB="0"/>
                </a:tc>
              </a:tr>
              <a:tr h="2384845">
                <a:tc>
                  <a:txBody>
                    <a:bodyPr/>
                    <a:lstStyle/>
                    <a:p>
                      <a:pPr>
                        <a:spcAft>
                          <a:spcPts val="0"/>
                        </a:spcAft>
                      </a:pPr>
                      <a:r>
                        <a:rPr lang="fr-FR" sz="1200">
                          <a:effectLst/>
                          <a:latin typeface="Cambria"/>
                          <a:ea typeface="ＭＳ 明朝"/>
                          <a:cs typeface="Times New Roman"/>
                        </a:rPr>
                        <a:t> </a:t>
                      </a:r>
                    </a:p>
                    <a:p>
                      <a:pPr>
                        <a:spcAft>
                          <a:spcPts val="0"/>
                        </a:spcAft>
                      </a:pPr>
                      <a:r>
                        <a:rPr lang="fr-FR" sz="1200">
                          <a:effectLst/>
                          <a:latin typeface="Cambria"/>
                          <a:ea typeface="ＭＳ 明朝"/>
                          <a:cs typeface="Times New Roman"/>
                        </a:rPr>
                        <a:t> </a:t>
                      </a:r>
                    </a:p>
                  </a:txBody>
                  <a:tcPr marL="68580" marR="68580" marT="0" marB="0"/>
                </a:tc>
                <a:tc>
                  <a:txBody>
                    <a:bodyPr/>
                    <a:lstStyle/>
                    <a:p>
                      <a:pPr>
                        <a:spcAft>
                          <a:spcPts val="0"/>
                        </a:spcAft>
                      </a:pPr>
                      <a:r>
                        <a:rPr lang="fr-FR" sz="1100" dirty="0">
                          <a:effectLst/>
                          <a:latin typeface="Cambria"/>
                          <a:ea typeface="ＭＳ 明朝"/>
                          <a:cs typeface="Times New Roman"/>
                        </a:rPr>
                        <a:t> </a:t>
                      </a:r>
                    </a:p>
                    <a:p>
                      <a:pPr algn="ctr">
                        <a:spcAft>
                          <a:spcPts val="0"/>
                        </a:spcAft>
                      </a:pPr>
                      <a:r>
                        <a:rPr lang="fr-FR" sz="1100" dirty="0">
                          <a:effectLst/>
                          <a:latin typeface="Cambria"/>
                          <a:ea typeface="ＭＳ 明朝"/>
                          <a:cs typeface="Times New Roman"/>
                        </a:rPr>
                        <a:t>Chers Parents,</a:t>
                      </a:r>
                    </a:p>
                    <a:p>
                      <a:pPr>
                        <a:spcAft>
                          <a:spcPts val="0"/>
                        </a:spcAft>
                      </a:pPr>
                      <a:r>
                        <a:rPr lang="fr-FR" sz="1100" dirty="0">
                          <a:effectLst/>
                          <a:latin typeface="Cambria"/>
                          <a:ea typeface="ＭＳ 明朝"/>
                          <a:cs typeface="Times New Roman"/>
                        </a:rPr>
                        <a:t> </a:t>
                      </a:r>
                    </a:p>
                    <a:p>
                      <a:pPr algn="just">
                        <a:lnSpc>
                          <a:spcPct val="150000"/>
                        </a:lnSpc>
                        <a:spcAft>
                          <a:spcPts val="0"/>
                        </a:spcAft>
                      </a:pPr>
                      <a:r>
                        <a:rPr lang="fr-FR" sz="1100" dirty="0">
                          <a:effectLst/>
                          <a:latin typeface="Cambria"/>
                          <a:ea typeface="ＭＳ 明朝"/>
                          <a:cs typeface="Times New Roman"/>
                        </a:rPr>
                        <a:t>Notre école participe aux Journées de la Maternelle organisées par le Pôle  Académique du 23 au 27 avril 2018.</a:t>
                      </a:r>
                    </a:p>
                    <a:p>
                      <a:pPr algn="just">
                        <a:lnSpc>
                          <a:spcPct val="150000"/>
                        </a:lnSpc>
                        <a:spcAft>
                          <a:spcPts val="0"/>
                        </a:spcAft>
                      </a:pPr>
                      <a:r>
                        <a:rPr lang="fr-FR" sz="1100" dirty="0">
                          <a:effectLst/>
                          <a:latin typeface="Cambria"/>
                          <a:ea typeface="ＭＳ 明朝"/>
                          <a:cs typeface="Times New Roman"/>
                        </a:rPr>
                        <a:t>Vous êtes invités à participer à l’action suivante</a:t>
                      </a:r>
                    </a:p>
                    <a:p>
                      <a:pPr algn="just">
                        <a:lnSpc>
                          <a:spcPct val="150000"/>
                        </a:lnSpc>
                        <a:spcAft>
                          <a:spcPts val="0"/>
                        </a:spcAft>
                      </a:pPr>
                      <a:r>
                        <a:rPr lang="fr-FR" sz="1100" dirty="0">
                          <a:effectLst/>
                          <a:latin typeface="Cambria"/>
                          <a:ea typeface="ＭＳ 明朝"/>
                          <a:cs typeface="Times New Roman"/>
                        </a:rPr>
                        <a:t>…………………………………………………………………………………</a:t>
                      </a:r>
                      <a:r>
                        <a:rPr lang="fr-FR" sz="1100" dirty="0" smtClean="0">
                          <a:effectLst/>
                          <a:latin typeface="Cambria"/>
                          <a:ea typeface="ＭＳ 明朝"/>
                          <a:cs typeface="Times New Roman"/>
                        </a:rPr>
                        <a:t>…</a:t>
                      </a:r>
                      <a:endParaRPr lang="fr-FR" sz="1100" dirty="0">
                        <a:effectLst/>
                        <a:latin typeface="Cambria"/>
                        <a:ea typeface="ＭＳ 明朝"/>
                        <a:cs typeface="Times New Roman"/>
                      </a:endParaRPr>
                    </a:p>
                    <a:p>
                      <a:pPr algn="just">
                        <a:lnSpc>
                          <a:spcPct val="150000"/>
                        </a:lnSpc>
                        <a:spcAft>
                          <a:spcPts val="0"/>
                        </a:spcAft>
                      </a:pPr>
                      <a:r>
                        <a:rPr lang="fr-FR" sz="1100" dirty="0">
                          <a:effectLst/>
                          <a:latin typeface="Cambria"/>
                          <a:ea typeface="ＭＳ 明朝"/>
                          <a:cs typeface="Times New Roman"/>
                        </a:rPr>
                        <a:t>Qui aura lieu le</a:t>
                      </a:r>
                    </a:p>
                    <a:p>
                      <a:pPr algn="just">
                        <a:lnSpc>
                          <a:spcPct val="150000"/>
                        </a:lnSpc>
                        <a:spcAft>
                          <a:spcPts val="0"/>
                        </a:spcAft>
                      </a:pPr>
                      <a:r>
                        <a:rPr lang="fr-FR" sz="1100" dirty="0">
                          <a:effectLst/>
                          <a:latin typeface="Cambria"/>
                          <a:ea typeface="ＭＳ 明朝"/>
                          <a:cs typeface="Times New Roman"/>
                        </a:rPr>
                        <a:t>…………………………………………………………………………………</a:t>
                      </a:r>
                      <a:r>
                        <a:rPr lang="fr-FR" sz="1100" dirty="0" smtClean="0">
                          <a:effectLst/>
                          <a:latin typeface="Cambria"/>
                          <a:ea typeface="ＭＳ 明朝"/>
                          <a:cs typeface="Times New Roman"/>
                        </a:rPr>
                        <a:t>.</a:t>
                      </a:r>
                      <a:endParaRPr lang="fr-FR" sz="1100" dirty="0">
                        <a:effectLst/>
                        <a:latin typeface="Cambria"/>
                        <a:ea typeface="ＭＳ 明朝"/>
                        <a:cs typeface="Times New Roman"/>
                      </a:endParaRPr>
                    </a:p>
                    <a:p>
                      <a:pPr>
                        <a:spcAft>
                          <a:spcPts val="0"/>
                        </a:spcAft>
                      </a:pPr>
                      <a:r>
                        <a:rPr lang="fr-FR" sz="1100" dirty="0">
                          <a:effectLst/>
                          <a:latin typeface="Cambria"/>
                          <a:ea typeface="ＭＳ 明朝"/>
                          <a:cs typeface="Times New Roman"/>
                        </a:rPr>
                        <a:t> </a:t>
                      </a:r>
                    </a:p>
                    <a:p>
                      <a:pPr>
                        <a:spcAft>
                          <a:spcPts val="0"/>
                        </a:spcAft>
                      </a:pPr>
                      <a:r>
                        <a:rPr lang="fr-FR" sz="1100" dirty="0">
                          <a:effectLst/>
                          <a:latin typeface="Cambria"/>
                          <a:ea typeface="ＭＳ 明朝"/>
                          <a:cs typeface="Times New Roman"/>
                        </a:rPr>
                        <a:t> </a:t>
                      </a:r>
                    </a:p>
                  </a:txBody>
                  <a:tcPr marL="68580" marR="68580" marT="0" marB="0"/>
                </a:tc>
              </a:tr>
            </a:tbl>
          </a:graphicData>
        </a:graphic>
      </p:graphicFrame>
      <p:pic>
        <p:nvPicPr>
          <p:cNvPr id="7" name="Image 6" descr="Macintosh HD:Users:test:Desktop:affiche4.jpeg"/>
          <p:cNvPicPr/>
          <p:nvPr/>
        </p:nvPicPr>
        <p:blipFill>
          <a:blip r:embed="rId3">
            <a:extLst>
              <a:ext uri="{28A0092B-C50C-407E-A947-70E740481C1C}">
                <a14:useLocalDpi xmlns:a14="http://schemas.microsoft.com/office/drawing/2010/main" val="0"/>
              </a:ext>
            </a:extLst>
          </a:blip>
          <a:srcRect/>
          <a:stretch>
            <a:fillRect/>
          </a:stretch>
        </p:blipFill>
        <p:spPr bwMode="auto">
          <a:xfrm>
            <a:off x="1500872" y="1879542"/>
            <a:ext cx="1726565" cy="1880996"/>
          </a:xfrm>
          <a:prstGeom prst="rect">
            <a:avLst/>
          </a:prstGeom>
          <a:noFill/>
          <a:ln>
            <a:noFill/>
          </a:ln>
        </p:spPr>
      </p:pic>
      <p:pic>
        <p:nvPicPr>
          <p:cNvPr id="8" name="Image 7" descr="Macintosh HD:Users:test:Desktop:affiche4.jpeg"/>
          <p:cNvPicPr/>
          <p:nvPr/>
        </p:nvPicPr>
        <p:blipFill>
          <a:blip r:embed="rId3">
            <a:extLst>
              <a:ext uri="{28A0092B-C50C-407E-A947-70E740481C1C}">
                <a14:useLocalDpi xmlns:a14="http://schemas.microsoft.com/office/drawing/2010/main" val="0"/>
              </a:ext>
            </a:extLst>
          </a:blip>
          <a:srcRect/>
          <a:stretch>
            <a:fillRect/>
          </a:stretch>
        </p:blipFill>
        <p:spPr bwMode="auto">
          <a:xfrm>
            <a:off x="1500872" y="4308382"/>
            <a:ext cx="1726565" cy="1905221"/>
          </a:xfrm>
          <a:prstGeom prst="rect">
            <a:avLst/>
          </a:prstGeom>
          <a:noFill/>
          <a:ln>
            <a:noFill/>
          </a:ln>
        </p:spPr>
      </p:pic>
    </p:spTree>
    <p:extLst>
      <p:ext uri="{BB962C8B-B14F-4D97-AF65-F5344CB8AC3E}">
        <p14:creationId xmlns:p14="http://schemas.microsoft.com/office/powerpoint/2010/main" val="39353377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TotalTime>
  <Words>222</Words>
  <Application>Microsoft Macintosh PowerPoint</Application>
  <PresentationFormat>Présentation à l'écran (4:3)</PresentationFormat>
  <Paragraphs>189</Paragraphs>
  <Slides>7</Slides>
  <Notes>0</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test</dc:creator>
  <cp:lastModifiedBy>test</cp:lastModifiedBy>
  <cp:revision>8</cp:revision>
  <dcterms:created xsi:type="dcterms:W3CDTF">2018-03-21T13:01:24Z</dcterms:created>
  <dcterms:modified xsi:type="dcterms:W3CDTF">2018-03-21T13:41:10Z</dcterms:modified>
</cp:coreProperties>
</file>