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55" d="100"/>
          <a:sy n="55" d="100"/>
        </p:scale>
        <p:origin x="22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574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6932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5600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667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5453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9836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68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17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7432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9696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1858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84B0B-6896-4731-A0C1-179C36951A2F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A25AC-6441-4321-BCF6-3E9828957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045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07A0DBD5-0AC4-4895-98CE-9BCE21E4E0BE}"/>
              </a:ext>
            </a:extLst>
          </p:cNvPr>
          <p:cNvGrpSpPr/>
          <p:nvPr/>
        </p:nvGrpSpPr>
        <p:grpSpPr>
          <a:xfrm>
            <a:off x="188417" y="201993"/>
            <a:ext cx="1301024" cy="785388"/>
            <a:chOff x="56842" y="133815"/>
            <a:chExt cx="1355307" cy="804675"/>
          </a:xfrm>
        </p:grpSpPr>
        <p:pic>
          <p:nvPicPr>
            <p:cNvPr id="5" name="Image 111">
              <a:extLst>
                <a:ext uri="{FF2B5EF4-FFF2-40B4-BE49-F238E27FC236}">
                  <a16:creationId xmlns:a16="http://schemas.microsoft.com/office/drawing/2014/main" id="{34FD9071-378B-4B64-B9A3-30D3145B3C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2" y="133815"/>
              <a:ext cx="636812" cy="45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112" descr="entete_mission_LVE">
              <a:extLst>
                <a:ext uri="{FF2B5EF4-FFF2-40B4-BE49-F238E27FC236}">
                  <a16:creationId xmlns:a16="http://schemas.microsoft.com/office/drawing/2014/main" id="{D1D6A61C-6830-4C89-B9B0-DD3C7D06F2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94" r="3778"/>
            <a:stretch>
              <a:fillRect/>
            </a:stretch>
          </p:blipFill>
          <p:spPr bwMode="auto">
            <a:xfrm>
              <a:off x="735874" y="183063"/>
              <a:ext cx="676275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91ECEB55-47E2-4943-B927-0C2D1A26E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" y="707658"/>
              <a:ext cx="109677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65438" algn="ctr"/>
                  <a:tab pos="57308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438" algn="ctr"/>
                  <a:tab pos="5730875" algn="r"/>
                </a:tabLst>
                <a:defRPr/>
              </a:pP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1</a:t>
              </a:r>
              <a:r>
                <a:rPr kumimoji="0" lang="fr-FR" altLang="fr-FR" sz="900" b="0" i="0" u="none" strike="noStrike" kern="0" cap="none" spc="0" normalizeH="0" baseline="3000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degr</a:t>
              </a:r>
              <a:r>
                <a:rPr kumimoji="0" lang="fr-FR" altLang="fr-FR" sz="900" b="0" i="0" u="none" strike="noStrike" kern="0" cap="none" spc="0" normalizeH="0" baseline="0" noProof="0" dirty="0" bmk="_Hlk49758744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</a:t>
              </a:r>
              <a:r>
                <a:rPr kumimoji="0" lang="fr-FR" alt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endPara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8" name="Image 110">
            <a:extLst>
              <a:ext uri="{FF2B5EF4-FFF2-40B4-BE49-F238E27FC236}">
                <a16:creationId xmlns:a16="http://schemas.microsoft.com/office/drawing/2014/main" id="{948E3796-BF07-41BB-96B6-66B81BD36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839" y="201993"/>
            <a:ext cx="4720862" cy="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6AFA82-0CF2-4984-B728-4F4198702C6C}"/>
              </a:ext>
            </a:extLst>
          </p:cNvPr>
          <p:cNvSpPr/>
          <p:nvPr/>
        </p:nvSpPr>
        <p:spPr>
          <a:xfrm>
            <a:off x="552450" y="1067708"/>
            <a:ext cx="5937017" cy="161582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>
            <a:spAutoFit/>
          </a:bodyPr>
          <a:lstStyle/>
          <a:p>
            <a:r>
              <a:rPr lang="fr-FR" sz="11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fr-FR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English Week – niveau 2 – 1</a:t>
            </a:r>
            <a:r>
              <a:rPr lang="fr-FR" sz="11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ère</a:t>
            </a:r>
            <a:r>
              <a:rPr lang="fr-FR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période</a:t>
            </a:r>
            <a:endParaRPr lang="fr-FR" sz="11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Durée:  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min par jour</a:t>
            </a:r>
          </a:p>
          <a:p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Objectifs culturels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Les différentes façons de se saluer (interlocuteurs et moments de la journée), quelques personnages connus</a:t>
            </a:r>
          </a:p>
          <a:p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Objectifs linguistiques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 </a:t>
            </a:r>
          </a:p>
          <a:p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lexique 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les animaux de l’album / </a:t>
            </a:r>
            <a:r>
              <a:rPr lang="fr-FR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firstname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Grammaire :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les interrogations (</a:t>
            </a:r>
            <a:r>
              <a:rPr lang="fr-FR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? / </a:t>
            </a:r>
            <a:r>
              <a:rPr lang="fr-FR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?) ; le verbe to </a:t>
            </a:r>
            <a:r>
              <a:rPr lang="fr-FR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(1ère personne du </a:t>
            </a:r>
            <a:r>
              <a:rPr lang="fr-FR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sing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et </a:t>
            </a:r>
            <a:r>
              <a:rPr lang="fr-FR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(3</a:t>
            </a:r>
            <a:r>
              <a:rPr lang="fr-FR" sz="11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personne du singulier)      </a:t>
            </a:r>
          </a:p>
          <a:p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Phonologie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</a:t>
            </a:r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[u :]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fr-FR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 ; </a:t>
            </a:r>
            <a:r>
              <a:rPr lang="fr-FR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[i :]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fr-FR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</a:t>
            </a: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B253CA9-2257-484D-9EBB-8AC448400B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7886341"/>
              </p:ext>
            </p:extLst>
          </p:nvPr>
        </p:nvGraphicFramePr>
        <p:xfrm>
          <a:off x="166688" y="2826436"/>
          <a:ext cx="6443663" cy="6124956"/>
        </p:xfrm>
        <a:graphic>
          <a:graphicData uri="http://schemas.openxmlformats.org/drawingml/2006/table">
            <a:tbl>
              <a:tblPr firstRow="1" firstCol="1" bandRow="1"/>
              <a:tblGrid>
                <a:gridCol w="650629">
                  <a:extLst>
                    <a:ext uri="{9D8B030D-6E8A-4147-A177-3AD203B41FA5}">
                      <a16:colId xmlns:a16="http://schemas.microsoft.com/office/drawing/2014/main" val="272450963"/>
                    </a:ext>
                  </a:extLst>
                </a:gridCol>
                <a:gridCol w="2676187">
                  <a:extLst>
                    <a:ext uri="{9D8B030D-6E8A-4147-A177-3AD203B41FA5}">
                      <a16:colId xmlns:a16="http://schemas.microsoft.com/office/drawing/2014/main" val="2547673400"/>
                    </a:ext>
                  </a:extLst>
                </a:gridCol>
                <a:gridCol w="3116847">
                  <a:extLst>
                    <a:ext uri="{9D8B030D-6E8A-4147-A177-3AD203B41FA5}">
                      <a16:colId xmlns:a16="http://schemas.microsoft.com/office/drawing/2014/main" val="4175816902"/>
                    </a:ext>
                  </a:extLst>
                </a:gridCol>
              </a:tblGrid>
              <a:tr h="1141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Progression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Exemples d’activités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4173876"/>
                  </a:ext>
                </a:extLst>
              </a:tr>
              <a:tr h="11887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 1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Rituels 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l’appel/date /météo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Saluer : good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morning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good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afternoon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good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evening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good night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différents moments de la journée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Lexique 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les animaux de l’album (pas besoin de faire les 8 animaux si les élèves ne sont pas en mesure de les mémoriser facilement)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Story « The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very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quiet cricket » by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Eric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Carle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Première écoute : Ecouter l’histoire sans montrer les images et demander aux élèves de dire les mots qu’ils ont reconnus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fr-FR" sz="105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ème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écoute : relever toutes les salutations utilisées dans l’histoire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fr-FR" sz="105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ème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écoute : montrer la vidéo ou les images de l’album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Faire ressortir les structures répétitives : «The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little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cricket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wanted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answer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 So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rubbed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wings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together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But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nothing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happened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Not a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sound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»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Dernière écoute : laisser les élèves dire les structures répétitives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2574528"/>
                  </a:ext>
                </a:extLst>
              </a:tr>
              <a:tr h="19052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 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Rituels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: l’appel /date/ météo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Rebrassage: 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présentation en continu à partir de cartes :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name’s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….. /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I’m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 girl/a boy. / I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……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years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old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I ‘m happy/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sad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tired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Introduction des animaux de l’album à l’aide de flashcards : a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locust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,(good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morning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!) a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praying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mantis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(Hello !) a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worm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Good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!) a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spittlebug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Hi !), a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cicada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(good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afternoon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!) a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bumblebee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(how are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?) a mosquito (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mosquitoes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(Good night !), a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dragonfly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(Good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evening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!)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 PE prend soin de reprendre les salutations utilisées par les animaux quand ils rencontrent le petit criquet (ex : good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morning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says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locust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et le PE affiche la flashcard du « 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locust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»)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etc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Jeux de compréhension orale à partir des flashcards animaux :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listen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touch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listen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/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Ecoute de l’histoire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8343037"/>
                  </a:ext>
                </a:extLst>
              </a:tr>
              <a:tr h="711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 3 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Découvrir l’écrit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Introduction des salutations à l’écrit avec des étiquettes mots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Spelling</a:t>
                      </a:r>
                      <a:r>
                        <a:rPr lang="fr-FR" sz="105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les mots : good,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morning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afternoon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hello,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evening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night,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Dictation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Ecoute de l’histoire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4069443"/>
                  </a:ext>
                </a:extLst>
              </a:tr>
              <a:tr h="3529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 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Association image animaux et salutations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Trace écrite (à coller dans le cahier)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Relier le texte à l’animal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Remplir les bulles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Ecoute de l’histoire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59458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0162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512</Words>
  <Application>Microsoft Office PowerPoint</Application>
  <PresentationFormat>Affichage à l'écran (4:3)</PresentationFormat>
  <Paragraphs>43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Lucida Handwriting</vt:lpstr>
      <vt:lpstr>Tahoma</vt:lpstr>
      <vt:lpstr>Times New Roman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cmarie-sainte</dc:creator>
  <cp:lastModifiedBy>Lucile MARIE-SAINTE</cp:lastModifiedBy>
  <cp:revision>8</cp:revision>
  <dcterms:created xsi:type="dcterms:W3CDTF">2021-11-08T20:47:48Z</dcterms:created>
  <dcterms:modified xsi:type="dcterms:W3CDTF">2022-01-20T20:10:04Z</dcterms:modified>
</cp:coreProperties>
</file>