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A867D-9757-4CC1-9EE0-379289B42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60B4B4-CEE6-48A4-88E7-115DF65EC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95111A-1F48-4923-8910-2EE7E699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0C5684-65BE-497D-BF59-A74C85EF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A1C12-18E4-4243-9DA8-113081A1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399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F753-1DCA-4279-A4F3-5501856AE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673F4D-84CE-41C4-BD00-C562D73E1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3B16CC-D892-4DEC-AD93-8EDDBBD8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5021AE-343D-488F-8886-D51DE5353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C7B935-B34D-445A-AECE-864A420A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12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0A3E3-B561-4B3E-AD54-1CA9FA0C3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478F5C-0B08-4C62-B383-98AE36C1E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ADA204-62C3-407A-B02A-3196F1B6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FF4B17-52CF-4CD5-B4D0-A3DD1C4C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597C12-2E37-4972-8E52-1E2A13710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557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59C090-CEF2-432F-B4AA-936EEBDE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1E553C-5B30-4C78-8DBD-8E31A44A76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F4E675-8B12-4FB8-91D2-7D80592E4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DE57B0-C40E-455D-B499-346BAA00E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A9124F-349A-4DB3-A22C-21D9BAD9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F952D8-D62F-4C4A-81BA-B3F20358A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09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46BCAA-BB5F-4002-B83D-6312EECD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154499-94A9-4DE0-B3F5-3C626473A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AD665A-56D9-4919-A4FD-F88E18E3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6E9EC2-1C59-4ADD-9ACB-730684186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516733F-8949-4FEB-B722-83A903F2B0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51ECFF2-0344-4A03-BB05-4F9B0D944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4280774-A437-4F10-B39B-9D6444FC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E07C269-364E-47EA-99AF-24931229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986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2CB55-B57F-4748-BD17-584D75BF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9BFD9E-407E-4829-9B40-08C38003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F8C101-C60F-4612-B0E4-6AFB4F21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864FAB-F3FE-42CF-A16B-9D1B66C74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02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B6E373E-46B2-4E31-94BA-74A02D0B4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12D840-918F-4591-9AA2-3D74E94B5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CC76B1-039B-498E-9104-41BBBA53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70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D338A-E112-4F64-B549-7FB5FAF9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D49671-AD9E-4E5D-A49F-6F648D15F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7D192F-8293-4E6B-B344-5738AF42A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7FDF6E-952D-4656-8A2C-B40A83EAA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E43D5E-7AD8-42BE-9E40-3CD1606B7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3637DC-9791-4553-A6B5-D9F76133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09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AC5D7-0C23-4930-8E1C-1EEA2E320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BBCDCB7-5F4C-4F19-9C9D-91C0B276E9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479A88-48E9-44DC-AAC7-2BE31819E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851F82-0C0A-4C31-BE16-77F29880A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AD0F60-1DBC-41E0-B6EE-472D61434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AAD684-8D6C-4364-AD70-A7E97AC8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07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673B72-86C7-4055-BA60-0B3DD50F0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FCFC41-C2B2-4F98-B7C7-4B0A58B70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0CBD4C-9DA9-4264-B5E2-891D7AA6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150267-2378-4743-856E-6DA87D8D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64690B-E581-4A0D-B516-76364552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0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3A8ED3-B699-47F5-B432-787EC73EF5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1DA3BD-79C7-4381-8808-DCADEE14B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264D1B-15DF-4286-B799-252A7BF01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D47151-E779-4E14-B383-02E4C90C9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A7A90B-35F6-4495-BA80-A78C574D5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58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757ADC-7CF4-45E2-86AA-070EFCB5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70CADB-6E55-435A-9CC3-36CE0BC02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D435D3-4356-4CDA-857B-A46F8B6F8B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52119-1997-4C6B-B085-AAFE1C815AF5}" type="datetimeFigureOut">
              <a:rPr lang="fr-FR" smtClean="0"/>
              <a:t>05/11/2021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9556D1-0744-4847-ACFC-417380184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AE35B5-5C8F-467B-841D-99B0654D6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1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n41dx1weut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4jxcWlq3CBg%20" TargetMode="External"/><Relationship Id="rId5" Type="http://schemas.openxmlformats.org/officeDocument/2006/relationships/hyperlink" Target="https://supersimple.com/super-simple-songs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blog.ac-versailles.fr/cm1grandeile/index.php/post/22/10/2019/GUY-FAWKES-NIGHT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Wnq7aqHLCSM&amp;t=163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RTjEWYxtGrk%20" TargetMode="External"/><Relationship Id="rId5" Type="http://schemas.openxmlformats.org/officeDocument/2006/relationships/hyperlink" Target="https://www.youtube.com/watch?v=faUYJ9fMiGg%20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fw2uXJbWaDc%2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qDL2HBPy9uQ&amp;t=58s" TargetMode="External"/><Relationship Id="rId5" Type="http://schemas.openxmlformats.org/officeDocument/2006/relationships/hyperlink" Target="https://www.youtube.com/watch?v=okVpri6kkxw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V3IWsFGvZf4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cndp.fr/crdp-dijon/Pancake-day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rnenglishteens.britishcouncil.org/uk-now/read-uk/pancake-day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mardigras.com/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NR5N6usKals&amp;t=70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KZhtsF0vczw" TargetMode="External"/><Relationship Id="rId5" Type="http://schemas.openxmlformats.org/officeDocument/2006/relationships/hyperlink" Target="https://www.youtube.com/watch?v=gD57iU5Q7mE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MYqFPa1mrXo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CDF8929-FFCE-4217-85E0-9162A2E184C5}"/>
              </a:ext>
            </a:extLst>
          </p:cNvPr>
          <p:cNvSpPr txBox="1"/>
          <p:nvPr/>
        </p:nvSpPr>
        <p:spPr>
          <a:xfrm>
            <a:off x="1843087" y="745519"/>
            <a:ext cx="9980611" cy="35910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59B6DFE-0026-4FC1-9FFC-49F100917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765529"/>
              </p:ext>
            </p:extLst>
          </p:nvPr>
        </p:nvGraphicFramePr>
        <p:xfrm>
          <a:off x="547687" y="1594920"/>
          <a:ext cx="11309343" cy="5050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9781">
                  <a:extLst>
                    <a:ext uri="{9D8B030D-6E8A-4147-A177-3AD203B41FA5}">
                      <a16:colId xmlns:a16="http://schemas.microsoft.com/office/drawing/2014/main" val="1000140823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3311716547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1625051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4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ACTIVITES ORALES</a:t>
                      </a:r>
                      <a:endParaRPr lang="fr-F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ACTIVITES ECRITES </a:t>
                      </a:r>
                      <a:endParaRPr lang="fr-FR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27960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SEPTEMBER </a:t>
                      </a: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Poème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a New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Chants : 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Classroom Song » - « Classroom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commands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Connaître les consignes de classe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Nommer - Mémoriser le lexique de la classe avec des flashcards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Décrire une image, une affiche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Activités motrices - EPS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 and match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Chants à recopier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Lettres mélangées (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Textes lacunaires des chants à compléter 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897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OCTOBER</a:t>
                      </a: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HALLOWEEN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Room on the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Broom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/ « Meg and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Mog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Origines de Jack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O’Lantern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Films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the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Nightmare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before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Christmas » (Tim BURTON)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pie -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ghost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cookies -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witch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fingers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→Super simple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Songs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https://supersimple.com/super-simple-songs/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Knock,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knock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trick or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treat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https://www.youtube.com/watch?v=4jxcWlq3CBg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Under a web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https://www.youtube.com/watch?v=n41dx1weutU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Raconter l’histoire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Nommer les personnages, mémoriser le lexique avec des flashcards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Décrire une image, une affiche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Chanter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Recettes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 and match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Chants à recopier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Lettres mélangées (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Textes lacunaires des chants à compléter 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8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96028462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EB59078B-B609-4A3B-B2D9-5BD3C7DF2CE0}"/>
              </a:ext>
            </a:extLst>
          </p:cNvPr>
          <p:cNvSpPr/>
          <p:nvPr/>
        </p:nvSpPr>
        <p:spPr>
          <a:xfrm>
            <a:off x="2528888" y="1174022"/>
            <a:ext cx="827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029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</a:t>
            </a:r>
            <a:r>
              <a:rPr lang="fr-029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É</a:t>
            </a:r>
            <a:r>
              <a:rPr lang="fr-029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EN LIEN AVEC  DES F</a:t>
            </a:r>
            <a:r>
              <a:rPr lang="fr-029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Ê</a:t>
            </a:r>
            <a:r>
              <a:rPr lang="fr-029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 CALENDAIRES EN ANGLAIS </a:t>
            </a:r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9385B9F-674E-4AAC-B15B-0646634ECE4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390" y="2376487"/>
            <a:ext cx="1356995" cy="676275"/>
          </a:xfrm>
          <a:prstGeom prst="rect">
            <a:avLst/>
          </a:prstGeom>
          <a:noFill/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2DB681-64CB-4D39-83F4-786B3DD6FCE6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390" y="4962842"/>
            <a:ext cx="1219200" cy="932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289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6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56310FC-F248-4827-8981-EA6B8BB3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979910"/>
              </p:ext>
            </p:extLst>
          </p:nvPr>
        </p:nvGraphicFramePr>
        <p:xfrm>
          <a:off x="548418" y="1290228"/>
          <a:ext cx="11309343" cy="5462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9781">
                  <a:extLst>
                    <a:ext uri="{9D8B030D-6E8A-4147-A177-3AD203B41FA5}">
                      <a16:colId xmlns:a16="http://schemas.microsoft.com/office/drawing/2014/main" val="1000140823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3311716547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1625051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34000">
                          <a:schemeClr val="accent1">
                            <a:lumMod val="5000"/>
                            <a:lumOff val="95000"/>
                          </a:schemeClr>
                        </a:gs>
                        <a:gs pos="51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94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Pete the Cat : the first Thanksgiving »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Cartoon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 The story of Thanksgiving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https://www.youtube.com/watch?v=faUYJ9fMiGg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Turkey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cranberry sauce -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pie - corn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by Carolyn Graham :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Thanksgiving Day » -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Thanksgiving Day ?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https://www.youtube.com/watch?v=RTjEWYxtGrk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Raconter l’histoire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Nommer les personnages, mémoriser le lexique avec des flashcards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Décrire une image, une affiche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34000">
                          <a:schemeClr val="accent1">
                            <a:lumMod val="5000"/>
                            <a:lumOff val="95000"/>
                          </a:schemeClr>
                        </a:gs>
                        <a:gs pos="51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94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Recettes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 and match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Chants à recopier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Lettres mélangées (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Textes lacunaires des chants à compléter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34000">
                          <a:schemeClr val="accent1">
                            <a:lumMod val="5000"/>
                            <a:lumOff val="95000"/>
                          </a:schemeClr>
                        </a:gs>
                        <a:gs pos="51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94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27960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 5th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GUY FAWKES NIGHT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34000">
                          <a:schemeClr val="accent1">
                            <a:lumMod val="5000"/>
                            <a:lumOff val="95000"/>
                          </a:schemeClr>
                        </a:gs>
                        <a:gs pos="51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94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Films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Vidéo pour comprendre l’origine historique des célébrations “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Bonfire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night” ou “Guy Fawkes night“ :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https://www.youtube.com/watch?v=Wnq7aqHLCSM&amp;t=163s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Blog : 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/>
                        </a:rPr>
                        <a:t>http://blog.ac-versailles.fr/cm1grandeile/index.php/post/22/10/2019/GUY-FAWKES-NIGHT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Poème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Remember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remember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5th of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fr-029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34000">
                          <a:schemeClr val="accent1">
                            <a:lumMod val="5000"/>
                            <a:lumOff val="95000"/>
                          </a:schemeClr>
                        </a:gs>
                        <a:gs pos="51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94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 lacunaire du poème à compléter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34000">
                          <a:schemeClr val="accent1">
                            <a:lumMod val="5000"/>
                            <a:lumOff val="95000"/>
                          </a:schemeClr>
                        </a:gs>
                        <a:gs pos="51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94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8977548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3030B198-9256-4104-AC70-A9C6672C1A9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24" y="2628899"/>
            <a:ext cx="1543050" cy="1000125"/>
          </a:xfrm>
          <a:prstGeom prst="rect">
            <a:avLst/>
          </a:prstGeom>
          <a:noFill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46CAD6-2FF1-4DB1-8AC5-DCE3031D281B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24" y="5435583"/>
            <a:ext cx="1543050" cy="9323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3845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6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56310FC-F248-4827-8981-EA6B8BB3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201347"/>
              </p:ext>
            </p:extLst>
          </p:nvPr>
        </p:nvGraphicFramePr>
        <p:xfrm>
          <a:off x="673953" y="1418815"/>
          <a:ext cx="11309343" cy="44688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9781">
                  <a:extLst>
                    <a:ext uri="{9D8B030D-6E8A-4147-A177-3AD203B41FA5}">
                      <a16:colId xmlns:a16="http://schemas.microsoft.com/office/drawing/2014/main" val="1000140823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3311716547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1625051259"/>
                    </a:ext>
                  </a:extLst>
                </a:gridCol>
              </a:tblGrid>
              <a:tr h="1895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25th - 26th</a:t>
                      </a: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CHRISTMAS - BOXING DAY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Pete the Cat saves Christmas -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Films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Mr Scrooge »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Reportage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Christmas in the United Kingdom » </a:t>
                      </a:r>
                      <a:r>
                        <a:rPr lang="fr-029" sz="11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https://www.youtube.com/watch?v=okVpri6kkxw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Recettes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Christmas pudding - Gingerbread Man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Chants : 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Christmas Carols - « Santa Claus is coming to town » -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Hello Reindeer, Goodbye Snowman »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https://www.youtube.com/watch?v=qDL2HBPy9uQ&amp;t=58s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Ho, Ho, Ho ! Merry Christmas ! » Maple Leaf Learning </a:t>
                      </a:r>
                      <a:r>
                        <a:rPr lang="fr-029" sz="11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https://www.youtube.com/watch?v=fw2uXJbWaDc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Craft</a:t>
                      </a: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Christmas Crackers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make a snowflake ? (Tutoriel Assistante de langue)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Recettes à lire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 and match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Chants - recettes à recopier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Lettres mélangées (</a:t>
                      </a:r>
                      <a:r>
                        <a:rPr lang="fr-029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</a:t>
                      </a: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letters</a:t>
                      </a: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Textes lacunaires des chants à compléter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26000">
                          <a:schemeClr val="accent5">
                            <a:lumMod val="45000"/>
                            <a:lumOff val="55000"/>
                          </a:schemeClr>
                        </a:gs>
                        <a:gs pos="47000">
                          <a:schemeClr val="accent5">
                            <a:lumMod val="45000"/>
                            <a:lumOff val="55000"/>
                          </a:schemeClr>
                        </a:gs>
                        <a:gs pos="76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27960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 1st</a:t>
                      </a: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Poèmes à écouter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The </a:t>
                      </a:r>
                      <a:r>
                        <a:rPr lang="fr-029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Gingerbread</a:t>
                      </a: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Man </a:t>
                      </a:r>
                      <a:r>
                        <a:rPr lang="fr-029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fairy</a:t>
                      </a: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Compléter des poèmes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Ecrire ses résolutions pour la nouvelle année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MARTIN LUTHER KING’S DAY (</a:t>
                      </a:r>
                      <a:r>
                        <a:rPr lang="fr-029" sz="11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</a:t>
                      </a: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20th)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8977548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AE54F84-479F-4AB8-8969-0F38D420CB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9324" y="2402412"/>
            <a:ext cx="1724022" cy="1212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34D70-F6E3-4FC2-96A6-1B85613B4CF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24" y="4741209"/>
            <a:ext cx="1545364" cy="888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463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6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56310FC-F248-4827-8981-EA6B8BB3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398927"/>
              </p:ext>
            </p:extLst>
          </p:nvPr>
        </p:nvGraphicFramePr>
        <p:xfrm>
          <a:off x="673953" y="1418816"/>
          <a:ext cx="11309343" cy="5325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9781">
                  <a:extLst>
                    <a:ext uri="{9D8B030D-6E8A-4147-A177-3AD203B41FA5}">
                      <a16:colId xmlns:a16="http://schemas.microsoft.com/office/drawing/2014/main" val="1000140823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3311716547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1625051259"/>
                    </a:ext>
                  </a:extLst>
                </a:gridCol>
              </a:tblGrid>
              <a:tr h="1420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 14th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3000">
                          <a:schemeClr val="accent1">
                            <a:lumMod val="5000"/>
                            <a:lumOff val="95000"/>
                          </a:schemeClr>
                        </a:gs>
                        <a:gs pos="52000">
                          <a:schemeClr val="accent1">
                            <a:lumMod val="45000"/>
                            <a:lumOff val="55000"/>
                          </a:schemeClr>
                        </a:gs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I love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as big as the world » by David Van Buren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3000">
                          <a:schemeClr val="accent1">
                            <a:lumMod val="5000"/>
                            <a:lumOff val="95000"/>
                          </a:schemeClr>
                        </a:gs>
                        <a:gs pos="52000">
                          <a:schemeClr val="accent1">
                            <a:lumMod val="45000"/>
                            <a:lumOff val="55000"/>
                          </a:schemeClr>
                        </a:gs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Crafts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Valentine’s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mailbox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cartes de Saint-Valentin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HISTORY MONTH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3000">
                          <a:schemeClr val="accent1">
                            <a:lumMod val="5000"/>
                            <a:lumOff val="95000"/>
                          </a:schemeClr>
                        </a:gs>
                        <a:gs pos="52000">
                          <a:schemeClr val="accent1">
                            <a:lumMod val="45000"/>
                            <a:lumOff val="55000"/>
                          </a:schemeClr>
                        </a:gs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27960127"/>
                  </a:ext>
                </a:extLst>
              </a:tr>
              <a:tr h="38171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- MARCH :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CARNIVAL TIME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PANCAKE DAY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3000">
                          <a:schemeClr val="accent1">
                            <a:lumMod val="5000"/>
                            <a:lumOff val="95000"/>
                          </a:schemeClr>
                        </a:gs>
                        <a:gs pos="52000">
                          <a:schemeClr val="accent1">
                            <a:lumMod val="45000"/>
                            <a:lumOff val="55000"/>
                          </a:schemeClr>
                        </a:gs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Carnival time : in the Caribbean, 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New Orleans, </a:t>
                      </a:r>
                      <a:r>
                        <a:rPr lang="fr-029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Louisiana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https://www.mardigras.com/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 : « Carnival Song »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Nommer les personnages, mémoriser le lexique avec des flashcards </a:t>
                      </a:r>
                      <a:r>
                        <a:rPr lang="fr-029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Décrire une image, une affiche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Chanter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Pancake Day or </a:t>
                      </a:r>
                      <a:r>
                        <a:rPr lang="fr-029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Shrove</a:t>
                      </a: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Tuesday </a:t>
                      </a: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→Dossier du British Council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https://learnenglishteens.britishcouncil.org/uk-now/read-uk/pancake-day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→Dossier Canopé :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http://www.cndp.fr/crdp-dijon/Pancake-day.html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Vidéo Pancake Race :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/>
                        </a:rPr>
                        <a:t>https://www.youtube.com/watch?v=V3IWsFGvZf4</a:t>
                      </a:r>
                      <a:endParaRPr lang="fr-029" sz="1200" u="sng" dirty="0">
                        <a:solidFill>
                          <a:srgbClr val="0563C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3000">
                          <a:schemeClr val="accent1">
                            <a:lumMod val="5000"/>
                            <a:lumOff val="95000"/>
                          </a:schemeClr>
                        </a:gs>
                        <a:gs pos="52000">
                          <a:schemeClr val="accent1">
                            <a:lumMod val="45000"/>
                            <a:lumOff val="55000"/>
                          </a:schemeClr>
                        </a:gs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 and match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 à lire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 à compléter et à réaliser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3000">
                          <a:schemeClr val="accent1">
                            <a:lumMod val="5000"/>
                            <a:lumOff val="95000"/>
                          </a:schemeClr>
                        </a:gs>
                        <a:gs pos="52000">
                          <a:schemeClr val="accent1">
                            <a:lumMod val="45000"/>
                            <a:lumOff val="55000"/>
                          </a:schemeClr>
                        </a:gs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9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8977548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88DE71FC-238F-401E-81F9-337974276DCC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24" y="1847532"/>
            <a:ext cx="1428750" cy="895668"/>
          </a:xfrm>
          <a:prstGeom prst="rect">
            <a:avLst/>
          </a:prstGeom>
          <a:noFill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92278D-D0EF-4929-A09E-A20A2429E3C9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265" y="3540206"/>
            <a:ext cx="1496809" cy="1009967"/>
          </a:xfrm>
          <a:prstGeom prst="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212D57-D7A0-4DA2-B469-35AA15D11F0B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1601265" y="5214149"/>
            <a:ext cx="1496809" cy="11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7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6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56310FC-F248-4827-8981-EA6B8BB3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04589"/>
              </p:ext>
            </p:extLst>
          </p:nvPr>
        </p:nvGraphicFramePr>
        <p:xfrm>
          <a:off x="673953" y="1299864"/>
          <a:ext cx="11309343" cy="53561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9781">
                  <a:extLst>
                    <a:ext uri="{9D8B030D-6E8A-4147-A177-3AD203B41FA5}">
                      <a16:colId xmlns:a16="http://schemas.microsoft.com/office/drawing/2014/main" val="1000140823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3311716547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1625051259"/>
                    </a:ext>
                  </a:extLst>
                </a:gridCol>
              </a:tblGrid>
              <a:tr h="2623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MARCH 17th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000">
                          <a:schemeClr val="accent1">
                            <a:lumMod val="5000"/>
                            <a:lumOff val="95000"/>
                          </a:schemeClr>
                        </a:gs>
                        <a:gs pos="47000">
                          <a:schemeClr val="accent1">
                            <a:lumMod val="45000"/>
                            <a:lumOff val="55000"/>
                          </a:schemeClr>
                        </a:gs>
                        <a:gs pos="27000">
                          <a:schemeClr val="accent1">
                            <a:lumMod val="45000"/>
                            <a:lumOff val="55000"/>
                          </a:schemeClr>
                        </a:gs>
                        <a:gs pos="5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The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Luckiest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Saint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Patrick’s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Day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by Teddy Slater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Évènement USA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Chicago River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turns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green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confection de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shortbread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en forme de trèfle / boisson sirop de menthe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little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Leprechaun Song » (The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Kiboomers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 Five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little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Shamrocks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https://www.youtube.com/watch?v=gD57iU5Q7mE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Danse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Dance, Dance Leprechaun Dance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https://www.youtube.com/watch?v=KZhtsF0vczw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000">
                          <a:schemeClr val="accent1">
                            <a:lumMod val="5000"/>
                            <a:lumOff val="95000"/>
                          </a:schemeClr>
                        </a:gs>
                        <a:gs pos="47000">
                          <a:schemeClr val="accent1">
                            <a:lumMod val="45000"/>
                            <a:lumOff val="55000"/>
                          </a:schemeClr>
                        </a:gs>
                        <a:gs pos="27000">
                          <a:schemeClr val="accent1">
                            <a:lumMod val="45000"/>
                            <a:lumOff val="55000"/>
                          </a:schemeClr>
                        </a:gs>
                        <a:gs pos="5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 and match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Chants - recettes à recopier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Lettres mélangées (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Textes lacunaires des chants à compléter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000">
                          <a:schemeClr val="accent1">
                            <a:lumMod val="5000"/>
                            <a:lumOff val="95000"/>
                          </a:schemeClr>
                        </a:gs>
                        <a:gs pos="47000">
                          <a:schemeClr val="accent1">
                            <a:lumMod val="45000"/>
                            <a:lumOff val="55000"/>
                          </a:schemeClr>
                        </a:gs>
                        <a:gs pos="27000">
                          <a:schemeClr val="accent1">
                            <a:lumMod val="45000"/>
                            <a:lumOff val="55000"/>
                          </a:schemeClr>
                        </a:gs>
                        <a:gs pos="5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27960127"/>
                  </a:ext>
                </a:extLst>
              </a:tr>
              <a:tr h="2732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APRIL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000">
                          <a:schemeClr val="accent1">
                            <a:lumMod val="5000"/>
                            <a:lumOff val="95000"/>
                          </a:schemeClr>
                        </a:gs>
                        <a:gs pos="47000">
                          <a:schemeClr val="accent1">
                            <a:lumMod val="45000"/>
                            <a:lumOff val="55000"/>
                          </a:schemeClr>
                        </a:gs>
                        <a:gs pos="27000">
                          <a:schemeClr val="accent1">
                            <a:lumMod val="45000"/>
                            <a:lumOff val="55000"/>
                          </a:schemeClr>
                        </a:gs>
                        <a:gs pos="5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Pete the Cat and the big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Adventure »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Recettes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Bunny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Cake or Biscuits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Chants :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comes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bunny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https://www.youtube.com/watch?v=NR5N6usKals&amp;t=70s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CF Séquence Mission LVE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Raconter l’histoire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Nommer les personnages, mémoriser le lexique avec des flashcards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Chanter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000">
                          <a:schemeClr val="accent1">
                            <a:lumMod val="5000"/>
                            <a:lumOff val="95000"/>
                          </a:schemeClr>
                        </a:gs>
                        <a:gs pos="47000">
                          <a:schemeClr val="accent1">
                            <a:lumMod val="45000"/>
                            <a:lumOff val="55000"/>
                          </a:schemeClr>
                        </a:gs>
                        <a:gs pos="27000">
                          <a:schemeClr val="accent1">
                            <a:lumMod val="45000"/>
                            <a:lumOff val="55000"/>
                          </a:schemeClr>
                        </a:gs>
                        <a:gs pos="5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Recettes à lire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Mots croisés - Mots mêlés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Chants - recettes à recopier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Lettres mélangées (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Questionnaires de compréhension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Textes lacunaires des chants à compléter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000">
                          <a:schemeClr val="accent1">
                            <a:lumMod val="5000"/>
                            <a:lumOff val="95000"/>
                          </a:schemeClr>
                        </a:gs>
                        <a:gs pos="47000">
                          <a:schemeClr val="accent1">
                            <a:lumMod val="45000"/>
                            <a:lumOff val="55000"/>
                          </a:schemeClr>
                        </a:gs>
                        <a:gs pos="27000">
                          <a:schemeClr val="accent1">
                            <a:lumMod val="45000"/>
                            <a:lumOff val="55000"/>
                          </a:schemeClr>
                        </a:gs>
                        <a:gs pos="5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8977548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44610DE1-621C-4964-9C16-1546CC53AAEA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24" y="2076449"/>
            <a:ext cx="1716814" cy="1181101"/>
          </a:xfrm>
          <a:prstGeom prst="rect">
            <a:avLst/>
          </a:prstGeom>
          <a:noFill/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D410D9-3ED5-49AC-8700-868CC7579810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265" y="4748212"/>
            <a:ext cx="1716814" cy="1295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300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6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56310FC-F248-4827-8981-EA6B8BB3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636159"/>
              </p:ext>
            </p:extLst>
          </p:nvPr>
        </p:nvGraphicFramePr>
        <p:xfrm>
          <a:off x="673953" y="1299864"/>
          <a:ext cx="11309343" cy="53561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9781">
                  <a:extLst>
                    <a:ext uri="{9D8B030D-6E8A-4147-A177-3AD203B41FA5}">
                      <a16:colId xmlns:a16="http://schemas.microsoft.com/office/drawing/2014/main" val="1000140823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3311716547"/>
                    </a:ext>
                  </a:extLst>
                </a:gridCol>
                <a:gridCol w="3769781">
                  <a:extLst>
                    <a:ext uri="{9D8B030D-6E8A-4147-A177-3AD203B41FA5}">
                      <a16:colId xmlns:a16="http://schemas.microsoft.com/office/drawing/2014/main" val="1625051259"/>
                    </a:ext>
                  </a:extLst>
                </a:gridCol>
              </a:tblGrid>
              <a:tr h="2623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I love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as big as the world » by David Van Buren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Poèmes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Here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flower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à apprendre et à réciter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Songs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Happy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Mother’s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</a:t>
                      </a:r>
                      <a:r>
                        <a:rPr lang="fr-029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https://www.youtube.com/watch?v=MYqFPa1mrXo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Craft : 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Cartes à confectionner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Poèmes à écrire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10000">
                          <a:schemeClr val="accent1">
                            <a:lumMod val="5000"/>
                            <a:lumOff val="95000"/>
                          </a:schemeClr>
                        </a:gs>
                        <a:gs pos="42000">
                          <a:schemeClr val="accent1">
                            <a:lumMod val="45000"/>
                            <a:lumOff val="55000"/>
                          </a:schemeClr>
                        </a:gs>
                        <a:gs pos="64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27960127"/>
                  </a:ext>
                </a:extLst>
              </a:tr>
              <a:tr h="2732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u="sng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JUNE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FATHER’S DAY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QUEEN ELIZABETH BIRTHDAY (2</a:t>
                      </a:r>
                      <a:r>
                        <a:rPr lang="fr-029" sz="1200" b="1" baseline="30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Saturday of June)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029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QUEEN ELIZABETH BIRTHDAY (2</a:t>
                      </a:r>
                      <a:r>
                        <a:rPr lang="fr-029" sz="1200" b="1" baseline="30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fr-029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Saturday of June)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Storytelling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d’Anthony Browne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Poèmes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 « 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Poems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029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dad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 à apprendre et à réciter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Craft : </a:t>
                      </a: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Cartes à confectionner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029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Poèmes à écrire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8977548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CDE5CE8B-347A-447A-9DAC-276F6EDEF6F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971675"/>
            <a:ext cx="1928811" cy="1457325"/>
          </a:xfrm>
          <a:prstGeom prst="rect">
            <a:avLst/>
          </a:prstGeom>
          <a:noFill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83A642-5974-4B58-A068-24036A59A1B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4927580"/>
            <a:ext cx="1928811" cy="1087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85543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1474</Words>
  <Application>Microsoft Office PowerPoint</Application>
  <PresentationFormat>Grand écran</PresentationFormat>
  <Paragraphs>295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Lucida Handwriting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cmarie-sainte</cp:lastModifiedBy>
  <cp:revision>19</cp:revision>
  <dcterms:created xsi:type="dcterms:W3CDTF">2021-11-05T12:23:11Z</dcterms:created>
  <dcterms:modified xsi:type="dcterms:W3CDTF">2021-11-05T21:21:39Z</dcterms:modified>
</cp:coreProperties>
</file>