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57" r:id="rId5"/>
    <p:sldId id="264" r:id="rId6"/>
    <p:sldId id="265" r:id="rId7"/>
    <p:sldId id="266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5ADB4A-F4B6-40BB-B50F-3001334A3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AC40F4B-1EB3-4C2A-B2D7-8FBEB3E600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EF77CC-0323-4E70-BC0F-C10A37131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6F068D-34CB-4E56-AC22-5A98C75B4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EF9772-48E6-42C5-BF41-3E57BF193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2499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EA7D3A-D593-4412-95AD-99FBCA155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C6A18C-67B5-4EE1-A2A1-AD41FE2E6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F85E41-637F-4968-8D59-1826087BC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4E40EA-1672-41E0-8DCD-D1933C0B3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FAF03C-73C5-4DEF-9918-DD2191E10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515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2CD6B-B228-4092-A077-0FB3CC293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2015507-E476-4276-AC78-5B351A9DB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8A85DE-68B6-487B-AADB-A7E269A1F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921B103-7DF3-4510-B88A-FC0019F6A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CB024B-8B80-49AC-9C6C-5073AAA1B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924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E3E96A-442F-48CE-B85F-8D8D5E3B0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C55F39-21EE-45CE-869C-0B9FCD9E2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932AA91-DE0C-4FA7-8F8D-A8567E2FC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A6C05B3-3C5B-4237-8209-B36C8FDF4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F7EFADE-6D53-48E0-B67D-48935F7BE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C01D252-6751-4DD2-8406-3D0FC3CA8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0579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4D495A-C07D-497F-A52C-960B32019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C988350-CAF2-4499-B11C-033E60A49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6802CA2-25E6-436D-8461-21A16771C2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B011CD1-BC55-4EDB-A3C4-50DB482DDD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C33849A-D405-41C7-A7E6-D62F3C6D02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D2365D8-CC0F-49DA-B2BA-97BFB31BD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358352A-7889-4D76-9B4E-96B265A59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836265F-47ED-45DF-94BC-25F094B31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5349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8FE307-C788-47BE-A8B0-A946F688E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31204C-02E1-4CB8-B01F-4EA2D419D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D5EFB69-2FC5-4BEF-9EDD-9F4973D9B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6C18F40-7168-48FA-91E3-2A314D3EF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2578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D527ABC-CB61-44B0-824F-1A11D8FA9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932E045-7C22-464B-B590-43914C631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59FFB4-7BC1-4E3E-ADEF-A06B0C85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2004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EBB4AD-56EB-458A-84C9-4833DE6BD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D785F5-72F8-4E6A-9B7A-23BCACA95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05175C9-7D29-4078-9A4A-2CC3624135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CDAC10F-3F31-4A31-BB70-F175DF435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DF3715D-8EE2-446D-AB1F-24D363C8B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86EB02F-855D-415D-B3B1-0BEF26814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409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EB8EA3-C596-4655-AAFE-767E97207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B4F0C8-9162-43A8-8423-9A8A1DE37E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9E3ADB6-7CCD-492E-B831-0035974A28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1DDED21-3DAC-45A3-8983-302B1566D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FE1F9E-45CB-4760-8D41-9C0536E55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511AA2-25A6-4481-A0D9-47A19415A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51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F0D718-2F34-40E1-B84B-FF0CEABC8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EB54BB4-2B32-46BE-819D-BD81C182D3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D35DC0-E303-4917-AB06-3CF3D5EAA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26BA9E-7196-45F4-BE0F-A7E269294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36EDC7-BAE4-47B6-875D-7A6053A45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199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F00718A-55BC-49C1-B195-6DB4DB9E17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3B6CB48-E481-4D22-AF1E-52681D5970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9EAD40-E2EA-4B4D-A316-CF9FA7945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BCFC37-4578-4AA9-8D0C-C02C93642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41787B-BFA9-46E3-9C84-039743691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4006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8E73625-116A-484C-A31D-6E7554C3C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A9688A-DDAB-475D-A2FF-18B817B19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1B5D50-CFC8-431B-9F8B-C61ECC99CF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4A2DB-4499-4324-9E62-6B98E803E37D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DD88637-73B0-4F81-A320-D175FBB057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62E97C-77A6-40AC-AA35-FA458BAC1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954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youtube.com/watch?v=qGcoN9fwCuU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www.youtube.com/watch?v=d2XWrrGJcb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CXQDiqHp-xM" TargetMode="External"/><Relationship Id="rId5" Type="http://schemas.openxmlformats.org/officeDocument/2006/relationships/hyperlink" Target="https://www.youtube.com/watch?v=jYAWf8Y91hA" TargetMode="Externa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sOVFn2oZXWE" TargetMode="External"/><Relationship Id="rId5" Type="http://schemas.openxmlformats.org/officeDocument/2006/relationships/hyperlink" Target="https://www.youtube.com/watch?v=EGymN-Lc87M" TargetMode="Externa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335905" y="925027"/>
            <a:ext cx="35201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1 </a:t>
            </a:r>
            <a:r>
              <a:rPr lang="fr-F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GS</a:t>
            </a:r>
            <a:endParaRPr lang="fr-FR" sz="12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F560E0-CD61-4BEF-A8E6-D2C7F0DBE36E}"/>
              </a:ext>
            </a:extLst>
          </p:cNvPr>
          <p:cNvSpPr/>
          <p:nvPr/>
        </p:nvSpPr>
        <p:spPr>
          <a:xfrm>
            <a:off x="1232453" y="1577009"/>
            <a:ext cx="9980611" cy="4961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fr-FR" sz="1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Augmenter le temps d'exposition des élèves à la LVE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Pourquoi proposer l'enseignement précoce d'une LVE dès la maternelle ?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Plasticité auditive et phonatoire de l'enfant. La recherche a montré que, plus un enfant est jeune, mieux il perçoit et restitue des sons différents de ceux de sa langue maternelle.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 Ouverture à des cultures différentes : langue et culture sont indissociables. 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Entrer dans une langue, c'est entrer dans une culture. 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 Développer chez l'élève, les comportements et attitudes indispensables pour l'apprentissage d'une langue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vivante.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L’apprentissage précoce d’une langue étrangère ne sera efficace que si certaines conditions sont réunies : 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Proposer une durée d’exposition à la langue suffisante.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Cf. BO mai 2019 : « La démarche consiste à exposer régulièrement les élèves à des temps courts et variés ».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fr-FR" sz="1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 Rendre l’enseignement des langues plus structuré et progressif.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11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fr-FR" sz="1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Comment augmenter les temps d'exposition à la langue à l'école maternelle ?</a:t>
            </a:r>
            <a:endParaRPr lang="fr-FR" sz="11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  L'accueil du matin : un moment privilégié pour exposer les élèves à une autre langue que le français. 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 Des activités ritualisées peuvent constituer un moment d’échange et de pratique orale authentique.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 Exprimer les phases de transitions en LVE.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-Introduire progressivement les consignes en LVE.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 Etablir des liens entre les LV et les autres domaines d'apprentissages (motricité, arts visuels...).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 Exploiter des albums en LVE.</a:t>
            </a:r>
            <a:b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1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- Réserver des temps courts spécifiquement dévolus à la langue.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12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Éléments langagiers pouvant être enseignés par imprégnation ou lors des rituels :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Enonciation de la date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Enonciation du temps qu’il fait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Les politesses d'usage (autorisations, demandes, interdictions) </a:t>
            </a:r>
            <a:endParaRPr lang="fr-FR" sz="12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</a:rPr>
              <a:t> Les encouragements, félicitations, approbation...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8156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062432" y="925027"/>
            <a:ext cx="40671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1  </a:t>
            </a:r>
            <a:r>
              <a:rPr lang="fr-F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Période 1</a:t>
            </a:r>
            <a:endParaRPr lang="fr-FR" sz="12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4A50D28-75CA-4142-9CB5-C1DDCF5AC8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631766"/>
              </p:ext>
            </p:extLst>
          </p:nvPr>
        </p:nvGraphicFramePr>
        <p:xfrm>
          <a:off x="365539" y="1346654"/>
          <a:ext cx="11177103" cy="5285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6729">
                  <a:extLst>
                    <a:ext uri="{9D8B030D-6E8A-4147-A177-3AD203B41FA5}">
                      <a16:colId xmlns:a16="http://schemas.microsoft.com/office/drawing/2014/main" val="213615655"/>
                    </a:ext>
                  </a:extLst>
                </a:gridCol>
                <a:gridCol w="1596729">
                  <a:extLst>
                    <a:ext uri="{9D8B030D-6E8A-4147-A177-3AD203B41FA5}">
                      <a16:colId xmlns:a16="http://schemas.microsoft.com/office/drawing/2014/main" val="197295105"/>
                    </a:ext>
                  </a:extLst>
                </a:gridCol>
                <a:gridCol w="1596729">
                  <a:extLst>
                    <a:ext uri="{9D8B030D-6E8A-4147-A177-3AD203B41FA5}">
                      <a16:colId xmlns:a16="http://schemas.microsoft.com/office/drawing/2014/main" val="3889046895"/>
                    </a:ext>
                  </a:extLst>
                </a:gridCol>
                <a:gridCol w="1596729">
                  <a:extLst>
                    <a:ext uri="{9D8B030D-6E8A-4147-A177-3AD203B41FA5}">
                      <a16:colId xmlns:a16="http://schemas.microsoft.com/office/drawing/2014/main" val="491634460"/>
                    </a:ext>
                  </a:extLst>
                </a:gridCol>
                <a:gridCol w="1596729">
                  <a:extLst>
                    <a:ext uri="{9D8B030D-6E8A-4147-A177-3AD203B41FA5}">
                      <a16:colId xmlns:a16="http://schemas.microsoft.com/office/drawing/2014/main" val="2045208807"/>
                    </a:ext>
                  </a:extLst>
                </a:gridCol>
                <a:gridCol w="1596729">
                  <a:extLst>
                    <a:ext uri="{9D8B030D-6E8A-4147-A177-3AD203B41FA5}">
                      <a16:colId xmlns:a16="http://schemas.microsoft.com/office/drawing/2014/main" val="3536112923"/>
                    </a:ext>
                  </a:extLst>
                </a:gridCol>
                <a:gridCol w="1596729">
                  <a:extLst>
                    <a:ext uri="{9D8B030D-6E8A-4147-A177-3AD203B41FA5}">
                      <a16:colId xmlns:a16="http://schemas.microsoft.com/office/drawing/2014/main" val="858890244"/>
                    </a:ext>
                  </a:extLst>
                </a:gridCol>
              </a:tblGrid>
              <a:tr h="1292213">
                <a:tc gridSpan="7">
                  <a:txBody>
                    <a:bodyPr/>
                    <a:lstStyle/>
                    <a:p>
                      <a:pPr algn="ctr"/>
                      <a:r>
                        <a:rPr lang="fr-FR" dirty="0"/>
                        <a:t>EXPOSITION A LA LANGUE PAR LE BIAIS DE SUPPORTS AUTHENTIQUES</a:t>
                      </a:r>
                    </a:p>
                    <a:p>
                      <a:pPr algn="ctr"/>
                      <a:r>
                        <a:rPr lang="fr-FR" dirty="0"/>
                        <a:t>Activités de compréhension et d’expression orale </a:t>
                      </a:r>
                    </a:p>
                    <a:p>
                      <a:pPr algn="ctr"/>
                      <a:r>
                        <a:rPr lang="fr-FR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Comprendre les consignes de vie utilisées en classe Suivre des instructions données en situation</a:t>
                      </a:r>
                    </a:p>
                    <a:p>
                      <a:pPr algn="ctr"/>
                      <a:r>
                        <a:rPr lang="fr-FR" sz="1200" dirty="0"/>
                        <a:t>Comprendre des mots familiers et des expressions (très) courantes concernant des formules d’encouragement, de félicitation, de politesse</a:t>
                      </a:r>
                    </a:p>
                    <a:p>
                      <a:pPr algn="ctr"/>
                      <a:r>
                        <a:rPr lang="fr-FR" sz="1200" dirty="0"/>
                        <a:t>Suivre le fil d’une  histoire très courte ou simple (à l’aide de flashcards, théâtralisation…)</a:t>
                      </a:r>
                    </a:p>
                    <a:p>
                      <a:pPr algn="ctr"/>
                      <a:r>
                        <a:rPr lang="fr-FR" sz="1200" dirty="0"/>
                        <a:t>Reproduire un modèle oral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464500"/>
                  </a:ext>
                </a:extLst>
              </a:tr>
              <a:tr h="1033771">
                <a:tc gridSpan="7"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Appel : Who’s </a:t>
                      </a:r>
                      <a:r>
                        <a:rPr lang="fr-FR" sz="1100" dirty="0" err="1"/>
                        <a:t>missing</a:t>
                      </a:r>
                      <a:r>
                        <a:rPr lang="fr-FR" sz="1100" dirty="0"/>
                        <a:t> ? … </a:t>
                      </a:r>
                      <a:r>
                        <a:rPr lang="fr-FR" sz="1100" dirty="0" err="1"/>
                        <a:t>is</a:t>
                      </a:r>
                      <a:r>
                        <a:rPr lang="fr-FR" sz="1100" dirty="0"/>
                        <a:t> </a:t>
                      </a:r>
                      <a:r>
                        <a:rPr lang="fr-FR" sz="1100" dirty="0" err="1"/>
                        <a:t>missing</a:t>
                      </a:r>
                      <a:endParaRPr lang="fr-FR" sz="1100" dirty="0"/>
                    </a:p>
                    <a:p>
                      <a:pPr algn="ctr"/>
                      <a:r>
                        <a:rPr lang="fr-FR" sz="1100" dirty="0"/>
                        <a:t>Météo en rituel : </a:t>
                      </a:r>
                      <a:r>
                        <a:rPr lang="fr-FR" sz="1100" dirty="0" err="1"/>
                        <a:t>What’s</a:t>
                      </a:r>
                      <a:r>
                        <a:rPr lang="fr-FR" sz="1100" dirty="0"/>
                        <a:t> the </a:t>
                      </a:r>
                      <a:r>
                        <a:rPr lang="fr-FR" sz="1100" dirty="0" err="1"/>
                        <a:t>weather</a:t>
                      </a:r>
                      <a:r>
                        <a:rPr lang="fr-FR" sz="1100" dirty="0"/>
                        <a:t> like </a:t>
                      </a:r>
                      <a:r>
                        <a:rPr lang="fr-FR" sz="1100" dirty="0" err="1"/>
                        <a:t>today</a:t>
                      </a:r>
                      <a:r>
                        <a:rPr lang="fr-FR" sz="1100" dirty="0"/>
                        <a:t>? </a:t>
                      </a:r>
                      <a:r>
                        <a:rPr lang="fr-FR" sz="1100" dirty="0" err="1"/>
                        <a:t>It’s</a:t>
                      </a:r>
                      <a:r>
                        <a:rPr lang="fr-FR" sz="1100" dirty="0"/>
                        <a:t> </a:t>
                      </a:r>
                      <a:r>
                        <a:rPr lang="fr-FR" sz="1100" dirty="0" err="1"/>
                        <a:t>sunny</a:t>
                      </a:r>
                      <a:r>
                        <a:rPr lang="fr-FR" sz="1100" dirty="0"/>
                        <a:t>, </a:t>
                      </a:r>
                      <a:r>
                        <a:rPr lang="fr-FR" sz="1100" dirty="0" err="1"/>
                        <a:t>cloudy</a:t>
                      </a:r>
                      <a:r>
                        <a:rPr lang="fr-FR" sz="1100" dirty="0"/>
                        <a:t>, </a:t>
                      </a:r>
                      <a:r>
                        <a:rPr lang="fr-FR" sz="1100" dirty="0" err="1"/>
                        <a:t>windy</a:t>
                      </a:r>
                      <a:r>
                        <a:rPr lang="fr-FR" sz="1100" dirty="0"/>
                        <a:t>, </a:t>
                      </a:r>
                      <a:r>
                        <a:rPr lang="fr-FR" sz="1100" dirty="0" err="1"/>
                        <a:t>raining</a:t>
                      </a:r>
                      <a:r>
                        <a:rPr lang="fr-FR" sz="1100" dirty="0"/>
                        <a:t> …</a:t>
                      </a:r>
                    </a:p>
                    <a:p>
                      <a:pPr algn="ctr"/>
                      <a:r>
                        <a:rPr lang="fr-FR" sz="1100" dirty="0"/>
                        <a:t>Date en rituel: </a:t>
                      </a:r>
                      <a:r>
                        <a:rPr lang="fr-FR" sz="1100" dirty="0" err="1"/>
                        <a:t>What’s</a:t>
                      </a:r>
                      <a:r>
                        <a:rPr lang="fr-FR" sz="1100" dirty="0"/>
                        <a:t> the </a:t>
                      </a:r>
                      <a:r>
                        <a:rPr lang="fr-FR" sz="1100" dirty="0" err="1"/>
                        <a:t>day</a:t>
                      </a:r>
                      <a:r>
                        <a:rPr lang="fr-FR" sz="1100" dirty="0"/>
                        <a:t> </a:t>
                      </a:r>
                      <a:r>
                        <a:rPr lang="fr-FR" sz="1100" dirty="0" err="1"/>
                        <a:t>today</a:t>
                      </a:r>
                      <a:r>
                        <a:rPr lang="fr-FR" sz="1100" dirty="0"/>
                        <a:t>? </a:t>
                      </a:r>
                      <a:r>
                        <a:rPr lang="fr-FR" sz="1100" dirty="0" err="1"/>
                        <a:t>Today</a:t>
                      </a:r>
                      <a:r>
                        <a:rPr lang="fr-FR" sz="1100" dirty="0"/>
                        <a:t> </a:t>
                      </a:r>
                      <a:r>
                        <a:rPr lang="fr-FR" sz="1100" dirty="0" err="1"/>
                        <a:t>is</a:t>
                      </a:r>
                      <a:r>
                        <a:rPr lang="fr-FR" sz="1100" dirty="0"/>
                        <a:t> Monday.</a:t>
                      </a:r>
                    </a:p>
                    <a:p>
                      <a:pPr algn="ctr"/>
                      <a:r>
                        <a:rPr lang="fr-FR" sz="1100" dirty="0"/>
                        <a:t>Formules de politesse : </a:t>
                      </a:r>
                      <a:r>
                        <a:rPr lang="fr-FR" sz="1100" dirty="0" err="1"/>
                        <a:t>Please</a:t>
                      </a:r>
                      <a:r>
                        <a:rPr lang="fr-FR" sz="1100" dirty="0"/>
                        <a:t>, </a:t>
                      </a:r>
                      <a:r>
                        <a:rPr lang="fr-FR" sz="1100" dirty="0" err="1"/>
                        <a:t>thank</a:t>
                      </a:r>
                      <a:r>
                        <a:rPr lang="fr-FR" sz="1100" dirty="0"/>
                        <a:t> </a:t>
                      </a:r>
                      <a:r>
                        <a:rPr lang="fr-FR" sz="1100" dirty="0" err="1"/>
                        <a:t>you</a:t>
                      </a:r>
                      <a:r>
                        <a:rPr lang="fr-FR" sz="1100" dirty="0"/>
                        <a:t>, </a:t>
                      </a:r>
                      <a:r>
                        <a:rPr lang="fr-FR" sz="1100" dirty="0" err="1"/>
                        <a:t>bless</a:t>
                      </a:r>
                      <a:r>
                        <a:rPr lang="fr-FR" sz="1100" dirty="0"/>
                        <a:t> </a:t>
                      </a:r>
                      <a:r>
                        <a:rPr lang="fr-FR" sz="1100" dirty="0" err="1"/>
                        <a:t>you</a:t>
                      </a:r>
                      <a:endParaRPr lang="fr-FR" sz="1100" dirty="0"/>
                    </a:p>
                    <a:p>
                      <a:pPr algn="ctr"/>
                      <a:r>
                        <a:rPr lang="fr-FR" sz="1100" dirty="0"/>
                        <a:t>Les consignes de classes : Rappel MS, </a:t>
                      </a:r>
                      <a:r>
                        <a:rPr lang="fr-FR" sz="1100" dirty="0" err="1"/>
                        <a:t>Listen</a:t>
                      </a:r>
                      <a:r>
                        <a:rPr lang="fr-FR" sz="1100" dirty="0"/>
                        <a:t>, Stand up, Be quiet, </a:t>
                      </a:r>
                      <a:r>
                        <a:rPr lang="fr-FR" sz="1100" dirty="0" err="1"/>
                        <a:t>sit</a:t>
                      </a:r>
                      <a:r>
                        <a:rPr lang="fr-FR" sz="1100" dirty="0"/>
                        <a:t> down, look,  good job!, </a:t>
                      </a:r>
                    </a:p>
                    <a:p>
                      <a:pPr algn="ctr"/>
                      <a:r>
                        <a:rPr lang="fr-FR" sz="1100" dirty="0"/>
                        <a:t>Les consignes de classes : </a:t>
                      </a:r>
                      <a:r>
                        <a:rPr lang="fr-FR" sz="1100" dirty="0" err="1"/>
                        <a:t>Well</a:t>
                      </a:r>
                      <a:r>
                        <a:rPr lang="fr-FR" sz="1100" dirty="0"/>
                        <a:t> </a:t>
                      </a:r>
                      <a:r>
                        <a:rPr lang="fr-FR" sz="1100" dirty="0" err="1"/>
                        <a:t>done</a:t>
                      </a:r>
                      <a:r>
                        <a:rPr lang="fr-FR" sz="1100" dirty="0"/>
                        <a:t>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118795"/>
                  </a:ext>
                </a:extLst>
              </a:tr>
              <a:tr h="3606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OBJECTIF DE SEQUENCE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FORMULATIONS  LEXIQUE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PHONOLOGIE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GRAMMAIRE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CULTUREL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MINI-PROJET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INTERDISCIPLINARITE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8835321"/>
                  </a:ext>
                </a:extLst>
              </a:tr>
              <a:tr h="24337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Greetings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Apprendre les formules de politesse et de salutation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Name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Dire et demander son nom à quelqu’un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 présenter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Hello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Good morning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Goodbye children Miss!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 am a boy / a girl.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Who’s missing? …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is missing.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What’s your name?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My </a:t>
                      </a: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name is…..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/h/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marL="3302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Insister sur l’intonation descendante des phrases interrogatives en W ou How 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 anglaise l’âge s’exprime avec le verbe « être » Be (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Les salutations en anglais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“</a:t>
                      </a: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Goodbye Song for Kids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”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Les noms en anglais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Chants: « </a:t>
                      </a:r>
                      <a:r>
                        <a:rPr lang="en-GB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Look who’s come to the English class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”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“</a:t>
                      </a: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Hello Song for Kids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”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Utiliser la mascotte pour introduire 3 ou 4 langues.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Chant du recueil de chants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Agir, s’exprimer, comprendre à travers des activités artistiques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6546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461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3804639" y="925027"/>
            <a:ext cx="45827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1  </a:t>
            </a:r>
            <a:r>
              <a:rPr lang="fr-F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Période 1 (suite)</a:t>
            </a:r>
            <a:endParaRPr lang="fr-FR" sz="12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4A50D28-75CA-4142-9CB5-C1DDCF5AC8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107969"/>
              </p:ext>
            </p:extLst>
          </p:nvPr>
        </p:nvGraphicFramePr>
        <p:xfrm>
          <a:off x="487236" y="1653797"/>
          <a:ext cx="11585161" cy="45530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023">
                  <a:extLst>
                    <a:ext uri="{9D8B030D-6E8A-4147-A177-3AD203B41FA5}">
                      <a16:colId xmlns:a16="http://schemas.microsoft.com/office/drawing/2014/main" val="21361565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19729510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388904689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491634460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2045208807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3536112923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858890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OBJECTIF DE SEQUENCE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FORMULATIONS  LEXIQUE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PHONOLOGIE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GRAMMAIRE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CULTUREL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MINI-PROJET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INTERDISCIPLINARITE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8835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Age</a:t>
                      </a: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Dire et demander son âge 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old are you? 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I’m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(Nombres de 1 à 10)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Accentuation de phrases 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 anglais, l’âge s’exprime avec 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 verbe « être ». 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 (am, …)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Puppet show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Happy birthday to you song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Spot can count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Construire les premiers outils pour structurer sa pensée, les nombres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3675627"/>
                  </a:ext>
                </a:extLst>
              </a:tr>
              <a:tr h="370840">
                <a:tc gridSpan="7">
                  <a:txBody>
                    <a:bodyPr/>
                    <a:lstStyle/>
                    <a:p>
                      <a:r>
                        <a:rPr lang="en-US" sz="1200" b="1" dirty="0"/>
                        <a:t>Greetings</a:t>
                      </a:r>
                      <a:r>
                        <a:rPr lang="en-US" sz="1200" dirty="0"/>
                        <a:t> </a:t>
                      </a:r>
                    </a:p>
                    <a:p>
                      <a:r>
                        <a:rPr lang="en-US" sz="1200" dirty="0"/>
                        <a:t>Good Morning, , PINKFONG Songs for Children</a:t>
                      </a:r>
                    </a:p>
                    <a:p>
                      <a:r>
                        <a:rPr lang="en-US" sz="1200" dirty="0"/>
                        <a:t>https://www.youtube.com/watch?v=7CuZr1Dz3sk</a:t>
                      </a:r>
                    </a:p>
                    <a:p>
                      <a:endParaRPr lang="en-US" sz="1200" dirty="0"/>
                    </a:p>
                    <a:p>
                      <a:r>
                        <a:rPr lang="en-US" sz="1200" dirty="0"/>
                        <a:t>Hello Song for Kids (FAST) - Hello to YOU! by ELF Learning</a:t>
                      </a:r>
                    </a:p>
                    <a:p>
                      <a:r>
                        <a:rPr lang="en-US" sz="1200" dirty="0"/>
                        <a:t>https://www.youtube.com/watch?v=dy_BWXT6Fjc</a:t>
                      </a:r>
                    </a:p>
                    <a:p>
                      <a:endParaRPr lang="en-US" sz="1200" b="1" dirty="0"/>
                    </a:p>
                    <a:p>
                      <a:r>
                        <a:rPr lang="en-US" sz="1200" b="1" dirty="0"/>
                        <a:t>Name </a:t>
                      </a:r>
                    </a:p>
                    <a:p>
                      <a:r>
                        <a:rPr lang="en-US" sz="1200" dirty="0"/>
                        <a:t>My Name Your Name Game</a:t>
                      </a:r>
                    </a:p>
                    <a:p>
                      <a:r>
                        <a:rPr lang="en-US" sz="1200" dirty="0"/>
                        <a:t>https://www.youtube.com/watch?v=qk8dPGqsEQk</a:t>
                      </a:r>
                    </a:p>
                    <a:p>
                      <a:endParaRPr lang="en-US" sz="1200" dirty="0"/>
                    </a:p>
                    <a:p>
                      <a:r>
                        <a:rPr lang="en-US" sz="1200" b="1" dirty="0"/>
                        <a:t>Age</a:t>
                      </a:r>
                      <a:r>
                        <a:rPr lang="en-US" sz="1200" dirty="0"/>
                        <a:t> </a:t>
                      </a:r>
                    </a:p>
                    <a:p>
                      <a:r>
                        <a:rPr lang="en-US" sz="1200" dirty="0" err="1"/>
                        <a:t>Gogo’s</a:t>
                      </a:r>
                      <a:r>
                        <a:rPr lang="en-US" sz="1200" dirty="0"/>
                        <a:t> adventures , How old are you?</a:t>
                      </a:r>
                    </a:p>
                    <a:p>
                      <a:r>
                        <a:rPr lang="en-US" sz="1200" dirty="0">
                          <a:hlinkClick r:id="rId5"/>
                        </a:rPr>
                        <a:t>https://www.youtube.com/watch?v=qGcoN9fwCuU</a:t>
                      </a:r>
                      <a:endParaRPr lang="en-US" sz="1200" dirty="0"/>
                    </a:p>
                    <a:p>
                      <a:endParaRPr lang="en-US" sz="1200" dirty="0"/>
                    </a:p>
                    <a:p>
                      <a:r>
                        <a:rPr lang="en-US" sz="1200" dirty="0"/>
                        <a:t>Spot Can Count. By Eric Hill</a:t>
                      </a:r>
                    </a:p>
                    <a:p>
                      <a:r>
                        <a:rPr lang="en-US" sz="1200" dirty="0"/>
                        <a:t>https://www.youtube.com/watch?v=jfKMePGhC4k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567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2709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062432" y="925027"/>
            <a:ext cx="40671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1  </a:t>
            </a:r>
            <a:r>
              <a:rPr lang="fr-F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Période 2</a:t>
            </a:r>
            <a:endParaRPr lang="fr-FR" sz="12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4A50D28-75CA-4142-9CB5-C1DDCF5AC8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6563197"/>
              </p:ext>
            </p:extLst>
          </p:nvPr>
        </p:nvGraphicFramePr>
        <p:xfrm>
          <a:off x="368300" y="1346653"/>
          <a:ext cx="11585161" cy="5078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023">
                  <a:extLst>
                    <a:ext uri="{9D8B030D-6E8A-4147-A177-3AD203B41FA5}">
                      <a16:colId xmlns:a16="http://schemas.microsoft.com/office/drawing/2014/main" val="21361565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19729510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388904689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491634460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2045208807"/>
                    </a:ext>
                  </a:extLst>
                </a:gridCol>
                <a:gridCol w="1441489">
                  <a:extLst>
                    <a:ext uri="{9D8B030D-6E8A-4147-A177-3AD203B41FA5}">
                      <a16:colId xmlns:a16="http://schemas.microsoft.com/office/drawing/2014/main" val="3536112923"/>
                    </a:ext>
                  </a:extLst>
                </a:gridCol>
                <a:gridCol w="1868557">
                  <a:extLst>
                    <a:ext uri="{9D8B030D-6E8A-4147-A177-3AD203B41FA5}">
                      <a16:colId xmlns:a16="http://schemas.microsoft.com/office/drawing/2014/main" val="858890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OBJECTIF DE SEQUENCE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FORMULATIONS  LEXIQUE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PHONOLOGIE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GRAMMAIRE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CULTUREL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MINI-PROJET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INTERDISCIPLINARITE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8835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Feelings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Comprendre que l’on lui demande comment il va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How are you? I’m fine 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 happy/ sad/tired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Identification de l’intonation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(joie colère …)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 (2</a:t>
                      </a:r>
                      <a:r>
                        <a:rPr lang="fr-FR" sz="12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ème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pers.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sing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Exemple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: </a:t>
                      </a:r>
                      <a:r>
                        <a:rPr lang="en-GB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Get well, Spot, Spot’s feeling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Agir, s'exprimer, comprendre à travers les activités artistiques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3675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Thanksgiving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Remercier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Thank you for..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Pilgrim, turkey, pumpkin, pie,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Thanksgiving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Réalisation de carte pour les parents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Agir, s’exprimer, comprendre à travers des activités artistiques, univers sonore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9456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Christmas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Exprimer un souhait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I wish you a Merry!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Happy New Year!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Presents, Christmas tree, Father Christmas, baubles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Accentuation des mots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Prononciation de Christmas [‘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krisməs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]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Noël anglo-saxon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Santa Claus est le nom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 père Noël aux USA.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 l’appelle simplement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Santa.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Christmas Eve 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Puppet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show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Chant du recueil de chants Christmas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song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Fabrication d’un sapin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Agir, s’exprimer, comprendre à travers des activités artistiques, univers sonore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55567147"/>
                  </a:ext>
                </a:extLst>
              </a:tr>
              <a:tr h="370840">
                <a:tc grid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Feeling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Learn Feelings and Emotions for Kids, Emotions Child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https://www.youtube.com/watch?v=37w9JjUWN30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Do You Feel? by Anthony Browne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https://www.youtube.com/watch?v=MqrqxufmF1Q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Thanksgiving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Thanksgiving Songs for Children - Five Little Turkeys - Kids Song by The Learning Station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https://www.youtube.com/watch?v=X0SstUuGZ38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Christmas</a:t>
                      </a: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Dancing Christmas Tree Song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https://www.youtube.com/watch?v=rlr4uXAz-JM&amp;list=PL-ytoIe_dgNaMSl52IfdZSCqaNYDWRmQ4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5535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814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062432" y="925027"/>
            <a:ext cx="40671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1  </a:t>
            </a:r>
            <a:r>
              <a:rPr lang="fr-F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Période 3</a:t>
            </a:r>
            <a:endParaRPr lang="fr-FR" sz="12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4A50D28-75CA-4142-9CB5-C1DDCF5AC8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405146"/>
              </p:ext>
            </p:extLst>
          </p:nvPr>
        </p:nvGraphicFramePr>
        <p:xfrm>
          <a:off x="397565" y="1346653"/>
          <a:ext cx="11555896" cy="52040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758">
                  <a:extLst>
                    <a:ext uri="{9D8B030D-6E8A-4147-A177-3AD203B41FA5}">
                      <a16:colId xmlns:a16="http://schemas.microsoft.com/office/drawing/2014/main" val="21361565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19729510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388904689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491634460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2045208807"/>
                    </a:ext>
                  </a:extLst>
                </a:gridCol>
                <a:gridCol w="1441489">
                  <a:extLst>
                    <a:ext uri="{9D8B030D-6E8A-4147-A177-3AD203B41FA5}">
                      <a16:colId xmlns:a16="http://schemas.microsoft.com/office/drawing/2014/main" val="3536112923"/>
                    </a:ext>
                  </a:extLst>
                </a:gridCol>
                <a:gridCol w="1868557">
                  <a:extLst>
                    <a:ext uri="{9D8B030D-6E8A-4147-A177-3AD203B41FA5}">
                      <a16:colId xmlns:a16="http://schemas.microsoft.com/office/drawing/2014/main" val="858890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OBJECTIF DE SEQUENCE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FORMULATIONS  LEXIQUE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PHONOLOGIE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GRAMMAIRE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CULTUREL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MINI-PROJET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INTERDISCIPLINARITE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8835321"/>
                  </a:ext>
                </a:extLst>
              </a:tr>
              <a:tr h="3537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Colors</a:t>
                      </a: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Nommer des couleurs 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Demander le nom des couleurs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colour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is it?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It’s …….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red, orange, yellow, green 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(bl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ue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indigo, purple , pink)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[i :] green et [I] pink 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 (is)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Puppet show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Puppet show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Chant du recueil de chants : Rainbow song ou autre chant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Agir, s’exprimer, comprendre à travers des activités artistiques, univers sonore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3675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Suivre des instructions courtes et simples </a:t>
                      </a:r>
                      <a:endParaRPr lang="fr-FR" sz="1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Verbes d’action et couleurs 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Colour 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Draw 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Cut 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Stick 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Circle </a:t>
                      </a: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Prononciation du « u » de cut comme dans cup, bus 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Impératif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Carnival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Création de masque de carnaval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Spot’s halloween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Agir, s’exprimer, comprendre à travers des activités artistiques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9456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Recipe</a:t>
                      </a: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Pour, mix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Flour, milk sugar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Eggs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Maple syrup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Impératif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English recipe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Réalisation de pancakes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Agir, s’exprimer, comprendre à travers des activités artistiques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55567147"/>
                  </a:ext>
                </a:extLst>
              </a:tr>
              <a:tr h="353430"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5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Colors</a:t>
                      </a: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endParaRPr lang="fr-FR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50" b="1" i="1" kern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 See Something Blue | </a:t>
                      </a:r>
                      <a:r>
                        <a:rPr lang="en-GB" sz="1050" b="1" i="1" kern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Colors</a:t>
                      </a:r>
                      <a:r>
                        <a:rPr lang="en-GB" sz="1050" b="1" i="1" kern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Song for Children</a:t>
                      </a:r>
                      <a:endParaRPr lang="fr-FR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https://www.youtube.com/watch?v=jYAWf8Y91hA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Recipe</a:t>
                      </a:r>
                      <a:r>
                        <a:rPr lang="en-GB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Mr Wolf's Pancakes, by Jan </a:t>
                      </a:r>
                      <a:r>
                        <a:rPr lang="en-GB" sz="1050" b="1" i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Fearnley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https://www.youtube.com/watch?v=CXQDiqHp-xM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https://www.youtube.com/watch?v=d2XWrrGJcbM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5535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7607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062432" y="925027"/>
            <a:ext cx="40671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1  </a:t>
            </a:r>
            <a:r>
              <a:rPr lang="fr-F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Période 4</a:t>
            </a:r>
            <a:endParaRPr lang="fr-FR" sz="12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4A50D28-75CA-4142-9CB5-C1DDCF5AC8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0005480"/>
              </p:ext>
            </p:extLst>
          </p:nvPr>
        </p:nvGraphicFramePr>
        <p:xfrm>
          <a:off x="368300" y="1214268"/>
          <a:ext cx="11569148" cy="5239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9010">
                  <a:extLst>
                    <a:ext uri="{9D8B030D-6E8A-4147-A177-3AD203B41FA5}">
                      <a16:colId xmlns:a16="http://schemas.microsoft.com/office/drawing/2014/main" val="21361565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19729510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388904689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491634460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2045208807"/>
                    </a:ext>
                  </a:extLst>
                </a:gridCol>
                <a:gridCol w="1441489">
                  <a:extLst>
                    <a:ext uri="{9D8B030D-6E8A-4147-A177-3AD203B41FA5}">
                      <a16:colId xmlns:a16="http://schemas.microsoft.com/office/drawing/2014/main" val="3536112923"/>
                    </a:ext>
                  </a:extLst>
                </a:gridCol>
                <a:gridCol w="1868557">
                  <a:extLst>
                    <a:ext uri="{9D8B030D-6E8A-4147-A177-3AD203B41FA5}">
                      <a16:colId xmlns:a16="http://schemas.microsoft.com/office/drawing/2014/main" val="858890244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Appel : Who’s missing ? … is missing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Météo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rituel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: What’s the weather like today? It’s sunny, cloudy, windy, raining….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Date </a:t>
                      </a:r>
                      <a:r>
                        <a:rPr lang="en-US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rituel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What’s the day today? Today is Monday.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Formules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politesse : Please, thank you, bless you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 </a:t>
                      </a:r>
                      <a:r>
                        <a:rPr lang="en-US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consignes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classes :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Well done, Repeat , take, give me, point to, Take a pencil, crayon, marker, paper,  Come here ! Don’t run ! 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5356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OBJECTIF DE SEQUENCE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FORMULATIONS  LEXIQUE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PHONOLOGIE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GRAMMAIRE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CULTUREL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MINI-PROJET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INTERDISCIPLINARITE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8835321"/>
                  </a:ext>
                </a:extLst>
              </a:tr>
              <a:tr h="3537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Animals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Nommer quelques animaux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What is it ?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Cow, dog; sheep, duck, pig, horse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/i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W questions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Jeux traditionnels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 Duck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duck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goose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Puppet show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Lecture </a:t>
                      </a:r>
                      <a:r>
                        <a:rPr lang="en-GB" sz="1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d’album</a:t>
                      </a: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: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Brown bear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GB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Spot goes to the farm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Cris d’animaux en anglais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Chants du recueil de chants :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Old Mc Donald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farm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Agir, s’exprimer, comprendre à travers des activités artistiques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3675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Easter</a:t>
                      </a: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Réagir à des consignes données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Easter, bunny, egg, crab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Look for egg! /crab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/th/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/h/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Impératif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Parallèle</a:t>
                      </a: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 les fêtes de Pâques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Les jeux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Easter bunny says (</a:t>
                      </a:r>
                      <a:r>
                        <a:rPr lang="en-GB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Easter bunny says hop left/right, touch , ears)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Parcours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9456826"/>
                  </a:ext>
                </a:extLst>
              </a:tr>
              <a:tr h="353430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Animals 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5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Old MacDonald Had a Farm, Kids nursery rhymes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https://www.youtube.com/watch?v=EGymN-Lc87M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Easter</a:t>
                      </a:r>
                      <a:r>
                        <a:rPr lang="en-GB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5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Boom </a:t>
                      </a:r>
                      <a:r>
                        <a:rPr lang="en-GB" sz="1050" b="1" i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Chicka</a:t>
                      </a:r>
                      <a:r>
                        <a:rPr lang="en-GB" sz="105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Boom Easter Songs for Kids, Camp Song, Dance &amp; Action song for Kids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https://www.youtube.com/watch?v=sOVFn2oZXWE</a:t>
                      </a:r>
                      <a:endParaRPr lang="en-GB" sz="1000" u="sng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5535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652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062432" y="925027"/>
            <a:ext cx="40671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1  </a:t>
            </a:r>
            <a:r>
              <a:rPr lang="fr-F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Période 5</a:t>
            </a:r>
            <a:endParaRPr lang="fr-FR" sz="12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4A50D28-75CA-4142-9CB5-C1DDCF5AC8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05415"/>
              </p:ext>
            </p:extLst>
          </p:nvPr>
        </p:nvGraphicFramePr>
        <p:xfrm>
          <a:off x="368300" y="1776074"/>
          <a:ext cx="11555896" cy="44770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758">
                  <a:extLst>
                    <a:ext uri="{9D8B030D-6E8A-4147-A177-3AD203B41FA5}">
                      <a16:colId xmlns:a16="http://schemas.microsoft.com/office/drawing/2014/main" val="21361565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19729510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3889046895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491634460"/>
                    </a:ext>
                  </a:extLst>
                </a:gridCol>
                <a:gridCol w="1655023">
                  <a:extLst>
                    <a:ext uri="{9D8B030D-6E8A-4147-A177-3AD203B41FA5}">
                      <a16:colId xmlns:a16="http://schemas.microsoft.com/office/drawing/2014/main" val="2045208807"/>
                    </a:ext>
                  </a:extLst>
                </a:gridCol>
                <a:gridCol w="1441489">
                  <a:extLst>
                    <a:ext uri="{9D8B030D-6E8A-4147-A177-3AD203B41FA5}">
                      <a16:colId xmlns:a16="http://schemas.microsoft.com/office/drawing/2014/main" val="3536112923"/>
                    </a:ext>
                  </a:extLst>
                </a:gridCol>
                <a:gridCol w="1868557">
                  <a:extLst>
                    <a:ext uri="{9D8B030D-6E8A-4147-A177-3AD203B41FA5}">
                      <a16:colId xmlns:a16="http://schemas.microsoft.com/office/drawing/2014/main" val="858890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OBJECTIF DE SEQUENCE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FORMULATIONS  LEXIQUE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PHONOLOGIE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GRAMMAIRE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CULTUREL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MINI-PROJET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INTERDISCIPLINARITE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8835321"/>
                  </a:ext>
                </a:extLst>
              </a:tr>
              <a:tr h="3537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Food</a:t>
                      </a: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Poser des questions sur la nourriture et y répondre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What is it?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Food:  </a:t>
                      </a: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banana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apple, tangerine, 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orange, 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Insister sur l’intonation descendante des phrases interrogatives en W ou How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Do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Quelques plats traditionnels britanniques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Breakfast, lunch time, dinner time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Puppet show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Création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d’un </a:t>
                      </a:r>
                      <a:r>
                        <a:rPr lang="en-GB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jeu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de Memory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Proposition </a:t>
                      </a:r>
                      <a:r>
                        <a:rPr lang="en-GB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d’albums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 The very hungry caterpillar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Agir, s'exprimer, comprendre à travers les activités artistiques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3675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Body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Répéter des mots en mimant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Chanter une chanson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une en anglais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Clap,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hand, foot 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shake,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head, 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wave,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arms, 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leg, knee, toe, eye, touch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Repérage du schéma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intonatif (descendant ou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ascendant)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 rythme de la phrase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 z/ du morphème «s» du pluriel (hands,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knees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Comptines / chants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IDFont+F5"/>
                          <a:cs typeface="Calibri" panose="020F0502020204030204" pitchFamily="34" charset="0"/>
                        </a:rPr>
                        <a:t>Partie du corps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Puppet show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Story telling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Proposition </a:t>
                      </a:r>
                      <a:r>
                        <a:rPr lang="en-GB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d’albums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 </a:t>
                      </a:r>
                      <a:r>
                        <a:rPr lang="en-GB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From head to toe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Chants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Agir, s'exprimer, comprendre à travers les activités artistiques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9456826"/>
                  </a:ext>
                </a:extLst>
              </a:tr>
              <a:tr h="353430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000" u="sng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000" u="sng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Food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Very Hungry Caterpillar - Animated Film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https://www.youtube.com/watch?v=75NQK-Sm1YY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000" u="sng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Body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"My Body" by ABCmouse.com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https://www.youtube.com/watch?v=-6-Q1yTEx54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5535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759097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2116</TotalTime>
  <Words>1977</Words>
  <Application>Microsoft Office PowerPoint</Application>
  <PresentationFormat>Grand écran</PresentationFormat>
  <Paragraphs>422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CIDFont+F5</vt:lpstr>
      <vt:lpstr>Lucida Handwriting</vt:lpstr>
      <vt:lpstr>PÛø/c˛</vt:lpstr>
      <vt:lpstr>Tahoma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cmarie-sainte</dc:creator>
  <cp:lastModifiedBy>Lucile MARIE-SAINTE</cp:lastModifiedBy>
  <cp:revision>27</cp:revision>
  <dcterms:created xsi:type="dcterms:W3CDTF">2021-11-05T17:04:29Z</dcterms:created>
  <dcterms:modified xsi:type="dcterms:W3CDTF">2022-03-11T14:18:20Z</dcterms:modified>
</cp:coreProperties>
</file>