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2" r:id="rId3"/>
    <p:sldId id="263" r:id="rId4"/>
    <p:sldId id="257" r:id="rId5"/>
    <p:sldId id="264" r:id="rId6"/>
    <p:sldId id="265" r:id="rId7"/>
    <p:sldId id="266" r:id="rId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660"/>
  </p:normalViewPr>
  <p:slideViewPr>
    <p:cSldViewPr snapToGrid="0">
      <p:cViewPr varScale="1">
        <p:scale>
          <a:sx n="72" d="100"/>
          <a:sy n="72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5ADB4A-F4B6-40BB-B50F-3001334A37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AC40F4B-1EB3-4C2A-B2D7-8FBEB3E600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3EF77CC-0323-4E70-BC0F-C10A371315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4A2DB-4499-4324-9E62-6B98E803E37D}" type="datetimeFigureOut">
              <a:rPr lang="fr-FR" smtClean="0"/>
              <a:t>10/03/2022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86F068D-34CB-4E56-AC22-5A98C75B41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3EF9772-48E6-42C5-BF41-3E57BF193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35A1A-892A-4D41-8F1E-A692D10CA8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2499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1EA7D3A-D593-4412-95AD-99FBCA155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1C6A18C-67B5-4EE1-A2A1-AD41FE2E6A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2F85E41-637F-4968-8D59-1826087BC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4A2DB-4499-4324-9E62-6B98E803E37D}" type="datetimeFigureOut">
              <a:rPr lang="fr-FR" smtClean="0"/>
              <a:t>10/03/2022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54E40EA-1672-41E0-8DCD-D1933C0B3D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BFAF03C-73C5-4DEF-9918-DD2191E10A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35A1A-892A-4D41-8F1E-A692D10CA8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515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32CD6B-B228-4092-A077-0FB3CC293C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2015507-E476-4276-AC78-5B351A9DB3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A8A85DE-68B6-487B-AADB-A7E269A1F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4A2DB-4499-4324-9E62-6B98E803E37D}" type="datetimeFigureOut">
              <a:rPr lang="fr-FR" smtClean="0"/>
              <a:t>10/03/2022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921B103-7DF3-4510-B88A-FC0019F6AA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4CB024B-8B80-49AC-9C6C-5073AAA1B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35A1A-892A-4D41-8F1E-A692D10CA8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89241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E3E96A-442F-48CE-B85F-8D8D5E3B09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CC55F39-21EE-45CE-869C-0B9FCD9E2C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932AA91-DE0C-4FA7-8F8D-A8567E2FC3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A6C05B3-3C5B-4237-8209-B36C8FDF45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4A2DB-4499-4324-9E62-6B98E803E37D}" type="datetimeFigureOut">
              <a:rPr lang="fr-FR" smtClean="0"/>
              <a:t>10/03/2022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F7EFADE-6D53-48E0-B67D-48935F7BE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C01D252-6751-4DD2-8406-3D0FC3CA8F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35A1A-892A-4D41-8F1E-A692D10CA8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05799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4D495A-C07D-497F-A52C-960B320196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C988350-CAF2-4499-B11C-033E60A498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6802CA2-25E6-436D-8461-21A16771C2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B011CD1-BC55-4EDB-A3C4-50DB482DDD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C33849A-D405-41C7-A7E6-D62F3C6D02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D2365D8-CC0F-49DA-B2BA-97BFB31BD5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4A2DB-4499-4324-9E62-6B98E803E37D}" type="datetimeFigureOut">
              <a:rPr lang="fr-FR" smtClean="0"/>
              <a:t>10/03/2022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2358352A-7889-4D76-9B4E-96B265A59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5836265F-47ED-45DF-94BC-25F094B31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35A1A-892A-4D41-8F1E-A692D10CA8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5349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8FE307-C788-47BE-A8B0-A946F688EB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E31204C-02E1-4CB8-B01F-4EA2D419D6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4A2DB-4499-4324-9E62-6B98E803E37D}" type="datetimeFigureOut">
              <a:rPr lang="fr-FR" smtClean="0"/>
              <a:t>10/03/2022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D5EFB69-2FC5-4BEF-9EDD-9F4973D9B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6C18F40-7168-48FA-91E3-2A314D3EF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35A1A-892A-4D41-8F1E-A692D10CA8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2578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7D527ABC-CB61-44B0-824F-1A11D8FA9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4A2DB-4499-4324-9E62-6B98E803E37D}" type="datetimeFigureOut">
              <a:rPr lang="fr-FR" smtClean="0"/>
              <a:t>10/03/2022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932E045-7C22-464B-B590-43914C6316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759FFB4-7BC1-4E3E-ADEF-A06B0C85E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35A1A-892A-4D41-8F1E-A692D10CA8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2004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EBB4AD-56EB-458A-84C9-4833DE6BD6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1D785F5-72F8-4E6A-9B7A-23BCACA959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05175C9-7D29-4078-9A4A-2CC3624135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CDAC10F-3F31-4A31-BB70-F175DF4359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4A2DB-4499-4324-9E62-6B98E803E37D}" type="datetimeFigureOut">
              <a:rPr lang="fr-FR" smtClean="0"/>
              <a:t>10/03/2022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DF3715D-8EE2-446D-AB1F-24D363C8B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86EB02F-855D-415D-B3B1-0BEF26814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35A1A-892A-4D41-8F1E-A692D10CA8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04098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EB8EA3-C596-4655-AAFE-767E972074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FB4F0C8-9162-43A8-8423-9A8A1DE37EF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9E3ADB6-7CCD-492E-B831-0035974A28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1DDED21-3DAC-45A3-8983-302B1566D5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4A2DB-4499-4324-9E62-6B98E803E37D}" type="datetimeFigureOut">
              <a:rPr lang="fr-FR" smtClean="0"/>
              <a:t>10/03/2022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EFE1F9E-45CB-4760-8D41-9C0536E55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5511AA2-25A6-4481-A0D9-47A19415A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35A1A-892A-4D41-8F1E-A692D10CA8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75155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F0D718-2F34-40E1-B84B-FF0CEABC87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EB54BB4-2B32-46BE-819D-BD81C182D3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DD35DC0-E303-4917-AB06-3CF3D5EAAB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4A2DB-4499-4324-9E62-6B98E803E37D}" type="datetimeFigureOut">
              <a:rPr lang="fr-FR" smtClean="0"/>
              <a:t>10/03/2022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B26BA9E-7196-45F4-BE0F-A7E269294F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236EDC7-BAE4-47B6-875D-7A6053A45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35A1A-892A-4D41-8F1E-A692D10CA8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51991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F00718A-55BC-49C1-B195-6DB4DB9E17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3B6CB48-E481-4D22-AF1E-52681D5970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89EAD40-E2EA-4B4D-A316-CF9FA7945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4A2DB-4499-4324-9E62-6B98E803E37D}" type="datetimeFigureOut">
              <a:rPr lang="fr-FR" smtClean="0"/>
              <a:t>10/03/2022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6BCFC37-4578-4AA9-8D0C-C02C936421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A41787B-BFA9-46E3-9C84-039743691A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35A1A-892A-4D41-8F1E-A692D10CA8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40067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58E73625-116A-484C-A31D-6E7554C3C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9A9688A-DDAB-475D-A2FF-18B817B197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B1B5D50-CFC8-431B-9F8B-C61ECC99CF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54A2DB-4499-4324-9E62-6B98E803E37D}" type="datetimeFigureOut">
              <a:rPr lang="fr-FR" smtClean="0"/>
              <a:t>10/03/2022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DD88637-73B0-4F81-A320-D175FBB057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A62E97C-77A6-40AC-AA35-FA458BAC11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F35A1A-892A-4D41-8F1E-A692D10CA8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9542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youtube.com/watch?v=Uv1JkBL5728" TargetMode="External"/><Relationship Id="rId5" Type="http://schemas.openxmlformats.org/officeDocument/2006/relationships/hyperlink" Target="https://www.youtube.com/watch?v=7CuZr1Dz3sk" TargetMode="Externa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ysEPmNfBquo" TargetMode="External"/><Relationship Id="rId3" Type="http://schemas.openxmlformats.org/officeDocument/2006/relationships/image" Target="../media/image2.png"/><Relationship Id="rId7" Type="http://schemas.openxmlformats.org/officeDocument/2006/relationships/hyperlink" Target="https://www.youtube.com/watch?v=qCJSNMqub8g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youtube.com/watch?v=gghDRJVxFxU" TargetMode="External"/><Relationship Id="rId5" Type="http://schemas.openxmlformats.org/officeDocument/2006/relationships/hyperlink" Target="https://www.youtube.com/watch?v=fj_z6zGQVyM" TargetMode="Externa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hyperlink" Target="https://www.youtube.com/watch?v=hb9tt7LiYrc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youtube.com/watch?v=-6-Q1yTEx54" TargetMode="External"/><Relationship Id="rId5" Type="http://schemas.openxmlformats.org/officeDocument/2006/relationships/hyperlink" Target="https://www.youtube.com/watch?v=C2WJ2bWTV2g" TargetMode="Externa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youtube.com/watch?v=sOVFn2oZXWE" TargetMode="External"/><Relationship Id="rId5" Type="http://schemas.openxmlformats.org/officeDocument/2006/relationships/hyperlink" Target="https://www.youtube.com/watch?v=EGymN-Lc87M" TargetMode="Externa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1BD3CB3E-053F-48D2-BB7D-89B21E027755}"/>
              </a:ext>
            </a:extLst>
          </p:cNvPr>
          <p:cNvGrpSpPr/>
          <p:nvPr/>
        </p:nvGrpSpPr>
        <p:grpSpPr>
          <a:xfrm>
            <a:off x="368300" y="390991"/>
            <a:ext cx="1301024" cy="785388"/>
            <a:chOff x="56842" y="133815"/>
            <a:chExt cx="1355307" cy="804675"/>
          </a:xfrm>
        </p:grpSpPr>
        <p:pic>
          <p:nvPicPr>
            <p:cNvPr id="5" name="Image 111">
              <a:extLst>
                <a:ext uri="{FF2B5EF4-FFF2-40B4-BE49-F238E27FC236}">
                  <a16:creationId xmlns:a16="http://schemas.microsoft.com/office/drawing/2014/main" id="{62D94CA1-A180-4613-80EE-24DE3AAC7A5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842" y="133815"/>
              <a:ext cx="636812" cy="457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Image 112" descr="entete_mission_LVE">
              <a:extLst>
                <a:ext uri="{FF2B5EF4-FFF2-40B4-BE49-F238E27FC236}">
                  <a16:creationId xmlns:a16="http://schemas.microsoft.com/office/drawing/2014/main" id="{648D5D6A-3B8D-4723-93E9-BCA01A347D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294" r="3778"/>
            <a:stretch>
              <a:fillRect/>
            </a:stretch>
          </p:blipFill>
          <p:spPr bwMode="auto">
            <a:xfrm>
              <a:off x="735874" y="183063"/>
              <a:ext cx="676275" cy="4857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angle 7">
              <a:extLst>
                <a:ext uri="{FF2B5EF4-FFF2-40B4-BE49-F238E27FC236}">
                  <a16:creationId xmlns:a16="http://schemas.microsoft.com/office/drawing/2014/main" id="{04D289AA-92E3-496A-842C-B1AAC32D88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475" y="707658"/>
              <a:ext cx="1096775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2865438" algn="ctr"/>
                  <a:tab pos="5730875" algn="r"/>
                </a:tabLst>
                <a:defRPr/>
              </a:pP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        1</a:t>
              </a:r>
              <a:r>
                <a:rPr kumimoji="0" lang="fr-FR" altLang="fr-FR" sz="900" b="0" i="0" u="none" strike="noStrike" kern="0" cap="none" spc="0" normalizeH="0" baseline="3000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er</a:t>
              </a: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 degr</a:t>
              </a: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é</a:t>
              </a:r>
              <a:r>
                <a:rPr kumimoji="0" lang="fr-FR" altLang="fr-FR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imes New Roman" panose="02020603050405020304" pitchFamily="18" charset="0"/>
                </a:rPr>
                <a:t> </a:t>
              </a:r>
              <a:endParaRPr kumimoji="0" lang="fr-FR" alt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</p:grpSp>
      <p:pic>
        <p:nvPicPr>
          <p:cNvPr id="8" name="Image 110">
            <a:extLst>
              <a:ext uri="{FF2B5EF4-FFF2-40B4-BE49-F238E27FC236}">
                <a16:creationId xmlns:a16="http://schemas.microsoft.com/office/drawing/2014/main" id="{BFA841C1-645F-446D-941F-F490AC165F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3088" y="201993"/>
            <a:ext cx="9980611" cy="474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7866F60-B81F-4935-93E8-79908E37EFED}"/>
              </a:ext>
            </a:extLst>
          </p:cNvPr>
          <p:cNvSpPr/>
          <p:nvPr/>
        </p:nvSpPr>
        <p:spPr>
          <a:xfrm>
            <a:off x="4455328" y="925027"/>
            <a:ext cx="328134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sz="1400" b="1" u="sng" dirty="0">
                <a:solidFill>
                  <a:srgbClr val="0000F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PÛø/c˛"/>
              </a:rPr>
              <a:t>PROGRAMMATION     ANGLAIS      CYCLE 1</a:t>
            </a:r>
            <a:endParaRPr lang="fr-FR" sz="1200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EF560E0-CD61-4BEF-A8E6-D2C7F0DBE36E}"/>
              </a:ext>
            </a:extLst>
          </p:cNvPr>
          <p:cNvSpPr/>
          <p:nvPr/>
        </p:nvSpPr>
        <p:spPr>
          <a:xfrm>
            <a:off x="1232453" y="1577009"/>
            <a:ext cx="9980611" cy="4961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07000"/>
              </a:lnSpc>
              <a:spcAft>
                <a:spcPts val="0"/>
              </a:spcAft>
            </a:pPr>
            <a:r>
              <a:rPr lang="fr-FR" sz="10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Augmenter le temps d'exposition des élèves à la LVE</a:t>
            </a:r>
            <a:endParaRPr lang="fr-FR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ct val="107000"/>
              </a:lnSpc>
              <a:spcAft>
                <a:spcPts val="0"/>
              </a:spcAft>
            </a:pPr>
            <a:r>
              <a:rPr lang="fr-FR" sz="1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Pourquoi proposer l'enseignement précoce d'une LVE dès la maternelle ?</a:t>
            </a:r>
            <a:endParaRPr lang="fr-FR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ct val="107000"/>
              </a:lnSpc>
              <a:spcAft>
                <a:spcPts val="0"/>
              </a:spcAft>
            </a:pPr>
            <a:r>
              <a:rPr lang="fr-FR" sz="1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 Plasticité auditive et phonatoire de l'enfant. La recherche a montré que, plus un enfant est jeune, mieux il perçoit et restitue des sons différents de ceux de sa langue maternelle.</a:t>
            </a:r>
            <a:br>
              <a:rPr lang="fr-FR" sz="1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fr-FR" sz="1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- Ouverture à des cultures différentes : langue et culture sont indissociables. </a:t>
            </a:r>
            <a:br>
              <a:rPr lang="fr-FR" sz="1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fr-FR" sz="1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Entrer dans une langue, c'est entrer dans une culture. </a:t>
            </a:r>
            <a:br>
              <a:rPr lang="fr-FR" sz="1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fr-FR" sz="1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- Développer chez l'élève, les comportements et attitudes indispensables pour l'apprentissage d'une langue</a:t>
            </a:r>
            <a:br>
              <a:rPr lang="fr-FR" sz="1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fr-FR" sz="1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vivante.</a:t>
            </a:r>
            <a:br>
              <a:rPr lang="fr-FR" sz="1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br>
              <a:rPr lang="fr-FR" sz="1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fr-FR" sz="10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L’apprentissage précoce d’une langue étrangère ne sera efficace que si certaines conditions sont réunies : </a:t>
            </a:r>
            <a:br>
              <a:rPr lang="fr-FR" sz="1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fr-FR" sz="1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 Proposer une durée d’exposition à la langue suffisante.</a:t>
            </a:r>
            <a:endParaRPr lang="fr-FR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ct val="107000"/>
              </a:lnSpc>
              <a:spcAft>
                <a:spcPts val="0"/>
              </a:spcAft>
            </a:pPr>
            <a:r>
              <a:rPr lang="fr-FR" sz="1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 Cf. BO mai 2019 : « La démarche consiste à exposer régulièrement les élèves à des temps courts et variés ».</a:t>
            </a:r>
            <a:br>
              <a:rPr lang="fr-FR" sz="1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br>
              <a:rPr lang="fr-FR" sz="10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fr-FR" sz="1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- Rendre l’enseignement des langues plus structuré et progressif.</a:t>
            </a:r>
            <a:endParaRPr lang="fr-FR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fr-FR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fr-FR" sz="11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ct val="107000"/>
              </a:lnSpc>
              <a:spcAft>
                <a:spcPts val="0"/>
              </a:spcAft>
            </a:pPr>
            <a:r>
              <a:rPr lang="fr-FR" sz="10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Comment augmenter les temps d'exposition à la langue à l'école maternelle ?</a:t>
            </a:r>
            <a:endParaRPr lang="fr-FR" sz="11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ct val="107000"/>
              </a:lnSpc>
              <a:spcAft>
                <a:spcPts val="0"/>
              </a:spcAft>
            </a:pPr>
            <a:r>
              <a:rPr lang="fr-FR" sz="1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  L'accueil du matin : un moment privilégié pour exposer les élèves à une autre langue que le français. </a:t>
            </a:r>
            <a:br>
              <a:rPr lang="fr-FR" sz="1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fr-FR" sz="1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- Des activités ritualisées peuvent constituer un moment d’échange et de pratique orale authentique.</a:t>
            </a:r>
            <a:br>
              <a:rPr lang="fr-FR" sz="1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fr-FR" sz="1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- Exprimer les phases de transitions en LVE.</a:t>
            </a:r>
            <a:br>
              <a:rPr lang="fr-FR" sz="1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fr-FR" sz="1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-Introduire progressivement les consignes en LVE.</a:t>
            </a:r>
            <a:br>
              <a:rPr lang="fr-FR" sz="1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fr-FR" sz="1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- Etablir des liens entre les LV et les autres domaines d'apprentissages (motricité, arts visuels...).</a:t>
            </a:r>
            <a:br>
              <a:rPr lang="fr-FR" sz="1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fr-FR" sz="1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- Exploiter des albums en LVE.</a:t>
            </a:r>
            <a:br>
              <a:rPr lang="fr-FR" sz="1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fr-FR" sz="1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- Réserver des temps courts spécifiquement dévolus à la langue.</a:t>
            </a:r>
            <a:endParaRPr lang="fr-FR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FR" sz="12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fr-FR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Éléments langagiers pouvant être enseignés par imprégnation ou lors des rituels :</a:t>
            </a:r>
            <a:endParaRPr lang="fr-FR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fr-F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Enonciation de la date</a:t>
            </a:r>
            <a:endParaRPr lang="fr-FR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fr-F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Enonciation du temps qu’il fait</a:t>
            </a:r>
            <a:endParaRPr lang="fr-FR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Les politesses d'usage (autorisations, demandes, interdictions) </a:t>
            </a:r>
            <a:endParaRPr lang="fr-FR" sz="12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fr-FR" sz="1100" dirty="0">
                <a:latin typeface="Calibri" panose="020F0502020204030204" pitchFamily="34" charset="0"/>
                <a:ea typeface="Calibri" panose="020F0502020204030204" pitchFamily="34" charset="0"/>
              </a:rPr>
              <a:t> Les encouragements, félicitations, approbation...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381560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1BD3CB3E-053F-48D2-BB7D-89B21E027755}"/>
              </a:ext>
            </a:extLst>
          </p:cNvPr>
          <p:cNvGrpSpPr/>
          <p:nvPr/>
        </p:nvGrpSpPr>
        <p:grpSpPr>
          <a:xfrm>
            <a:off x="368300" y="390991"/>
            <a:ext cx="1301024" cy="785388"/>
            <a:chOff x="56842" y="133815"/>
            <a:chExt cx="1355307" cy="804675"/>
          </a:xfrm>
        </p:grpSpPr>
        <p:pic>
          <p:nvPicPr>
            <p:cNvPr id="5" name="Image 111">
              <a:extLst>
                <a:ext uri="{FF2B5EF4-FFF2-40B4-BE49-F238E27FC236}">
                  <a16:creationId xmlns:a16="http://schemas.microsoft.com/office/drawing/2014/main" id="{62D94CA1-A180-4613-80EE-24DE3AAC7A5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842" y="133815"/>
              <a:ext cx="636812" cy="457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Image 112" descr="entete_mission_LVE">
              <a:extLst>
                <a:ext uri="{FF2B5EF4-FFF2-40B4-BE49-F238E27FC236}">
                  <a16:creationId xmlns:a16="http://schemas.microsoft.com/office/drawing/2014/main" id="{648D5D6A-3B8D-4723-93E9-BCA01A347D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294" r="3778"/>
            <a:stretch>
              <a:fillRect/>
            </a:stretch>
          </p:blipFill>
          <p:spPr bwMode="auto">
            <a:xfrm>
              <a:off x="735874" y="183063"/>
              <a:ext cx="676275" cy="4857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angle 7">
              <a:extLst>
                <a:ext uri="{FF2B5EF4-FFF2-40B4-BE49-F238E27FC236}">
                  <a16:creationId xmlns:a16="http://schemas.microsoft.com/office/drawing/2014/main" id="{04D289AA-92E3-496A-842C-B1AAC32D88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475" y="707658"/>
              <a:ext cx="1096775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2865438" algn="ctr"/>
                  <a:tab pos="5730875" algn="r"/>
                </a:tabLst>
                <a:defRPr/>
              </a:pP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        1</a:t>
              </a:r>
              <a:r>
                <a:rPr kumimoji="0" lang="fr-FR" altLang="fr-FR" sz="900" b="0" i="0" u="none" strike="noStrike" kern="0" cap="none" spc="0" normalizeH="0" baseline="3000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er</a:t>
              </a: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 degr</a:t>
              </a: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é</a:t>
              </a:r>
              <a:r>
                <a:rPr kumimoji="0" lang="fr-FR" altLang="fr-FR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imes New Roman" panose="02020603050405020304" pitchFamily="18" charset="0"/>
                </a:rPr>
                <a:t> </a:t>
              </a:r>
              <a:endParaRPr kumimoji="0" lang="fr-FR" alt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</p:grpSp>
      <p:pic>
        <p:nvPicPr>
          <p:cNvPr id="8" name="Image 110">
            <a:extLst>
              <a:ext uri="{FF2B5EF4-FFF2-40B4-BE49-F238E27FC236}">
                <a16:creationId xmlns:a16="http://schemas.microsoft.com/office/drawing/2014/main" id="{BFA841C1-645F-446D-941F-F490AC165F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3088" y="201993"/>
            <a:ext cx="9980611" cy="474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7866F60-B81F-4935-93E8-79908E37EFED}"/>
              </a:ext>
            </a:extLst>
          </p:cNvPr>
          <p:cNvSpPr/>
          <p:nvPr/>
        </p:nvSpPr>
        <p:spPr>
          <a:xfrm>
            <a:off x="3963046" y="925027"/>
            <a:ext cx="42659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sz="1400" b="1" u="sng" dirty="0">
                <a:solidFill>
                  <a:srgbClr val="0000F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PÛø/c˛"/>
              </a:rPr>
              <a:t>PROGRAMMATION     ANGLAIS      CYCLE 1  </a:t>
            </a:r>
            <a:r>
              <a:rPr lang="fr-FR" sz="1400" b="1" u="sng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PÛø/c˛"/>
              </a:rPr>
              <a:t>Période 1 GS</a:t>
            </a:r>
            <a:endParaRPr lang="fr-FR" sz="1200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74A50D28-75CA-4142-9CB5-C1DDCF5AC8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8134955"/>
              </p:ext>
            </p:extLst>
          </p:nvPr>
        </p:nvGraphicFramePr>
        <p:xfrm>
          <a:off x="159027" y="1346662"/>
          <a:ext cx="11820942" cy="54359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8706">
                  <a:extLst>
                    <a:ext uri="{9D8B030D-6E8A-4147-A177-3AD203B41FA5}">
                      <a16:colId xmlns:a16="http://schemas.microsoft.com/office/drawing/2014/main" val="213615655"/>
                    </a:ext>
                  </a:extLst>
                </a:gridCol>
                <a:gridCol w="1688706">
                  <a:extLst>
                    <a:ext uri="{9D8B030D-6E8A-4147-A177-3AD203B41FA5}">
                      <a16:colId xmlns:a16="http://schemas.microsoft.com/office/drawing/2014/main" val="197295105"/>
                    </a:ext>
                  </a:extLst>
                </a:gridCol>
                <a:gridCol w="1688706">
                  <a:extLst>
                    <a:ext uri="{9D8B030D-6E8A-4147-A177-3AD203B41FA5}">
                      <a16:colId xmlns:a16="http://schemas.microsoft.com/office/drawing/2014/main" val="3889046895"/>
                    </a:ext>
                  </a:extLst>
                </a:gridCol>
                <a:gridCol w="1688706">
                  <a:extLst>
                    <a:ext uri="{9D8B030D-6E8A-4147-A177-3AD203B41FA5}">
                      <a16:colId xmlns:a16="http://schemas.microsoft.com/office/drawing/2014/main" val="491634460"/>
                    </a:ext>
                  </a:extLst>
                </a:gridCol>
                <a:gridCol w="1688706">
                  <a:extLst>
                    <a:ext uri="{9D8B030D-6E8A-4147-A177-3AD203B41FA5}">
                      <a16:colId xmlns:a16="http://schemas.microsoft.com/office/drawing/2014/main" val="2045208807"/>
                    </a:ext>
                  </a:extLst>
                </a:gridCol>
                <a:gridCol w="1688706">
                  <a:extLst>
                    <a:ext uri="{9D8B030D-6E8A-4147-A177-3AD203B41FA5}">
                      <a16:colId xmlns:a16="http://schemas.microsoft.com/office/drawing/2014/main" val="3536112923"/>
                    </a:ext>
                  </a:extLst>
                </a:gridCol>
                <a:gridCol w="1688706">
                  <a:extLst>
                    <a:ext uri="{9D8B030D-6E8A-4147-A177-3AD203B41FA5}">
                      <a16:colId xmlns:a16="http://schemas.microsoft.com/office/drawing/2014/main" val="858890244"/>
                    </a:ext>
                  </a:extLst>
                </a:gridCol>
              </a:tblGrid>
              <a:tr h="1091738">
                <a:tc gridSpan="7">
                  <a:txBody>
                    <a:bodyPr/>
                    <a:lstStyle/>
                    <a:p>
                      <a:pPr algn="ctr"/>
                      <a:r>
                        <a:rPr lang="fr-FR" sz="1050" dirty="0"/>
                        <a:t>EXPOSITION A LA LANGUE PAR LE BIAIS DE SUPPORTS AUTHENTIQUES</a:t>
                      </a:r>
                    </a:p>
                    <a:p>
                      <a:pPr algn="ctr"/>
                      <a:r>
                        <a:rPr lang="fr-FR" sz="1050" dirty="0"/>
                        <a:t>Activités de compréhension et d’expression orale </a:t>
                      </a:r>
                    </a:p>
                    <a:p>
                      <a:pPr algn="ctr"/>
                      <a:r>
                        <a:rPr lang="fr-FR" sz="105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Comprendre les consignes de vie utilisées en classe Suivre des instructions données en situation</a:t>
                      </a:r>
                    </a:p>
                    <a:p>
                      <a:pPr algn="ctr"/>
                      <a:r>
                        <a:rPr lang="fr-FR" sz="1050" dirty="0"/>
                        <a:t>Comprendre des mots familiers et des expressions (très) courantes concernant des formules d’encouragement, de félicitation, de politesse</a:t>
                      </a:r>
                    </a:p>
                    <a:p>
                      <a:pPr algn="ctr"/>
                      <a:r>
                        <a:rPr lang="fr-FR" sz="1050" dirty="0"/>
                        <a:t>Suivre le fil d’une  histoire très courte ou simple (à l’aide de flashcards, théâtralisation…)</a:t>
                      </a:r>
                    </a:p>
                    <a:p>
                      <a:pPr algn="ctr"/>
                      <a:r>
                        <a:rPr lang="fr-FR" sz="1050" dirty="0"/>
                        <a:t>Reproduire un modèle oral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8464500"/>
                  </a:ext>
                </a:extLst>
              </a:tr>
              <a:tr h="860769">
                <a:tc gridSpan="7">
                  <a:txBody>
                    <a:bodyPr/>
                    <a:lstStyle/>
                    <a:p>
                      <a:pPr algn="ctr"/>
                      <a:r>
                        <a:rPr lang="fr-FR" sz="1000" dirty="0"/>
                        <a:t>Appel : Who’s </a:t>
                      </a:r>
                      <a:r>
                        <a:rPr lang="fr-FR" sz="1000" dirty="0" err="1"/>
                        <a:t>missing</a:t>
                      </a:r>
                      <a:r>
                        <a:rPr lang="fr-FR" sz="1000" dirty="0"/>
                        <a:t> ? … </a:t>
                      </a:r>
                      <a:r>
                        <a:rPr lang="fr-FR" sz="1000" dirty="0" err="1"/>
                        <a:t>is</a:t>
                      </a:r>
                      <a:r>
                        <a:rPr lang="fr-FR" sz="1000" dirty="0"/>
                        <a:t> </a:t>
                      </a:r>
                      <a:r>
                        <a:rPr lang="fr-FR" sz="1000" dirty="0" err="1"/>
                        <a:t>missing</a:t>
                      </a:r>
                      <a:endParaRPr lang="fr-FR" sz="1000" dirty="0"/>
                    </a:p>
                    <a:p>
                      <a:pPr algn="ctr"/>
                      <a:r>
                        <a:rPr lang="fr-FR" sz="1000" dirty="0"/>
                        <a:t>Météo en rituel : </a:t>
                      </a:r>
                      <a:r>
                        <a:rPr lang="fr-FR" sz="1000" dirty="0" err="1"/>
                        <a:t>What’s</a:t>
                      </a:r>
                      <a:r>
                        <a:rPr lang="fr-FR" sz="1000" dirty="0"/>
                        <a:t> the </a:t>
                      </a:r>
                      <a:r>
                        <a:rPr lang="fr-FR" sz="1000" dirty="0" err="1"/>
                        <a:t>weather</a:t>
                      </a:r>
                      <a:r>
                        <a:rPr lang="fr-FR" sz="1000" dirty="0"/>
                        <a:t> like </a:t>
                      </a:r>
                      <a:r>
                        <a:rPr lang="fr-FR" sz="1000" dirty="0" err="1"/>
                        <a:t>today</a:t>
                      </a:r>
                      <a:r>
                        <a:rPr lang="fr-FR" sz="1000" dirty="0"/>
                        <a:t>? </a:t>
                      </a:r>
                      <a:r>
                        <a:rPr lang="fr-FR" sz="1000" dirty="0" err="1"/>
                        <a:t>It’s</a:t>
                      </a:r>
                      <a:r>
                        <a:rPr lang="fr-FR" sz="1000" dirty="0"/>
                        <a:t> </a:t>
                      </a:r>
                      <a:r>
                        <a:rPr lang="fr-FR" sz="1000" dirty="0" err="1"/>
                        <a:t>sunny</a:t>
                      </a:r>
                      <a:r>
                        <a:rPr lang="fr-FR" sz="1000" dirty="0"/>
                        <a:t>, </a:t>
                      </a:r>
                      <a:r>
                        <a:rPr lang="fr-FR" sz="1000" dirty="0" err="1"/>
                        <a:t>cloudy</a:t>
                      </a:r>
                      <a:r>
                        <a:rPr lang="fr-FR" sz="1000" dirty="0"/>
                        <a:t>, </a:t>
                      </a:r>
                      <a:r>
                        <a:rPr lang="fr-FR" sz="1000" dirty="0" err="1"/>
                        <a:t>windy</a:t>
                      </a:r>
                      <a:r>
                        <a:rPr lang="fr-FR" sz="1000" dirty="0"/>
                        <a:t>, </a:t>
                      </a:r>
                      <a:r>
                        <a:rPr lang="fr-FR" sz="1000" dirty="0" err="1"/>
                        <a:t>raining</a:t>
                      </a:r>
                      <a:r>
                        <a:rPr lang="fr-FR" sz="1000" dirty="0"/>
                        <a:t>,</a:t>
                      </a:r>
                    </a:p>
                    <a:p>
                      <a:pPr algn="ctr"/>
                      <a:r>
                        <a:rPr lang="fr-FR" sz="1000" dirty="0"/>
                        <a:t>Date en rituel: </a:t>
                      </a:r>
                      <a:r>
                        <a:rPr lang="fr-FR" sz="1000" dirty="0" err="1"/>
                        <a:t>What’s</a:t>
                      </a:r>
                      <a:r>
                        <a:rPr lang="fr-FR" sz="1000" dirty="0"/>
                        <a:t> the </a:t>
                      </a:r>
                      <a:r>
                        <a:rPr lang="fr-FR" sz="1000" dirty="0" err="1"/>
                        <a:t>day</a:t>
                      </a:r>
                      <a:r>
                        <a:rPr lang="fr-FR" sz="1000" dirty="0"/>
                        <a:t> </a:t>
                      </a:r>
                      <a:r>
                        <a:rPr lang="fr-FR" sz="1000" dirty="0" err="1"/>
                        <a:t>today</a:t>
                      </a:r>
                      <a:r>
                        <a:rPr lang="fr-FR" sz="1000" dirty="0"/>
                        <a:t>? </a:t>
                      </a:r>
                      <a:r>
                        <a:rPr lang="fr-FR" sz="1000" dirty="0" err="1"/>
                        <a:t>Today</a:t>
                      </a:r>
                      <a:r>
                        <a:rPr lang="fr-FR" sz="1000" dirty="0"/>
                        <a:t> </a:t>
                      </a:r>
                      <a:r>
                        <a:rPr lang="fr-FR" sz="1000" dirty="0" err="1"/>
                        <a:t>is</a:t>
                      </a:r>
                      <a:r>
                        <a:rPr lang="fr-FR" sz="1000" dirty="0"/>
                        <a:t> Monday.</a:t>
                      </a:r>
                    </a:p>
                    <a:p>
                      <a:pPr algn="ctr"/>
                      <a:r>
                        <a:rPr lang="fr-FR" sz="1000" dirty="0"/>
                        <a:t>Formules de politesse : </a:t>
                      </a:r>
                      <a:r>
                        <a:rPr lang="fr-FR" sz="1000" dirty="0" err="1"/>
                        <a:t>Please</a:t>
                      </a:r>
                      <a:r>
                        <a:rPr lang="fr-FR" sz="1000" dirty="0"/>
                        <a:t>, </a:t>
                      </a:r>
                      <a:r>
                        <a:rPr lang="fr-FR" sz="1000" dirty="0" err="1"/>
                        <a:t>thank</a:t>
                      </a:r>
                      <a:r>
                        <a:rPr lang="fr-FR" sz="1000" dirty="0"/>
                        <a:t> </a:t>
                      </a:r>
                      <a:r>
                        <a:rPr lang="fr-FR" sz="1000" dirty="0" err="1"/>
                        <a:t>you</a:t>
                      </a:r>
                      <a:r>
                        <a:rPr lang="fr-FR" sz="1000" dirty="0"/>
                        <a:t>, </a:t>
                      </a:r>
                      <a:r>
                        <a:rPr lang="fr-FR" sz="1000" dirty="0" err="1"/>
                        <a:t>bless</a:t>
                      </a:r>
                      <a:r>
                        <a:rPr lang="fr-FR" sz="1000" dirty="0"/>
                        <a:t> </a:t>
                      </a:r>
                      <a:r>
                        <a:rPr lang="fr-FR" sz="1000" dirty="0" err="1"/>
                        <a:t>you</a:t>
                      </a:r>
                      <a:r>
                        <a:rPr lang="fr-FR" sz="1000" dirty="0"/>
                        <a:t> </a:t>
                      </a:r>
                    </a:p>
                    <a:p>
                      <a:pPr algn="ctr"/>
                      <a:r>
                        <a:rPr lang="fr-FR" sz="1000" dirty="0"/>
                        <a:t>Les consignes de classes : Rappel PS, , </a:t>
                      </a:r>
                      <a:r>
                        <a:rPr lang="fr-FR" sz="1000" dirty="0" err="1"/>
                        <a:t>Listen</a:t>
                      </a:r>
                      <a:r>
                        <a:rPr lang="fr-FR" sz="1000" dirty="0"/>
                        <a:t>, Stand up, Be quiet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0118795"/>
                  </a:ext>
                </a:extLst>
              </a:tr>
              <a:tr h="35442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OBJECTIF DE SEQUENCE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FORMULATIONS  LEXIQUE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PHONOLOGIE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GRAMMAIRE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CULTUREL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MINI-PROJET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INTERDISCIPLINARITE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88835321"/>
                  </a:ext>
                </a:extLst>
              </a:tr>
              <a:tr h="18797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Greetings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Apprendre les formules de politesse et de salutation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Name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Dire et demander son nom à quelqu’un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Hello 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Good morning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Goodbye children Miss! 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What’s your name? I am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IDFont+F5"/>
                          <a:cs typeface="Calibri" panose="020F0502020204030204" pitchFamily="34" charset="0"/>
                        </a:rPr>
                        <a:t>Repérage des mots accentués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IDFont+F5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IDFont+F5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IDFont+F5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IDFont+F5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IDFont+F5"/>
                          <a:cs typeface="Calibri" panose="020F0502020204030204" pitchFamily="34" charset="0"/>
                        </a:rPr>
                        <a:t>h/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Be (2</a:t>
                      </a:r>
                      <a:r>
                        <a:rPr lang="fr-FR" sz="1200" baseline="30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ème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pers.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sing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.)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Les salutations en anglais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Les noms en anglais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Exemple d’album : </a:t>
                      </a:r>
                      <a:r>
                        <a:rPr lang="fr-FR" sz="1200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Good night, Spot 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Utiliser la mascotte spécialement prévue pour l’anglais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Chants : « </a:t>
                      </a:r>
                      <a:r>
                        <a:rPr lang="en-GB" sz="1200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Look who’s come to the English class</a:t>
                      </a: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”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“</a:t>
                      </a:r>
                      <a:r>
                        <a:rPr lang="en-GB" sz="1200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Hello Song for Kids</a:t>
                      </a: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”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“</a:t>
                      </a:r>
                      <a:r>
                        <a:rPr lang="en-GB" sz="1200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Goodbye Song for Kids</a:t>
                      </a: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”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Agir, s'exprimer, comprendre à travers les activités artistiques</a:t>
                      </a:r>
                      <a:endParaRPr lang="fr-FR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Actions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Arts du visuel : création de </a:t>
                      </a:r>
                      <a:r>
                        <a:rPr lang="fr-FR" sz="11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marionettes</a:t>
                      </a:r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à doigt/ mascotte/ création de castelet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Arts du son chanter la chanson </a:t>
                      </a:r>
                      <a:r>
                        <a:rPr lang="fr-FR" sz="1100" i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«  Look </a:t>
                      </a:r>
                      <a:r>
                        <a:rPr lang="fr-FR" sz="1100" i="1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who’s</a:t>
                      </a:r>
                      <a:r>
                        <a:rPr lang="fr-FR" sz="1100" i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come </a:t>
                      </a:r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… »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Arts du spectacle vivant : La marionnette fait sa rentrée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19654679"/>
                  </a:ext>
                </a:extLst>
              </a:tr>
              <a:tr h="753681">
                <a:tc gridSpan="7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Greetings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Good Morning, , PINKFONG Songs for Children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5"/>
                        </a:rPr>
                        <a:t>https://www.youtube.com/watch?v=7CuZr1Dz3sk</a:t>
                      </a: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Name : </a:t>
                      </a: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What's your name?   </a:t>
                      </a: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6"/>
                        </a:rPr>
                        <a:t>https://www.youtube.com/watch?v=Uv1JkBL5728</a:t>
                      </a: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110619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4619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1BD3CB3E-053F-48D2-BB7D-89B21E027755}"/>
              </a:ext>
            </a:extLst>
          </p:cNvPr>
          <p:cNvGrpSpPr/>
          <p:nvPr/>
        </p:nvGrpSpPr>
        <p:grpSpPr>
          <a:xfrm>
            <a:off x="368300" y="390991"/>
            <a:ext cx="1301024" cy="785388"/>
            <a:chOff x="56842" y="133815"/>
            <a:chExt cx="1355307" cy="804675"/>
          </a:xfrm>
        </p:grpSpPr>
        <p:pic>
          <p:nvPicPr>
            <p:cNvPr id="5" name="Image 111">
              <a:extLst>
                <a:ext uri="{FF2B5EF4-FFF2-40B4-BE49-F238E27FC236}">
                  <a16:creationId xmlns:a16="http://schemas.microsoft.com/office/drawing/2014/main" id="{62D94CA1-A180-4613-80EE-24DE3AAC7A5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842" y="133815"/>
              <a:ext cx="636812" cy="457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Image 112" descr="entete_mission_LVE">
              <a:extLst>
                <a:ext uri="{FF2B5EF4-FFF2-40B4-BE49-F238E27FC236}">
                  <a16:creationId xmlns:a16="http://schemas.microsoft.com/office/drawing/2014/main" id="{648D5D6A-3B8D-4723-93E9-BCA01A347D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294" r="3778"/>
            <a:stretch>
              <a:fillRect/>
            </a:stretch>
          </p:blipFill>
          <p:spPr bwMode="auto">
            <a:xfrm>
              <a:off x="735874" y="183063"/>
              <a:ext cx="676275" cy="4857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angle 7">
              <a:extLst>
                <a:ext uri="{FF2B5EF4-FFF2-40B4-BE49-F238E27FC236}">
                  <a16:creationId xmlns:a16="http://schemas.microsoft.com/office/drawing/2014/main" id="{04D289AA-92E3-496A-842C-B1AAC32D88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475" y="707658"/>
              <a:ext cx="1096775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2865438" algn="ctr"/>
                  <a:tab pos="5730875" algn="r"/>
                </a:tabLst>
                <a:defRPr/>
              </a:pP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        1</a:t>
              </a:r>
              <a:r>
                <a:rPr kumimoji="0" lang="fr-FR" altLang="fr-FR" sz="900" b="0" i="0" u="none" strike="noStrike" kern="0" cap="none" spc="0" normalizeH="0" baseline="3000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er</a:t>
              </a: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 degr</a:t>
              </a: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é</a:t>
              </a:r>
              <a:r>
                <a:rPr kumimoji="0" lang="fr-FR" altLang="fr-FR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imes New Roman" panose="02020603050405020304" pitchFamily="18" charset="0"/>
                </a:rPr>
                <a:t> </a:t>
              </a:r>
              <a:endParaRPr kumimoji="0" lang="fr-FR" alt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</p:grpSp>
      <p:pic>
        <p:nvPicPr>
          <p:cNvPr id="8" name="Image 110">
            <a:extLst>
              <a:ext uri="{FF2B5EF4-FFF2-40B4-BE49-F238E27FC236}">
                <a16:creationId xmlns:a16="http://schemas.microsoft.com/office/drawing/2014/main" id="{BFA841C1-645F-446D-941F-F490AC165F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3088" y="201993"/>
            <a:ext cx="9980611" cy="474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7866F60-B81F-4935-93E8-79908E37EFED}"/>
              </a:ext>
            </a:extLst>
          </p:cNvPr>
          <p:cNvSpPr/>
          <p:nvPr/>
        </p:nvSpPr>
        <p:spPr>
          <a:xfrm>
            <a:off x="4062430" y="823313"/>
            <a:ext cx="40671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sz="1400" b="1" u="sng" dirty="0">
                <a:solidFill>
                  <a:srgbClr val="0000F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PÛø/c˛"/>
              </a:rPr>
              <a:t>PROGRAMMATION     ANGLAIS      CYCLE 1  </a:t>
            </a:r>
            <a:r>
              <a:rPr lang="fr-FR" sz="1400" b="1" u="sng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PÛø/c˛"/>
              </a:rPr>
              <a:t>Période 3</a:t>
            </a:r>
            <a:endParaRPr lang="fr-FR" sz="1200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74A50D28-75CA-4142-9CB5-C1DDCF5AC8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990668"/>
              </p:ext>
            </p:extLst>
          </p:nvPr>
        </p:nvGraphicFramePr>
        <p:xfrm>
          <a:off x="368300" y="1214268"/>
          <a:ext cx="11585161" cy="55303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5023">
                  <a:extLst>
                    <a:ext uri="{9D8B030D-6E8A-4147-A177-3AD203B41FA5}">
                      <a16:colId xmlns:a16="http://schemas.microsoft.com/office/drawing/2014/main" val="213615655"/>
                    </a:ext>
                  </a:extLst>
                </a:gridCol>
                <a:gridCol w="1655023">
                  <a:extLst>
                    <a:ext uri="{9D8B030D-6E8A-4147-A177-3AD203B41FA5}">
                      <a16:colId xmlns:a16="http://schemas.microsoft.com/office/drawing/2014/main" val="197295105"/>
                    </a:ext>
                  </a:extLst>
                </a:gridCol>
                <a:gridCol w="1655023">
                  <a:extLst>
                    <a:ext uri="{9D8B030D-6E8A-4147-A177-3AD203B41FA5}">
                      <a16:colId xmlns:a16="http://schemas.microsoft.com/office/drawing/2014/main" val="3889046895"/>
                    </a:ext>
                  </a:extLst>
                </a:gridCol>
                <a:gridCol w="1655023">
                  <a:extLst>
                    <a:ext uri="{9D8B030D-6E8A-4147-A177-3AD203B41FA5}">
                      <a16:colId xmlns:a16="http://schemas.microsoft.com/office/drawing/2014/main" val="491634460"/>
                    </a:ext>
                  </a:extLst>
                </a:gridCol>
                <a:gridCol w="1655023">
                  <a:extLst>
                    <a:ext uri="{9D8B030D-6E8A-4147-A177-3AD203B41FA5}">
                      <a16:colId xmlns:a16="http://schemas.microsoft.com/office/drawing/2014/main" val="2045208807"/>
                    </a:ext>
                  </a:extLst>
                </a:gridCol>
                <a:gridCol w="1655023">
                  <a:extLst>
                    <a:ext uri="{9D8B030D-6E8A-4147-A177-3AD203B41FA5}">
                      <a16:colId xmlns:a16="http://schemas.microsoft.com/office/drawing/2014/main" val="3536112923"/>
                    </a:ext>
                  </a:extLst>
                </a:gridCol>
                <a:gridCol w="1655023">
                  <a:extLst>
                    <a:ext uri="{9D8B030D-6E8A-4147-A177-3AD203B41FA5}">
                      <a16:colId xmlns:a16="http://schemas.microsoft.com/office/drawing/2014/main" val="8588902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OBJECTIF DE SEQUENCE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FORMULATIONS  LEXIQUE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PHONOLOGIE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GRAMMAIRE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CULTUREL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MINI-PROJET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INTERDISCIPLINARITE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88835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Name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Présentation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(la marionnette se présente)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Christmas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Exprimer un souhait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 am …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Merry Christmas! 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Happy New Year!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IDFont+F5"/>
                          <a:cs typeface="Calibri" panose="020F0502020204030204" pitchFamily="34" charset="0"/>
                        </a:rPr>
                        <a:t>Intonation 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IDFont+F5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IDFont+F5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IDFont+F5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IDFont+F5"/>
                          <a:cs typeface="Calibri" panose="020F0502020204030204" pitchFamily="34" charset="0"/>
                        </a:rPr>
                        <a:t>Schéma 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intonatif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Be (1ère pers. Sing.)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Les prénoms en anglais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Noël en pays anglophone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Puppet show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Exemple</a:t>
                      </a: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GB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d’albums</a:t>
                      </a: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: </a:t>
                      </a:r>
                      <a:r>
                        <a:rPr lang="en-GB" sz="1200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Spot goes to school,</a:t>
                      </a: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Spot’s first Christmas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i="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Apprendre</a:t>
                      </a:r>
                      <a:r>
                        <a:rPr lang="en-GB" sz="1200" i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le </a:t>
                      </a: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refrain du chant de </a:t>
                      </a:r>
                      <a:r>
                        <a:rPr lang="en-GB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noël</a:t>
                      </a: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Chants : “</a:t>
                      </a:r>
                      <a:r>
                        <a:rPr lang="en-GB" sz="1200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We wish you a merry Christmas</a:t>
                      </a: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”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Agir, s'exprimer, comprendre à travers les activités artistiques</a:t>
                      </a:r>
                      <a:endParaRPr lang="fr-FR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Prendre le matériel demandé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Take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, marker, crayon,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paper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836756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Feelings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Comprendre que l’on lui demande comment il va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How are you? I’m fine </a:t>
                      </a:r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/ happy/ sad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Identification de l’intonation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(joie colère …)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Be (2</a:t>
                      </a:r>
                      <a:r>
                        <a:rPr lang="fr-FR" sz="1200" baseline="30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ème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pers.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sing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Storytelling 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GB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Exemple</a:t>
                      </a: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: </a:t>
                      </a:r>
                      <a:r>
                        <a:rPr lang="en-GB" sz="1200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Get well, Spot, Spot’s feeling</a:t>
                      </a: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fr-FR" sz="1200" b="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Agir, s'exprimer, comprendre à travers les activités artistiques</a:t>
                      </a:r>
                      <a:endParaRPr lang="fr-FR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42851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Age</a:t>
                      </a: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Comprendre que l’on lui demande son âge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Dire son âge 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How old are you? 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I’m </a:t>
                      </a: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three/four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Repérage des mots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accentués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En anglais, l’âge s’exprime avec 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 verbe « être ». 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Birthday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party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Storytelling 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Album: 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GB" sz="1200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1, 2, 3 to the zoo, Eric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Spot can count</a:t>
                      </a:r>
                      <a:r>
                        <a:rPr lang="en-GB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fr-FR" sz="1200" b="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Agir, s'exprimer, comprendre à travers les activités artistiques</a:t>
                      </a:r>
                      <a:endParaRPr lang="fr-FR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06189705"/>
                  </a:ext>
                </a:extLst>
              </a:tr>
              <a:tr h="370840">
                <a:tc gridSpan="7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Color</a:t>
                      </a: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200" u="none" strike="noStrike" dirty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5" tooltip="Pete the Cat: I Love My White Shoes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Pete the Cat: I Love My White Shoes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100" u="sng" dirty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https://www.youtube.com/watch?v=fj_z6zGQVyM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Feeling</a:t>
                      </a: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200" b="1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Hello Song for Kids | Greeting Song for Kids | The Singing Walrus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100" u="sng" dirty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https://www.youtube.com/watch?v=gghDRJVxFxU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Age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200" b="1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Happy Birthday To You! (Traditional) First Time on YouTube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u="sng" dirty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https://www.youtube.com/watch?v=qCJSNMqub8g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r>
                        <a:rPr lang="en-GB" sz="1200" b="1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The Adventures of Spot- Spot's Birthday Party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100" u="sng" dirty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https://www.youtube.com/watch?v=ysEPmNfBquo</a:t>
                      </a:r>
                      <a:endParaRPr 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55671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827090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1BD3CB3E-053F-48D2-BB7D-89B21E027755}"/>
              </a:ext>
            </a:extLst>
          </p:cNvPr>
          <p:cNvGrpSpPr/>
          <p:nvPr/>
        </p:nvGrpSpPr>
        <p:grpSpPr>
          <a:xfrm>
            <a:off x="368300" y="390991"/>
            <a:ext cx="1301024" cy="785388"/>
            <a:chOff x="56842" y="133815"/>
            <a:chExt cx="1355307" cy="804675"/>
          </a:xfrm>
        </p:grpSpPr>
        <p:pic>
          <p:nvPicPr>
            <p:cNvPr id="5" name="Image 111">
              <a:extLst>
                <a:ext uri="{FF2B5EF4-FFF2-40B4-BE49-F238E27FC236}">
                  <a16:creationId xmlns:a16="http://schemas.microsoft.com/office/drawing/2014/main" id="{62D94CA1-A180-4613-80EE-24DE3AAC7A5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842" y="133815"/>
              <a:ext cx="636812" cy="457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Image 112" descr="entete_mission_LVE">
              <a:extLst>
                <a:ext uri="{FF2B5EF4-FFF2-40B4-BE49-F238E27FC236}">
                  <a16:creationId xmlns:a16="http://schemas.microsoft.com/office/drawing/2014/main" id="{648D5D6A-3B8D-4723-93E9-BCA01A347D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294" r="3778"/>
            <a:stretch>
              <a:fillRect/>
            </a:stretch>
          </p:blipFill>
          <p:spPr bwMode="auto">
            <a:xfrm>
              <a:off x="735874" y="183063"/>
              <a:ext cx="676275" cy="4857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angle 7">
              <a:extLst>
                <a:ext uri="{FF2B5EF4-FFF2-40B4-BE49-F238E27FC236}">
                  <a16:creationId xmlns:a16="http://schemas.microsoft.com/office/drawing/2014/main" id="{04D289AA-92E3-496A-842C-B1AAC32D88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475" y="707658"/>
              <a:ext cx="1096775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2865438" algn="ctr"/>
                  <a:tab pos="5730875" algn="r"/>
                </a:tabLst>
                <a:defRPr/>
              </a:pP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        1</a:t>
              </a:r>
              <a:r>
                <a:rPr kumimoji="0" lang="fr-FR" altLang="fr-FR" sz="900" b="0" i="0" u="none" strike="noStrike" kern="0" cap="none" spc="0" normalizeH="0" baseline="3000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er</a:t>
              </a: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 degr</a:t>
              </a: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é</a:t>
              </a:r>
              <a:r>
                <a:rPr kumimoji="0" lang="fr-FR" altLang="fr-FR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imes New Roman" panose="02020603050405020304" pitchFamily="18" charset="0"/>
                </a:rPr>
                <a:t> </a:t>
              </a:r>
              <a:endParaRPr kumimoji="0" lang="fr-FR" alt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</p:grpSp>
      <p:pic>
        <p:nvPicPr>
          <p:cNvPr id="8" name="Image 110">
            <a:extLst>
              <a:ext uri="{FF2B5EF4-FFF2-40B4-BE49-F238E27FC236}">
                <a16:creationId xmlns:a16="http://schemas.microsoft.com/office/drawing/2014/main" id="{BFA841C1-645F-446D-941F-F490AC165F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3088" y="201993"/>
            <a:ext cx="9980611" cy="474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7866F60-B81F-4935-93E8-79908E37EFED}"/>
              </a:ext>
            </a:extLst>
          </p:cNvPr>
          <p:cNvSpPr/>
          <p:nvPr/>
        </p:nvSpPr>
        <p:spPr>
          <a:xfrm>
            <a:off x="4062432" y="925027"/>
            <a:ext cx="40671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sz="1400" b="1" u="sng" dirty="0">
                <a:solidFill>
                  <a:srgbClr val="0000F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PÛø/c˛"/>
              </a:rPr>
              <a:t>PROGRAMMATION     ANGLAIS      CYCLE 1  </a:t>
            </a:r>
            <a:r>
              <a:rPr lang="fr-FR" sz="1400" b="1" u="sng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PÛø/c˛"/>
              </a:rPr>
              <a:t>Période 4</a:t>
            </a:r>
            <a:endParaRPr lang="fr-FR" sz="1200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74A50D28-75CA-4142-9CB5-C1DDCF5AC8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4252669"/>
              </p:ext>
            </p:extLst>
          </p:nvPr>
        </p:nvGraphicFramePr>
        <p:xfrm>
          <a:off x="368300" y="1346653"/>
          <a:ext cx="11585161" cy="45168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5023">
                  <a:extLst>
                    <a:ext uri="{9D8B030D-6E8A-4147-A177-3AD203B41FA5}">
                      <a16:colId xmlns:a16="http://schemas.microsoft.com/office/drawing/2014/main" val="213615655"/>
                    </a:ext>
                  </a:extLst>
                </a:gridCol>
                <a:gridCol w="1655023">
                  <a:extLst>
                    <a:ext uri="{9D8B030D-6E8A-4147-A177-3AD203B41FA5}">
                      <a16:colId xmlns:a16="http://schemas.microsoft.com/office/drawing/2014/main" val="197295105"/>
                    </a:ext>
                  </a:extLst>
                </a:gridCol>
                <a:gridCol w="1655023">
                  <a:extLst>
                    <a:ext uri="{9D8B030D-6E8A-4147-A177-3AD203B41FA5}">
                      <a16:colId xmlns:a16="http://schemas.microsoft.com/office/drawing/2014/main" val="3889046895"/>
                    </a:ext>
                  </a:extLst>
                </a:gridCol>
                <a:gridCol w="1655023">
                  <a:extLst>
                    <a:ext uri="{9D8B030D-6E8A-4147-A177-3AD203B41FA5}">
                      <a16:colId xmlns:a16="http://schemas.microsoft.com/office/drawing/2014/main" val="491634460"/>
                    </a:ext>
                  </a:extLst>
                </a:gridCol>
                <a:gridCol w="1655023">
                  <a:extLst>
                    <a:ext uri="{9D8B030D-6E8A-4147-A177-3AD203B41FA5}">
                      <a16:colId xmlns:a16="http://schemas.microsoft.com/office/drawing/2014/main" val="2045208807"/>
                    </a:ext>
                  </a:extLst>
                </a:gridCol>
                <a:gridCol w="1441489">
                  <a:extLst>
                    <a:ext uri="{9D8B030D-6E8A-4147-A177-3AD203B41FA5}">
                      <a16:colId xmlns:a16="http://schemas.microsoft.com/office/drawing/2014/main" val="3536112923"/>
                    </a:ext>
                  </a:extLst>
                </a:gridCol>
                <a:gridCol w="1868557">
                  <a:extLst>
                    <a:ext uri="{9D8B030D-6E8A-4147-A177-3AD203B41FA5}">
                      <a16:colId xmlns:a16="http://schemas.microsoft.com/office/drawing/2014/main" val="8588902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OBJECTIF DE SEQUENCE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FORMULATIONS  LEXIQUE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PHONOLOGIE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GRAMMAIRE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CULTUREL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MINI-PROJET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INTERDISCIPLINARITE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88835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Body 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Répéter des mots en mimant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Les parties du corps : </a:t>
                      </a: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head</a:t>
                      </a: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hand,  , foot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IDFont+F5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IDFont+F5"/>
                          <a:cs typeface="Calibri" panose="020F0502020204030204" pitchFamily="34" charset="0"/>
                        </a:rPr>
                        <a:t>Repérage du schéma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intonatif (descendant ou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ascendant)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Le rythme de la phrase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IDFont+F5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IDFont+F5"/>
                          <a:cs typeface="Calibri" panose="020F0502020204030204" pitchFamily="34" charset="0"/>
                        </a:rPr>
                        <a:t>/z/ du morphème «s» du pluriel (hands, knees)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Comptines / chants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IDFont+F5"/>
                          <a:cs typeface="Calibri" panose="020F0502020204030204" pitchFamily="34" charset="0"/>
                        </a:rPr>
                        <a:t>Partie du corps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IDFont+F5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Jeu de Simon says… 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fr-FR" sz="11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Agir, s'exprimer, comprendre à travers les activités artistiques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83675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Easter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Réagir à des consignes données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Easter, bunny, egg, crab</a:t>
                      </a:r>
                      <a:endParaRPr lang="fr-FR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Look for eggs !</a:t>
                      </a:r>
                      <a:endParaRPr lang="fr-FR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/th/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/h/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Impératif 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Parallèle</a:t>
                      </a: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: les fêtes de Pâques 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Les jeux 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Exemple d’album: </a:t>
                      </a:r>
                      <a:r>
                        <a:rPr lang="en-GB" sz="1200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Spot’s first Easter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Crab  hunt 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Parcours 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79456826"/>
                  </a:ext>
                </a:extLst>
              </a:tr>
              <a:tr h="370840">
                <a:tc gridSpan="7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Body</a:t>
                      </a: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b="1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I've Got the Rhythm | Body Parts Songs | </a:t>
                      </a:r>
                      <a:r>
                        <a:rPr lang="en-US" sz="1000" b="1" i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Pinkfong</a:t>
                      </a:r>
                      <a:r>
                        <a:rPr lang="en-US" sz="1000" b="1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Songs for Children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u="sng" dirty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https://www.youtube.com/watch?v=C2WJ2bWTV2g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AC1C72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b="1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"My Body" by ABCmouse.com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u="sng" dirty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https://www.youtube.com/watch?v=-6-Q1yTEx54</a:t>
                      </a:r>
                      <a:endParaRPr lang="en-US" sz="900" u="sng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US" sz="900" u="sng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Easter </a:t>
                      </a:r>
                      <a:endParaRPr lang="fr-FR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1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The Way The Bunny Hops</a:t>
                      </a:r>
                      <a:r>
                        <a:rPr lang="en-GB" sz="900" b="1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900" b="1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Easter Bunny Song  for Kid</a:t>
                      </a:r>
                      <a:r>
                        <a:rPr lang="en-GB" sz="900" b="1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900" b="1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The </a:t>
                      </a:r>
                      <a:r>
                        <a:rPr lang="en-US" sz="900" b="1" i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Kiboomers</a:t>
                      </a:r>
                      <a:endParaRPr lang="fr-FR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800" u="sng" dirty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https://www.youtube.com/watch?v=hb9tt7LiYrc</a:t>
                      </a:r>
                      <a:endParaRPr lang="fr-FR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155350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88148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1BD3CB3E-053F-48D2-BB7D-89B21E027755}"/>
              </a:ext>
            </a:extLst>
          </p:cNvPr>
          <p:cNvGrpSpPr/>
          <p:nvPr/>
        </p:nvGrpSpPr>
        <p:grpSpPr>
          <a:xfrm>
            <a:off x="368300" y="390991"/>
            <a:ext cx="1301024" cy="785388"/>
            <a:chOff x="56842" y="133815"/>
            <a:chExt cx="1355307" cy="804675"/>
          </a:xfrm>
        </p:grpSpPr>
        <p:pic>
          <p:nvPicPr>
            <p:cNvPr id="5" name="Image 111">
              <a:extLst>
                <a:ext uri="{FF2B5EF4-FFF2-40B4-BE49-F238E27FC236}">
                  <a16:creationId xmlns:a16="http://schemas.microsoft.com/office/drawing/2014/main" id="{62D94CA1-A180-4613-80EE-24DE3AAC7A5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842" y="133815"/>
              <a:ext cx="636812" cy="457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Image 112" descr="entete_mission_LVE">
              <a:extLst>
                <a:ext uri="{FF2B5EF4-FFF2-40B4-BE49-F238E27FC236}">
                  <a16:creationId xmlns:a16="http://schemas.microsoft.com/office/drawing/2014/main" id="{648D5D6A-3B8D-4723-93E9-BCA01A347D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294" r="3778"/>
            <a:stretch>
              <a:fillRect/>
            </a:stretch>
          </p:blipFill>
          <p:spPr bwMode="auto">
            <a:xfrm>
              <a:off x="735874" y="183063"/>
              <a:ext cx="676275" cy="4857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angle 7">
              <a:extLst>
                <a:ext uri="{FF2B5EF4-FFF2-40B4-BE49-F238E27FC236}">
                  <a16:creationId xmlns:a16="http://schemas.microsoft.com/office/drawing/2014/main" id="{04D289AA-92E3-496A-842C-B1AAC32D88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475" y="707658"/>
              <a:ext cx="1096775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2865438" algn="ctr"/>
                  <a:tab pos="5730875" algn="r"/>
                </a:tabLst>
                <a:defRPr/>
              </a:pP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        1</a:t>
              </a:r>
              <a:r>
                <a:rPr kumimoji="0" lang="fr-FR" altLang="fr-FR" sz="900" b="0" i="0" u="none" strike="noStrike" kern="0" cap="none" spc="0" normalizeH="0" baseline="3000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er</a:t>
              </a: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 degr</a:t>
              </a: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é</a:t>
              </a:r>
              <a:r>
                <a:rPr kumimoji="0" lang="fr-FR" altLang="fr-FR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imes New Roman" panose="02020603050405020304" pitchFamily="18" charset="0"/>
                </a:rPr>
                <a:t> </a:t>
              </a:r>
              <a:endParaRPr kumimoji="0" lang="fr-FR" alt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</p:grpSp>
      <p:pic>
        <p:nvPicPr>
          <p:cNvPr id="8" name="Image 110">
            <a:extLst>
              <a:ext uri="{FF2B5EF4-FFF2-40B4-BE49-F238E27FC236}">
                <a16:creationId xmlns:a16="http://schemas.microsoft.com/office/drawing/2014/main" id="{BFA841C1-645F-446D-941F-F490AC165F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3088" y="201993"/>
            <a:ext cx="9980611" cy="474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7866F60-B81F-4935-93E8-79908E37EFED}"/>
              </a:ext>
            </a:extLst>
          </p:cNvPr>
          <p:cNvSpPr/>
          <p:nvPr/>
        </p:nvSpPr>
        <p:spPr>
          <a:xfrm>
            <a:off x="4062432" y="925027"/>
            <a:ext cx="40671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sz="1400" b="1" u="sng" dirty="0">
                <a:solidFill>
                  <a:srgbClr val="0000F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PÛø/c˛"/>
              </a:rPr>
              <a:t>PROGRAMMATION     ANGLAIS      CYCLE 1  </a:t>
            </a:r>
            <a:r>
              <a:rPr lang="fr-FR" sz="1400" b="1" u="sng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PÛø/c˛"/>
              </a:rPr>
              <a:t>Période 5</a:t>
            </a:r>
            <a:endParaRPr lang="fr-FR" sz="1200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74A50D28-75CA-4142-9CB5-C1DDCF5AC8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4814140"/>
              </p:ext>
            </p:extLst>
          </p:nvPr>
        </p:nvGraphicFramePr>
        <p:xfrm>
          <a:off x="505901" y="1982757"/>
          <a:ext cx="11555896" cy="15483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5758">
                  <a:extLst>
                    <a:ext uri="{9D8B030D-6E8A-4147-A177-3AD203B41FA5}">
                      <a16:colId xmlns:a16="http://schemas.microsoft.com/office/drawing/2014/main" val="213615655"/>
                    </a:ext>
                  </a:extLst>
                </a:gridCol>
                <a:gridCol w="1655023">
                  <a:extLst>
                    <a:ext uri="{9D8B030D-6E8A-4147-A177-3AD203B41FA5}">
                      <a16:colId xmlns:a16="http://schemas.microsoft.com/office/drawing/2014/main" val="197295105"/>
                    </a:ext>
                  </a:extLst>
                </a:gridCol>
                <a:gridCol w="1655023">
                  <a:extLst>
                    <a:ext uri="{9D8B030D-6E8A-4147-A177-3AD203B41FA5}">
                      <a16:colId xmlns:a16="http://schemas.microsoft.com/office/drawing/2014/main" val="3889046895"/>
                    </a:ext>
                  </a:extLst>
                </a:gridCol>
                <a:gridCol w="1655023">
                  <a:extLst>
                    <a:ext uri="{9D8B030D-6E8A-4147-A177-3AD203B41FA5}">
                      <a16:colId xmlns:a16="http://schemas.microsoft.com/office/drawing/2014/main" val="491634460"/>
                    </a:ext>
                  </a:extLst>
                </a:gridCol>
                <a:gridCol w="1655023">
                  <a:extLst>
                    <a:ext uri="{9D8B030D-6E8A-4147-A177-3AD203B41FA5}">
                      <a16:colId xmlns:a16="http://schemas.microsoft.com/office/drawing/2014/main" val="2045208807"/>
                    </a:ext>
                  </a:extLst>
                </a:gridCol>
                <a:gridCol w="1441489">
                  <a:extLst>
                    <a:ext uri="{9D8B030D-6E8A-4147-A177-3AD203B41FA5}">
                      <a16:colId xmlns:a16="http://schemas.microsoft.com/office/drawing/2014/main" val="3536112923"/>
                    </a:ext>
                  </a:extLst>
                </a:gridCol>
                <a:gridCol w="1868557">
                  <a:extLst>
                    <a:ext uri="{9D8B030D-6E8A-4147-A177-3AD203B41FA5}">
                      <a16:colId xmlns:a16="http://schemas.microsoft.com/office/drawing/2014/main" val="8588902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OBJECTIF DE SEQUENCE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FORMULATIONS  LEXIQUE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PHONOLOGIE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GRAMMAIRE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CULTUREL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MINI-PROJET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INTERDISCIPLINARITE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88835321"/>
                  </a:ext>
                </a:extLst>
              </a:tr>
              <a:tr h="3537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Food</a:t>
                      </a: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fr-FR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Poser des questions sur la nourriture et y répondre</a:t>
                      </a:r>
                      <a:endParaRPr lang="fr-FR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What is it ?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Food:  </a:t>
                      </a:r>
                      <a:r>
                        <a:rPr lang="en-GB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milk, apple </a:t>
                      </a: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, orange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Insister sur l’intonation descendante des phrases interrogatives  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is 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Quelques plats traditionnels britanniques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Breakfast 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Puppet 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Exemple d’albums: </a:t>
                      </a:r>
                      <a:r>
                        <a:rPr lang="en-GB" sz="1200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Spot can bake a cake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Spot goes on holidays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fr-FR" sz="11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Agir, s'exprimer, comprendre à travers les activités artistiques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836756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76073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1BD3CB3E-053F-48D2-BB7D-89B21E027755}"/>
              </a:ext>
            </a:extLst>
          </p:cNvPr>
          <p:cNvGrpSpPr/>
          <p:nvPr/>
        </p:nvGrpSpPr>
        <p:grpSpPr>
          <a:xfrm>
            <a:off x="368300" y="390991"/>
            <a:ext cx="1301024" cy="785388"/>
            <a:chOff x="56842" y="133815"/>
            <a:chExt cx="1355307" cy="804675"/>
          </a:xfrm>
        </p:grpSpPr>
        <p:pic>
          <p:nvPicPr>
            <p:cNvPr id="5" name="Image 111">
              <a:extLst>
                <a:ext uri="{FF2B5EF4-FFF2-40B4-BE49-F238E27FC236}">
                  <a16:creationId xmlns:a16="http://schemas.microsoft.com/office/drawing/2014/main" id="{62D94CA1-A180-4613-80EE-24DE3AAC7A5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842" y="133815"/>
              <a:ext cx="636812" cy="457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Image 112" descr="entete_mission_LVE">
              <a:extLst>
                <a:ext uri="{FF2B5EF4-FFF2-40B4-BE49-F238E27FC236}">
                  <a16:creationId xmlns:a16="http://schemas.microsoft.com/office/drawing/2014/main" id="{648D5D6A-3B8D-4723-93E9-BCA01A347D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294" r="3778"/>
            <a:stretch>
              <a:fillRect/>
            </a:stretch>
          </p:blipFill>
          <p:spPr bwMode="auto">
            <a:xfrm>
              <a:off x="735874" y="183063"/>
              <a:ext cx="676275" cy="4857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angle 7">
              <a:extLst>
                <a:ext uri="{FF2B5EF4-FFF2-40B4-BE49-F238E27FC236}">
                  <a16:creationId xmlns:a16="http://schemas.microsoft.com/office/drawing/2014/main" id="{04D289AA-92E3-496A-842C-B1AAC32D88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475" y="707658"/>
              <a:ext cx="1096775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2865438" algn="ctr"/>
                  <a:tab pos="5730875" algn="r"/>
                </a:tabLst>
                <a:defRPr/>
              </a:pP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        1</a:t>
              </a:r>
              <a:r>
                <a:rPr kumimoji="0" lang="fr-FR" altLang="fr-FR" sz="900" b="0" i="0" u="none" strike="noStrike" kern="0" cap="none" spc="0" normalizeH="0" baseline="3000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er</a:t>
              </a: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 degr</a:t>
              </a: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é</a:t>
              </a:r>
              <a:r>
                <a:rPr kumimoji="0" lang="fr-FR" altLang="fr-FR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imes New Roman" panose="02020603050405020304" pitchFamily="18" charset="0"/>
                </a:rPr>
                <a:t> </a:t>
              </a:r>
              <a:endParaRPr kumimoji="0" lang="fr-FR" alt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</p:grpSp>
      <p:pic>
        <p:nvPicPr>
          <p:cNvPr id="8" name="Image 110">
            <a:extLst>
              <a:ext uri="{FF2B5EF4-FFF2-40B4-BE49-F238E27FC236}">
                <a16:creationId xmlns:a16="http://schemas.microsoft.com/office/drawing/2014/main" id="{BFA841C1-645F-446D-941F-F490AC165F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3088" y="201993"/>
            <a:ext cx="9980611" cy="474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7866F60-B81F-4935-93E8-79908E37EFED}"/>
              </a:ext>
            </a:extLst>
          </p:cNvPr>
          <p:cNvSpPr/>
          <p:nvPr/>
        </p:nvSpPr>
        <p:spPr>
          <a:xfrm>
            <a:off x="4062432" y="925027"/>
            <a:ext cx="40671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sz="1400" b="1" u="sng" dirty="0">
                <a:solidFill>
                  <a:srgbClr val="0000F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PÛø/c˛"/>
              </a:rPr>
              <a:t>PROGRAMMATION     ANGLAIS      CYCLE 1  </a:t>
            </a:r>
            <a:r>
              <a:rPr lang="fr-FR" sz="1400" b="1" u="sng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PÛø/c˛"/>
              </a:rPr>
              <a:t>Période 4</a:t>
            </a:r>
            <a:endParaRPr lang="fr-FR" sz="1200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74A50D28-75CA-4142-9CB5-C1DDCF5AC8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0005480"/>
              </p:ext>
            </p:extLst>
          </p:nvPr>
        </p:nvGraphicFramePr>
        <p:xfrm>
          <a:off x="368300" y="1214268"/>
          <a:ext cx="11569148" cy="52391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9010">
                  <a:extLst>
                    <a:ext uri="{9D8B030D-6E8A-4147-A177-3AD203B41FA5}">
                      <a16:colId xmlns:a16="http://schemas.microsoft.com/office/drawing/2014/main" val="213615655"/>
                    </a:ext>
                  </a:extLst>
                </a:gridCol>
                <a:gridCol w="1655023">
                  <a:extLst>
                    <a:ext uri="{9D8B030D-6E8A-4147-A177-3AD203B41FA5}">
                      <a16:colId xmlns:a16="http://schemas.microsoft.com/office/drawing/2014/main" val="197295105"/>
                    </a:ext>
                  </a:extLst>
                </a:gridCol>
                <a:gridCol w="1655023">
                  <a:extLst>
                    <a:ext uri="{9D8B030D-6E8A-4147-A177-3AD203B41FA5}">
                      <a16:colId xmlns:a16="http://schemas.microsoft.com/office/drawing/2014/main" val="3889046895"/>
                    </a:ext>
                  </a:extLst>
                </a:gridCol>
                <a:gridCol w="1655023">
                  <a:extLst>
                    <a:ext uri="{9D8B030D-6E8A-4147-A177-3AD203B41FA5}">
                      <a16:colId xmlns:a16="http://schemas.microsoft.com/office/drawing/2014/main" val="491634460"/>
                    </a:ext>
                  </a:extLst>
                </a:gridCol>
                <a:gridCol w="1655023">
                  <a:extLst>
                    <a:ext uri="{9D8B030D-6E8A-4147-A177-3AD203B41FA5}">
                      <a16:colId xmlns:a16="http://schemas.microsoft.com/office/drawing/2014/main" val="2045208807"/>
                    </a:ext>
                  </a:extLst>
                </a:gridCol>
                <a:gridCol w="1441489">
                  <a:extLst>
                    <a:ext uri="{9D8B030D-6E8A-4147-A177-3AD203B41FA5}">
                      <a16:colId xmlns:a16="http://schemas.microsoft.com/office/drawing/2014/main" val="3536112923"/>
                    </a:ext>
                  </a:extLst>
                </a:gridCol>
                <a:gridCol w="1868557">
                  <a:extLst>
                    <a:ext uri="{9D8B030D-6E8A-4147-A177-3AD203B41FA5}">
                      <a16:colId xmlns:a16="http://schemas.microsoft.com/office/drawing/2014/main" val="858890244"/>
                    </a:ext>
                  </a:extLst>
                </a:gridCol>
              </a:tblGrid>
              <a:tr h="370840">
                <a:tc gridSpan="7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Appel : Who’s missing ? … is missing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Météo</a:t>
                      </a: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</a:t>
                      </a: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rituel</a:t>
                      </a: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: What’s the weather like today? It’s sunny, cloudy, windy, raining….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Date </a:t>
                      </a:r>
                      <a:r>
                        <a:rPr lang="en-US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</a:t>
                      </a: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rituel</a:t>
                      </a: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: What’s the day today? Today is Monday.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Formules</a:t>
                      </a: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de politesse : Please, thank you, bless you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Les </a:t>
                      </a:r>
                      <a:r>
                        <a:rPr lang="en-US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consignes</a:t>
                      </a: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de classes :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Well done, Repeat , take, give me, point to, Take a pencil, crayon, marker, paper,  Come here ! Don’t run ! </a:t>
                      </a: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85356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OBJECTIF DE SEQUENCE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FORMULATIONS  LEXIQUE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PHONOLOGIE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GRAMMAIRE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CULTUREL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MINI-PROJET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INTERDISCIPLINARITE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88835321"/>
                  </a:ext>
                </a:extLst>
              </a:tr>
              <a:tr h="3537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Animals 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Nommer quelques animaux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What is it ? 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Cow, dog; sheep, duck, pig, horse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Ee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/i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W questions 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Jeux traditionnels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: Duck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duck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goose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Puppet show 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Lecture </a:t>
                      </a:r>
                      <a:r>
                        <a:rPr lang="en-GB" sz="1200" b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d’album</a:t>
                      </a: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:</a:t>
                      </a: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GB" sz="1200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Brown bear</a:t>
                      </a: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GB" sz="1200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Spot goes to the farm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Cris d’animaux en anglais 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Chants du recueil de chants :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Old Mc Donald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had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a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farm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Agir, s’exprimer, comprendre à travers des activités artistiques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83675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Easter</a:t>
                      </a: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Réagir à des consignes données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Easter, bunny, egg, crab</a:t>
                      </a:r>
                      <a:endParaRPr lang="fr-FR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Look for egg! /crab</a:t>
                      </a:r>
                      <a:endParaRPr lang="fr-FR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/th/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/h/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Impératif 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Parallèle</a:t>
                      </a: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: les fêtes de Pâques 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Les jeux 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Easter bunny says (</a:t>
                      </a:r>
                      <a:r>
                        <a:rPr lang="en-GB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Easter bunny says hop left/right, touch , ears)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Parcours 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79456826"/>
                  </a:ext>
                </a:extLst>
              </a:tr>
              <a:tr h="353430">
                <a:tc gridSpan="7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05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Animals 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050" b="1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Old MacDonald Had a Farm, Kids nursery rhymes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000" u="sng" dirty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https://www.youtube.com/watch?v=EGymN-Lc87M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05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Easter</a:t>
                      </a:r>
                      <a:r>
                        <a:rPr lang="en-GB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050" b="1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Boom </a:t>
                      </a:r>
                      <a:r>
                        <a:rPr lang="en-GB" sz="1050" b="1" i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Chicka</a:t>
                      </a:r>
                      <a:r>
                        <a:rPr lang="en-GB" sz="1050" b="1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Boom Easter Songs for Kids, Camp Song, Dance &amp; Action song for Kids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000" u="sng" dirty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https://www.youtube.com/watch?v=sOVFn2oZXWE</a:t>
                      </a:r>
                      <a:endParaRPr lang="en-GB" sz="1000" u="sng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155350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6524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1BD3CB3E-053F-48D2-BB7D-89B21E027755}"/>
              </a:ext>
            </a:extLst>
          </p:cNvPr>
          <p:cNvGrpSpPr/>
          <p:nvPr/>
        </p:nvGrpSpPr>
        <p:grpSpPr>
          <a:xfrm>
            <a:off x="368300" y="390991"/>
            <a:ext cx="1301024" cy="785388"/>
            <a:chOff x="56842" y="133815"/>
            <a:chExt cx="1355307" cy="804675"/>
          </a:xfrm>
        </p:grpSpPr>
        <p:pic>
          <p:nvPicPr>
            <p:cNvPr id="5" name="Image 111">
              <a:extLst>
                <a:ext uri="{FF2B5EF4-FFF2-40B4-BE49-F238E27FC236}">
                  <a16:creationId xmlns:a16="http://schemas.microsoft.com/office/drawing/2014/main" id="{62D94CA1-A180-4613-80EE-24DE3AAC7A5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842" y="133815"/>
              <a:ext cx="636812" cy="457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Image 112" descr="entete_mission_LVE">
              <a:extLst>
                <a:ext uri="{FF2B5EF4-FFF2-40B4-BE49-F238E27FC236}">
                  <a16:creationId xmlns:a16="http://schemas.microsoft.com/office/drawing/2014/main" id="{648D5D6A-3B8D-4723-93E9-BCA01A347D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294" r="3778"/>
            <a:stretch>
              <a:fillRect/>
            </a:stretch>
          </p:blipFill>
          <p:spPr bwMode="auto">
            <a:xfrm>
              <a:off x="735874" y="183063"/>
              <a:ext cx="676275" cy="4857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angle 7">
              <a:extLst>
                <a:ext uri="{FF2B5EF4-FFF2-40B4-BE49-F238E27FC236}">
                  <a16:creationId xmlns:a16="http://schemas.microsoft.com/office/drawing/2014/main" id="{04D289AA-92E3-496A-842C-B1AAC32D88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475" y="707658"/>
              <a:ext cx="1096775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2865438" algn="ctr"/>
                  <a:tab pos="5730875" algn="r"/>
                </a:tabLst>
                <a:defRPr/>
              </a:pP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        1</a:t>
              </a:r>
              <a:r>
                <a:rPr kumimoji="0" lang="fr-FR" altLang="fr-FR" sz="900" b="0" i="0" u="none" strike="noStrike" kern="0" cap="none" spc="0" normalizeH="0" baseline="3000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er</a:t>
              </a: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 degr</a:t>
              </a: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é</a:t>
              </a:r>
              <a:r>
                <a:rPr kumimoji="0" lang="fr-FR" altLang="fr-FR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imes New Roman" panose="02020603050405020304" pitchFamily="18" charset="0"/>
                </a:rPr>
                <a:t> </a:t>
              </a:r>
              <a:endParaRPr kumimoji="0" lang="fr-FR" alt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</p:grpSp>
      <p:pic>
        <p:nvPicPr>
          <p:cNvPr id="8" name="Image 110">
            <a:extLst>
              <a:ext uri="{FF2B5EF4-FFF2-40B4-BE49-F238E27FC236}">
                <a16:creationId xmlns:a16="http://schemas.microsoft.com/office/drawing/2014/main" id="{BFA841C1-645F-446D-941F-F490AC165F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3088" y="201993"/>
            <a:ext cx="9980611" cy="474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7866F60-B81F-4935-93E8-79908E37EFED}"/>
              </a:ext>
            </a:extLst>
          </p:cNvPr>
          <p:cNvSpPr/>
          <p:nvPr/>
        </p:nvSpPr>
        <p:spPr>
          <a:xfrm>
            <a:off x="4062432" y="925027"/>
            <a:ext cx="40671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sz="1400" b="1" u="sng" dirty="0">
                <a:solidFill>
                  <a:srgbClr val="0000F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PÛø/c˛"/>
              </a:rPr>
              <a:t>PROGRAMMATION     ANGLAIS      CYCLE 1  </a:t>
            </a:r>
            <a:r>
              <a:rPr lang="fr-FR" sz="1400" b="1" u="sng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PÛø/c˛"/>
              </a:rPr>
              <a:t>Période 5</a:t>
            </a:r>
            <a:endParaRPr lang="fr-FR" sz="1200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74A50D28-75CA-4142-9CB5-C1DDCF5AC8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6484170"/>
              </p:ext>
            </p:extLst>
          </p:nvPr>
        </p:nvGraphicFramePr>
        <p:xfrm>
          <a:off x="368300" y="1776074"/>
          <a:ext cx="11555896" cy="44770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5758">
                  <a:extLst>
                    <a:ext uri="{9D8B030D-6E8A-4147-A177-3AD203B41FA5}">
                      <a16:colId xmlns:a16="http://schemas.microsoft.com/office/drawing/2014/main" val="213615655"/>
                    </a:ext>
                  </a:extLst>
                </a:gridCol>
                <a:gridCol w="1655023">
                  <a:extLst>
                    <a:ext uri="{9D8B030D-6E8A-4147-A177-3AD203B41FA5}">
                      <a16:colId xmlns:a16="http://schemas.microsoft.com/office/drawing/2014/main" val="197295105"/>
                    </a:ext>
                  </a:extLst>
                </a:gridCol>
                <a:gridCol w="1655023">
                  <a:extLst>
                    <a:ext uri="{9D8B030D-6E8A-4147-A177-3AD203B41FA5}">
                      <a16:colId xmlns:a16="http://schemas.microsoft.com/office/drawing/2014/main" val="3889046895"/>
                    </a:ext>
                  </a:extLst>
                </a:gridCol>
                <a:gridCol w="1655023">
                  <a:extLst>
                    <a:ext uri="{9D8B030D-6E8A-4147-A177-3AD203B41FA5}">
                      <a16:colId xmlns:a16="http://schemas.microsoft.com/office/drawing/2014/main" val="491634460"/>
                    </a:ext>
                  </a:extLst>
                </a:gridCol>
                <a:gridCol w="1655023">
                  <a:extLst>
                    <a:ext uri="{9D8B030D-6E8A-4147-A177-3AD203B41FA5}">
                      <a16:colId xmlns:a16="http://schemas.microsoft.com/office/drawing/2014/main" val="2045208807"/>
                    </a:ext>
                  </a:extLst>
                </a:gridCol>
                <a:gridCol w="1441489">
                  <a:extLst>
                    <a:ext uri="{9D8B030D-6E8A-4147-A177-3AD203B41FA5}">
                      <a16:colId xmlns:a16="http://schemas.microsoft.com/office/drawing/2014/main" val="3536112923"/>
                    </a:ext>
                  </a:extLst>
                </a:gridCol>
                <a:gridCol w="1868557">
                  <a:extLst>
                    <a:ext uri="{9D8B030D-6E8A-4147-A177-3AD203B41FA5}">
                      <a16:colId xmlns:a16="http://schemas.microsoft.com/office/drawing/2014/main" val="8588902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OBJECTIF DE SEQUENCE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FORMULATIONS  LEXIQUE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PHONOLOGIE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GRAMMAIRE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CULTUREL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MINI-PROJET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INTERDISCIPLINARITE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88835321"/>
                  </a:ext>
                </a:extLst>
              </a:tr>
              <a:tr h="3537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Food</a:t>
                      </a:r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Poser des questions sur la nourriture et y répondre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What is it?</a:t>
                      </a: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Food:  </a:t>
                      </a:r>
                      <a:r>
                        <a:rPr lang="en-GB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banana</a:t>
                      </a: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,</a:t>
                      </a:r>
                      <a:r>
                        <a:rPr lang="en-GB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apple, tangerine, </a:t>
                      </a: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orange,  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Insister sur l’intonation descendante des phrases interrogatives en W ou How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Do 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Quelques plats traditionnels britanniques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Breakfast, lunch time, dinner time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Puppet show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Création d’un jeu de Memory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Proposition d’albums: The very hungry caterpillar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Agir, s'exprimer, comprendre à travers les activités artistiques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83675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Body 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Répéter des mots en mimant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Chanter une chanson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une en anglais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Clap, 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hand, foot </a:t>
                      </a:r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shake, 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head, </a:t>
                      </a:r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wave, 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arms, </a:t>
                      </a:r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leg, knee, toe, eye, touch 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IDFont+F5"/>
                          <a:cs typeface="Calibri" panose="020F0502020204030204" pitchFamily="34" charset="0"/>
                        </a:rPr>
                        <a:t>Repérage du schéma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intonatif (descendant ou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ascendant)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Le rythme de la phrase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IDFont+F5"/>
                          <a:cs typeface="Calibri" panose="020F0502020204030204" pitchFamily="34" charset="0"/>
                        </a:rPr>
                        <a:t> z/ du morphème «s» du pluriel (hands,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CIDFont+F5"/>
                          <a:cs typeface="Calibri" panose="020F0502020204030204" pitchFamily="34" charset="0"/>
                        </a:rPr>
                        <a:t>knees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Comptines / chants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IDFont+F5"/>
                          <a:cs typeface="Calibri" panose="020F0502020204030204" pitchFamily="34" charset="0"/>
                        </a:rPr>
                        <a:t>Partie du corps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Puppet show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Story telling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Proposition </a:t>
                      </a:r>
                      <a:r>
                        <a:rPr lang="en-GB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d’albums</a:t>
                      </a: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: </a:t>
                      </a:r>
                      <a:r>
                        <a:rPr lang="en-GB" sz="1200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From head to toe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Chants 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Agir, s'exprimer, comprendre à travers les activités artistiques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79456826"/>
                  </a:ext>
                </a:extLst>
              </a:tr>
              <a:tr h="353430">
                <a:tc gridSpan="7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US" sz="1000" u="sng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US" sz="1000" u="sng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u="sng" dirty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Food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u="sng" dirty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The Very Hungry Caterpillar - Animated Film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u="sng" dirty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https://www.youtube.com/watch?v=75NQK-Sm1YY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US" sz="1000" u="sng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u="sng" dirty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Body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u="sng" dirty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"My Body" by ABCmouse.com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u="sng" dirty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https://www.youtube.com/watch?v=-6-Q1yTEx54</a:t>
                      </a: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155350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759097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2118</TotalTime>
  <Words>1942</Words>
  <Application>Microsoft Office PowerPoint</Application>
  <PresentationFormat>Grand écran</PresentationFormat>
  <Paragraphs>412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6" baseType="lpstr">
      <vt:lpstr>Arial</vt:lpstr>
      <vt:lpstr>Calibri</vt:lpstr>
      <vt:lpstr>Calibri Light</vt:lpstr>
      <vt:lpstr>CIDFont+F5</vt:lpstr>
      <vt:lpstr>Lucida Handwriting</vt:lpstr>
      <vt:lpstr>PÛø/c˛</vt:lpstr>
      <vt:lpstr>Tahoma</vt:lpstr>
      <vt:lpstr>Times New Roman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cmarie-sainte</dc:creator>
  <cp:lastModifiedBy>Lucile MARIE-SAINTE</cp:lastModifiedBy>
  <cp:revision>29</cp:revision>
  <dcterms:created xsi:type="dcterms:W3CDTF">2021-11-05T17:04:29Z</dcterms:created>
  <dcterms:modified xsi:type="dcterms:W3CDTF">2022-03-10T21:01:48Z</dcterms:modified>
</cp:coreProperties>
</file>