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DB4A-F4B6-40BB-B50F-3001334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C40F4B-1EB3-4C2A-B2D7-8FBEB3E6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EF77CC-0323-4E70-BC0F-C10A3713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F068D-34CB-4E56-AC22-5A98C75B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F9772-48E6-42C5-BF41-3E57BF19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A7D3A-D593-4412-95AD-99FBCA15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C6A18C-67B5-4EE1-A2A1-AD41FE2E6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85E41-637F-4968-8D59-1826087B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E40EA-1672-41E0-8DCD-D1933C0B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AF03C-73C5-4DEF-9918-DD2191E1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2CD6B-B228-4092-A077-0FB3CC29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15507-E476-4276-AC78-5B351A9D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A85DE-68B6-487B-AADB-A7E269A1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1B103-7DF3-4510-B88A-FC0019F6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B024B-8B80-49AC-9C6C-5073AAA1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2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3E96A-442F-48CE-B85F-8D8D5E3B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C55F39-21EE-45CE-869C-0B9FCD9E2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2AA91-DE0C-4FA7-8F8D-A8567E2FC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C05B3-3C5B-4237-8209-B36C8FDF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EFADE-6D53-48E0-B67D-48935F7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1D252-6751-4DD2-8406-3D0FC3C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D495A-C07D-497F-A52C-960B3201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988350-CAF2-4499-B11C-033E60A4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02CA2-25E6-436D-8461-21A16771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011CD1-BC55-4EDB-A3C4-50DB482DD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33849A-D405-41C7-A7E6-D62F3C6D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2365D8-CC0F-49DA-B2BA-97BFB31B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58352A-7889-4D76-9B4E-96B265A5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6265F-47ED-45DF-94BC-25F094B3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4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E307-C788-47BE-A8B0-A946F688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204C-02E1-4CB8-B01F-4EA2D419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5EFB69-2FC5-4BEF-9EDD-9F4973D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C18F40-7168-48FA-91E3-2A314D3E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527ABC-CB61-44B0-824F-1A11D8FA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32E045-7C22-464B-B590-43914C63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59FFB4-7BC1-4E3E-ADEF-A06B0C85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BB4AD-56EB-458A-84C9-4833DE6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D785F5-72F8-4E6A-9B7A-23BCACA9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5175C9-7D29-4078-9A4A-2CC36241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DAC10F-3F31-4A31-BB70-F175DF43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F3715D-8EE2-446D-AB1F-24D363C8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EB02F-855D-415D-B3B1-0BEF268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B8EA3-C596-4655-AAFE-767E9720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B4F0C8-9162-43A8-8423-9A8A1DE37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E3ADB6-7CCD-492E-B831-0035974A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DED21-3DAC-45A3-8983-302B156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E1F9E-45CB-4760-8D41-9C0536E5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511AA2-25A6-4481-A0D9-47A1941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0D718-2F34-40E1-B84B-FF0CEABC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54BB4-2B32-46BE-819D-BD81C182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35DC0-E303-4917-AB06-3CF3D5EA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6BA9E-7196-45F4-BE0F-A7E26929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6EDC7-BAE4-47B6-875D-7A6053A4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00718A-55BC-49C1-B195-6DB4DB9E1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6CB48-E481-4D22-AF1E-52681D59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9EAD40-E2EA-4B4D-A316-CF9FA794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CFC37-4578-4AA9-8D0C-C02C9364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1787B-BFA9-46E3-9C84-0397436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E73625-116A-484C-A31D-6E7554C3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9688A-DDAB-475D-A2FF-18B817B1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B5D50-CFC8-431B-9F8B-C61ECC99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88637-73B0-4F81-A320-D175FBB05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E97C-77A6-40AC-AA35-FA458BAC1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54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455326" y="1565718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2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42FE40-DC18-4224-9F77-CC4D97CF2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298146"/>
              </p:ext>
            </p:extLst>
          </p:nvPr>
        </p:nvGraphicFramePr>
        <p:xfrm>
          <a:off x="973374" y="2068830"/>
          <a:ext cx="10681329" cy="3291840"/>
        </p:xfrm>
        <a:graphic>
          <a:graphicData uri="http://schemas.openxmlformats.org/drawingml/2006/table">
            <a:tbl>
              <a:tblPr/>
              <a:tblGrid>
                <a:gridCol w="1826462">
                  <a:extLst>
                    <a:ext uri="{9D8B030D-6E8A-4147-A177-3AD203B41FA5}">
                      <a16:colId xmlns:a16="http://schemas.microsoft.com/office/drawing/2014/main" val="690265827"/>
                    </a:ext>
                  </a:extLst>
                </a:gridCol>
                <a:gridCol w="2085534">
                  <a:extLst>
                    <a:ext uri="{9D8B030D-6E8A-4147-A177-3AD203B41FA5}">
                      <a16:colId xmlns:a16="http://schemas.microsoft.com/office/drawing/2014/main" val="2363747806"/>
                    </a:ext>
                  </a:extLst>
                </a:gridCol>
                <a:gridCol w="2202116">
                  <a:extLst>
                    <a:ext uri="{9D8B030D-6E8A-4147-A177-3AD203B41FA5}">
                      <a16:colId xmlns:a16="http://schemas.microsoft.com/office/drawing/2014/main" val="592362314"/>
                    </a:ext>
                  </a:extLst>
                </a:gridCol>
                <a:gridCol w="2452660">
                  <a:extLst>
                    <a:ext uri="{9D8B030D-6E8A-4147-A177-3AD203B41FA5}">
                      <a16:colId xmlns:a16="http://schemas.microsoft.com/office/drawing/2014/main" val="886358536"/>
                    </a:ext>
                  </a:extLst>
                </a:gridCol>
                <a:gridCol w="2114557">
                  <a:extLst>
                    <a:ext uri="{9D8B030D-6E8A-4147-A177-3AD203B41FA5}">
                      <a16:colId xmlns:a16="http://schemas.microsoft.com/office/drawing/2014/main" val="2958657183"/>
                    </a:ext>
                  </a:extLst>
                </a:gridCol>
              </a:tblGrid>
              <a:tr h="12385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COMPRENDRE L’ORAL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Écouter et comprendre des messages oraux simples relevant de la vie quotidienne, des textes simples lus par l’enseignant.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80" marR="14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080824"/>
                  </a:ext>
                </a:extLst>
              </a:tr>
              <a:tr h="619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0443350"/>
                  </a:ext>
                </a:extLst>
              </a:tr>
              <a:tr h="533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CE1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568915"/>
                  </a:ext>
                </a:extLst>
              </a:tr>
              <a:tr h="3040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Comprendre 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consignes de vie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utilisées en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6 expressions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 up, come here, open your book, repeat please, speak louder, sing</a:t>
                      </a: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 up, come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open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repeat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speak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louder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pencil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 up, come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open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book,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pencil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time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up,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repeat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speak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louder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une vidéo de présentation des consignes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7280656"/>
                  </a:ext>
                </a:extLst>
              </a:tr>
              <a:tr h="354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Suivre des instructions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données en situation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Clap your hands, shake your hands, touch your nose, turn around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Clap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hands,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shake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hands,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touch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nose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turn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around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turn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left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turn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right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 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Clap your hands, shake your hands, touch your nose, turn around, turn left, turn right, hands up, hands, down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Mimer et chanter  une chanson « Hockey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pockey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»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26759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24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455326" y="925027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2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42FE40-DC18-4224-9F77-CC4D97CF2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820528"/>
              </p:ext>
            </p:extLst>
          </p:nvPr>
        </p:nvGraphicFramePr>
        <p:xfrm>
          <a:off x="205391" y="1529249"/>
          <a:ext cx="11781218" cy="5120640"/>
        </p:xfrm>
        <a:graphic>
          <a:graphicData uri="http://schemas.openxmlformats.org/drawingml/2006/table">
            <a:tbl>
              <a:tblPr/>
              <a:tblGrid>
                <a:gridCol w="2014538">
                  <a:extLst>
                    <a:ext uri="{9D8B030D-6E8A-4147-A177-3AD203B41FA5}">
                      <a16:colId xmlns:a16="http://schemas.microsoft.com/office/drawing/2014/main" val="690265827"/>
                    </a:ext>
                  </a:extLst>
                </a:gridCol>
                <a:gridCol w="2300288">
                  <a:extLst>
                    <a:ext uri="{9D8B030D-6E8A-4147-A177-3AD203B41FA5}">
                      <a16:colId xmlns:a16="http://schemas.microsoft.com/office/drawing/2014/main" val="2363747806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592362314"/>
                    </a:ext>
                  </a:extLst>
                </a:gridCol>
                <a:gridCol w="2705218">
                  <a:extLst>
                    <a:ext uri="{9D8B030D-6E8A-4147-A177-3AD203B41FA5}">
                      <a16:colId xmlns:a16="http://schemas.microsoft.com/office/drawing/2014/main" val="886358536"/>
                    </a:ext>
                  </a:extLst>
                </a:gridCol>
                <a:gridCol w="2332299">
                  <a:extLst>
                    <a:ext uri="{9D8B030D-6E8A-4147-A177-3AD203B41FA5}">
                      <a16:colId xmlns:a16="http://schemas.microsoft.com/office/drawing/2014/main" val="2958657183"/>
                    </a:ext>
                  </a:extLst>
                </a:gridCol>
              </a:tblGrid>
              <a:tr h="12385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COMPRENDRE L’ORAL (suite)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Écouter et comprendre des messages oraux simples relevant de la vie quotidienne, des textes simples lus par l’enseignant.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80" marR="14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080824"/>
                  </a:ext>
                </a:extLst>
              </a:tr>
              <a:tr h="619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0443350"/>
                  </a:ext>
                </a:extLst>
              </a:tr>
              <a:tr h="533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CE1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568915"/>
                  </a:ext>
                </a:extLst>
              </a:tr>
              <a:tr h="850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Comprendre  et utiliser des mots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familiers et quelques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expressions très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courantes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Salutations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Hello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afternoon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Tired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Identité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Peter.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corps humain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6 mots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Salutations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Hello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afternoon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Identité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What’s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Jany.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Jany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corps humain &amp; les formes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Au moins 7 mots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« 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circle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»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Salutations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Hello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children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afternoon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Identité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Kevin.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Martinique.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corps humain &amp; les formes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 moins 8 mots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Draw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two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rectangles for the legs »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Ritualiser les salutations (chaque jour, un élève interroge ses camarades)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Jouer à un jeu de loto « bingo » des nombres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Dictée-dessin : dessiner les robots décrits par un camarade.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3879866"/>
                  </a:ext>
                </a:extLst>
              </a:tr>
              <a:tr h="3939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Suivre le fil d’une histoire très courte ou simple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Albums de storytelling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very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hungry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caterpillar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Eric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CARLE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do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feel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Anthony BROWNE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Today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Monday,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Eric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CARLE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artist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who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painted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blue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horse,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Eric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CARLE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Handa’s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surprise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Eileen BROWNE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What’s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time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Mister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Wolf,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0955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Raconter une histoire à l’aide de flashcards</a:t>
                      </a: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7542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1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455326" y="1105980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2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42FE40-DC18-4224-9F77-CC4D97CF2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581510"/>
              </p:ext>
            </p:extLst>
          </p:nvPr>
        </p:nvGraphicFramePr>
        <p:xfrm>
          <a:off x="548418" y="1843612"/>
          <a:ext cx="11286520" cy="2672469"/>
        </p:xfrm>
        <a:graphic>
          <a:graphicData uri="http://schemas.openxmlformats.org/drawingml/2006/table">
            <a:tbl>
              <a:tblPr/>
              <a:tblGrid>
                <a:gridCol w="1957388">
                  <a:extLst>
                    <a:ext uri="{9D8B030D-6E8A-4147-A177-3AD203B41FA5}">
                      <a16:colId xmlns:a16="http://schemas.microsoft.com/office/drawing/2014/main" val="690265827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val="1155893591"/>
                    </a:ext>
                  </a:extLst>
                </a:gridCol>
                <a:gridCol w="2843212">
                  <a:extLst>
                    <a:ext uri="{9D8B030D-6E8A-4147-A177-3AD203B41FA5}">
                      <a16:colId xmlns:a16="http://schemas.microsoft.com/office/drawing/2014/main" val="2899382751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4164685092"/>
                    </a:ext>
                  </a:extLst>
                </a:gridCol>
                <a:gridCol w="2271107">
                  <a:extLst>
                    <a:ext uri="{9D8B030D-6E8A-4147-A177-3AD203B41FA5}">
                      <a16:colId xmlns:a16="http://schemas.microsoft.com/office/drawing/2014/main" val="2426529097"/>
                    </a:ext>
                  </a:extLst>
                </a:gridCol>
              </a:tblGrid>
              <a:tr h="449674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S’EXPRIMER ORALEMENT EN CONTINU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s’appuyant sur un modèle, réciter, se décrire  ou raconter.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80" marR="14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38004"/>
                  </a:ext>
                </a:extLst>
              </a:tr>
              <a:tr h="2248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7590463"/>
                  </a:ext>
                </a:extLst>
              </a:tr>
              <a:tr h="22483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</a:t>
                      </a:r>
                      <a:endParaRPr lang="fr-FR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7394"/>
                  </a:ext>
                </a:extLst>
              </a:tr>
              <a:tr h="17731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Reproduire un modèle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oral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Reproduire une comptine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Thèmes possibles : Christmas,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colours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feelings,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numbers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…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Reproduire un petit chant ou un court poème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Thèmes possibles : Christmas,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Valentine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colours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feelings,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numbers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…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Reproduire un chant, un poème, des éléments mémorisés extraits d’albums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Thèmes possibles : Christmas,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Valentine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colours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feelings,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numbers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family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food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…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Réciter un poème/un chant/ le récit d’un album durant la semaine des langues.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41261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940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455326" y="875132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2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42FE40-DC18-4224-9F77-CC4D97CF2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497889"/>
              </p:ext>
            </p:extLst>
          </p:nvPr>
        </p:nvGraphicFramePr>
        <p:xfrm>
          <a:off x="271462" y="1413757"/>
          <a:ext cx="11781218" cy="5120640"/>
        </p:xfrm>
        <a:graphic>
          <a:graphicData uri="http://schemas.openxmlformats.org/drawingml/2006/table">
            <a:tbl>
              <a:tblPr/>
              <a:tblGrid>
                <a:gridCol w="2586038">
                  <a:extLst>
                    <a:ext uri="{9D8B030D-6E8A-4147-A177-3AD203B41FA5}">
                      <a16:colId xmlns:a16="http://schemas.microsoft.com/office/drawing/2014/main" val="690265827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115589359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99382751"/>
                    </a:ext>
                  </a:extLst>
                </a:gridCol>
                <a:gridCol w="2649057">
                  <a:extLst>
                    <a:ext uri="{9D8B030D-6E8A-4147-A177-3AD203B41FA5}">
                      <a16:colId xmlns:a16="http://schemas.microsoft.com/office/drawing/2014/main" val="4164685092"/>
                    </a:ext>
                  </a:extLst>
                </a:gridCol>
                <a:gridCol w="2059848">
                  <a:extLst>
                    <a:ext uri="{9D8B030D-6E8A-4147-A177-3AD203B41FA5}">
                      <a16:colId xmlns:a16="http://schemas.microsoft.com/office/drawing/2014/main" val="2426529097"/>
                    </a:ext>
                  </a:extLst>
                </a:gridCol>
              </a:tblGrid>
              <a:tr h="12385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PRENDRE PART A UNE CONVERSATION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Participer à des échanges simples pour être entendu et compris dans quelques situations diversifiées de la vie quotidienne.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80" marR="14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41112"/>
                  </a:ext>
                </a:extLst>
              </a:tr>
              <a:tr h="663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14820657"/>
                  </a:ext>
                </a:extLst>
              </a:tr>
              <a:tr h="533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CE1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0616"/>
                  </a:ext>
                </a:extLst>
              </a:tr>
              <a:tr h="658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Etablir un contact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social (saluer, 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présenter…)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à quelqu’un de ses nouvelles et réagir, dire et demander l’âge, dire et demander où l’on vit et d’où l’on vient.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Saluer et répondre aux questions sur l’identité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feelings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nom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âge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comment l’on va 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Saluer et répondre aux questions sur l’identité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feelings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nom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âge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et donner son numéro de téléphone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comment l’on va 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où l’on vit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Saluer et répondre aux questions sur l’identité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feelings, pays anglophones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nom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Donner et demander son âge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et donner son numéro de téléphone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comment l’on va 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où l’on vit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mbria" panose="02040503050406030204" pitchFamily="18" charset="0"/>
                        <a:buChar char="-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d’où l’on vient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Cambria" panose="02040503050406030204" pitchFamily="18" charset="0"/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PÛø/c˛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Ritualiser les dialogues de présentation : identité, âge, humeur, lieu de naissance…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39712899"/>
                  </a:ext>
                </a:extLst>
              </a:tr>
              <a:tr h="7093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Dialoguer sur des sujets familiers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Les gouts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blue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Les gouts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pets,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/ pet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…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….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La possession : pets,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pet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Yes, I have.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 have a dog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No,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haven’t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Les gouts :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pets,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numbers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fruits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/ pet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/fruit?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…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….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La possession : pets,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family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pet/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Yes, I have.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 have a dog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two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No,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but I have 2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CP/CE1 : Réaliser un panneau représentant les animaux de chacun et de l’enseignant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 : Réaliser « a class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survey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» sur les goûts de ses camarades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790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127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227732" y="1105980"/>
            <a:ext cx="37365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6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2</a:t>
            </a:r>
            <a:endParaRPr lang="fr-F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342FE40-DC18-4224-9F77-CC4D97CF2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86143"/>
              </p:ext>
            </p:extLst>
          </p:nvPr>
        </p:nvGraphicFramePr>
        <p:xfrm>
          <a:off x="1114425" y="2057400"/>
          <a:ext cx="10524419" cy="2743200"/>
        </p:xfrm>
        <a:graphic>
          <a:graphicData uri="http://schemas.openxmlformats.org/drawingml/2006/table">
            <a:tbl>
              <a:tblPr/>
              <a:tblGrid>
                <a:gridCol w="1979737">
                  <a:extLst>
                    <a:ext uri="{9D8B030D-6E8A-4147-A177-3AD203B41FA5}">
                      <a16:colId xmlns:a16="http://schemas.microsoft.com/office/drawing/2014/main" val="690265827"/>
                    </a:ext>
                  </a:extLst>
                </a:gridCol>
                <a:gridCol w="2156923">
                  <a:extLst>
                    <a:ext uri="{9D8B030D-6E8A-4147-A177-3AD203B41FA5}">
                      <a16:colId xmlns:a16="http://schemas.microsoft.com/office/drawing/2014/main" val="1155893591"/>
                    </a:ext>
                  </a:extLst>
                </a:gridCol>
                <a:gridCol w="2555336">
                  <a:extLst>
                    <a:ext uri="{9D8B030D-6E8A-4147-A177-3AD203B41FA5}">
                      <a16:colId xmlns:a16="http://schemas.microsoft.com/office/drawing/2014/main" val="289938275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4164685092"/>
                    </a:ext>
                  </a:extLst>
                </a:gridCol>
                <a:gridCol w="1648023">
                  <a:extLst>
                    <a:ext uri="{9D8B030D-6E8A-4147-A177-3AD203B41FA5}">
                      <a16:colId xmlns:a16="http://schemas.microsoft.com/office/drawing/2014/main" val="2426529097"/>
                    </a:ext>
                  </a:extLst>
                </a:gridCol>
              </a:tblGrid>
              <a:tr h="12385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PRENDRE PART A UNE CONVERSATION (suite)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Participer à des échanges simples pour être entendu et compris dans quelques situations diversifiées de la vie quotidienne.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2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80" marR="14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41112"/>
                  </a:ext>
                </a:extLst>
              </a:tr>
              <a:tr h="6638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14820657"/>
                  </a:ext>
                </a:extLst>
              </a:tr>
              <a:tr h="533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CP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CE1</a:t>
                      </a:r>
                      <a:endParaRPr lang="fr-FR" sz="120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CE2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0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Formuler des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Souhaits basiques.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Utiliser des formules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 politesse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Souhaits, remerciements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Happy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much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You’re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welcome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Souhaits, remerciements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Happy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much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You’re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welcome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wish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Merry Christmas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Happy New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Year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Souhaits, remerciements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wish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an Happy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much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You’re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welcome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→ Merry Christmas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Happy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easter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Rituels de la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8818781"/>
                  </a:ext>
                </a:extLst>
              </a:tr>
              <a:tr h="152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Epeler des mots et des noms familiers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Epeler son prénom</a:t>
                      </a:r>
                      <a:endParaRPr lang="fr-FR" sz="1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Epeler son prénom, le jour</a:t>
                      </a:r>
                      <a:endParaRPr lang="fr-FR" sz="1200" b="0" dirty="0"/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Epeler son prénom, le jour, le mois</a:t>
                      </a:r>
                      <a:endParaRPr lang="fr-FR" sz="1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Répondre à la question :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Could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spell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please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3" marR="217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31395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9601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1945</TotalTime>
  <Words>1269</Words>
  <Application>Microsoft Office PowerPoint</Application>
  <PresentationFormat>Grand écran</PresentationFormat>
  <Paragraphs>256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Lucida Handwriting</vt:lpstr>
      <vt:lpstr>PÛø/c˛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cmarie-sainte</cp:lastModifiedBy>
  <cp:revision>10</cp:revision>
  <dcterms:created xsi:type="dcterms:W3CDTF">2021-11-05T17:04:29Z</dcterms:created>
  <dcterms:modified xsi:type="dcterms:W3CDTF">2021-12-03T21:57:28Z</dcterms:modified>
</cp:coreProperties>
</file>