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10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192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550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397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859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435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37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39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814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2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85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82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alSAVOWMw5c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DF8929-FFCE-4217-85E0-9162A2E184C5}"/>
              </a:ext>
            </a:extLst>
          </p:cNvPr>
          <p:cNvSpPr txBox="1"/>
          <p:nvPr/>
        </p:nvSpPr>
        <p:spPr>
          <a:xfrm>
            <a:off x="1251993" y="1151307"/>
            <a:ext cx="7485458" cy="5078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342900">
              <a:defRPr/>
            </a:pPr>
            <a:endParaRPr lang="fr-FR" sz="1350" kern="0" dirty="0">
              <a:solidFill>
                <a:prstClr val="black"/>
              </a:solidFill>
            </a:endParaRPr>
          </a:p>
          <a:p>
            <a:pPr defTabSz="342900">
              <a:defRPr/>
            </a:pPr>
            <a:endParaRPr lang="fr-FR" sz="1350" kern="0" dirty="0">
              <a:solidFill>
                <a:prstClr val="black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77AD46-A748-43C1-B575-9A9C385E3FD5}"/>
              </a:ext>
            </a:extLst>
          </p:cNvPr>
          <p:cNvSpPr/>
          <p:nvPr/>
        </p:nvSpPr>
        <p:spPr>
          <a:xfrm>
            <a:off x="3609188" y="1726376"/>
            <a:ext cx="2747416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 de fiche séquence </a:t>
            </a:r>
          </a:p>
          <a:p>
            <a:pPr algn="ctr"/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My</a:t>
            </a:r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English </a:t>
            </a:r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week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CYCLE 2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8BCFB7-EF8F-4964-ABEE-3B68346A6B2A}"/>
              </a:ext>
            </a:extLst>
          </p:cNvPr>
          <p:cNvSpPr/>
          <p:nvPr/>
        </p:nvSpPr>
        <p:spPr>
          <a:xfrm>
            <a:off x="1852750" y="2439946"/>
            <a:ext cx="7015024" cy="3785652"/>
          </a:xfrm>
          <a:prstGeom prst="rect">
            <a:avLst/>
          </a:prstGeom>
          <a:gradFill>
            <a:gsLst>
              <a:gs pos="9000">
                <a:schemeClr val="accent1">
                  <a:lumMod val="5000"/>
                  <a:lumOff val="95000"/>
                </a:schemeClr>
              </a:gs>
              <a:gs pos="79000">
                <a:schemeClr val="accent1">
                  <a:lumMod val="45000"/>
                  <a:lumOff val="55000"/>
                </a:schemeClr>
              </a:gs>
              <a:gs pos="51000">
                <a:schemeClr val="accent1">
                  <a:lumMod val="45000"/>
                  <a:lumOff val="55000"/>
                </a:schemeClr>
              </a:gs>
              <a:gs pos="9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Thématique l’univers enfantin :</a:t>
            </a: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 les comptines, les chansons »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Projet de cycle : </a:t>
            </a: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construire son carnet illustré de comptines ou jeux de cour traditionnels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Projet de fin de séquence : </a:t>
            </a: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enregistrer une comptine chantée et jouée en binôme par les élèves à l’aide d’un support imagé. 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: </a:t>
            </a: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Enregistreur MP3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proposé: </a:t>
            </a: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comptine </a:t>
            </a:r>
            <a:r>
              <a:rPr lang="fr-FR" sz="12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Pease</a:t>
            </a:r>
            <a:r>
              <a:rPr lang="fr-FR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Porridge : </a:t>
            </a:r>
            <a:r>
              <a:rPr lang="fr-FR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https://www.youtube.com/watch?v=alSAVOWMw5c</a:t>
            </a:r>
            <a:r>
              <a:rPr lang="fr-FR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Domaine du socle  </a:t>
            </a:r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Comprendre, s’exprimer en utilisant une langue étrangère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Connaissances et compétences travaillées.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200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Comprendre à l’oral </a:t>
            </a:r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:Suivre le court d’une histoire très courte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200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S’exprimer à l’oral en continu</a:t>
            </a:r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: Raconter une histoire courte à partir d’images ou de modèles déjà rencontrées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Objectifs linguistiques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Lexique de l’histoire / de la comptine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Phonologie en lien avec l’histoire le chant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Attendus de la part de l’élève 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L’élève peut suivre le fil d’une histoire très courte adaptée à son âge, avec des aides appropriées et des instructions très simples (frapper des mains, se lever…). 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L’élève reproduit un modèle oral simple extrait d’une comptine, d’un chant, d’une histoire 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050C7A-2162-4752-8FAA-06BDA0AD7E5C}"/>
              </a:ext>
            </a:extLst>
          </p:cNvPr>
          <p:cNvSpPr/>
          <p:nvPr/>
        </p:nvSpPr>
        <p:spPr>
          <a:xfrm>
            <a:off x="0" y="4440494"/>
            <a:ext cx="1752202" cy="178510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/>
            <a:r>
              <a:rPr lang="en-GB" sz="1100" b="1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LYRICS OF THE SONG</a:t>
            </a:r>
          </a:p>
          <a:p>
            <a:pPr lvl="0"/>
            <a:r>
              <a:rPr lang="en-GB" sz="11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Pease Porridge » 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Pease porridge hot, </a:t>
            </a:r>
            <a:r>
              <a:rPr lang="en-US" sz="11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pease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porridge cold, 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Pease porridge in the pot, 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nine days old; 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like it hot, some like it cold, 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like it in the pot, 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nine days old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CEC367A-4AB0-47B1-AA0A-2EFC91DA9AD7}"/>
              </a:ext>
            </a:extLst>
          </p:cNvPr>
          <p:cNvGrpSpPr/>
          <p:nvPr/>
        </p:nvGrpSpPr>
        <p:grpSpPr>
          <a:xfrm>
            <a:off x="125074" y="248473"/>
            <a:ext cx="975768" cy="591116"/>
            <a:chOff x="56842" y="133815"/>
            <a:chExt cx="1355307" cy="807509"/>
          </a:xfrm>
        </p:grpSpPr>
        <p:pic>
          <p:nvPicPr>
            <p:cNvPr id="13" name="Image 111">
              <a:extLst>
                <a:ext uri="{FF2B5EF4-FFF2-40B4-BE49-F238E27FC236}">
                  <a16:creationId xmlns:a16="http://schemas.microsoft.com/office/drawing/2014/main" id="{9E400C7F-23B6-4D33-83E2-FBC896F783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 112" descr="entete_mission_LVE">
              <a:extLst>
                <a:ext uri="{FF2B5EF4-FFF2-40B4-BE49-F238E27FC236}">
                  <a16:creationId xmlns:a16="http://schemas.microsoft.com/office/drawing/2014/main" id="{5EB6DE20-7811-4088-8959-FACF487A8C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9B60F1EE-1350-4297-AC89-D32D82C6A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4" y="704823"/>
              <a:ext cx="1140866" cy="236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149079" algn="ctr"/>
                  <a:tab pos="4298156" algn="r"/>
                </a:tabLst>
                <a:defRPr/>
              </a:pP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lang="fr-FR" altLang="fr-FR" sz="675" kern="0" baseline="3000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lang="fr-FR" altLang="fr-FR" sz="675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lang="fr-FR" altLang="fr-FR" sz="1350" kern="0" dirty="0">
                <a:solidFill>
                  <a:prstClr val="black"/>
                </a:solidFill>
              </a:endParaRPr>
            </a:p>
          </p:txBody>
        </p:sp>
      </p:grpSp>
      <p:pic>
        <p:nvPicPr>
          <p:cNvPr id="16" name="Image 110">
            <a:extLst>
              <a:ext uri="{FF2B5EF4-FFF2-40B4-BE49-F238E27FC236}">
                <a16:creationId xmlns:a16="http://schemas.microsoft.com/office/drawing/2014/main" id="{2852E33D-7AD2-4218-B05D-3D6E75F58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298" y="248473"/>
            <a:ext cx="7666827" cy="76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89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6626AF1-E6E4-46AB-8A10-886AE2893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056716"/>
              </p:ext>
            </p:extLst>
          </p:nvPr>
        </p:nvGraphicFramePr>
        <p:xfrm>
          <a:off x="1174007" y="1961298"/>
          <a:ext cx="7817908" cy="2843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122">
                  <a:extLst>
                    <a:ext uri="{9D8B030D-6E8A-4147-A177-3AD203B41FA5}">
                      <a16:colId xmlns:a16="http://schemas.microsoft.com/office/drawing/2014/main" val="1397688870"/>
                    </a:ext>
                  </a:extLst>
                </a:gridCol>
                <a:gridCol w="373466">
                  <a:extLst>
                    <a:ext uri="{9D8B030D-6E8A-4147-A177-3AD203B41FA5}">
                      <a16:colId xmlns:a16="http://schemas.microsoft.com/office/drawing/2014/main" val="1482064547"/>
                    </a:ext>
                  </a:extLst>
                </a:gridCol>
                <a:gridCol w="1489431">
                  <a:extLst>
                    <a:ext uri="{9D8B030D-6E8A-4147-A177-3AD203B41FA5}">
                      <a16:colId xmlns:a16="http://schemas.microsoft.com/office/drawing/2014/main" val="3382147726"/>
                    </a:ext>
                  </a:extLst>
                </a:gridCol>
                <a:gridCol w="1548505">
                  <a:extLst>
                    <a:ext uri="{9D8B030D-6E8A-4147-A177-3AD203B41FA5}">
                      <a16:colId xmlns:a16="http://schemas.microsoft.com/office/drawing/2014/main" val="2781881643"/>
                    </a:ext>
                  </a:extLst>
                </a:gridCol>
                <a:gridCol w="1306794">
                  <a:extLst>
                    <a:ext uri="{9D8B030D-6E8A-4147-A177-3AD203B41FA5}">
                      <a16:colId xmlns:a16="http://schemas.microsoft.com/office/drawing/2014/main" val="4225115275"/>
                    </a:ext>
                  </a:extLst>
                </a:gridCol>
                <a:gridCol w="124607">
                  <a:extLst>
                    <a:ext uri="{9D8B030D-6E8A-4147-A177-3AD203B41FA5}">
                      <a16:colId xmlns:a16="http://schemas.microsoft.com/office/drawing/2014/main" val="1697867775"/>
                    </a:ext>
                  </a:extLst>
                </a:gridCol>
                <a:gridCol w="1036589">
                  <a:extLst>
                    <a:ext uri="{9D8B030D-6E8A-4147-A177-3AD203B41FA5}">
                      <a16:colId xmlns:a16="http://schemas.microsoft.com/office/drawing/2014/main" val="2199030915"/>
                    </a:ext>
                  </a:extLst>
                </a:gridCol>
                <a:gridCol w="88710">
                  <a:extLst>
                    <a:ext uri="{9D8B030D-6E8A-4147-A177-3AD203B41FA5}">
                      <a16:colId xmlns:a16="http://schemas.microsoft.com/office/drawing/2014/main" val="2633344807"/>
                    </a:ext>
                  </a:extLst>
                </a:gridCol>
                <a:gridCol w="1363684">
                  <a:extLst>
                    <a:ext uri="{9D8B030D-6E8A-4147-A177-3AD203B41FA5}">
                      <a16:colId xmlns:a16="http://schemas.microsoft.com/office/drawing/2014/main" val="229387272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Etapes</a:t>
                      </a: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Séance 1 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Découverte</a:t>
                      </a:r>
                      <a:endParaRPr lang="fr-FR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Séance 2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Découverte et mémorisation</a:t>
                      </a:r>
                      <a:endParaRPr lang="fr-FR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Séance3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Répétition et consolidation</a:t>
                      </a:r>
                      <a:endParaRPr lang="fr-FR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Séance 4 </a:t>
                      </a:r>
                      <a:endParaRPr lang="fr-F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Appropriation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Séance 4 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Appropriation</a:t>
                      </a:r>
                      <a:endParaRPr lang="fr-FR" sz="900" b="1" dirty="0">
                        <a:latin typeface="+mn-lt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Séance 5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Production orale et transfert vers une autre activité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Séance 5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Production orale et transfert vers une autre activité</a:t>
                      </a:r>
                      <a:endParaRPr lang="fr-FR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9274314"/>
                  </a:ext>
                </a:extLst>
              </a:tr>
              <a:tr h="366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+mn-lt"/>
                        </a:rPr>
                        <a:t>1 ‘</a:t>
                      </a:r>
                      <a:endParaRPr lang="fr-FR" sz="9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Rituel d’entrée dans la séance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Date, météo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0659887"/>
                  </a:ext>
                </a:extLst>
              </a:tr>
              <a:tr h="274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1 ‘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Rebrassage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Chant correspondant au niveau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84765539"/>
                  </a:ext>
                </a:extLst>
              </a:tr>
              <a:tr h="1654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3‘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Découverte du nouveau support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Présentation du lexique et/ou de la structure du début de l’histoire / de la comptine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+mn-lt"/>
                        </a:rPr>
                        <a:t>« Listen » </a:t>
                      </a:r>
                      <a:endParaRPr lang="fr-FR" sz="9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(peas [e] porridge/hot/ cold).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Reprise et répétition :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Réactivation du début de l’histoire / de la comptine, d’abord avec le modèle audio, et le début du script imagé, puis sans le modèle audio, à l’aide uniquement du script imagé. 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Préparation de la production orale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Réécoute de la comptine (écoutes-répétitions permettant la mise en voix).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Production orale en autonomie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Réactivation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« Look, </a:t>
                      </a:r>
                      <a:r>
                        <a:rPr lang="fr-FR" sz="900" dirty="0" err="1">
                          <a:effectLst/>
                          <a:latin typeface="+mn-lt"/>
                        </a:rPr>
                        <a:t>say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and </a:t>
                      </a:r>
                      <a:r>
                        <a:rPr lang="fr-FR" sz="900" dirty="0" err="1">
                          <a:effectLst/>
                          <a:latin typeface="+mn-lt"/>
                        </a:rPr>
                        <a:t>act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. »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Production orale et transfert vers une autre activité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Réactivation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« </a:t>
                      </a:r>
                      <a:r>
                        <a:rPr lang="fr-FR" sz="900" dirty="0" err="1">
                          <a:effectLst/>
                          <a:latin typeface="+mn-lt"/>
                        </a:rPr>
                        <a:t>Listen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and mime. »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6848130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B1C7632C-3D26-4F34-AFAA-265720EC0028}"/>
              </a:ext>
            </a:extLst>
          </p:cNvPr>
          <p:cNvSpPr/>
          <p:nvPr/>
        </p:nvSpPr>
        <p:spPr>
          <a:xfrm>
            <a:off x="16620" y="1813665"/>
            <a:ext cx="1041319" cy="115416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 de fiche séquence </a:t>
            </a:r>
          </a:p>
          <a:p>
            <a:pPr algn="ctr"/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My</a:t>
            </a:r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English </a:t>
            </a:r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week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9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CYCLE 2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F3A5D25-2F4C-4850-A2B5-CF5F9327A4A5}"/>
              </a:ext>
            </a:extLst>
          </p:cNvPr>
          <p:cNvGrpSpPr/>
          <p:nvPr/>
        </p:nvGrpSpPr>
        <p:grpSpPr>
          <a:xfrm>
            <a:off x="117939" y="368380"/>
            <a:ext cx="975768" cy="591116"/>
            <a:chOff x="56842" y="133815"/>
            <a:chExt cx="1355307" cy="807509"/>
          </a:xfrm>
        </p:grpSpPr>
        <p:pic>
          <p:nvPicPr>
            <p:cNvPr id="10" name="Image 111">
              <a:extLst>
                <a:ext uri="{FF2B5EF4-FFF2-40B4-BE49-F238E27FC236}">
                  <a16:creationId xmlns:a16="http://schemas.microsoft.com/office/drawing/2014/main" id="{C58D7E81-4157-4AD7-8666-86E3DF5FDF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Image 112" descr="entete_mission_LVE">
              <a:extLst>
                <a:ext uri="{FF2B5EF4-FFF2-40B4-BE49-F238E27FC236}">
                  <a16:creationId xmlns:a16="http://schemas.microsoft.com/office/drawing/2014/main" id="{4E774E2A-690B-4910-B521-FD8DE0AA5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70FF3AC5-5ACB-4C71-8220-57794EE81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4" y="704823"/>
              <a:ext cx="1140866" cy="236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149079" algn="ctr"/>
                  <a:tab pos="4298156" algn="r"/>
                </a:tabLst>
                <a:defRPr/>
              </a:pP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lang="fr-FR" altLang="fr-FR" sz="675" kern="0" baseline="3000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lang="fr-FR" altLang="fr-FR" sz="675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lang="fr-FR" altLang="fr-FR" sz="1350" kern="0" dirty="0">
                <a:solidFill>
                  <a:prstClr val="black"/>
                </a:solidFill>
              </a:endParaRPr>
            </a:p>
          </p:txBody>
        </p:sp>
      </p:grpSp>
      <p:pic>
        <p:nvPicPr>
          <p:cNvPr id="15" name="Image 110">
            <a:extLst>
              <a:ext uri="{FF2B5EF4-FFF2-40B4-BE49-F238E27FC236}">
                <a16:creationId xmlns:a16="http://schemas.microsoft.com/office/drawing/2014/main" id="{3521C745-65EE-477F-9893-C7D80BCEB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163" y="368380"/>
            <a:ext cx="7666827" cy="76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923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117939" y="368380"/>
            <a:ext cx="975768" cy="591116"/>
            <a:chOff x="56842" y="133815"/>
            <a:chExt cx="1355307" cy="807509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4" y="704823"/>
              <a:ext cx="1140866" cy="236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149079" algn="ctr"/>
                  <a:tab pos="4298156" algn="r"/>
                </a:tabLst>
                <a:defRPr/>
              </a:pP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lang="fr-FR" altLang="fr-FR" sz="675" kern="0" baseline="3000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lang="fr-FR" altLang="fr-FR" sz="675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lang="fr-FR" altLang="fr-FR" sz="1350" kern="0" dirty="0">
                <a:solidFill>
                  <a:prstClr val="black"/>
                </a:solidFill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163" y="368380"/>
            <a:ext cx="7666827" cy="76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6626AF1-E6E4-46AB-8A10-886AE2893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774608"/>
              </p:ext>
            </p:extLst>
          </p:nvPr>
        </p:nvGraphicFramePr>
        <p:xfrm>
          <a:off x="1191163" y="1627531"/>
          <a:ext cx="7666827" cy="45587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294">
                  <a:extLst>
                    <a:ext uri="{9D8B030D-6E8A-4147-A177-3AD203B41FA5}">
                      <a16:colId xmlns:a16="http://schemas.microsoft.com/office/drawing/2014/main" val="1949670438"/>
                    </a:ext>
                  </a:extLst>
                </a:gridCol>
                <a:gridCol w="281294">
                  <a:extLst>
                    <a:ext uri="{9D8B030D-6E8A-4147-A177-3AD203B41FA5}">
                      <a16:colId xmlns:a16="http://schemas.microsoft.com/office/drawing/2014/main" val="1482064547"/>
                    </a:ext>
                  </a:extLst>
                </a:gridCol>
                <a:gridCol w="1291519">
                  <a:extLst>
                    <a:ext uri="{9D8B030D-6E8A-4147-A177-3AD203B41FA5}">
                      <a16:colId xmlns:a16="http://schemas.microsoft.com/office/drawing/2014/main" val="3382147726"/>
                    </a:ext>
                  </a:extLst>
                </a:gridCol>
                <a:gridCol w="1593098">
                  <a:extLst>
                    <a:ext uri="{9D8B030D-6E8A-4147-A177-3AD203B41FA5}">
                      <a16:colId xmlns:a16="http://schemas.microsoft.com/office/drawing/2014/main" val="2781881643"/>
                    </a:ext>
                  </a:extLst>
                </a:gridCol>
                <a:gridCol w="1519084">
                  <a:extLst>
                    <a:ext uri="{9D8B030D-6E8A-4147-A177-3AD203B41FA5}">
                      <a16:colId xmlns:a16="http://schemas.microsoft.com/office/drawing/2014/main" val="4225115275"/>
                    </a:ext>
                  </a:extLst>
                </a:gridCol>
                <a:gridCol w="1217687">
                  <a:extLst>
                    <a:ext uri="{9D8B030D-6E8A-4147-A177-3AD203B41FA5}">
                      <a16:colId xmlns:a16="http://schemas.microsoft.com/office/drawing/2014/main" val="1697867775"/>
                    </a:ext>
                  </a:extLst>
                </a:gridCol>
                <a:gridCol w="1482851">
                  <a:extLst>
                    <a:ext uri="{9D8B030D-6E8A-4147-A177-3AD203B41FA5}">
                      <a16:colId xmlns:a16="http://schemas.microsoft.com/office/drawing/2014/main" val="2633344807"/>
                    </a:ext>
                  </a:extLst>
                </a:gridCol>
              </a:tblGrid>
              <a:tr h="164592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3 ‘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</a:rPr>
                        <a:t>Mémorisation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</a:rPr>
                        <a:t>(en 3 étapes)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i="1" dirty="0">
                          <a:effectLst/>
                        </a:rPr>
                        <a:t>Mémorisation à l’oral </a:t>
                      </a:r>
                      <a:r>
                        <a:rPr lang="fr-FR" sz="900" dirty="0">
                          <a:effectLst/>
                        </a:rPr>
                        <a:t>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Faire répéter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« </a:t>
                      </a:r>
                      <a:r>
                        <a:rPr lang="fr-FR" sz="900" dirty="0" err="1">
                          <a:effectLst/>
                        </a:rPr>
                        <a:t>Listen</a:t>
                      </a:r>
                      <a:r>
                        <a:rPr lang="fr-FR" sz="900" dirty="0">
                          <a:effectLst/>
                        </a:rPr>
                        <a:t> and </a:t>
                      </a:r>
                      <a:r>
                        <a:rPr lang="fr-FR" sz="900" dirty="0" err="1">
                          <a:effectLst/>
                        </a:rPr>
                        <a:t>repeat</a:t>
                      </a:r>
                      <a:r>
                        <a:rPr lang="fr-FR" sz="900" dirty="0">
                          <a:effectLst/>
                        </a:rPr>
                        <a:t> 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 </a:t>
                      </a: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</a:rPr>
                        <a:t>Mémorisation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(en 3 étapes)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i="1" dirty="0">
                          <a:effectLst/>
                        </a:rPr>
                        <a:t>Présentation du lexique et/ou de la structure de la fin de la comptine </a:t>
                      </a:r>
                      <a:r>
                        <a:rPr lang="fr-FR" sz="900" dirty="0">
                          <a:effectLst/>
                        </a:rPr>
                        <a:t>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b="0" dirty="0">
                          <a:effectLst/>
                        </a:rPr>
                        <a:t>Listen and mime.  </a:t>
                      </a:r>
                      <a:endParaRPr lang="fr-FR" sz="900" b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« Some like it hot / some like it cold / Some like it in the pot. »</a:t>
                      </a:r>
                      <a:endParaRPr lang="fr-FR" sz="900" dirty="0">
                        <a:effectLst/>
                      </a:endParaRPr>
                    </a:p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"/>
                      </a:pPr>
                      <a:r>
                        <a:rPr lang="fr-FR" sz="900" dirty="0">
                          <a:effectLst/>
                        </a:rPr>
                        <a:t>Jeux d’expression orale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GB" sz="900" dirty="0">
                          <a:effectLst/>
                        </a:rPr>
                        <a:t>« Listen and repeat.</a:t>
                      </a:r>
                      <a:r>
                        <a:rPr lang="fr-FR" sz="900" dirty="0">
                          <a:effectLst/>
                        </a:rPr>
                        <a:t> »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GB" sz="900" dirty="0">
                          <a:effectLst/>
                        </a:rPr>
                        <a:t>« Some like it in the pot, </a:t>
                      </a:r>
                      <a:r>
                        <a:rPr lang="en-GB" sz="900" dirty="0" err="1">
                          <a:effectLst/>
                        </a:rPr>
                        <a:t>ou</a:t>
                      </a:r>
                      <a:r>
                        <a:rPr lang="en-GB" sz="900" dirty="0">
                          <a:effectLst/>
                        </a:rPr>
                        <a:t> le mime some like it hot / some like it cold. »</a:t>
                      </a:r>
                      <a:endParaRPr lang="fr-FR" sz="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1" dirty="0" err="1">
                          <a:effectLst/>
                        </a:rPr>
                        <a:t>Entraînement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endParaRPr lang="fr-FR" sz="9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(en 3 étapes)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b="0" i="1" dirty="0">
                          <a:effectLst/>
                        </a:rPr>
                        <a:t>Jeux de compréhension orale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« </a:t>
                      </a:r>
                      <a:r>
                        <a:rPr lang="en-US" sz="900" dirty="0">
                          <a:effectLst/>
                        </a:rPr>
                        <a:t>Listen, repeat and act</a:t>
                      </a:r>
                      <a:r>
                        <a:rPr lang="en-GB" sz="900" dirty="0">
                          <a:effectLst/>
                        </a:rPr>
                        <a:t>. »</a:t>
                      </a:r>
                      <a:endParaRPr lang="fr-FR" sz="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</a:rPr>
                        <a:t>Entraînement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(en 2 étapes)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b="1" dirty="0">
                          <a:effectLst/>
                        </a:rPr>
                        <a:t> </a:t>
                      </a:r>
                      <a:r>
                        <a:rPr lang="fr-FR" sz="900" b="1" i="1" dirty="0">
                          <a:effectLst/>
                        </a:rPr>
                        <a:t>Production orale </a:t>
                      </a:r>
                      <a:r>
                        <a:rPr lang="fr-FR" sz="900" dirty="0">
                          <a:effectLst/>
                        </a:rPr>
                        <a:t>guidée deux par deux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Activités visant la précision linguistique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« </a:t>
                      </a:r>
                      <a:r>
                        <a:rPr lang="fr-FR" sz="900" dirty="0" err="1">
                          <a:effectLst/>
                        </a:rPr>
                        <a:t>Sing</a:t>
                      </a:r>
                      <a:r>
                        <a:rPr lang="fr-FR" sz="900" dirty="0">
                          <a:effectLst/>
                        </a:rPr>
                        <a:t> the </a:t>
                      </a:r>
                      <a:r>
                        <a:rPr lang="fr-FR" sz="900" dirty="0" err="1">
                          <a:effectLst/>
                        </a:rPr>
                        <a:t>song</a:t>
                      </a:r>
                      <a:r>
                        <a:rPr lang="fr-FR" sz="900" dirty="0">
                          <a:effectLst/>
                        </a:rPr>
                        <a:t>.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</a:rPr>
                        <a:t>Réinvestissement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(en 2 étapes)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b="0" i="1" dirty="0">
                          <a:effectLst/>
                        </a:rPr>
                        <a:t>Mise en place du projet </a:t>
                      </a:r>
                      <a:r>
                        <a:rPr lang="fr-FR" sz="900" dirty="0">
                          <a:effectLst/>
                        </a:rPr>
                        <a:t>: enregistrer l’épisode de l’histoire et jouer en binômes, en intégrant le bruitage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Script imagé consigné dans un cahier.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9274314"/>
                  </a:ext>
                </a:extLst>
              </a:tr>
              <a:tr h="17830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</a:rPr>
                        <a:t>5 ‘</a:t>
                      </a:r>
                      <a:endParaRPr lang="fr-FR" sz="9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i="1" dirty="0">
                          <a:effectLst/>
                        </a:rPr>
                        <a:t>Jeux de compréhension orale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Écoute-compréhension de la première partie de la comptine jusqu’à «cold »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ea"/>
                        <a:buNone/>
                      </a:pPr>
                      <a:endParaRPr lang="fr-FR" sz="9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« Listen and show / listen and point.»</a:t>
                      </a:r>
                      <a:endParaRPr lang="fr-FR" sz="9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« Listen and mime. » </a:t>
                      </a:r>
                      <a:r>
                        <a:rPr lang="en-GB" sz="900" dirty="0" err="1">
                          <a:effectLst/>
                        </a:rPr>
                        <a:t>en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individuel</a:t>
                      </a:r>
                      <a:endParaRPr lang="fr-FR" sz="9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« Listen and circle / listen and tick »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88900" indent="-88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i="1" dirty="0">
                          <a:effectLst/>
                        </a:rPr>
                        <a:t>Écoute-compréhension de la seconde partie de la comptine jusqu’à « </a:t>
                      </a:r>
                      <a:r>
                        <a:rPr lang="fr-FR" sz="900" i="1" dirty="0" err="1">
                          <a:effectLst/>
                        </a:rPr>
                        <a:t>old</a:t>
                      </a:r>
                      <a:r>
                        <a:rPr lang="fr-FR" sz="900" i="1" dirty="0">
                          <a:effectLst/>
                        </a:rPr>
                        <a:t> »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fr-FR" sz="900" i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Activités</a:t>
                      </a:r>
                      <a:r>
                        <a:rPr lang="en-US" sz="900" dirty="0">
                          <a:effectLst/>
                        </a:rPr>
                        <a:t> collectives </a:t>
                      </a:r>
                      <a:endParaRPr lang="fr-FR" sz="9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« </a:t>
                      </a:r>
                      <a:r>
                        <a:rPr lang="en-US" sz="900" dirty="0">
                          <a:effectLst/>
                        </a:rPr>
                        <a:t>Listen and show / listen and point / listen and mime.</a:t>
                      </a:r>
                      <a:r>
                        <a:rPr lang="en-GB" sz="900" dirty="0">
                          <a:effectLst/>
                        </a:rPr>
                        <a:t> »</a:t>
                      </a:r>
                      <a:endParaRPr lang="fr-FR" sz="9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Activités progressivement individuelles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« Listen and circle / listen and tick. »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900" i="1" dirty="0">
                          <a:effectLst/>
                        </a:rPr>
                        <a:t>Jeux d’expression orale 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GB" sz="900" i="1" dirty="0">
                          <a:effectLst/>
                        </a:rPr>
                        <a:t>«Read on my lips, say and act. »</a:t>
                      </a:r>
                      <a:endParaRPr lang="fr-FR" sz="900" i="1" dirty="0">
                        <a:effectLst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GB" sz="900" dirty="0">
                          <a:effectLst/>
                        </a:rPr>
                        <a:t>«</a:t>
                      </a:r>
                      <a:r>
                        <a:rPr lang="fr-FR" sz="900" dirty="0">
                          <a:effectLst/>
                        </a:rPr>
                        <a:t>Look, </a:t>
                      </a:r>
                      <a:r>
                        <a:rPr lang="fr-FR" sz="900" dirty="0" err="1">
                          <a:effectLst/>
                        </a:rPr>
                        <a:t>say</a:t>
                      </a:r>
                      <a:r>
                        <a:rPr lang="fr-FR" sz="900" dirty="0">
                          <a:effectLst/>
                        </a:rPr>
                        <a:t> and </a:t>
                      </a:r>
                      <a:r>
                        <a:rPr lang="fr-FR" sz="900" dirty="0" err="1">
                          <a:effectLst/>
                        </a:rPr>
                        <a:t>act</a:t>
                      </a:r>
                      <a:r>
                        <a:rPr lang="fr-FR" sz="900" dirty="0">
                          <a:effectLst/>
                        </a:rPr>
                        <a:t>.</a:t>
                      </a:r>
                      <a:r>
                        <a:rPr lang="en-GB" sz="900" dirty="0">
                          <a:effectLst/>
                        </a:rPr>
                        <a:t> »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fr-FR" sz="900" dirty="0">
                        <a:effectLst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900" dirty="0">
                          <a:effectLst/>
                        </a:rPr>
                        <a:t>Le professeur mime la comptine, les élèves verbalisent et reproduisent le jeu de mains.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59887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</a:rPr>
                        <a:t>1 ‘</a:t>
                      </a:r>
                      <a:endParaRPr lang="fr-FR" sz="9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i="1" dirty="0">
                          <a:effectLst/>
                        </a:rPr>
                        <a:t>Bilan de séance </a:t>
                      </a:r>
                      <a:r>
                        <a:rPr lang="fr-FR" sz="900" dirty="0">
                          <a:effectLst/>
                        </a:rPr>
                        <a:t>: qu’est-ce qu’on sait dire de plus aujourd’hui ?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i="1" dirty="0">
                          <a:effectLst/>
                        </a:rPr>
                        <a:t>Bilan de séance </a:t>
                      </a:r>
                      <a:r>
                        <a:rPr lang="fr-FR" sz="900" dirty="0">
                          <a:effectLst/>
                        </a:rPr>
                        <a:t>: qu’est-ce qu’on sait dire de plus aujourd’hui ?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i="1" dirty="0">
                          <a:effectLst/>
                        </a:rPr>
                        <a:t>Bilan de séance </a:t>
                      </a:r>
                      <a:r>
                        <a:rPr lang="fr-FR" sz="900" dirty="0">
                          <a:effectLst/>
                        </a:rPr>
                        <a:t>: qu’est-ce qu’on sait dire de plus aujourd’hui ?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i="1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i="1" dirty="0">
                          <a:effectLst/>
                        </a:rPr>
                        <a:t> Bilan de séance </a:t>
                      </a:r>
                      <a:r>
                        <a:rPr lang="fr-FR" sz="900" dirty="0">
                          <a:effectLst/>
                        </a:rPr>
                        <a:t>: qu’est-ce qu’on sait dire de plus aujourd’hui ?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r>
                        <a:rPr lang="fr-FR" sz="900" i="1" dirty="0">
                          <a:effectLst/>
                        </a:rPr>
                        <a:t>Bilan de séance  </a:t>
                      </a:r>
                      <a:endParaRPr lang="fr-FR" sz="9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84765539"/>
                  </a:ext>
                </a:extLst>
              </a:tr>
              <a:tr h="169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 ‘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1" i="0" dirty="0" err="1">
                          <a:effectLst/>
                        </a:rPr>
                        <a:t>Rituels</a:t>
                      </a:r>
                      <a:r>
                        <a:rPr lang="en-GB" sz="900" b="1" i="0" dirty="0">
                          <a:effectLst/>
                        </a:rPr>
                        <a:t> de fin</a:t>
                      </a:r>
                      <a:endParaRPr lang="fr-FR" sz="9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48130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B1C7632C-3D26-4F34-AFAA-265720EC0028}"/>
              </a:ext>
            </a:extLst>
          </p:cNvPr>
          <p:cNvSpPr/>
          <p:nvPr/>
        </p:nvSpPr>
        <p:spPr>
          <a:xfrm>
            <a:off x="85725" y="1857803"/>
            <a:ext cx="932260" cy="115416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 de fiche séquence </a:t>
            </a:r>
          </a:p>
          <a:p>
            <a:pPr algn="ctr"/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My</a:t>
            </a:r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English </a:t>
            </a:r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week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9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CYCLE 2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8453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837</TotalTime>
  <Words>866</Words>
  <Application>Microsoft Office PowerPoint</Application>
  <PresentationFormat>Affichage à l'écran (4:3)</PresentationFormat>
  <Paragraphs>162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Lucida Handwriting</vt:lpstr>
      <vt:lpstr>Tahoma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19</cp:revision>
  <dcterms:created xsi:type="dcterms:W3CDTF">2021-11-05T12:23:11Z</dcterms:created>
  <dcterms:modified xsi:type="dcterms:W3CDTF">2022-03-11T15:14:39Z</dcterms:modified>
</cp:coreProperties>
</file>