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9" r:id="rId6"/>
    <p:sldId id="271" r:id="rId7"/>
    <p:sldId id="276" r:id="rId8"/>
    <p:sldId id="272" r:id="rId9"/>
    <p:sldId id="268" r:id="rId10"/>
    <p:sldId id="27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0078DB-FC81-4F5C-9267-29C66B11AC71}" v="463" dt="2022-03-16T21:58:04.575"/>
    <p1510:client id="{6DDBDA0F-6CBA-43DD-BE64-EE833143857A}" v="97" dt="2022-03-16T22:46:23.3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8T01:30:39.925"/>
    </inkml:context>
    <inkml:brush xml:id="br0">
      <inkml:brushProperty name="width" value="0.35" units="cm"/>
      <inkml:brushProperty name="height" value="0.35" units="cm"/>
      <inkml:brushProperty name="color" value="#FF1600"/>
    </inkml:brush>
  </inkml:definitions>
  <inkml:trace contextRef="#ctx0" brushRef="#br0">5880 1417,'0'0,"0"0,0 0,-26-80,20 64,-42-102,-5-42,41 124,-56-89,28 45,0-27,-43 24,5 6,-109-30,162 93,-57-25,29 12,-1 0,-88-44,17 8,-116-17,210 74,-71-14,-58-7,128 22,-70 10,-5-5,82 0,-57 0,2 27,63-22,-46 16,-44-21,91 0,-75 27,11-27,69 0,-112 0,56 0,0 0,-200 0,80-27,147 21,0 12,-13-6,41 0,-83 0,41 0,27-26,-44 40,9-2,-99 15,139-23,-62 19,30-10,1 0,-31 15,7-2,-56 54,108-65,-4-3,2 1,1-26,-34 43,13-7,-60 31,86-44,-11-20,-49 36,68-21,0-10,-41 32,40-20,-25-14,-41 34,61-21,-16-12,-72 33,84-22,-7 16,-50-21,56 0,21 27,-51 0,47-23,-12-8,-35 31,42-21,-3 14,-38 7,39-20,1 13,-40 33,45-45,-11 11,-34 34,38-38,3 24,-1-12,-28-1,27 3,2-4,-42 82,44-86,-6 11,16 21,0-52,-27 79,27 0,0-66,0 105,0-38,0-61,27 13,-14-6,-26 26,13-10,0-6,26 70,-22-92,-8 24,4-12,27 26,-27-10,0-6,27 43,-24-71,20 36,-23-18,0-22,27 16,0 33,-22-45,-10 8,32 37,-22-44,16 7,-7-4,-1 27,15 2,-2-4,0 42,-23-71,21 9,-11-5,-26 1,28 16,-3-7,41 84,-47-96,15-22,6 65,-21-42,14 29,-20-14,0-22,27 17,0 4,-22-20,17 15,-20-18,-4 21,28 2,-22-22,19-8,-10 4,-26 27,39 0,1 0,0 26,-22-43,17 7,-9-4,27 1,-9 16,-8-7,30-23,-43 0,-20 27,10-14,27 0,0 15,-1-2,28 1,-48-24,15 20,-8-9,0-1,15 1,-2-1,54 40,-68-45,3 11,38 34,-47-47,15 15,32 6,-43-22,34 17,-18 4,-20-20,15-12,33 33,-47-23,12 19,35 30,-38-37,21-5,17 16,-42-21,2 41,40-20,-40-20,25 39,-12-19,-20-20,13 13,33 6,-39-19,26 13,-14 7,-19-20,67 13,-34-7,0 27,31 3,-9-6,72 43,-115-68,16 3,45 12,-57-19,34 11,23 7,-60-19,40 13,47 7,-85-22,10 17,21 4,-38-18,50 11,-25-6,-26-26,49 29,-19-5,89 15,-114-22,42-8,20 31,-64-21,72-12,-8 33,-63-21,17-12,19 6,-47 0,66 27,-33-14,-54-26,148 13,-27 26,-80-19,26-14,-26 7,-21 0,15 0,32 0,-42 0,5-26,37 26,-38 0,24 0,14 0,-40 0,28-27,12 27,-39 0,-1 0,40-27,-43 22,34-17,-18 22,-20 0,69-26,-22-1,-46 24,66-21,-19-2,-39 18,23-11,16 19,-43 0,31-54,11 28,-41 20,3-15,39-6,-41 20,27-39,14-8,-42 42,29-2,12-40,-41 42,30-29,-15-13,-23 46,45-64,4-8,-47 71,69-89,-65 85,33-27,-16 13,-54 27,56-44,-4 8,28-45,-46 70,13-4,-20-39,0 46,26-10,1-36,-23 46,19-11,4-34,-24 46,20-40,4-6,-21 40,15-27,6-41,-23 68,18-81,-20 86,-4-90,2 17,0 62,0-42,27-19,-22 64,-10-21,-22-44,21 62,12-15,-6-46,0 70,-26-34,26-9,0 44,-27-62,0-9,25 72,-23-172,23 161,4-42,-28 8,24 49,4-46,-2-3,0 42,0-5,0-37,0 39,0-26,-27-13,24 46,6-40,-3-6,0 40,-27-28,27-65,0 84,-27-10,1-48,21 66,-17-79,-5-41,23 113,-45-91,-5-22,43 106,-31-77,-38-29,67 112,-54-116,-67-23,114 137,-94-166,114 190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2E1AE-D048-2F4A-B60F-B23AEB2B86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93C025-B0A0-964C-B47C-19942E8B92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013A89-FDAC-0346-8643-AE6152C46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61B1F-5D5F-A147-B82F-50C92BD64B35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ABB79-B4C1-9F40-80D0-071BB9719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A0BC42-79B9-CA49-9B37-EDC9E42F0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0B13C-37C2-A945-840F-B5B5401A252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50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1664D-D547-8243-8BA5-682EA0695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8899F-6B39-AA4D-87CD-CAF51016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AA6A29-3E94-E948-8E3B-A6EAF55B1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61B1F-5D5F-A147-B82F-50C92BD64B35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C403B-D16B-1548-AEA2-6CD69FA8B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20F65-9AE3-CA40-84B7-08D727D6D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0B13C-37C2-A945-840F-B5B5401A252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075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D5282-5985-B542-8F2F-F1F5EBC72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D6C6AF-9B51-9B47-BA69-E69BD2B05B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FCB910-CEAB-EA4B-8BCD-6D764B3B9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61B1F-5D5F-A147-B82F-50C92BD64B35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B29F7-AD7D-1246-97B4-A3E89A211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7C337A-A9A9-4547-BFB4-EC8E2E893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0B13C-37C2-A945-840F-B5B5401A252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777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ED51D-01E3-C24D-820B-2AF3C7402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9075B-AA6B-744A-8105-33DC18BB8F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FDA59E-EF62-BB4F-B440-340519CFFC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749E3B-A8D3-3A45-A5ED-521882C7D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61B1F-5D5F-A147-B82F-50C92BD64B35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7DC963-537E-1144-A28E-0F8654487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41D2E4-E273-7A4E-BC1E-798F3D95E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0B13C-37C2-A945-840F-B5B5401A252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470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1E574-85DD-9D47-B703-808F8E7F1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E4571C-4793-2840-A485-C45183EB7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6EFFBB-3CBD-0E45-89BD-7CA5211D7B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57206D-C263-0942-AB7D-399105BBF5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F242BD-9BAE-3943-B6DF-4B3F86BB0B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02C054-3646-6046-9BF9-A738D3424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61B1F-5D5F-A147-B82F-50C92BD64B35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44CB03-5549-0644-AC3F-8E5BCC4A7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A6B861-8C6F-EF41-ADAA-2A5B86A05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0B13C-37C2-A945-840F-B5B5401A252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220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96E15-FD23-C241-8B5F-C1CFF1796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7EF441-C924-394D-93EF-77F674B2D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61B1F-5D5F-A147-B82F-50C92BD64B35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915343-0296-034B-9612-C4C5C3723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265C3D-FED9-3945-85E8-BD368C7FC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0B13C-37C2-A945-840F-B5B5401A252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65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04CFD2-E04E-594F-AC7B-EB4270F48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61B1F-5D5F-A147-B82F-50C92BD64B35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CE1F72-8507-F94C-B27A-DDEA09154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4C6A3C-0669-0349-AF65-82DDDBD4C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0B13C-37C2-A945-840F-B5B5401A252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228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C6F7A-F020-8044-8DBF-0B1ED430F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27E6E0-FA38-7543-B7F6-1AE1C13C7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E52D0F-AE2C-264F-A6C0-76CB82C7FA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367C85-1BC7-DE4D-B772-6DD606CBE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61B1F-5D5F-A147-B82F-50C92BD64B35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B6AD04-447A-DC4A-9CB7-5AB262714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25A46B-5D16-6C46-BD77-0DBD96FFE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0B13C-37C2-A945-840F-B5B5401A252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436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049B2-E1DC-B043-83D7-F7D1A6182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674B73-9582-AD4E-94FF-E263EE3CD2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63173D-56F3-154C-9EE0-E0A6576282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578342-02E4-9A42-9853-084A95A5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61B1F-5D5F-A147-B82F-50C92BD64B35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627D6F-D88E-484C-9114-CCEA667D2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DE9EF7-BAC4-7640-9FA5-EC69E30F0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0B13C-37C2-A945-840F-B5B5401A252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220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E4502-4D1F-2145-A21B-71FF66292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1A95E4-176D-7A47-9F9E-F88B6B6FB8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21CAA7-C50F-0F48-99F3-A63B25C58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61B1F-5D5F-A147-B82F-50C92BD64B35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5D4A8-70EE-D849-A253-5BDC84E17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37036-52DF-3744-9EF5-3BE13A6A8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0B13C-37C2-A945-840F-B5B5401A252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497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834117-B12D-0D4C-AC90-B71BBB456F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BA7833-F048-F74E-87DD-6D1443FE12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076B02-2091-FF48-8DE9-FA81FACE5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61B1F-5D5F-A147-B82F-50C92BD64B35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7FAD6-3F1B-5A49-AA20-3CA515A21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8BB203-D59B-B342-A605-D09D59592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0B13C-37C2-A945-840F-B5B5401A252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104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BE49DF-18DD-684B-B9A9-AA6BB0614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0C821B-CCBF-D841-864F-D7C0CBAED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425C5-9C1B-F84B-B6B4-01037B4409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61B1F-5D5F-A147-B82F-50C92BD64B35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A230E-ED19-2943-9292-F1B731A683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9DE56-E013-BC4B-BC78-D0CD1C28D1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0B13C-37C2-A945-840F-B5B5401A252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16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986C6A-DBBF-2643-B530-0B109BEA3A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135167"/>
            <a:ext cx="4620584" cy="5075438"/>
          </a:xfrm>
        </p:spPr>
        <p:txBody>
          <a:bodyPr>
            <a:normAutofit/>
          </a:bodyPr>
          <a:lstStyle/>
          <a:p>
            <a:pPr algn="l"/>
            <a:r>
              <a:rPr lang="en-US" sz="4800"/>
              <a:t>Easter in St. Lucia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777F13-654A-4643-8E79-95D7EAEF61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5277684"/>
            <a:ext cx="4620584" cy="7754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dirty="0">
                <a:effectLst/>
              </a:rPr>
              <a:t>(</a:t>
            </a:r>
            <a:r>
              <a:rPr lang="fr-FR" dirty="0">
                <a:effectLst/>
              </a:rPr>
              <a:t>Pâques</a:t>
            </a:r>
            <a:r>
              <a:rPr lang="en-US" dirty="0"/>
              <a:t> à</a:t>
            </a:r>
            <a:r>
              <a:rPr lang="en-US" dirty="0">
                <a:effectLst/>
              </a:rPr>
              <a:t> Sainte Lucie)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DEEA3BD-30D1-1D45-9724-C1A1D86910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6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0636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D30E6-3BD8-EC49-B29C-0C577C4CE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/>
          <a:lstStyle/>
          <a:p>
            <a:r>
              <a:rPr lang="en-US"/>
              <a:t>WHEN?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D8FA0-F7B5-4941-8649-E76642EFD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219348"/>
            <a:ext cx="3505494" cy="3785419"/>
          </a:xfrm>
        </p:spPr>
        <p:txBody>
          <a:bodyPr>
            <a:normAutofit/>
          </a:bodyPr>
          <a:lstStyle/>
          <a:p>
            <a:r>
              <a:rPr lang="en-US"/>
              <a:t>In Saint Lucia, Easter is in </a:t>
            </a:r>
            <a:r>
              <a:rPr lang="en-US">
                <a:solidFill>
                  <a:srgbClr val="FF0000"/>
                </a:solidFill>
              </a:rPr>
              <a:t>April</a:t>
            </a:r>
            <a:r>
              <a:rPr lang="en-US"/>
              <a:t> (like the rest of the world)</a:t>
            </a:r>
          </a:p>
          <a:p>
            <a:endParaRPr lang="en-US"/>
          </a:p>
          <a:p>
            <a:r>
              <a:rPr lang="en-US"/>
              <a:t>This year, Easter is on Sunday, April 17</a:t>
            </a:r>
            <a:r>
              <a:rPr lang="en-US" baseline="30000"/>
              <a:t>th</a:t>
            </a:r>
            <a:r>
              <a:rPr lang="en-US"/>
              <a:t> , 2022</a:t>
            </a:r>
          </a:p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A7FF8E1-D73A-3440-B7F2-0FBF9DC461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469" y="807593"/>
            <a:ext cx="4650116" cy="5239568"/>
          </a:xfrm>
          <a:prstGeom prst="rect">
            <a:avLst/>
          </a:prstGeom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E9A8007-CA26-5B4A-9D92-9A267C0C82B7}"/>
                  </a:ext>
                </a:extLst>
              </p14:cNvPr>
              <p14:cNvContentPartPr/>
              <p14:nvPr/>
            </p14:nvContentPartPr>
            <p14:xfrm>
              <a:off x="5493402" y="1722054"/>
              <a:ext cx="2311560" cy="17924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E9A8007-CA26-5B4A-9D92-9A267C0C82B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30762" y="1659054"/>
                <a:ext cx="2437200" cy="191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05638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14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474AA4-8F89-744C-BF53-FE06D48B5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1041009"/>
            <a:ext cx="3419856" cy="1209822"/>
          </a:xfrm>
        </p:spPr>
        <p:txBody>
          <a:bodyPr anchor="ctr">
            <a:no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+mn-lt"/>
              </a:rPr>
              <a:t>What is Easter?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9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F4FBD26-CA8D-EB4A-963C-FA9B305F95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379" y="228804"/>
            <a:ext cx="2172685" cy="114983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AE38A-F518-AB46-B94D-56AB89A27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5400" y="1438794"/>
            <a:ext cx="6894576" cy="910512"/>
          </a:xfrm>
        </p:spPr>
        <p:txBody>
          <a:bodyPr anchor="t">
            <a:normAutofit lnSpcReduction="10000"/>
          </a:bodyPr>
          <a:lstStyle/>
          <a:p>
            <a:r>
              <a:rPr lang="en-US" sz="2000" dirty="0">
                <a:latin typeface="Book Antiqua"/>
                <a:ea typeface="+mn-lt"/>
                <a:cs typeface="+mn-lt"/>
              </a:rPr>
              <a:t>Easter is one of the most awaited Christian festivals and every nation has its own way of celebrating this particular time. </a:t>
            </a:r>
            <a:endParaRPr lang="en-US" sz="2000" dirty="0">
              <a:latin typeface="Book Antiqua"/>
              <a:cs typeface="Calibri"/>
            </a:endParaRPr>
          </a:p>
          <a:p>
            <a:pPr marL="0" indent="0">
              <a:buNone/>
            </a:pPr>
            <a:endParaRPr lang="en-US" sz="2000" dirty="0">
              <a:solidFill>
                <a:srgbClr val="FF0000"/>
              </a:solidFill>
              <a:latin typeface="Book Antiqua"/>
              <a:cs typeface="Calibri"/>
            </a:endParaRPr>
          </a:p>
          <a:p>
            <a:pPr marL="0" indent="0">
              <a:buNone/>
            </a:pPr>
            <a:endParaRPr lang="en-US" sz="1900" dirty="0"/>
          </a:p>
          <a:p>
            <a:endParaRPr lang="en-US" sz="1900" dirty="0"/>
          </a:p>
          <a:p>
            <a:endParaRPr lang="en-US" sz="19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9BCE0E5-F0C2-4EEC-841D-0C6F34DACDE6}"/>
              </a:ext>
            </a:extLst>
          </p:cNvPr>
          <p:cNvSpPr txBox="1">
            <a:spLocks/>
          </p:cNvSpPr>
          <p:nvPr/>
        </p:nvSpPr>
        <p:spPr>
          <a:xfrm>
            <a:off x="739140" y="2335238"/>
            <a:ext cx="3419856" cy="12098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FF0000"/>
                </a:solidFill>
                <a:latin typeface="+mn-lt"/>
              </a:rPr>
              <a:t>What do we do?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779FD7-322E-42E7-B39E-86094DE58279}"/>
              </a:ext>
            </a:extLst>
          </p:cNvPr>
          <p:cNvSpPr txBox="1">
            <a:spLocks/>
          </p:cNvSpPr>
          <p:nvPr/>
        </p:nvSpPr>
        <p:spPr>
          <a:xfrm>
            <a:off x="5105400" y="2459342"/>
            <a:ext cx="6894576" cy="204935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Book Antiqua"/>
                <a:ea typeface="+mn-lt"/>
                <a:cs typeface="+mn-lt"/>
              </a:rPr>
              <a:t>We go to church on Good Friday. This the Friday before Easter Sunday. </a:t>
            </a:r>
          </a:p>
          <a:p>
            <a:r>
              <a:rPr lang="en-US" sz="2000" dirty="0">
                <a:latin typeface="Book Antiqua"/>
                <a:ea typeface="+mn-lt"/>
                <a:cs typeface="+mn-lt"/>
              </a:rPr>
              <a:t>We stay home and watch movies.</a:t>
            </a:r>
          </a:p>
          <a:p>
            <a:r>
              <a:rPr lang="en-US" sz="2000" dirty="0">
                <a:latin typeface="Book Antiqua"/>
                <a:cs typeface="Calibri"/>
              </a:rPr>
              <a:t>This year, Good Friday in Saint Lucia is on April, 15th , 2022. </a:t>
            </a:r>
          </a:p>
          <a:p>
            <a:r>
              <a:rPr lang="en-US" sz="2000" dirty="0">
                <a:latin typeface="Book Antiqua"/>
                <a:cs typeface="Calibri"/>
              </a:rPr>
              <a:t>Good Friday is a holiday in Saint Lucia. This means that there is no school, and no work. Everyone is at home.</a:t>
            </a:r>
          </a:p>
          <a:p>
            <a:endParaRPr lang="en-US" sz="2000" dirty="0">
              <a:solidFill>
                <a:srgbClr val="FF0000"/>
              </a:solidFill>
              <a:latin typeface="Book Antiqua"/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>
              <a:solidFill>
                <a:srgbClr val="FF0000"/>
              </a:solidFill>
              <a:latin typeface="Book Antiqua"/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900" dirty="0"/>
          </a:p>
          <a:p>
            <a:endParaRPr lang="en-US" sz="1900" dirty="0"/>
          </a:p>
          <a:p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036008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CB90DA-BD4A-0A46-8352-D34A20D83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502" y="79363"/>
            <a:ext cx="4818888" cy="1481328"/>
          </a:xfrm>
        </p:spPr>
        <p:txBody>
          <a:bodyPr anchor="b">
            <a:normAutofit fontScale="90000"/>
          </a:bodyPr>
          <a:lstStyle/>
          <a:p>
            <a:r>
              <a:rPr lang="en-US" sz="5400" dirty="0">
                <a:solidFill>
                  <a:srgbClr val="FF0000"/>
                </a:solidFill>
                <a:latin typeface="Book Antiqua"/>
                <a:cs typeface="Calibri Light"/>
              </a:rPr>
              <a:t>WHAT DO WE EAT?</a:t>
            </a: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CAA3C-1E93-9D4B-AF7D-D4176AD31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097" y="4291945"/>
            <a:ext cx="5020633" cy="1481328"/>
          </a:xfrm>
        </p:spPr>
        <p:txBody>
          <a:bodyPr anchor="t">
            <a:normAutofit/>
          </a:bodyPr>
          <a:lstStyle/>
          <a:p>
            <a:r>
              <a:rPr lang="en-US" sz="1800" dirty="0">
                <a:cs typeface="Calibri"/>
              </a:rPr>
              <a:t>We eat </a:t>
            </a:r>
            <a:r>
              <a:rPr lang="en-US" sz="1800" dirty="0">
                <a:solidFill>
                  <a:srgbClr val="00B050"/>
                </a:solidFill>
                <a:cs typeface="Calibri"/>
              </a:rPr>
              <a:t>PENEPIS</a:t>
            </a:r>
            <a:endParaRPr lang="en-US" sz="1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32DD686-126B-2141-8450-C4BB5FBCCB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93" r="24" b="21413"/>
          <a:stretch/>
        </p:blipFill>
        <p:spPr>
          <a:xfrm>
            <a:off x="8131125" y="471755"/>
            <a:ext cx="2583185" cy="2093651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2228D44-CFF2-4B7C-960F-0BB7B50F2309}"/>
              </a:ext>
            </a:extLst>
          </p:cNvPr>
          <p:cNvSpPr txBox="1">
            <a:spLocks/>
          </p:cNvSpPr>
          <p:nvPr/>
        </p:nvSpPr>
        <p:spPr>
          <a:xfrm>
            <a:off x="464235" y="2402586"/>
            <a:ext cx="5589256" cy="148132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cs typeface="Calibri"/>
              </a:rPr>
              <a:t>We eat </a:t>
            </a:r>
            <a:r>
              <a:rPr lang="en-US" sz="1800" dirty="0">
                <a:solidFill>
                  <a:srgbClr val="00B050"/>
                </a:solidFill>
                <a:cs typeface="Calibri"/>
              </a:rPr>
              <a:t>FISH CAKES </a:t>
            </a:r>
            <a:r>
              <a:rPr lang="en-US" sz="2200" dirty="0">
                <a:cs typeface="Calibri"/>
              </a:rPr>
              <a:t>(</a:t>
            </a:r>
            <a:r>
              <a:rPr lang="en-US" sz="2200" dirty="0"/>
              <a:t>t</a:t>
            </a:r>
            <a:r>
              <a:rPr lang="en-US" sz="1800" dirty="0"/>
              <a:t>raditional appetizers on Good Friday)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cs typeface="Calibri"/>
              </a:rPr>
              <a:t>It is a mixture of flour, salt, shredded saltfish, ground pepper, parsley, chives, hot pepper, baking powder and water</a:t>
            </a:r>
            <a:endParaRPr lang="en-US" sz="1800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DA01A003-A767-465F-9E39-319A11917EB6}"/>
              </a:ext>
            </a:extLst>
          </p:cNvPr>
          <p:cNvSpPr txBox="1">
            <a:spLocks/>
          </p:cNvSpPr>
          <p:nvPr/>
        </p:nvSpPr>
        <p:spPr>
          <a:xfrm>
            <a:off x="6375689" y="3290135"/>
            <a:ext cx="5020633" cy="32014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ea typeface="+mn-lt"/>
                <a:cs typeface="+mn-lt"/>
              </a:rPr>
              <a:t>                                </a:t>
            </a:r>
            <a:r>
              <a:rPr lang="en-US" sz="1200" dirty="0">
                <a:solidFill>
                  <a:srgbClr val="000000"/>
                </a:solidFill>
                <a:ea typeface="+mn-lt"/>
                <a:cs typeface="+mn-lt"/>
              </a:rPr>
              <a:t>         </a:t>
            </a:r>
            <a:r>
              <a:rPr lang="en-US" sz="1200" dirty="0">
                <a:solidFill>
                  <a:srgbClr val="FF0000"/>
                </a:solidFill>
                <a:ea typeface="+mn-lt"/>
                <a:cs typeface="+mn-lt"/>
              </a:rPr>
              <a:t>  PENEPIS</a:t>
            </a:r>
            <a:endParaRPr lang="en-US" sz="1200" dirty="0">
              <a:solidFill>
                <a:srgbClr val="FF0000"/>
              </a:solidFill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1" u="sng" dirty="0">
                <a:ea typeface="+mn-lt"/>
                <a:cs typeface="+mn-lt"/>
              </a:rPr>
              <a:t>Ingredients</a:t>
            </a:r>
            <a:endParaRPr lang="en-US" sz="1200" b="1" u="sng" dirty="0">
              <a:cs typeface="Calibri"/>
            </a:endParaRPr>
          </a:p>
          <a:p>
            <a:r>
              <a:rPr lang="en-US" sz="1200" dirty="0">
                <a:ea typeface="+mn-lt"/>
                <a:cs typeface="+mn-lt"/>
              </a:rPr>
              <a:t>2 </a:t>
            </a:r>
            <a:r>
              <a:rPr lang="en-US" sz="1200" dirty="0" err="1">
                <a:ea typeface="+mn-lt"/>
                <a:cs typeface="+mn-lt"/>
              </a:rPr>
              <a:t>lbs</a:t>
            </a:r>
            <a:r>
              <a:rPr lang="en-US" sz="1200" dirty="0">
                <a:ea typeface="+mn-lt"/>
                <a:cs typeface="+mn-lt"/>
              </a:rPr>
              <a:t> flour</a:t>
            </a:r>
            <a:endParaRPr lang="en-US" sz="1200" dirty="0">
              <a:cs typeface="Calibri"/>
            </a:endParaRPr>
          </a:p>
          <a:p>
            <a:r>
              <a:rPr lang="en-US" sz="1200" dirty="0">
                <a:ea typeface="+mn-lt"/>
                <a:cs typeface="+mn-lt"/>
              </a:rPr>
              <a:t>2 </a:t>
            </a:r>
            <a:r>
              <a:rPr lang="en-US" sz="1200" dirty="0" err="1">
                <a:ea typeface="+mn-lt"/>
                <a:cs typeface="+mn-lt"/>
              </a:rPr>
              <a:t>lbs</a:t>
            </a:r>
            <a:r>
              <a:rPr lang="en-US" sz="1200" dirty="0">
                <a:ea typeface="+mn-lt"/>
                <a:cs typeface="+mn-lt"/>
              </a:rPr>
              <a:t> brown sugar</a:t>
            </a:r>
            <a:endParaRPr lang="en-US" sz="1200" dirty="0">
              <a:cs typeface="Calibri"/>
            </a:endParaRPr>
          </a:p>
          <a:p>
            <a:r>
              <a:rPr lang="en-US" sz="1200" dirty="0">
                <a:ea typeface="+mn-lt"/>
                <a:cs typeface="+mn-lt"/>
              </a:rPr>
              <a:t>2-4 </a:t>
            </a:r>
            <a:r>
              <a:rPr lang="en-US" sz="1200" dirty="0" err="1">
                <a:ea typeface="+mn-lt"/>
                <a:cs typeface="+mn-lt"/>
              </a:rPr>
              <a:t>ozs</a:t>
            </a:r>
            <a:r>
              <a:rPr lang="en-US" sz="1200" dirty="0">
                <a:ea typeface="+mn-lt"/>
                <a:cs typeface="+mn-lt"/>
              </a:rPr>
              <a:t> grated ginger</a:t>
            </a:r>
            <a:endParaRPr lang="en-US" sz="1200" dirty="0">
              <a:cs typeface="Calibri"/>
            </a:endParaRPr>
          </a:p>
          <a:p>
            <a:r>
              <a:rPr lang="en-US" sz="1200" dirty="0">
                <a:ea typeface="+mn-lt"/>
                <a:cs typeface="+mn-lt"/>
              </a:rPr>
              <a:t>2 cups water</a:t>
            </a:r>
            <a:endParaRPr lang="en-US" sz="1200" dirty="0"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1" u="sng" dirty="0">
                <a:ea typeface="+mn-lt"/>
                <a:cs typeface="+mn-lt"/>
              </a:rPr>
              <a:t>Method</a:t>
            </a:r>
            <a:endParaRPr lang="en-US" sz="1200" b="1" u="sng" dirty="0">
              <a:cs typeface="Calibri"/>
            </a:endParaRPr>
          </a:p>
          <a:p>
            <a:r>
              <a:rPr lang="en-US" sz="1200" dirty="0">
                <a:ea typeface="+mn-lt"/>
                <a:cs typeface="+mn-lt"/>
              </a:rPr>
              <a:t>1. In a pot, boil the water sugar and ginger into a thick syrup.</a:t>
            </a:r>
            <a:endParaRPr lang="en-US" sz="1200" dirty="0">
              <a:cs typeface="Calibri"/>
            </a:endParaRPr>
          </a:p>
          <a:p>
            <a:r>
              <a:rPr lang="en-US" sz="1200" dirty="0">
                <a:ea typeface="+mn-lt"/>
                <a:cs typeface="+mn-lt"/>
              </a:rPr>
              <a:t>2. Mix the syrup with flour and grated ginger.</a:t>
            </a:r>
            <a:endParaRPr lang="en-US" sz="1200" dirty="0">
              <a:cs typeface="Calibri"/>
            </a:endParaRPr>
          </a:p>
          <a:p>
            <a:r>
              <a:rPr lang="en-US" sz="1200" dirty="0">
                <a:ea typeface="+mn-lt"/>
                <a:cs typeface="+mn-lt"/>
              </a:rPr>
              <a:t>3. Cut the dough in pieces and roll out thinly unto a floured surface.</a:t>
            </a:r>
            <a:endParaRPr lang="en-US" sz="1200" dirty="0">
              <a:cs typeface="Calibri"/>
            </a:endParaRPr>
          </a:p>
          <a:p>
            <a:r>
              <a:rPr lang="en-US" sz="1200" dirty="0">
                <a:ea typeface="+mn-lt"/>
                <a:cs typeface="+mn-lt"/>
              </a:rPr>
              <a:t>4. Bake in 325 degree oven until dry and brown.</a:t>
            </a:r>
            <a:endParaRPr lang="en-US" sz="1200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0E0D3C4-A44B-4C92-9118-452208ECB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2717" y="3734136"/>
            <a:ext cx="1651407" cy="111561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4985404-8C7A-4F50-B200-BCE2DF0B4BC0}"/>
              </a:ext>
            </a:extLst>
          </p:cNvPr>
          <p:cNvSpPr txBox="1"/>
          <p:nvPr/>
        </p:nvSpPr>
        <p:spPr>
          <a:xfrm>
            <a:off x="8857444" y="2640075"/>
            <a:ext cx="1390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Fish cakes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056470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EA9E5-F14D-EF49-8039-45C62CCE1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4600"/>
              <a:t>Examples of meals on Good Friday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91159377-7B07-6947-B2BB-3CB80E8FBF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951" y="4129192"/>
            <a:ext cx="3273925" cy="2455444"/>
          </a:xfr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E2A5A0F1-164F-46B4-97BE-11205507D4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0" y="1199587"/>
            <a:ext cx="3414396" cy="22832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314CCF-3F36-426E-9B85-3DB1BC408F3A}"/>
              </a:ext>
            </a:extLst>
          </p:cNvPr>
          <p:cNvSpPr txBox="1"/>
          <p:nvPr/>
        </p:nvSpPr>
        <p:spPr>
          <a:xfrm>
            <a:off x="8975558" y="3482861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cs typeface="Calibri"/>
              </a:rPr>
              <a:t>Makrel</a:t>
            </a:r>
            <a:r>
              <a:rPr lang="en-US" dirty="0">
                <a:cs typeface="Calibri"/>
              </a:rPr>
              <a:t> and ground provision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3EDF7C-E313-47D4-983E-B09B35E34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680" y="2761488"/>
            <a:ext cx="3737172" cy="213988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49C3C9A-8882-498C-8D95-AC753AB815A8}"/>
              </a:ext>
            </a:extLst>
          </p:cNvPr>
          <p:cNvSpPr txBox="1"/>
          <p:nvPr/>
        </p:nvSpPr>
        <p:spPr>
          <a:xfrm>
            <a:off x="820127" y="4902369"/>
            <a:ext cx="3078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Ground provisions </a:t>
            </a:r>
            <a:endParaRPr lang="fr-FR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DC07889-80F3-46A5-819D-06CAABEFB47A}"/>
              </a:ext>
            </a:extLst>
          </p:cNvPr>
          <p:cNvSpPr txBox="1"/>
          <p:nvPr/>
        </p:nvSpPr>
        <p:spPr>
          <a:xfrm>
            <a:off x="5011615" y="5571589"/>
            <a:ext cx="2168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Vegetables and fish</a:t>
            </a:r>
          </a:p>
          <a:p>
            <a:r>
              <a:rPr lang="en-US" dirty="0"/>
              <a:t> 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3268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606AF-23E1-CE46-B9F5-8CCE26742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653" y="5691"/>
            <a:ext cx="10515600" cy="851111"/>
          </a:xfrm>
        </p:spPr>
        <p:txBody>
          <a:bodyPr/>
          <a:lstStyle/>
          <a:p>
            <a:pPr algn="ctr"/>
            <a:r>
              <a:rPr lang="en-US" dirty="0"/>
              <a:t> </a:t>
            </a:r>
            <a:r>
              <a:rPr lang="en-US" b="1" dirty="0">
                <a:solidFill>
                  <a:srgbClr val="FF0000"/>
                </a:solidFill>
              </a:rPr>
              <a:t>Easter Sunday:  What do we cook?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69BB1-E2A4-9B43-86C4-7E1F36176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088" y="790456"/>
            <a:ext cx="11895825" cy="570280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Easter Sunday is celebration day: we cook large meal with a variety of meat: strew, grilled or baked and lots more. </a:t>
            </a:r>
          </a:p>
          <a:p>
            <a:endParaRPr lang="en-US" dirty="0"/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cs typeface="Calibri"/>
            </a:endParaRPr>
          </a:p>
        </p:txBody>
      </p:sp>
      <p:pic>
        <p:nvPicPr>
          <p:cNvPr id="6" name="Picture 6" descr="A picture containing pizza, food, dish, indoor&#10;&#10;Description automatically generated">
            <a:extLst>
              <a:ext uri="{FF2B5EF4-FFF2-40B4-BE49-F238E27FC236}">
                <a16:creationId xmlns:a16="http://schemas.microsoft.com/office/drawing/2014/main" id="{5BE36EED-427A-44F2-AE67-A375FBEB6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835" y="2016902"/>
            <a:ext cx="1829168" cy="1829168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C0DD7F7-ED2F-4C8A-A6C8-4DEFA195A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7267" y="2058067"/>
            <a:ext cx="2743200" cy="1757363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C87C93C5-721D-4E1A-9673-74DB38FF0A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4716" y="2104158"/>
            <a:ext cx="2438400" cy="18288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978B91F-E0F6-4F6A-ADAC-D4D012932D29}"/>
              </a:ext>
            </a:extLst>
          </p:cNvPr>
          <p:cNvSpPr txBox="1"/>
          <p:nvPr/>
        </p:nvSpPr>
        <p:spPr>
          <a:xfrm>
            <a:off x="231064" y="3932958"/>
            <a:ext cx="182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Macaroni pie</a:t>
            </a:r>
            <a:endParaRPr lang="fr-FR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22AAD98-3F4E-4AE1-8FCB-3B51C738F028}"/>
              </a:ext>
            </a:extLst>
          </p:cNvPr>
          <p:cNvSpPr txBox="1"/>
          <p:nvPr/>
        </p:nvSpPr>
        <p:spPr>
          <a:xfrm>
            <a:off x="3998435" y="3662235"/>
            <a:ext cx="182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Green fig salad</a:t>
            </a:r>
            <a:endParaRPr lang="fr-FR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CF0446-E843-4072-B09E-56E12844EE47}"/>
              </a:ext>
            </a:extLst>
          </p:cNvPr>
          <p:cNvSpPr/>
          <p:nvPr/>
        </p:nvSpPr>
        <p:spPr>
          <a:xfrm>
            <a:off x="8770368" y="3618132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Rice salad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4214665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CB90DA-BD4A-0A46-8352-D34A20D83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502" y="79363"/>
            <a:ext cx="4818888" cy="1481328"/>
          </a:xfrm>
        </p:spPr>
        <p:txBody>
          <a:bodyPr anchor="b">
            <a:normAutofit fontScale="90000"/>
          </a:bodyPr>
          <a:lstStyle/>
          <a:p>
            <a:r>
              <a:rPr lang="en-US" sz="5400" dirty="0">
                <a:solidFill>
                  <a:srgbClr val="FF0000"/>
                </a:solidFill>
                <a:latin typeface="Book Antiqua"/>
                <a:cs typeface="Calibri Light"/>
              </a:rPr>
              <a:t>WHAT DO WE EAT?</a:t>
            </a: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CAA3C-1E93-9D4B-AF7D-D4176AD31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097" y="4291945"/>
            <a:ext cx="5020633" cy="1481328"/>
          </a:xfrm>
        </p:spPr>
        <p:txBody>
          <a:bodyPr anchor="t">
            <a:normAutofit/>
          </a:bodyPr>
          <a:lstStyle/>
          <a:p>
            <a:r>
              <a:rPr lang="en-US" sz="1800" dirty="0">
                <a:cs typeface="Calibri"/>
              </a:rPr>
              <a:t>We eat </a:t>
            </a:r>
            <a:r>
              <a:rPr lang="en-US" sz="1800" dirty="0">
                <a:solidFill>
                  <a:srgbClr val="00B050"/>
                </a:solidFill>
                <a:cs typeface="Calibri"/>
              </a:rPr>
              <a:t>Jelly beans</a:t>
            </a:r>
            <a:endParaRPr lang="en-US" sz="18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2228D44-CFF2-4B7C-960F-0BB7B50F2309}"/>
              </a:ext>
            </a:extLst>
          </p:cNvPr>
          <p:cNvSpPr txBox="1">
            <a:spLocks/>
          </p:cNvSpPr>
          <p:nvPr/>
        </p:nvSpPr>
        <p:spPr>
          <a:xfrm>
            <a:off x="464235" y="2402586"/>
            <a:ext cx="5589256" cy="14813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cs typeface="Calibri"/>
              </a:rPr>
              <a:t>We also eat </a:t>
            </a:r>
            <a:r>
              <a:rPr lang="en-US" sz="1800" dirty="0">
                <a:solidFill>
                  <a:srgbClr val="00B050"/>
                </a:solidFill>
                <a:cs typeface="Calibri"/>
              </a:rPr>
              <a:t>Easter chocolate</a:t>
            </a:r>
            <a:endParaRPr lang="en-US" sz="1800" dirty="0"/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A895E7A0-778D-43A8-8C3C-9B7713F6EE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7" r="12036"/>
          <a:stretch/>
        </p:blipFill>
        <p:spPr>
          <a:xfrm>
            <a:off x="5637378" y="1817305"/>
            <a:ext cx="2845440" cy="1910009"/>
          </a:xfrm>
          <a:prstGeom prst="rect">
            <a:avLst/>
          </a:prstGeom>
          <a:effectLst/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4344F63D-7811-48AE-82EC-B0125DA86C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19" b="20055"/>
          <a:stretch/>
        </p:blipFill>
        <p:spPr>
          <a:xfrm>
            <a:off x="5848463" y="4291945"/>
            <a:ext cx="2455765" cy="164843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320336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662795" y="-3745097"/>
            <a:ext cx="1354979" cy="10750169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7D8ABFE-2031-DA48-AB02-01B4940CAF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29" r="4447" b="-1"/>
          <a:stretch/>
        </p:blipFill>
        <p:spPr>
          <a:xfrm>
            <a:off x="6340284" y="2848868"/>
            <a:ext cx="2711450" cy="2819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4F5A54-C7A4-9642-BFEA-332D943A3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649" y="1189732"/>
            <a:ext cx="10023398" cy="857894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Easter Sunday : what do we do? </a:t>
            </a:r>
            <a:endParaRPr lang="en-US" sz="4000" dirty="0">
              <a:solidFill>
                <a:srgbClr val="FFFFFF"/>
              </a:solidFill>
              <a:cs typeface="Calibri Light"/>
            </a:endParaRPr>
          </a:p>
        </p:txBody>
      </p:sp>
      <p:pic>
        <p:nvPicPr>
          <p:cNvPr id="3" name="Picture 6" descr="Logo&#10;&#10;Description automatically generated">
            <a:extLst>
              <a:ext uri="{FF2B5EF4-FFF2-40B4-BE49-F238E27FC236}">
                <a16:creationId xmlns:a16="http://schemas.microsoft.com/office/drawing/2014/main" id="{7BFED7F3-CB79-4E3D-9E1D-063E5580A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0" y="2793072"/>
            <a:ext cx="3663350" cy="245053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8E60178-7A1C-4ABC-A6F4-3932F71AFBBE}"/>
              </a:ext>
            </a:extLst>
          </p:cNvPr>
          <p:cNvSpPr txBox="1"/>
          <p:nvPr/>
        </p:nvSpPr>
        <p:spPr>
          <a:xfrm>
            <a:off x="1962387" y="5483602"/>
            <a:ext cx="1516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Family time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F352395-DBFC-4AE4-94EE-D125581FEFAB}"/>
              </a:ext>
            </a:extLst>
          </p:cNvPr>
          <p:cNvSpPr txBox="1"/>
          <p:nvPr/>
        </p:nvSpPr>
        <p:spPr>
          <a:xfrm>
            <a:off x="7146778" y="5783608"/>
            <a:ext cx="1516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Kite </a:t>
            </a:r>
            <a:r>
              <a:rPr lang="fr-FR" b="1" dirty="0" err="1"/>
              <a:t>flying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64329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FCE478-CF70-3F40-BFDD-64EEE55D4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010" y="93740"/>
            <a:ext cx="9588713" cy="819970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sz="5400" dirty="0">
                <a:cs typeface="Calibri Light"/>
              </a:rPr>
              <a:t>EASTER MONDAY: what do we do?</a:t>
            </a: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BF24851B-4151-406F-BB54-DA46E8B59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192" y="3645039"/>
            <a:ext cx="3162659" cy="2628360"/>
          </a:xfrm>
          <a:prstGeom prst="rect">
            <a:avLst/>
          </a:prstGeom>
        </p:spPr>
      </p:pic>
      <p:pic>
        <p:nvPicPr>
          <p:cNvPr id="7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7ED69207-C0C5-431A-97B2-39C0F800B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7872" y="1517841"/>
            <a:ext cx="4382218" cy="208265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ED139F-1485-4BC8-9B0B-D30035428F7F}"/>
              </a:ext>
            </a:extLst>
          </p:cNvPr>
          <p:cNvSpPr/>
          <p:nvPr/>
        </p:nvSpPr>
        <p:spPr>
          <a:xfrm>
            <a:off x="982934" y="5494167"/>
            <a:ext cx="20362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We go to the beach</a:t>
            </a:r>
            <a:endParaRPr lang="fr-FR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C0FAFF-07C1-4EFB-818F-90542E129C1D}"/>
              </a:ext>
            </a:extLst>
          </p:cNvPr>
          <p:cNvSpPr/>
          <p:nvPr/>
        </p:nvSpPr>
        <p:spPr>
          <a:xfrm>
            <a:off x="7828335" y="3634884"/>
            <a:ext cx="3283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We have a picnic with the family</a:t>
            </a:r>
            <a:endParaRPr lang="fr-FR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A73D8D-F656-4DAD-B0F6-93135103CD19}"/>
              </a:ext>
            </a:extLst>
          </p:cNvPr>
          <p:cNvSpPr/>
          <p:nvPr/>
        </p:nvSpPr>
        <p:spPr>
          <a:xfrm>
            <a:off x="4881489" y="6273399"/>
            <a:ext cx="48265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We watch fireworks</a:t>
            </a:r>
            <a:endParaRPr lang="fr-FR" b="1" dirty="0"/>
          </a:p>
        </p:txBody>
      </p:sp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5BD7BC2A-23EC-49CA-B574-A2690F0097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45" y="3278183"/>
            <a:ext cx="3257530" cy="2172747"/>
          </a:xfrm>
        </p:spPr>
      </p:pic>
    </p:spTree>
    <p:extLst>
      <p:ext uri="{BB962C8B-B14F-4D97-AF65-F5344CB8AC3E}">
        <p14:creationId xmlns:p14="http://schemas.microsoft.com/office/powerpoint/2010/main" val="7347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47FB08-1A88-774C-AE9B-B0ECE288E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653" y="316523"/>
            <a:ext cx="4818888" cy="1436311"/>
          </a:xfrm>
        </p:spPr>
        <p:txBody>
          <a:bodyPr anchor="b">
            <a:noAutofit/>
          </a:bodyPr>
          <a:lstStyle/>
          <a:p>
            <a:r>
              <a:rPr lang="en-US" sz="3200" b="1" dirty="0"/>
              <a:t>At school, we do activities with the students  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A5D8D-CBD8-264E-A1E4-2C9BEC2E3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278" y="2531481"/>
            <a:ext cx="4818888" cy="461421"/>
          </a:xfrm>
        </p:spPr>
        <p:txBody>
          <a:bodyPr anchor="t">
            <a:normAutofit fontScale="25000" lnSpcReduction="20000"/>
          </a:bodyPr>
          <a:lstStyle/>
          <a:p>
            <a:r>
              <a:rPr lang="en-US" sz="7200" dirty="0"/>
              <a:t>They wear Easter costumes</a:t>
            </a:r>
          </a:p>
          <a:p>
            <a:endParaRPr lang="en-US" sz="7200" dirty="0"/>
          </a:p>
          <a:p>
            <a:endParaRPr lang="en-US" sz="7200" dirty="0"/>
          </a:p>
          <a:p>
            <a:r>
              <a:rPr lang="en-US" sz="7200" dirty="0"/>
              <a:t>They decorate Easter eggs</a:t>
            </a:r>
          </a:p>
          <a:p>
            <a:endParaRPr lang="en-US" sz="7200" dirty="0"/>
          </a:p>
          <a:p>
            <a:r>
              <a:rPr lang="en-US" sz="7200" dirty="0"/>
              <a:t>They organize Easter Eggs Hunts with Easter Bunny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46157E-0D35-E743-B3EF-341D949F4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234" y="1311701"/>
            <a:ext cx="1840959" cy="1840959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AD8F6309-F48A-4844-939B-0DDD892349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/>
        </p:blipFill>
        <p:spPr>
          <a:xfrm>
            <a:off x="7944426" y="1983715"/>
            <a:ext cx="2344974" cy="2337889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F7CA5B52-50E9-4F0D-BB98-9636D7EC0C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84" r="-1" b="-1"/>
          <a:stretch/>
        </p:blipFill>
        <p:spPr>
          <a:xfrm>
            <a:off x="6583894" y="4464361"/>
            <a:ext cx="2737620" cy="183763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534849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1173</TotalTime>
  <Words>434</Words>
  <Application>Microsoft Office PowerPoint</Application>
  <PresentationFormat>Grand écran</PresentationFormat>
  <Paragraphs>61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Book Antiqua</vt:lpstr>
      <vt:lpstr>Calibri</vt:lpstr>
      <vt:lpstr>Calibri Light</vt:lpstr>
      <vt:lpstr>Office Theme</vt:lpstr>
      <vt:lpstr>Easter in St. Lucia</vt:lpstr>
      <vt:lpstr>WHEN?</vt:lpstr>
      <vt:lpstr>What is Easter?</vt:lpstr>
      <vt:lpstr>WHAT DO WE EAT?</vt:lpstr>
      <vt:lpstr>Examples of meals on Good Friday</vt:lpstr>
      <vt:lpstr> Easter Sunday:  What do we cook?</vt:lpstr>
      <vt:lpstr>WHAT DO WE EAT?</vt:lpstr>
      <vt:lpstr>Easter Sunday : what do we do? </vt:lpstr>
      <vt:lpstr>EASTER MONDAY: what do we do?</vt:lpstr>
      <vt:lpstr>At school, we do activities with the students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Easter in St. Lucia</dc:title>
  <dc:creator>Brent Jn Baptiste</dc:creator>
  <cp:lastModifiedBy>Lucile MARIE-SAINTE</cp:lastModifiedBy>
  <cp:revision>276</cp:revision>
  <dcterms:created xsi:type="dcterms:W3CDTF">2022-02-17T23:59:21Z</dcterms:created>
  <dcterms:modified xsi:type="dcterms:W3CDTF">2022-03-29T15:12:55Z</dcterms:modified>
</cp:coreProperties>
</file>