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1">
  <p:sldMasterIdLst>
    <p:sldMasterId id="2147483672" r:id="rId1"/>
  </p:sldMasterIdLst>
  <p:sldIdLst>
    <p:sldId id="256" r:id="rId2"/>
    <p:sldId id="257" r:id="rId3"/>
    <p:sldId id="258" r:id="rId4"/>
    <p:sldId id="259" r:id="rId5"/>
    <p:sldId id="260" r:id="rId6"/>
    <p:sldId id="261" r:id="rId7"/>
    <p:sldId id="262" r:id="rId8"/>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94660"/>
  </p:normalViewPr>
  <p:slideViewPr>
    <p:cSldViewPr snapToGrid="0">
      <p:cViewPr>
        <p:scale>
          <a:sx n="90" d="100"/>
          <a:sy n="90" d="100"/>
        </p:scale>
        <p:origin x="1458"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51A896B-E1D8-4303-9963-04A9657892E5}" type="datetimeFigureOut">
              <a:rPr lang="fr-FR" smtClean="0"/>
              <a:t>19/08/2022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50393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51A896B-E1D8-4303-9963-04A9657892E5}" type="datetimeFigureOut">
              <a:rPr lang="fr-FR" smtClean="0"/>
              <a:t>19/08/2022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6722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A51A896B-E1D8-4303-9963-04A9657892E5}" type="datetimeFigureOut">
              <a:rPr lang="fr-FR" smtClean="0"/>
              <a:t>19/08/2022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2192869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51A896B-E1D8-4303-9963-04A9657892E5}" type="datetimeFigureOut">
              <a:rPr lang="fr-FR" smtClean="0"/>
              <a:t>19/08/2022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909411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340100"/>
            <a:ext cx="2901255"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340100"/>
            <a:ext cx="2915543"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51A896B-E1D8-4303-9963-04A9657892E5}" type="datetimeFigureOut">
              <a:rPr lang="fr-FR" smtClean="0"/>
              <a:t>19/08/2022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3868667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51A896B-E1D8-4303-9963-04A9657892E5}" type="datetimeFigureOut">
              <a:rPr lang="fr-FR" smtClean="0"/>
              <a:t>19/08/2022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3288696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1A896B-E1D8-4303-9963-04A9657892E5}" type="datetimeFigureOut">
              <a:rPr lang="fr-FR" smtClean="0"/>
              <a:t>19/08/2022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42537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A51A896B-E1D8-4303-9963-04A9657892E5}" type="datetimeFigureOut">
              <a:rPr lang="fr-FR" smtClean="0"/>
              <a:t>19/08/2022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2991948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A51A896B-E1D8-4303-9963-04A9657892E5}" type="datetimeFigureOut">
              <a:rPr lang="fr-FR" smtClean="0"/>
              <a:t>19/08/2022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78479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51A896B-E1D8-4303-9963-04A9657892E5}" type="datetimeFigureOut">
              <a:rPr lang="fr-FR" smtClean="0"/>
              <a:t>19/08/2022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4096212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51A896B-E1D8-4303-9963-04A9657892E5}" type="datetimeFigureOut">
              <a:rPr lang="fr-FR" smtClean="0"/>
              <a:t>19/08/2022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099039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A51A896B-E1D8-4303-9963-04A9657892E5}" type="datetimeFigureOut">
              <a:rPr lang="fr-FR" smtClean="0"/>
              <a:t>19/08/2022</a:t>
            </a:fld>
            <a:endParaRPr lang="fr-FR"/>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228FA8A-79A3-4DF4-8BC6-C650FB925C74}" type="slidenum">
              <a:rPr lang="fr-FR" smtClean="0"/>
              <a:t>‹N°›</a:t>
            </a:fld>
            <a:endParaRPr lang="fr-FR"/>
          </a:p>
        </p:txBody>
      </p:sp>
    </p:spTree>
    <p:extLst>
      <p:ext uri="{BB962C8B-B14F-4D97-AF65-F5344CB8AC3E}">
        <p14:creationId xmlns:p14="http://schemas.microsoft.com/office/powerpoint/2010/main" val="9724147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education.gouv.fr/pid285/bulletin_officiel.html?cid_bo=101887"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9B01E15A-8AF1-48E4-941F-BBB8914AAED9}"/>
              </a:ext>
            </a:extLst>
          </p:cNvPr>
          <p:cNvSpPr/>
          <p:nvPr/>
        </p:nvSpPr>
        <p:spPr>
          <a:xfrm>
            <a:off x="226739" y="1503718"/>
            <a:ext cx="6485367" cy="2698046"/>
          </a:xfrm>
          <a:prstGeom prst="rect">
            <a:avLst/>
          </a:prstGeom>
        </p:spPr>
        <p:txBody>
          <a:bodyPr wrap="square">
            <a:spAutoFit/>
          </a:bodyPr>
          <a:lstStyle/>
          <a:p>
            <a:pPr marR="57150" algn="just">
              <a:lnSpc>
                <a:spcPct val="107000"/>
              </a:lnSpc>
              <a:spcAft>
                <a:spcPts val="800"/>
              </a:spcAft>
            </a:pPr>
            <a:r>
              <a:rPr lang="fr-FR" sz="1000" b="1" dirty="0">
                <a:solidFill>
                  <a:srgbClr val="000000"/>
                </a:solidFill>
                <a:ea typeface="Times New Roman" panose="02020603050405020304" pitchFamily="18" charset="0"/>
                <a:cs typeface="Arial" panose="020B0604020202020204" pitchFamily="34" charset="0"/>
              </a:rPr>
              <a:t>Programme des assistants de langues vivantes étrangères</a:t>
            </a:r>
            <a:endParaRPr lang="fr-FR" sz="1000" dirty="0">
              <a:solidFill>
                <a:srgbClr val="000000"/>
              </a:solidFill>
              <a:ea typeface="Calibri" panose="020F0502020204030204" pitchFamily="34" charset="0"/>
              <a:cs typeface="Arial" panose="020B0604020202020204" pitchFamily="34" charset="0"/>
            </a:endParaRPr>
          </a:p>
          <a:p>
            <a:pPr algn="just">
              <a:lnSpc>
                <a:spcPct val="107000"/>
              </a:lnSpc>
              <a:spcAft>
                <a:spcPts val="800"/>
              </a:spcAft>
            </a:pPr>
            <a:r>
              <a:rPr lang="fr-FR" sz="1000" b="1" dirty="0">
                <a:solidFill>
                  <a:srgbClr val="000000"/>
                </a:solidFill>
                <a:ea typeface="Times New Roman" panose="02020603050405020304" pitchFamily="18" charset="0"/>
                <a:cs typeface="Arial" panose="020B0604020202020204" pitchFamily="34" charset="0"/>
              </a:rPr>
              <a:t>L'apprentissage des langues tient une place fondamentale dans la construction de la citoyenneté et l'ouverture sur le monde. La maîtrise des langues vivantes est une priorité car elle représente un véritable atout pour l'avenir. Dans ce contexte, le système éducatif français offre un enseignement des langues vivantes étrangères varié, garant du plurilinguisme. Le programme d'échanges des assistants de langues vivantes étrangères constitue un levier pour améliorer l'apprentissage des langues en France en multipliant les occasions d'exposition aux langues vivantes, dans une perspective de développement des compétences linguistiques et culturelles dès le plus jeune âge et tout au long du parcours scolaire.</a:t>
            </a:r>
            <a:endParaRPr lang="fr-FR" sz="1000" dirty="0">
              <a:solidFill>
                <a:srgbClr val="000000"/>
              </a:solidFill>
              <a:ea typeface="Calibri" panose="020F0502020204030204" pitchFamily="34" charset="0"/>
              <a:cs typeface="Arial" panose="020B0604020202020204" pitchFamily="34" charset="0"/>
            </a:endParaRPr>
          </a:p>
          <a:p>
            <a:pPr algn="just">
              <a:lnSpc>
                <a:spcPct val="107000"/>
              </a:lnSpc>
              <a:spcAft>
                <a:spcPts val="800"/>
              </a:spcAft>
            </a:pPr>
            <a:r>
              <a:rPr lang="fr-FR" sz="1000" dirty="0">
                <a:solidFill>
                  <a:srgbClr val="363636"/>
                </a:solidFill>
                <a:ea typeface="Calibri" panose="020F0502020204030204" pitchFamily="34" charset="0"/>
                <a:cs typeface="Arial" panose="020B0604020202020204" pitchFamily="34" charset="0"/>
              </a:rPr>
              <a:t>• Les missions des assistants de langue étrangère sont décrites dans le BO n°20 du 19 mai 2016</a:t>
            </a:r>
            <a:br>
              <a:rPr lang="fr-FR" sz="1000" dirty="0">
                <a:solidFill>
                  <a:srgbClr val="363636"/>
                </a:solidFill>
                <a:ea typeface="Calibri" panose="020F0502020204030204" pitchFamily="34" charset="0"/>
                <a:cs typeface="Arial" panose="020B0604020202020204" pitchFamily="34" charset="0"/>
              </a:rPr>
            </a:br>
            <a:r>
              <a:rPr lang="fr-FR" sz="1000" u="sng" dirty="0">
                <a:solidFill>
                  <a:srgbClr val="336E9B"/>
                </a:solidFill>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http://www.education.gouv.fr/pid285/bulletin_officiel.html?cid_bo=101887</a:t>
            </a:r>
            <a:endParaRPr lang="fr-FR" sz="1000" dirty="0">
              <a:solidFill>
                <a:srgbClr val="000000"/>
              </a:solidFill>
              <a:ea typeface="Calibri" panose="020F0502020204030204" pitchFamily="34" charset="0"/>
              <a:cs typeface="Arial" panose="020B0604020202020204" pitchFamily="34" charset="0"/>
            </a:endParaRPr>
          </a:p>
          <a:p>
            <a:pPr algn="just">
              <a:lnSpc>
                <a:spcPct val="107000"/>
              </a:lnSpc>
              <a:spcAft>
                <a:spcPts val="800"/>
              </a:spcAft>
            </a:pPr>
            <a:r>
              <a:rPr lang="fr-FR" sz="1000" dirty="0">
                <a:solidFill>
                  <a:srgbClr val="000000"/>
                </a:solidFill>
                <a:ea typeface="Calibri" panose="020F0502020204030204" pitchFamily="34" charset="0"/>
                <a:cs typeface="Arial" panose="020B0604020202020204" pitchFamily="34" charset="0"/>
              </a:rPr>
              <a:t>L'assistant participe aux séances conduites par l'enseignant selon les modalités définies dans le projet d'école. Il intervient en priorité auprès des élèves et peut, de façon ponctuelle, assister le professeur des écoles en dehors du temps dédié aux élèves (apports de supports et de connaissances en lien avec l'aire linguistique et culturelle concernée dans les limites de ses compétences individuelles et professionnelles).</a:t>
            </a:r>
          </a:p>
        </p:txBody>
      </p:sp>
      <p:graphicFrame>
        <p:nvGraphicFramePr>
          <p:cNvPr id="5" name="Tableau 4">
            <a:extLst>
              <a:ext uri="{FF2B5EF4-FFF2-40B4-BE49-F238E27FC236}">
                <a16:creationId xmlns:a16="http://schemas.microsoft.com/office/drawing/2014/main" id="{8273DAFE-F90F-46E4-AC33-AAF953EA1676}"/>
              </a:ext>
            </a:extLst>
          </p:cNvPr>
          <p:cNvGraphicFramePr>
            <a:graphicFrameLocks noGrp="1"/>
          </p:cNvGraphicFramePr>
          <p:nvPr>
            <p:extLst>
              <p:ext uri="{D42A27DB-BD31-4B8C-83A1-F6EECF244321}">
                <p14:modId xmlns:p14="http://schemas.microsoft.com/office/powerpoint/2010/main" val="1914991556"/>
              </p:ext>
            </p:extLst>
          </p:nvPr>
        </p:nvGraphicFramePr>
        <p:xfrm>
          <a:off x="273433" y="4465067"/>
          <a:ext cx="6295001" cy="3175215"/>
        </p:xfrm>
        <a:graphic>
          <a:graphicData uri="http://schemas.openxmlformats.org/drawingml/2006/table">
            <a:tbl>
              <a:tblPr firstRow="1" firstCol="1" bandRow="1"/>
              <a:tblGrid>
                <a:gridCol w="1449732">
                  <a:extLst>
                    <a:ext uri="{9D8B030D-6E8A-4147-A177-3AD203B41FA5}">
                      <a16:colId xmlns:a16="http://schemas.microsoft.com/office/drawing/2014/main" val="3441027435"/>
                    </a:ext>
                  </a:extLst>
                </a:gridCol>
                <a:gridCol w="4845269">
                  <a:extLst>
                    <a:ext uri="{9D8B030D-6E8A-4147-A177-3AD203B41FA5}">
                      <a16:colId xmlns:a16="http://schemas.microsoft.com/office/drawing/2014/main" val="2571281301"/>
                    </a:ext>
                  </a:extLst>
                </a:gridCol>
              </a:tblGrid>
              <a:tr h="171115">
                <a:tc gridSpan="2">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029" sz="1200" b="1" kern="1200" dirty="0">
                          <a:solidFill>
                            <a:schemeClr val="accent3">
                              <a:lumMod val="50000"/>
                            </a:schemeClr>
                          </a:solidFill>
                          <a:effectLst/>
                          <a:latin typeface="+mn-lt"/>
                          <a:ea typeface="+mj-ea"/>
                          <a:cs typeface="+mj-cs"/>
                        </a:rPr>
                        <a:t>Le rôle de l’enseignant </a:t>
                      </a:r>
                      <a:r>
                        <a:rPr lang="fr-FR" sz="1200" dirty="0">
                          <a:solidFill>
                            <a:schemeClr val="accent3">
                              <a:lumMod val="50000"/>
                            </a:schemeClr>
                          </a:solidFill>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val="1855923397"/>
                  </a:ext>
                </a:extLst>
              </a:tr>
              <a:tr h="1496921">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029" sz="1200" b="1" dirty="0">
                          <a:effectLst/>
                          <a:latin typeface="+mn-lt"/>
                          <a:ea typeface="MingLiU_HKSCS-ExtB" panose="02020500000000000000" pitchFamily="18" charset="-120"/>
                          <a:cs typeface="Times New Roman" panose="02020603050405020304" pitchFamily="18" charset="0"/>
                        </a:rPr>
                        <a:t>Avant la séance</a:t>
                      </a:r>
                      <a:endParaRPr lang="fr-FR" sz="1200" dirty="0">
                        <a:effectLst/>
                        <a:latin typeface="+mn-lt"/>
                        <a:ea typeface="Calibri" panose="020F0502020204030204" pitchFamily="34" charset="0"/>
                        <a:cs typeface="Times New Roman" panose="02020603050405020304" pitchFamily="18" charset="0"/>
                      </a:endParaRPr>
                    </a:p>
                    <a:p>
                      <a:pPr marL="0">
                        <a:lnSpc>
                          <a:spcPct val="100000"/>
                        </a:lnSpc>
                        <a:spcAft>
                          <a:spcPts val="0"/>
                        </a:spcAft>
                      </a:pPr>
                      <a:r>
                        <a:rPr lang="fr-FR" sz="1200" dirty="0">
                          <a:effectLst/>
                          <a:latin typeface="+mn-lt"/>
                          <a:ea typeface="MingLiU_HKSCS-ExtB" panose="02020500000000000000" pitchFamily="18" charset="-120"/>
                          <a:cs typeface="Times New Roman" panose="02020603050405020304" pitchFamily="18" charset="0"/>
                        </a:rPr>
                        <a:t> </a:t>
                      </a:r>
                      <a:endParaRPr lang="fr-FR" sz="1200" dirty="0">
                        <a:effectLst/>
                        <a:latin typeface="+mn-lt"/>
                        <a:ea typeface="Calibri" panose="020F0502020204030204" pitchFamily="34" charset="0"/>
                        <a:cs typeface="Times New Roman" panose="02020603050405020304" pitchFamily="18" charset="0"/>
                      </a:endParaRPr>
                    </a:p>
                  </a:txBody>
                  <a:tcPr marL="49040" marR="490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a:t>
                      </a:r>
                    </a:p>
                    <a:p>
                      <a:pPr marL="0" lvl="0" indent="-342900">
                        <a:lnSpc>
                          <a:spcPct val="100000"/>
                        </a:lnSpc>
                        <a:spcAft>
                          <a:spcPts val="0"/>
                        </a:spcAft>
                        <a:buFont typeface="Arial" panose="020B0604020202020204" pitchFamily="34" charset="0"/>
                        <a:buChar char="•"/>
                        <a:tabLst>
                          <a:tab pos="457200" algn="l"/>
                        </a:tabLst>
                      </a:pPr>
                      <a:r>
                        <a:rPr lang="fr-FR" sz="1200" dirty="0">
                          <a:effectLst/>
                          <a:latin typeface="+mn-lt"/>
                          <a:ea typeface="Calibri" panose="020F0502020204030204" pitchFamily="34" charset="0"/>
                          <a:cs typeface="Times New Roman" panose="02020603050405020304" pitchFamily="18" charset="0"/>
                        </a:rPr>
                        <a:t>Préparer la séquence/ la séance</a:t>
                      </a:r>
                    </a:p>
                    <a:p>
                      <a:pPr marL="0" lvl="0" indent="-342900">
                        <a:lnSpc>
                          <a:spcPct val="100000"/>
                        </a:lnSpc>
                        <a:spcAft>
                          <a:spcPts val="0"/>
                        </a:spcAft>
                        <a:buFont typeface="Arial" panose="020B0604020202020204" pitchFamily="34" charset="0"/>
                        <a:buChar char="•"/>
                        <a:tabLst>
                          <a:tab pos="457200" algn="l"/>
                        </a:tabLst>
                      </a:pPr>
                      <a:r>
                        <a:rPr lang="fr-FR" sz="1200" dirty="0">
                          <a:effectLst/>
                          <a:latin typeface="+mn-lt"/>
                          <a:ea typeface="Calibri" panose="020F0502020204030204" pitchFamily="34" charset="0"/>
                          <a:cs typeface="Times New Roman" panose="02020603050405020304" pitchFamily="18" charset="0"/>
                        </a:rPr>
                        <a:t>Communiquer </a:t>
                      </a:r>
                      <a:r>
                        <a:rPr lang="fr-FR" sz="1200" b="1" dirty="0">
                          <a:effectLst/>
                          <a:latin typeface="+mn-lt"/>
                          <a:ea typeface="Calibri" panose="020F0502020204030204" pitchFamily="34" charset="0"/>
                          <a:cs typeface="Times New Roman" panose="02020603050405020304" pitchFamily="18" charset="0"/>
                        </a:rPr>
                        <a:t>en amont </a:t>
                      </a:r>
                      <a:r>
                        <a:rPr lang="fr-FR" sz="1200" dirty="0">
                          <a:effectLst/>
                          <a:latin typeface="+mn-lt"/>
                          <a:ea typeface="Calibri" panose="020F0502020204030204" pitchFamily="34" charset="0"/>
                          <a:cs typeface="Times New Roman" panose="02020603050405020304" pitchFamily="18" charset="0"/>
                        </a:rPr>
                        <a:t>(par mail etc.) </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Quelques jours avant :</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Les progressions, les projets</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 contenu </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 rôle que l’assistant aura à jouer</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les recherches à faire (lectures, chants, les documents authentiques)</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les préparations à réaliser (supports, jeux, enregistrements)</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3287357"/>
                  </a:ext>
                </a:extLst>
              </a:tr>
              <a:tr h="498974">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029" sz="1200" b="1">
                          <a:effectLst/>
                          <a:latin typeface="+mn-lt"/>
                          <a:ea typeface="MingLiU_HKSCS-ExtB" panose="02020500000000000000" pitchFamily="18" charset="-120"/>
                          <a:cs typeface="Times New Roman" panose="02020603050405020304" pitchFamily="18" charset="0"/>
                        </a:rPr>
                        <a:t>Pendant la séance</a:t>
                      </a:r>
                      <a:endParaRPr lang="fr-FR" sz="1200">
                        <a:effectLst/>
                        <a:latin typeface="+mn-lt"/>
                        <a:ea typeface="Calibri" panose="020F0502020204030204" pitchFamily="34" charset="0"/>
                        <a:cs typeface="Times New Roman" panose="02020603050405020304" pitchFamily="18" charset="0"/>
                      </a:endParaRPr>
                    </a:p>
                    <a:p>
                      <a:pPr marL="0">
                        <a:lnSpc>
                          <a:spcPct val="100000"/>
                        </a:lnSpc>
                        <a:spcAft>
                          <a:spcPts val="0"/>
                        </a:spcAft>
                      </a:pPr>
                      <a:r>
                        <a:rPr lang="fr-FR" sz="1200">
                          <a:effectLst/>
                          <a:latin typeface="+mn-lt"/>
                          <a:ea typeface="MingLiU_HKSCS-ExtB" panose="02020500000000000000" pitchFamily="18" charset="-120"/>
                          <a:cs typeface="Times New Roman" panose="02020603050405020304" pitchFamily="18" charset="0"/>
                        </a:rPr>
                        <a:t> </a:t>
                      </a:r>
                      <a:endParaRPr lang="fr-FR" sz="1200">
                        <a:effectLst/>
                        <a:latin typeface="+mn-lt"/>
                        <a:ea typeface="Calibri" panose="020F0502020204030204" pitchFamily="34" charset="0"/>
                        <a:cs typeface="Times New Roman" panose="02020603050405020304" pitchFamily="18" charset="0"/>
                      </a:endParaRPr>
                    </a:p>
                  </a:txBody>
                  <a:tcPr marL="49040" marR="490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Mener la séance</a:t>
                      </a:r>
                    </a:p>
                    <a:p>
                      <a:pPr marL="0" lvl="0" indent="-342900">
                        <a:lnSpc>
                          <a:spcPct val="100000"/>
                        </a:lnSpc>
                        <a:spcAft>
                          <a:spcPts val="0"/>
                        </a:spcAft>
                        <a:buFont typeface="Arial" panose="020B0604020202020204" pitchFamily="34" charset="0"/>
                        <a:buChar char="•"/>
                        <a:tabLst>
                          <a:tab pos="228600" algn="l"/>
                        </a:tabLst>
                      </a:pPr>
                      <a:r>
                        <a:rPr lang="fr-FR" sz="1200" dirty="0">
                          <a:effectLst/>
                          <a:latin typeface="+mn-lt"/>
                          <a:ea typeface="Calibri" panose="020F0502020204030204" pitchFamily="34" charset="0"/>
                          <a:cs typeface="Times New Roman" panose="02020603050405020304" pitchFamily="18" charset="0"/>
                        </a:rPr>
                        <a:t>Confier des missions à l’assistante (consignes orales, saynètes, lectures, jeux [collectif ou en groupes], apports culturels)</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4182570"/>
                  </a:ext>
                </a:extLst>
              </a:tr>
              <a:tr h="797775">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029" sz="1200" b="1" dirty="0">
                          <a:effectLst/>
                          <a:latin typeface="+mn-lt"/>
                          <a:ea typeface="MingLiU_HKSCS-ExtB" panose="02020500000000000000" pitchFamily="18" charset="-120"/>
                          <a:cs typeface="Times New Roman" panose="02020603050405020304" pitchFamily="18" charset="0"/>
                        </a:rPr>
                        <a:t>Après la séance</a:t>
                      </a:r>
                      <a:endParaRPr lang="fr-FR" sz="1200" dirty="0">
                        <a:effectLst/>
                        <a:latin typeface="+mn-lt"/>
                        <a:ea typeface="Calibri" panose="020F0502020204030204" pitchFamily="34" charset="0"/>
                        <a:cs typeface="Times New Roman" panose="02020603050405020304" pitchFamily="18" charset="0"/>
                      </a:endParaRPr>
                    </a:p>
                    <a:p>
                      <a:pPr marL="0">
                        <a:lnSpc>
                          <a:spcPct val="100000"/>
                        </a:lnSpc>
                        <a:spcAft>
                          <a:spcPts val="0"/>
                        </a:spcAft>
                      </a:pPr>
                      <a:r>
                        <a:rPr lang="fr-FR" sz="1200" dirty="0">
                          <a:effectLst/>
                          <a:latin typeface="+mn-lt"/>
                          <a:ea typeface="MingLiU_HKSCS-ExtB" panose="02020500000000000000" pitchFamily="18" charset="-120"/>
                          <a:cs typeface="Times New Roman" panose="02020603050405020304" pitchFamily="18" charset="0"/>
                        </a:rPr>
                        <a:t> </a:t>
                      </a:r>
                      <a:endParaRPr lang="fr-FR" sz="1200" dirty="0">
                        <a:effectLst/>
                        <a:latin typeface="+mn-lt"/>
                        <a:ea typeface="Calibri" panose="020F0502020204030204" pitchFamily="34" charset="0"/>
                        <a:cs typeface="Times New Roman" panose="02020603050405020304" pitchFamily="18" charset="0"/>
                      </a:endParaRPr>
                    </a:p>
                  </a:txBody>
                  <a:tcPr marL="49040" marR="490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À l’école ou par mail </a:t>
                      </a:r>
                    </a:p>
                    <a:p>
                      <a:pPr marL="0" lvl="0" indent="-342900">
                        <a:lnSpc>
                          <a:spcPct val="100000"/>
                        </a:lnSpc>
                        <a:spcAft>
                          <a:spcPts val="0"/>
                        </a:spcAft>
                        <a:buFont typeface="Arial" panose="020B0604020202020204" pitchFamily="34" charset="0"/>
                        <a:buChar char="•"/>
                        <a:tabLst>
                          <a:tab pos="228600" algn="l"/>
                        </a:tabLst>
                      </a:pPr>
                      <a:r>
                        <a:rPr lang="fr-FR" sz="1200" dirty="0">
                          <a:effectLst/>
                          <a:latin typeface="+mn-lt"/>
                          <a:ea typeface="Calibri" panose="020F0502020204030204" pitchFamily="34" charset="0"/>
                          <a:cs typeface="Times New Roman" panose="02020603050405020304" pitchFamily="18" charset="0"/>
                        </a:rPr>
                        <a:t>Faire le bilan</a:t>
                      </a:r>
                    </a:p>
                    <a:p>
                      <a:pPr marL="0" lvl="0" indent="-342900">
                        <a:lnSpc>
                          <a:spcPct val="100000"/>
                        </a:lnSpc>
                        <a:spcAft>
                          <a:spcPts val="0"/>
                        </a:spcAft>
                        <a:buFont typeface="Arial" panose="020B0604020202020204" pitchFamily="34" charset="0"/>
                        <a:buChar char="•"/>
                        <a:tabLst>
                          <a:tab pos="228600" algn="l"/>
                        </a:tabLst>
                      </a:pPr>
                      <a:r>
                        <a:rPr lang="fr-FR" sz="1200" dirty="0">
                          <a:effectLst/>
                          <a:latin typeface="+mn-lt"/>
                          <a:ea typeface="Calibri" panose="020F0502020204030204" pitchFamily="34" charset="0"/>
                          <a:cs typeface="Times New Roman" panose="02020603050405020304" pitchFamily="18" charset="0"/>
                        </a:rPr>
                        <a:t>Envisager le prolongement</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64080275"/>
                  </a:ext>
                </a:extLst>
              </a:tr>
            </a:tbl>
          </a:graphicData>
        </a:graphic>
      </p:graphicFrame>
      <p:sp>
        <p:nvSpPr>
          <p:cNvPr id="6" name="Rectangle 5">
            <a:extLst>
              <a:ext uri="{FF2B5EF4-FFF2-40B4-BE49-F238E27FC236}">
                <a16:creationId xmlns:a16="http://schemas.microsoft.com/office/drawing/2014/main" id="{34565709-6219-4DB8-80E3-C0E6D0510679}"/>
              </a:ext>
            </a:extLst>
          </p:cNvPr>
          <p:cNvSpPr/>
          <p:nvPr/>
        </p:nvSpPr>
        <p:spPr>
          <a:xfrm>
            <a:off x="226740" y="1042184"/>
            <a:ext cx="6312736" cy="338554"/>
          </a:xfrm>
          <a:prstGeom prst="rect">
            <a:avLst/>
          </a:prstGeom>
        </p:spPr>
        <p:txBody>
          <a:bodyPr wrap="square">
            <a:spAutoFit/>
          </a:bodyPr>
          <a:lstStyle/>
          <a:p>
            <a:pPr lvl="0" algn="ctr"/>
            <a:r>
              <a:rPr lang="fr-FR" sz="1600" b="1" i="1" kern="1800" dirty="0">
                <a:solidFill>
                  <a:schemeClr val="accent1">
                    <a:lumMod val="75000"/>
                  </a:schemeClr>
                </a:solidFill>
                <a:latin typeface="Arial" panose="020B0604020202020204" pitchFamily="34" charset="0"/>
                <a:ea typeface="Times New Roman" panose="02020603050405020304" pitchFamily="18" charset="0"/>
              </a:rPr>
              <a:t>Enseigner avec l’assistant de langues vivantes étrangères</a:t>
            </a:r>
            <a:endParaRPr lang="fr-FR" sz="1600" b="1" i="1" dirty="0">
              <a:solidFill>
                <a:schemeClr val="accent1">
                  <a:lumMod val="75000"/>
                </a:schemeClr>
              </a:solidFill>
              <a:latin typeface="Corbel" panose="020B0503020204020204"/>
            </a:endParaRPr>
          </a:p>
        </p:txBody>
      </p:sp>
      <p:pic>
        <p:nvPicPr>
          <p:cNvPr id="2051" name="Image 110">
            <a:extLst>
              <a:ext uri="{FF2B5EF4-FFF2-40B4-BE49-F238E27FC236}">
                <a16:creationId xmlns:a16="http://schemas.microsoft.com/office/drawing/2014/main" id="{98142E53-0724-4550-9343-E06FF98E90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72796"/>
            <a:ext cx="5343525" cy="65568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4">
            <a:extLst>
              <a:ext uri="{FF2B5EF4-FFF2-40B4-BE49-F238E27FC236}">
                <a16:creationId xmlns:a16="http://schemas.microsoft.com/office/drawing/2014/main" id="{CEF934D6-364F-4296-941D-022F4A31D1F6}"/>
              </a:ext>
            </a:extLst>
          </p:cNvPr>
          <p:cNvSpPr>
            <a:spLocks noChangeArrowheads="1"/>
          </p:cNvSpPr>
          <p:nvPr/>
        </p:nvSpPr>
        <p:spPr bwMode="auto">
          <a:xfrm>
            <a:off x="111125" y="-384405"/>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9" name="Rectangle 5">
            <a:extLst>
              <a:ext uri="{FF2B5EF4-FFF2-40B4-BE49-F238E27FC236}">
                <a16:creationId xmlns:a16="http://schemas.microsoft.com/office/drawing/2014/main" id="{99485F0C-B988-4D28-B7AC-2B633F1B57D4}"/>
              </a:ext>
            </a:extLst>
          </p:cNvPr>
          <p:cNvSpPr>
            <a:spLocks noChangeArrowheads="1"/>
          </p:cNvSpPr>
          <p:nvPr/>
        </p:nvSpPr>
        <p:spPr bwMode="auto">
          <a:xfrm>
            <a:off x="111125" y="7279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10" name="Rectangle 6">
            <a:extLst>
              <a:ext uri="{FF2B5EF4-FFF2-40B4-BE49-F238E27FC236}">
                <a16:creationId xmlns:a16="http://schemas.microsoft.com/office/drawing/2014/main" id="{AA714BD3-F9A3-4840-8862-FB853A5E9073}"/>
              </a:ext>
            </a:extLst>
          </p:cNvPr>
          <p:cNvSpPr>
            <a:spLocks noChangeArrowheads="1"/>
          </p:cNvSpPr>
          <p:nvPr/>
        </p:nvSpPr>
        <p:spPr bwMode="auto">
          <a:xfrm>
            <a:off x="111125" y="7279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pSp>
        <p:nvGrpSpPr>
          <p:cNvPr id="3" name="Groupe 2">
            <a:extLst>
              <a:ext uri="{FF2B5EF4-FFF2-40B4-BE49-F238E27FC236}">
                <a16:creationId xmlns:a16="http://schemas.microsoft.com/office/drawing/2014/main" id="{B0B70896-0A5D-44E2-8F7B-727BD74CCDF4}"/>
              </a:ext>
            </a:extLst>
          </p:cNvPr>
          <p:cNvGrpSpPr/>
          <p:nvPr/>
        </p:nvGrpSpPr>
        <p:grpSpPr>
          <a:xfrm>
            <a:off x="111125" y="133816"/>
            <a:ext cx="1301024" cy="785388"/>
            <a:chOff x="56842" y="133815"/>
            <a:chExt cx="1355307" cy="804675"/>
          </a:xfrm>
        </p:grpSpPr>
        <p:pic>
          <p:nvPicPr>
            <p:cNvPr id="2050" name="Image 111">
              <a:extLst>
                <a:ext uri="{FF2B5EF4-FFF2-40B4-BE49-F238E27FC236}">
                  <a16:creationId xmlns:a16="http://schemas.microsoft.com/office/drawing/2014/main" id="{9B7BF632-9CEC-4FC7-8B45-D0CD8810CC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42" y="133815"/>
              <a:ext cx="636812" cy="457198"/>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 112" descr="entete_mission_LVE">
              <a:extLst>
                <a:ext uri="{FF2B5EF4-FFF2-40B4-BE49-F238E27FC236}">
                  <a16:creationId xmlns:a16="http://schemas.microsoft.com/office/drawing/2014/main" id="{A731F80A-BBE9-461A-AC85-8832968A3E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9294" r="3778"/>
            <a:stretch>
              <a:fillRect/>
            </a:stretch>
          </p:blipFill>
          <p:spPr bwMode="auto">
            <a:xfrm>
              <a:off x="735874" y="18306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7">
              <a:extLst>
                <a:ext uri="{FF2B5EF4-FFF2-40B4-BE49-F238E27FC236}">
                  <a16:creationId xmlns:a16="http://schemas.microsoft.com/office/drawing/2014/main" id="{B69378AF-1111-421D-8F47-B5E15FB0F127}"/>
                </a:ext>
              </a:extLst>
            </p:cNvPr>
            <p:cNvSpPr>
              <a:spLocks noChangeArrowheads="1"/>
            </p:cNvSpPr>
            <p:nvPr/>
          </p:nvSpPr>
          <p:spPr bwMode="auto">
            <a:xfrm>
              <a:off x="244475" y="707658"/>
              <a:ext cx="10967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671721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sp>
        <p:nvSpPr>
          <p:cNvPr id="4" name="Espace réservé du contenu 4">
            <a:extLst>
              <a:ext uri="{FF2B5EF4-FFF2-40B4-BE49-F238E27FC236}">
                <a16:creationId xmlns:a16="http://schemas.microsoft.com/office/drawing/2014/main" id="{2AD70546-6DD2-47C6-B608-00C2A123E13B}"/>
              </a:ext>
            </a:extLst>
          </p:cNvPr>
          <p:cNvSpPr txBox="1">
            <a:spLocks/>
          </p:cNvSpPr>
          <p:nvPr/>
        </p:nvSpPr>
        <p:spPr>
          <a:xfrm>
            <a:off x="288756" y="1330263"/>
            <a:ext cx="6160169" cy="1044514"/>
          </a:xfrm>
          <a:prstGeom prst="rect">
            <a:avLst/>
          </a:prstGeom>
        </p:spPr>
        <p:txBody>
          <a:bodyPr vert="horz" lIns="91440" tIns="45720" rIns="91440" bIns="45720" rtlCol="0" anchor="ctr">
            <a:normAutofit/>
          </a:bodyPr>
          <a:lstStyle>
            <a:lvl1pPr marL="137160" indent="-137160" algn="l" defTabSz="685800" rtl="0" eaLnBrk="1" latinLnBrk="0" hangingPunct="1">
              <a:lnSpc>
                <a:spcPct val="90000"/>
              </a:lnSpc>
              <a:spcBef>
                <a:spcPts val="900"/>
              </a:spcBef>
              <a:buClr>
                <a:schemeClr val="accent1"/>
              </a:buClr>
              <a:buFont typeface="Wingdings 2" pitchFamily="18" charset="2"/>
              <a:buChar char=""/>
              <a:defRPr sz="1425" kern="1200">
                <a:solidFill>
                  <a:schemeClr val="tx1">
                    <a:lumMod val="65000"/>
                    <a:lumOff val="35000"/>
                  </a:schemeClr>
                </a:solidFill>
                <a:latin typeface="+mn-lt"/>
                <a:ea typeface="+mn-ea"/>
                <a:cs typeface="+mn-cs"/>
              </a:defRPr>
            </a:lvl1pPr>
            <a:lvl2pPr marL="5143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275" kern="1200">
                <a:solidFill>
                  <a:schemeClr val="tx1">
                    <a:lumMod val="65000"/>
                    <a:lumOff val="35000"/>
                  </a:schemeClr>
                </a:solidFill>
                <a:latin typeface="+mn-lt"/>
                <a:ea typeface="+mn-ea"/>
                <a:cs typeface="+mn-cs"/>
              </a:defRPr>
            </a:lvl2pPr>
            <a:lvl3pPr marL="8572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125" kern="1200">
                <a:solidFill>
                  <a:schemeClr val="tx1">
                    <a:lumMod val="65000"/>
                    <a:lumOff val="35000"/>
                  </a:schemeClr>
                </a:solidFill>
                <a:latin typeface="+mn-lt"/>
                <a:ea typeface="+mn-ea"/>
                <a:cs typeface="+mn-cs"/>
              </a:defRPr>
            </a:lvl3pPr>
            <a:lvl4pPr marL="12001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4pPr>
            <a:lvl5pPr marL="15430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7pPr>
            <a:lvl8pPr marL="25717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8pPr>
            <a:lvl9pPr marL="29146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9pPr>
          </a:lstStyle>
          <a:p>
            <a:pPr marL="0" indent="0">
              <a:lnSpc>
                <a:spcPct val="107000"/>
              </a:lnSpc>
              <a:spcAft>
                <a:spcPts val="800"/>
              </a:spcAft>
              <a:buFont typeface="Wingdings 2" pitchFamily="18" charset="2"/>
              <a:buNone/>
            </a:pPr>
            <a:r>
              <a:rPr lang="fr-FR" sz="1400" dirty="0">
                <a:solidFill>
                  <a:srgbClr val="363636"/>
                </a:solidFill>
                <a:ea typeface="Calibri" panose="020F0502020204030204" pitchFamily="34" charset="0"/>
                <a:cs typeface="Times New Roman" panose="02020603050405020304" pitchFamily="18" charset="0"/>
              </a:rPr>
              <a:t>Le professeur et l’assistant doivent travailler main dans la main. L’assistant est l’ambassadeur de sa langue et de sa culture : il collabore avec le professeur en mettant en œuvre des activités diverses (priorité à l’oral) qui s’intègrent dans la progression de la classe.</a:t>
            </a:r>
            <a:endParaRPr lang="fr-FR" sz="1400" dirty="0">
              <a:ea typeface="Calibri" panose="020F0502020204030204" pitchFamily="34" charset="0"/>
              <a:cs typeface="Times New Roman" panose="02020603050405020304" pitchFamily="18" charset="0"/>
            </a:endParaRPr>
          </a:p>
        </p:txBody>
      </p:sp>
      <p:pic>
        <p:nvPicPr>
          <p:cNvPr id="3075" name="Image 110">
            <a:extLst>
              <a:ext uri="{FF2B5EF4-FFF2-40B4-BE49-F238E27FC236}">
                <a16:creationId xmlns:a16="http://schemas.microsoft.com/office/drawing/2014/main" id="{344D0516-D4F4-48E0-BF79-C3ED3E3AB3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6295" y="132348"/>
            <a:ext cx="5110580" cy="560480"/>
          </a:xfrm>
          <a:prstGeom prst="rect">
            <a:avLst/>
          </a:prstGeom>
          <a:noFill/>
          <a:extLst>
            <a:ext uri="{909E8E84-426E-40DD-AFC4-6F175D3DCCD1}">
              <a14:hiddenFill xmlns:a14="http://schemas.microsoft.com/office/drawing/2010/main">
                <a:solidFill>
                  <a:srgbClr val="FFFFFF"/>
                </a:solidFill>
              </a14:hiddenFill>
            </a:ext>
          </a:extLst>
        </p:spPr>
      </p:pic>
      <p:pic>
        <p:nvPicPr>
          <p:cNvPr id="3074" name="Image 111">
            <a:extLst>
              <a:ext uri="{FF2B5EF4-FFF2-40B4-BE49-F238E27FC236}">
                <a16:creationId xmlns:a16="http://schemas.microsoft.com/office/drawing/2014/main" id="{88E6BB7C-7210-432F-8029-52B51D0F8B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89" y="159428"/>
            <a:ext cx="742950" cy="533400"/>
          </a:xfrm>
          <a:prstGeom prst="rect">
            <a:avLst/>
          </a:prstGeom>
          <a:noFill/>
          <a:extLst>
            <a:ext uri="{909E8E84-426E-40DD-AFC4-6F175D3DCCD1}">
              <a14:hiddenFill xmlns:a14="http://schemas.microsoft.com/office/drawing/2010/main">
                <a:solidFill>
                  <a:srgbClr val="FFFFFF"/>
                </a:solidFill>
              </a14:hiddenFill>
            </a:ext>
          </a:extLst>
        </p:spPr>
      </p:pic>
      <p:pic>
        <p:nvPicPr>
          <p:cNvPr id="3073" name="Image 112" descr="entete_mission_LVE">
            <a:extLst>
              <a:ext uri="{FF2B5EF4-FFF2-40B4-BE49-F238E27FC236}">
                <a16:creationId xmlns:a16="http://schemas.microsoft.com/office/drawing/2014/main" id="{614C83EF-0673-41F6-BF21-05A59A3D33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848895" y="245530"/>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D20332-6CEC-4536-A976-62A111A41C48}"/>
              </a:ext>
            </a:extLst>
          </p:cNvPr>
          <p:cNvSpPr>
            <a:spLocks noChangeArrowheads="1"/>
          </p:cNvSpPr>
          <p:nvPr/>
        </p:nvSpPr>
        <p:spPr bwMode="auto">
          <a:xfrm>
            <a:off x="0" y="-324853"/>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6" name="Rectangle 5">
            <a:extLst>
              <a:ext uri="{FF2B5EF4-FFF2-40B4-BE49-F238E27FC236}">
                <a16:creationId xmlns:a16="http://schemas.microsoft.com/office/drawing/2014/main" id="{D58B0D52-3472-4A6D-A41E-C14E6BD5E990}"/>
              </a:ext>
            </a:extLst>
          </p:cNvPr>
          <p:cNvSpPr>
            <a:spLocks noChangeArrowheads="1"/>
          </p:cNvSpPr>
          <p:nvPr/>
        </p:nvSpPr>
        <p:spPr bwMode="auto">
          <a:xfrm>
            <a:off x="0" y="132347"/>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7" name="Rectangle 6">
            <a:extLst>
              <a:ext uri="{FF2B5EF4-FFF2-40B4-BE49-F238E27FC236}">
                <a16:creationId xmlns:a16="http://schemas.microsoft.com/office/drawing/2014/main" id="{9B2678A0-0BCE-4CD2-ADF4-81A39556C7FD}"/>
              </a:ext>
            </a:extLst>
          </p:cNvPr>
          <p:cNvSpPr>
            <a:spLocks noChangeArrowheads="1"/>
          </p:cNvSpPr>
          <p:nvPr/>
        </p:nvSpPr>
        <p:spPr bwMode="auto">
          <a:xfrm>
            <a:off x="0" y="132347"/>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Rectangle 7">
            <a:extLst>
              <a:ext uri="{FF2B5EF4-FFF2-40B4-BE49-F238E27FC236}">
                <a16:creationId xmlns:a16="http://schemas.microsoft.com/office/drawing/2014/main" id="{5E8D6F4F-CB93-4122-B6F6-128082F66288}"/>
              </a:ext>
            </a:extLst>
          </p:cNvPr>
          <p:cNvSpPr>
            <a:spLocks noChangeArrowheads="1"/>
          </p:cNvSpPr>
          <p:nvPr/>
        </p:nvSpPr>
        <p:spPr bwMode="auto">
          <a:xfrm>
            <a:off x="0" y="731306"/>
            <a:ext cx="1519968"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aphicFrame>
        <p:nvGraphicFramePr>
          <p:cNvPr id="12" name="Tableau 11">
            <a:extLst>
              <a:ext uri="{FF2B5EF4-FFF2-40B4-BE49-F238E27FC236}">
                <a16:creationId xmlns:a16="http://schemas.microsoft.com/office/drawing/2014/main" id="{2F69A461-8803-43F1-98B9-045AB33C43FE}"/>
              </a:ext>
            </a:extLst>
          </p:cNvPr>
          <p:cNvGraphicFramePr>
            <a:graphicFrameLocks noGrp="1"/>
          </p:cNvGraphicFramePr>
          <p:nvPr>
            <p:extLst>
              <p:ext uri="{D42A27DB-BD31-4B8C-83A1-F6EECF244321}">
                <p14:modId xmlns:p14="http://schemas.microsoft.com/office/powerpoint/2010/main" val="3128733994"/>
              </p:ext>
            </p:extLst>
          </p:nvPr>
        </p:nvGraphicFramePr>
        <p:xfrm>
          <a:off x="288756" y="2701018"/>
          <a:ext cx="6160169" cy="5711676"/>
        </p:xfrm>
        <a:graphic>
          <a:graphicData uri="http://schemas.openxmlformats.org/drawingml/2006/table">
            <a:tbl>
              <a:tblPr firstRow="1" firstCol="1" bandRow="1"/>
              <a:tblGrid>
                <a:gridCol w="1299927">
                  <a:extLst>
                    <a:ext uri="{9D8B030D-6E8A-4147-A177-3AD203B41FA5}">
                      <a16:colId xmlns:a16="http://schemas.microsoft.com/office/drawing/2014/main" val="3726069960"/>
                    </a:ext>
                  </a:extLst>
                </a:gridCol>
                <a:gridCol w="4860242">
                  <a:extLst>
                    <a:ext uri="{9D8B030D-6E8A-4147-A177-3AD203B41FA5}">
                      <a16:colId xmlns:a16="http://schemas.microsoft.com/office/drawing/2014/main" val="3514911131"/>
                    </a:ext>
                  </a:extLst>
                </a:gridCol>
              </a:tblGrid>
              <a:tr h="253088">
                <a:tc gridSpan="2">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029" sz="1600" b="1" i="1" kern="1200" dirty="0">
                          <a:solidFill>
                            <a:schemeClr val="accent1">
                              <a:lumMod val="75000"/>
                            </a:schemeClr>
                          </a:solidFill>
                          <a:effectLst/>
                          <a:latin typeface="+mn-lt"/>
                          <a:ea typeface="+mj-ea"/>
                          <a:cs typeface="+mj-cs"/>
                        </a:rPr>
                        <a:t>Ce que l’enseignant peut demander à l’assistant</a:t>
                      </a:r>
                      <a:r>
                        <a:rPr lang="fr-FR" sz="1600" i="1"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val="3912379346"/>
                  </a:ext>
                </a:extLst>
              </a:tr>
              <a:tr h="1781866">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029" sz="1400" b="1" dirty="0">
                          <a:effectLst/>
                          <a:latin typeface="+mn-lt"/>
                          <a:ea typeface="Calibri" panose="020F0502020204030204" pitchFamily="34" charset="0"/>
                          <a:cs typeface="Times New Roman" panose="02020603050405020304" pitchFamily="18" charset="0"/>
                        </a:rPr>
                        <a:t>Avant la séance	</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Apporter une aide linguistique à l’enseignant (lexicale et syntaxique) </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Préparer des outils pédagogiques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Réaliser des enregistrements : des histoires, des albums, des textes courts, des comptines, des chants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Construire ou ramener des supports (des jeux, des flashcards, livre de recettes, guide touristique, plan etc.)</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Proposer des actions : réalisation de recettes, rencontres sportives (en y intégrant des outils numériques et des documents authentiques)</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4154839"/>
                  </a:ext>
                </a:extLst>
              </a:tr>
              <a:tr h="2529642">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029" sz="1400" b="1" dirty="0">
                          <a:effectLst/>
                          <a:latin typeface="+mn-lt"/>
                          <a:ea typeface="Calibri" panose="020F0502020204030204" pitchFamily="34" charset="0"/>
                          <a:cs typeface="Times New Roman" panose="02020603050405020304" pitchFamily="18" charset="0"/>
                        </a:rPr>
                        <a:t>Pendant la séance</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Assister l’enseignant face aux élèves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Donner les consignes dans sa langue</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Lire un album</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Raconter une histoire simple</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Dire une comptine / Apprendre un chant</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Tenir un atelier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FR" sz="1400" dirty="0">
                          <a:effectLst/>
                          <a:latin typeface="+mn-lt"/>
                          <a:ea typeface="Calibri" panose="020F0502020204030204" pitchFamily="34" charset="0"/>
                          <a:cs typeface="Times New Roman" panose="02020603050405020304" pitchFamily="18" charset="0"/>
                        </a:rPr>
                        <a:t>Animer un jeu</a:t>
                      </a: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Faire jouer des saynètes</a:t>
                      </a:r>
                      <a:r>
                        <a:rPr lang="fr-FR" sz="1400" dirty="0">
                          <a:effectLst/>
                          <a:latin typeface="+mn-lt"/>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Aider l’enseignant à mener une activité pluridisciplinaire : un jeu dans la cour en EPS, un travail en arts plastiques</a:t>
                      </a:r>
                      <a:r>
                        <a:rPr lang="fr-FR" sz="1400" dirty="0">
                          <a:effectLst/>
                          <a:latin typeface="+mn-lt"/>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Présenter sa culture</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4785316"/>
                  </a:ext>
                </a:extLst>
              </a:tr>
            </a:tbl>
          </a:graphicData>
        </a:graphic>
      </p:graphicFrame>
    </p:spTree>
    <p:extLst>
      <p:ext uri="{BB962C8B-B14F-4D97-AF65-F5344CB8AC3E}">
        <p14:creationId xmlns:p14="http://schemas.microsoft.com/office/powerpoint/2010/main" val="1696102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646A0FCA-D3DF-46CA-BC9D-73331386D63C}"/>
              </a:ext>
            </a:extLst>
          </p:cNvPr>
          <p:cNvGraphicFramePr>
            <a:graphicFrameLocks/>
          </p:cNvGraphicFramePr>
          <p:nvPr>
            <p:extLst>
              <p:ext uri="{D42A27DB-BD31-4B8C-83A1-F6EECF244321}">
                <p14:modId xmlns:p14="http://schemas.microsoft.com/office/powerpoint/2010/main" val="2511111245"/>
              </p:ext>
            </p:extLst>
          </p:nvPr>
        </p:nvGraphicFramePr>
        <p:xfrm>
          <a:off x="259247" y="1247007"/>
          <a:ext cx="6363797" cy="5792888"/>
        </p:xfrm>
        <a:graphic>
          <a:graphicData uri="http://schemas.openxmlformats.org/drawingml/2006/table">
            <a:tbl>
              <a:tblPr firstRow="1" firstCol="1" bandRow="1"/>
              <a:tblGrid>
                <a:gridCol w="3181559">
                  <a:extLst>
                    <a:ext uri="{9D8B030D-6E8A-4147-A177-3AD203B41FA5}">
                      <a16:colId xmlns:a16="http://schemas.microsoft.com/office/drawing/2014/main" val="4181082362"/>
                    </a:ext>
                  </a:extLst>
                </a:gridCol>
                <a:gridCol w="3182238">
                  <a:extLst>
                    <a:ext uri="{9D8B030D-6E8A-4147-A177-3AD203B41FA5}">
                      <a16:colId xmlns:a16="http://schemas.microsoft.com/office/drawing/2014/main" val="1797242615"/>
                    </a:ext>
                  </a:extLst>
                </a:gridCol>
              </a:tblGrid>
              <a:tr h="278387">
                <a:tc gridSpan="2">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029" sz="1400" b="1" i="0" kern="1200" dirty="0">
                          <a:solidFill>
                            <a:schemeClr val="accent1">
                              <a:lumMod val="75000"/>
                            </a:schemeClr>
                          </a:solidFill>
                          <a:effectLst/>
                          <a:latin typeface="+mn-lt"/>
                          <a:ea typeface="+mj-ea"/>
                          <a:cs typeface="+mj-cs"/>
                        </a:rPr>
                        <a:t>Exemples de répartition des activités entre PE et assistant</a:t>
                      </a:r>
                      <a:endParaRPr lang="fr-FR" sz="1400" b="1" i="0" dirty="0">
                        <a:solidFill>
                          <a:schemeClr val="accent1">
                            <a:lumMod val="75000"/>
                          </a:schemeClr>
                        </a:solidFill>
                        <a:effectLst/>
                        <a:latin typeface="+mn-lt"/>
                        <a:ea typeface="Calibri" panose="020F0502020204030204" pitchFamily="34" charset="0"/>
                        <a:cs typeface="Times New Roman" panose="02020603050405020304" pitchFamily="18" charset="0"/>
                      </a:endParaRP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val="864774973"/>
                  </a:ext>
                </a:extLst>
              </a:tr>
              <a:tr h="997567">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Avec le PE</a:t>
                      </a:r>
                      <a:endParaRPr lang="fr-FR" sz="1400" dirty="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 </a:t>
                      </a:r>
                      <a:endParaRPr lang="fr-FR"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fr-FR" sz="1400" dirty="0">
                          <a:effectLst/>
                          <a:latin typeface="+mn-lt"/>
                          <a:ea typeface="MingLiU_HKSCS-ExtB" panose="02020500000000000000" pitchFamily="18" charset="-120"/>
                          <a:cs typeface="Times New Roman" panose="02020603050405020304" pitchFamily="18" charset="0"/>
                        </a:rPr>
                        <a:t>Introduction des notions, l’écrit, l’évaluation</a:t>
                      </a:r>
                      <a:endParaRPr lang="fr-FR" sz="1400" dirty="0">
                        <a:effectLst/>
                        <a:latin typeface="+mn-lt"/>
                        <a:ea typeface="Calibri" panose="020F0502020204030204" pitchFamily="34" charset="0"/>
                        <a:cs typeface="Times New Roman" panose="02020603050405020304" pitchFamily="18" charset="0"/>
                      </a:endParaRP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Avec l</a:t>
                      </a:r>
                      <a:r>
                        <a:rPr lang="fr-FR" sz="1400" b="1" dirty="0">
                          <a:effectLst/>
                          <a:latin typeface="+mn-lt"/>
                          <a:ea typeface="MingLiU_HKSCS-ExtB" panose="02020500000000000000" pitchFamily="18" charset="-120"/>
                          <a:cs typeface="Times New Roman" panose="02020603050405020304" pitchFamily="18" charset="0"/>
                        </a:rPr>
                        <a:t>’</a:t>
                      </a:r>
                      <a:r>
                        <a:rPr lang="fr-FR" sz="1400" b="1" dirty="0">
                          <a:effectLst/>
                          <a:latin typeface="+mn-lt"/>
                          <a:ea typeface="Calibri" panose="020F0502020204030204" pitchFamily="34" charset="0"/>
                          <a:cs typeface="Times New Roman" panose="02020603050405020304" pitchFamily="18" charset="0"/>
                        </a:rPr>
                        <a:t>assistant</a:t>
                      </a:r>
                      <a:endParaRPr lang="fr-FR" sz="1400" dirty="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fr-FR" sz="1400" dirty="0">
                          <a:effectLst/>
                          <a:latin typeface="+mn-lt"/>
                          <a:ea typeface="MingLiU_HKSCS-ExtB" panose="02020500000000000000" pitchFamily="18" charset="-120"/>
                          <a:cs typeface="Times New Roman" panose="02020603050405020304" pitchFamily="18" charset="0"/>
                        </a:rPr>
                        <a:t>Réinvestissement, découverte des aspects culturels, projets</a:t>
                      </a:r>
                      <a:r>
                        <a:rPr lang="fr-FR" sz="1400" dirty="0">
                          <a:effectLst/>
                          <a:latin typeface="+mn-lt"/>
                          <a:ea typeface="Calibri" panose="020F0502020204030204" pitchFamily="34" charset="0"/>
                          <a:cs typeface="Times New Roman" panose="02020603050405020304" pitchFamily="18" charset="0"/>
                        </a:rPr>
                        <a:t> </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4199002"/>
                  </a:ext>
                </a:extLst>
              </a:tr>
              <a:tr h="2510647">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Découverte :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Présentation du lexique</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Présentation des formules permettant d’utiliser le lexique enseigné</a:t>
                      </a:r>
                    </a:p>
                    <a:p>
                      <a:pPr marL="457200">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Elaboration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De questions sur le mode de vie de l’assistant (écoles, sport, jeux, repas etc.)</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Réinvestissement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Mémorisation d’un chant reprenant le lexique</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Jeu (memory, bingo etc.)</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Consignes </a:t>
                      </a:r>
                    </a:p>
                    <a:p>
                      <a:pPr marL="457200">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Apport culturel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Réponses de l’assistant (avec éventuellement des supports : monnaie, photos etc.)</a:t>
                      </a:r>
                    </a:p>
                    <a:p>
                      <a:pPr marL="457200">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652806"/>
                  </a:ext>
                </a:extLst>
              </a:tr>
              <a:tr h="2006287">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Travail sur l’écrit, élaboration de projet, évaluation</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Reprise des chants durant la semaine</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Reprise des situations de communication</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Réalisation d’un album, d’une saynète</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Prolongement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Situation de communication authentiques (lexique étudié)</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Lectures d’albums</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Mémorisation de chants appris dans son pays d’origine</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Mise en scène d’albums, d’histoires</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9373920"/>
                  </a:ext>
                </a:extLst>
              </a:tr>
            </a:tbl>
          </a:graphicData>
        </a:graphic>
      </p:graphicFrame>
      <p:sp>
        <p:nvSpPr>
          <p:cNvPr id="5" name="Rectangle 4">
            <a:extLst>
              <a:ext uri="{FF2B5EF4-FFF2-40B4-BE49-F238E27FC236}">
                <a16:creationId xmlns:a16="http://schemas.microsoft.com/office/drawing/2014/main" id="{4DB70CB1-0E69-457F-83E6-41A82B60B450}"/>
              </a:ext>
            </a:extLst>
          </p:cNvPr>
          <p:cNvSpPr/>
          <p:nvPr/>
        </p:nvSpPr>
        <p:spPr>
          <a:xfrm>
            <a:off x="239487" y="7239397"/>
            <a:ext cx="6403319" cy="1567801"/>
          </a:xfrm>
          <a:prstGeom prst="rect">
            <a:avLst/>
          </a:prstGeom>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p:spPr>
        <p:txBody>
          <a:bodyPr wrap="square">
            <a:spAutoFit/>
          </a:bodyPr>
          <a:lstStyle/>
          <a:p>
            <a:pPr>
              <a:lnSpc>
                <a:spcPct val="107000"/>
              </a:lnSpc>
              <a:spcAft>
                <a:spcPts val="800"/>
              </a:spcAft>
            </a:pPr>
            <a:r>
              <a:rPr lang="fr-FR" sz="1400" b="1" dirty="0">
                <a:solidFill>
                  <a:srgbClr val="000000"/>
                </a:solidFill>
                <a:ea typeface="Calibri" panose="020F0502020204030204" pitchFamily="34" charset="0"/>
                <a:cs typeface="Times New Roman" panose="02020603050405020304" pitchFamily="18" charset="0"/>
              </a:rPr>
              <a:t>En résumé :</a:t>
            </a:r>
          </a:p>
          <a:p>
            <a:pPr marL="342900" indent="-342900">
              <a:lnSpc>
                <a:spcPct val="107000"/>
              </a:lnSpc>
              <a:buFont typeface="Wingdings" panose="05000000000000000000" pitchFamily="2" charset="2"/>
              <a:buChar char=""/>
            </a:pPr>
            <a:r>
              <a:rPr lang="fr-FR" sz="1400" dirty="0">
                <a:solidFill>
                  <a:srgbClr val="000000"/>
                </a:solidFill>
                <a:ea typeface="Calibri" panose="020F0502020204030204" pitchFamily="34" charset="0"/>
                <a:cs typeface="Times New Roman" panose="02020603050405020304" pitchFamily="18" charset="0"/>
              </a:rPr>
              <a:t>L’enseignant est garant de la pédagogie (objectifs, contenus, progression, etc.) et de la discipline en classe.</a:t>
            </a:r>
          </a:p>
          <a:p>
            <a:pPr marL="228600">
              <a:lnSpc>
                <a:spcPct val="107000"/>
              </a:lnSpc>
            </a:pPr>
            <a:r>
              <a:rPr lang="fr-FR" sz="1400" dirty="0">
                <a:solidFill>
                  <a:srgbClr val="000000"/>
                </a:solidFill>
                <a:ea typeface="Calibri" panose="020F0502020204030204" pitchFamily="34" charset="0"/>
                <a:cs typeface="Times New Roman" panose="02020603050405020304" pitchFamily="18" charset="0"/>
              </a:rPr>
              <a:t> </a:t>
            </a:r>
          </a:p>
          <a:p>
            <a:pPr marL="342900" indent="-342900">
              <a:lnSpc>
                <a:spcPct val="107000"/>
              </a:lnSpc>
              <a:spcAft>
                <a:spcPts val="800"/>
              </a:spcAft>
              <a:buFont typeface="Wingdings" panose="05000000000000000000" pitchFamily="2" charset="2"/>
              <a:buChar char=""/>
            </a:pPr>
            <a:r>
              <a:rPr lang="fr-FR" sz="1400" dirty="0">
                <a:solidFill>
                  <a:srgbClr val="000000"/>
                </a:solidFill>
                <a:ea typeface="Calibri" panose="020F0502020204030204" pitchFamily="34" charset="0"/>
                <a:cs typeface="Times New Roman" panose="02020603050405020304" pitchFamily="18" charset="0"/>
              </a:rPr>
              <a:t> L’assistant est garant de la qualité et de l’authenticité de la langue et de la culture. </a:t>
            </a:r>
          </a:p>
        </p:txBody>
      </p:sp>
      <p:pic>
        <p:nvPicPr>
          <p:cNvPr id="4099" name="Image 110">
            <a:extLst>
              <a:ext uri="{FF2B5EF4-FFF2-40B4-BE49-F238E27FC236}">
                <a16:creationId xmlns:a16="http://schemas.microsoft.com/office/drawing/2014/main" id="{7D2A1794-96B7-4D05-80D9-BD4DA0CC08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4189" y="61614"/>
            <a:ext cx="5028291" cy="923925"/>
          </a:xfrm>
          <a:prstGeom prst="rect">
            <a:avLst/>
          </a:prstGeom>
          <a:noFill/>
          <a:extLst>
            <a:ext uri="{909E8E84-426E-40DD-AFC4-6F175D3DCCD1}">
              <a14:hiddenFill xmlns:a14="http://schemas.microsoft.com/office/drawing/2010/main">
                <a:solidFill>
                  <a:srgbClr val="FFFFFF"/>
                </a:solidFill>
              </a14:hiddenFill>
            </a:ext>
          </a:extLst>
        </p:spPr>
      </p:pic>
      <p:pic>
        <p:nvPicPr>
          <p:cNvPr id="4098" name="Image 111">
            <a:extLst>
              <a:ext uri="{FF2B5EF4-FFF2-40B4-BE49-F238E27FC236}">
                <a16:creationId xmlns:a16="http://schemas.microsoft.com/office/drawing/2014/main" id="{130A533E-66CC-4FE1-BA7D-75D82187B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14" y="80718"/>
            <a:ext cx="742950" cy="533400"/>
          </a:xfrm>
          <a:prstGeom prst="rect">
            <a:avLst/>
          </a:prstGeom>
          <a:noFill/>
          <a:extLst>
            <a:ext uri="{909E8E84-426E-40DD-AFC4-6F175D3DCCD1}">
              <a14:hiddenFill xmlns:a14="http://schemas.microsoft.com/office/drawing/2010/main">
                <a:solidFill>
                  <a:srgbClr val="FFFFFF"/>
                </a:solidFill>
              </a14:hiddenFill>
            </a:ext>
          </a:extLst>
        </p:spPr>
      </p:pic>
      <p:pic>
        <p:nvPicPr>
          <p:cNvPr id="4097" name="Image 112" descr="entete_mission_LVE">
            <a:extLst>
              <a:ext uri="{FF2B5EF4-FFF2-40B4-BE49-F238E27FC236}">
                <a16:creationId xmlns:a16="http://schemas.microsoft.com/office/drawing/2014/main" id="{AC6A7AFE-B1CB-4D50-B26A-06F1646AA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941239" y="149152"/>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a:extLst>
              <a:ext uri="{FF2B5EF4-FFF2-40B4-BE49-F238E27FC236}">
                <a16:creationId xmlns:a16="http://schemas.microsoft.com/office/drawing/2014/main" id="{DF1C90A5-E23B-4BC9-850D-5E208B20D57A}"/>
              </a:ext>
            </a:extLst>
          </p:cNvPr>
          <p:cNvSpPr>
            <a:spLocks noChangeArrowheads="1"/>
          </p:cNvSpPr>
          <p:nvPr/>
        </p:nvSpPr>
        <p:spPr bwMode="auto">
          <a:xfrm>
            <a:off x="874564" y="-35267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5">
            <a:extLst>
              <a:ext uri="{FF2B5EF4-FFF2-40B4-BE49-F238E27FC236}">
                <a16:creationId xmlns:a16="http://schemas.microsoft.com/office/drawing/2014/main" id="{D37BBDE7-B274-4BBC-9C0F-21DDAD195825}"/>
              </a:ext>
            </a:extLst>
          </p:cNvPr>
          <p:cNvSpPr>
            <a:spLocks noChangeArrowheads="1"/>
          </p:cNvSpPr>
          <p:nvPr/>
        </p:nvSpPr>
        <p:spPr bwMode="auto">
          <a:xfrm>
            <a:off x="874564" y="10453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8" name="Rectangle 6">
            <a:extLst>
              <a:ext uri="{FF2B5EF4-FFF2-40B4-BE49-F238E27FC236}">
                <a16:creationId xmlns:a16="http://schemas.microsoft.com/office/drawing/2014/main" id="{D7E7E770-0E77-49DD-B366-03E0910253EC}"/>
              </a:ext>
            </a:extLst>
          </p:cNvPr>
          <p:cNvSpPr>
            <a:spLocks noChangeArrowheads="1"/>
          </p:cNvSpPr>
          <p:nvPr/>
        </p:nvSpPr>
        <p:spPr bwMode="auto">
          <a:xfrm>
            <a:off x="874564" y="10453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9" name="Rectangle 7">
            <a:extLst>
              <a:ext uri="{FF2B5EF4-FFF2-40B4-BE49-F238E27FC236}">
                <a16:creationId xmlns:a16="http://schemas.microsoft.com/office/drawing/2014/main" id="{59E0F6E7-71FF-4A47-88F9-F4D6BAAF785C}"/>
              </a:ext>
            </a:extLst>
          </p:cNvPr>
          <p:cNvSpPr>
            <a:spLocks noChangeArrowheads="1"/>
          </p:cNvSpPr>
          <p:nvPr/>
        </p:nvSpPr>
        <p:spPr bwMode="auto">
          <a:xfrm>
            <a:off x="874564" y="590305"/>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1</a:t>
            </a:r>
            <a:r>
              <a:rPr kumimoji="0" lang="fr-FR" altLang="fr-FR" sz="900" b="0" i="0" u="none" strike="noStrike" cap="none" normalizeH="0" baseline="3000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38010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sp useBgFill="1">
        <p:nvSpPr>
          <p:cNvPr id="4" name="Espace réservé du contenu 2">
            <a:extLst>
              <a:ext uri="{FF2B5EF4-FFF2-40B4-BE49-F238E27FC236}">
                <a16:creationId xmlns:a16="http://schemas.microsoft.com/office/drawing/2014/main" id="{370E5C50-8E52-4D1F-846D-DCB0C0B6044B}"/>
              </a:ext>
            </a:extLst>
          </p:cNvPr>
          <p:cNvSpPr txBox="1">
            <a:spLocks/>
          </p:cNvSpPr>
          <p:nvPr/>
        </p:nvSpPr>
        <p:spPr>
          <a:xfrm>
            <a:off x="198372" y="963080"/>
            <a:ext cx="6515672" cy="1600238"/>
          </a:xfrm>
          <a:prstGeom prst="rect">
            <a:avLst/>
          </a:prstGeom>
        </p:spPr>
        <p:txBody>
          <a:bodyPr vert="horz" lIns="91440" tIns="45720" rIns="91440" bIns="45720" rtlCol="0" anchor="ctr">
            <a:noAutofit/>
          </a:bodyPr>
          <a:lstStyle>
            <a:lvl1pPr marL="137160" indent="-137160" algn="l" defTabSz="685800" rtl="0" eaLnBrk="1" latinLnBrk="0" hangingPunct="1">
              <a:lnSpc>
                <a:spcPct val="90000"/>
              </a:lnSpc>
              <a:spcBef>
                <a:spcPts val="900"/>
              </a:spcBef>
              <a:buClr>
                <a:schemeClr val="accent1"/>
              </a:buClr>
              <a:buFont typeface="Wingdings 2" pitchFamily="18" charset="2"/>
              <a:buChar char=""/>
              <a:defRPr sz="1425" kern="1200">
                <a:solidFill>
                  <a:schemeClr val="tx1">
                    <a:lumMod val="65000"/>
                    <a:lumOff val="35000"/>
                  </a:schemeClr>
                </a:solidFill>
                <a:latin typeface="+mn-lt"/>
                <a:ea typeface="+mn-ea"/>
                <a:cs typeface="+mn-cs"/>
              </a:defRPr>
            </a:lvl1pPr>
            <a:lvl2pPr marL="5143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275" kern="1200">
                <a:solidFill>
                  <a:schemeClr val="tx1">
                    <a:lumMod val="65000"/>
                    <a:lumOff val="35000"/>
                  </a:schemeClr>
                </a:solidFill>
                <a:latin typeface="+mn-lt"/>
                <a:ea typeface="+mn-ea"/>
                <a:cs typeface="+mn-cs"/>
              </a:defRPr>
            </a:lvl2pPr>
            <a:lvl3pPr marL="8572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125" kern="1200">
                <a:solidFill>
                  <a:schemeClr val="tx1">
                    <a:lumMod val="65000"/>
                    <a:lumOff val="35000"/>
                  </a:schemeClr>
                </a:solidFill>
                <a:latin typeface="+mn-lt"/>
                <a:ea typeface="+mn-ea"/>
                <a:cs typeface="+mn-cs"/>
              </a:defRPr>
            </a:lvl3pPr>
            <a:lvl4pPr marL="12001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4pPr>
            <a:lvl5pPr marL="15430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7pPr>
            <a:lvl8pPr marL="25717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8pPr>
            <a:lvl9pPr marL="29146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9pPr>
          </a:lstStyle>
          <a:p>
            <a:pPr marL="0" marR="0" lvl="0" indent="0" algn="ctr" defTabSz="685800" rtl="0" eaLnBrk="1" fontAlgn="auto" latinLnBrk="0" hangingPunct="1">
              <a:lnSpc>
                <a:spcPct val="107000"/>
              </a:lnSpc>
              <a:spcBef>
                <a:spcPts val="900"/>
              </a:spcBef>
              <a:spcAft>
                <a:spcPts val="0"/>
              </a:spcAft>
              <a:buClr>
                <a:srgbClr val="40BAD2"/>
              </a:buClr>
              <a:buSzTx/>
              <a:buFont typeface="Wingdings 2" pitchFamily="18" charset="2"/>
              <a:buNone/>
              <a:tabLst/>
              <a:defRPr/>
            </a:pPr>
            <a:r>
              <a:rPr kumimoji="0" lang="fr-FR" sz="1800" b="1" i="0" u="none" strike="noStrike" kern="1200" cap="none" spc="0" normalizeH="0" baseline="0" noProof="0" dirty="0">
                <a:ln>
                  <a:noFill/>
                </a:ln>
                <a:solidFill>
                  <a:srgbClr val="000000">
                    <a:lumMod val="65000"/>
                    <a:lumOff val="35000"/>
                  </a:srgbClr>
                </a:solidFill>
                <a:effectLst/>
                <a:uLnTx/>
                <a:uFillTx/>
                <a:ea typeface="Calibri" panose="020F0502020204030204" pitchFamily="34" charset="0"/>
                <a:cs typeface="Arial" panose="020B0604020202020204" pitchFamily="34" charset="0"/>
              </a:rPr>
              <a:t>Séance 1 cycle 3</a:t>
            </a:r>
            <a:endParaRPr kumimoji="0" lang="fr-FR" sz="1800" b="0" i="0" u="none" strike="noStrike" kern="1200" cap="none" spc="0" normalizeH="0" baseline="0" noProof="0" dirty="0">
              <a:ln>
                <a:noFill/>
              </a:ln>
              <a:solidFill>
                <a:srgbClr val="000000">
                  <a:lumMod val="65000"/>
                  <a:lumOff val="35000"/>
                </a:srgbClr>
              </a:solidFill>
              <a:effectLst/>
              <a:uLnTx/>
              <a:uFillTx/>
              <a:ea typeface="Calibri" panose="020F050202020403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Activité langagière dominante : </a:t>
            </a:r>
            <a:r>
              <a:rPr kumimoji="0" lang="fr-FR" sz="140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Ecouter et comprendre</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Formulations:</a:t>
            </a:r>
            <a:r>
              <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Lexique:</a:t>
            </a:r>
            <a:r>
              <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Phonologie: </a:t>
            </a:r>
            <a:endPar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Grammaire : </a:t>
            </a:r>
            <a:endPar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Matériel :</a:t>
            </a:r>
            <a:r>
              <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 Flashcards questions, flashcards images, objets</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Durée</a:t>
            </a:r>
            <a:r>
              <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 45’</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lang="fr-FR" sz="1400" b="1" dirty="0">
                <a:solidFill>
                  <a:srgbClr val="000000"/>
                </a:solidFill>
                <a:ea typeface="Calibri" panose="020F0502020204030204" pitchFamily="34" charset="0"/>
                <a:cs typeface="Arial" panose="020B0604020202020204" pitchFamily="34" charset="0"/>
              </a:rPr>
              <a:t>Niveau: </a:t>
            </a:r>
            <a:r>
              <a:rPr lang="fr-FR" sz="1400" dirty="0">
                <a:solidFill>
                  <a:srgbClr val="000000"/>
                </a:solidFill>
                <a:ea typeface="Calibri" panose="020F0502020204030204" pitchFamily="34" charset="0"/>
                <a:cs typeface="Arial" panose="020B0604020202020204" pitchFamily="34" charset="0"/>
              </a:rPr>
              <a:t>cycle 3</a:t>
            </a:r>
            <a:endPar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endParaRPr>
          </a:p>
        </p:txBody>
      </p:sp>
      <p:pic>
        <p:nvPicPr>
          <p:cNvPr id="5123" name="Image 110">
            <a:extLst>
              <a:ext uri="{FF2B5EF4-FFF2-40B4-BE49-F238E27FC236}">
                <a16:creationId xmlns:a16="http://schemas.microsoft.com/office/drawing/2014/main" id="{C93E9336-1D85-4BE7-B2FC-0ECD5B330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86222"/>
            <a:ext cx="5454650" cy="598958"/>
          </a:xfrm>
          <a:prstGeom prst="rect">
            <a:avLst/>
          </a:prstGeom>
          <a:noFill/>
          <a:extLst>
            <a:ext uri="{909E8E84-426E-40DD-AFC4-6F175D3DCCD1}">
              <a14:hiddenFill xmlns:a14="http://schemas.microsoft.com/office/drawing/2010/main">
                <a:solidFill>
                  <a:srgbClr val="FFFFFF"/>
                </a:solidFill>
              </a14:hiddenFill>
            </a:ext>
          </a:extLst>
        </p:spPr>
      </p:pic>
      <p:pic>
        <p:nvPicPr>
          <p:cNvPr id="5122" name="Image 111">
            <a:extLst>
              <a:ext uri="{FF2B5EF4-FFF2-40B4-BE49-F238E27FC236}">
                <a16:creationId xmlns:a16="http://schemas.microsoft.com/office/drawing/2014/main" id="{130C015F-0DDF-4B93-9DED-3F0756F274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22" y="134229"/>
            <a:ext cx="676615" cy="485775"/>
          </a:xfrm>
          <a:prstGeom prst="rect">
            <a:avLst/>
          </a:prstGeom>
          <a:noFill/>
          <a:extLst>
            <a:ext uri="{909E8E84-426E-40DD-AFC4-6F175D3DCCD1}">
              <a14:hiddenFill xmlns:a14="http://schemas.microsoft.com/office/drawing/2010/main">
                <a:solidFill>
                  <a:srgbClr val="FFFFFF"/>
                </a:solidFill>
              </a14:hiddenFill>
            </a:ext>
          </a:extLst>
        </p:spPr>
      </p:pic>
      <p:pic>
        <p:nvPicPr>
          <p:cNvPr id="5121" name="Image 112" descr="entete_mission_LVE">
            <a:extLst>
              <a:ext uri="{FF2B5EF4-FFF2-40B4-BE49-F238E27FC236}">
                <a16:creationId xmlns:a16="http://schemas.microsoft.com/office/drawing/2014/main" id="{EC6CA00D-843D-4572-A7DB-E2BE2ACD53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678748" y="152338"/>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CA9D272-9DF0-4D65-8029-E3627DC00B06}"/>
              </a:ext>
            </a:extLst>
          </p:cNvPr>
          <p:cNvSpPr>
            <a:spLocks noChangeArrowheads="1"/>
          </p:cNvSpPr>
          <p:nvPr/>
        </p:nvSpPr>
        <p:spPr bwMode="auto">
          <a:xfrm>
            <a:off x="111125" y="-370979"/>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6" name="Rectangle 5">
            <a:extLst>
              <a:ext uri="{FF2B5EF4-FFF2-40B4-BE49-F238E27FC236}">
                <a16:creationId xmlns:a16="http://schemas.microsoft.com/office/drawing/2014/main" id="{41468996-AF9C-44AB-98EE-84AD963BE6CD}"/>
              </a:ext>
            </a:extLst>
          </p:cNvPr>
          <p:cNvSpPr>
            <a:spLocks noChangeArrowheads="1"/>
          </p:cNvSpPr>
          <p:nvPr/>
        </p:nvSpPr>
        <p:spPr bwMode="auto">
          <a:xfrm>
            <a:off x="111125" y="86221"/>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7" name="Rectangle 6">
            <a:extLst>
              <a:ext uri="{FF2B5EF4-FFF2-40B4-BE49-F238E27FC236}">
                <a16:creationId xmlns:a16="http://schemas.microsoft.com/office/drawing/2014/main" id="{4B9B5A9D-FA42-4769-84B0-05FFA7CE03B3}"/>
              </a:ext>
            </a:extLst>
          </p:cNvPr>
          <p:cNvSpPr>
            <a:spLocks noChangeArrowheads="1"/>
          </p:cNvSpPr>
          <p:nvPr/>
        </p:nvSpPr>
        <p:spPr bwMode="auto">
          <a:xfrm>
            <a:off x="111125" y="86221"/>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Rectangle 7">
            <a:extLst>
              <a:ext uri="{FF2B5EF4-FFF2-40B4-BE49-F238E27FC236}">
                <a16:creationId xmlns:a16="http://schemas.microsoft.com/office/drawing/2014/main" id="{B78167BD-1C07-42FE-B86D-7E19CB33760F}"/>
              </a:ext>
            </a:extLst>
          </p:cNvPr>
          <p:cNvSpPr>
            <a:spLocks noChangeArrowheads="1"/>
          </p:cNvSpPr>
          <p:nvPr/>
        </p:nvSpPr>
        <p:spPr bwMode="auto">
          <a:xfrm>
            <a:off x="111125" y="685180"/>
            <a:ext cx="113524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aphicFrame>
        <p:nvGraphicFramePr>
          <p:cNvPr id="12" name="Tableau 11">
            <a:extLst>
              <a:ext uri="{FF2B5EF4-FFF2-40B4-BE49-F238E27FC236}">
                <a16:creationId xmlns:a16="http://schemas.microsoft.com/office/drawing/2014/main" id="{A6D93793-33F8-402E-836A-28975D5791A2}"/>
              </a:ext>
            </a:extLst>
          </p:cNvPr>
          <p:cNvGraphicFramePr>
            <a:graphicFrameLocks noGrp="1"/>
          </p:cNvGraphicFramePr>
          <p:nvPr>
            <p:extLst>
              <p:ext uri="{D42A27DB-BD31-4B8C-83A1-F6EECF244321}">
                <p14:modId xmlns:p14="http://schemas.microsoft.com/office/powerpoint/2010/main" val="3059428509"/>
              </p:ext>
            </p:extLst>
          </p:nvPr>
        </p:nvGraphicFramePr>
        <p:xfrm>
          <a:off x="198372" y="2977093"/>
          <a:ext cx="6362374" cy="6057038"/>
        </p:xfrm>
        <a:graphic>
          <a:graphicData uri="http://schemas.openxmlformats.org/drawingml/2006/table">
            <a:tbl>
              <a:tblPr firstRow="1" firstCol="1" bandRow="1"/>
              <a:tblGrid>
                <a:gridCol w="4872134">
                  <a:extLst>
                    <a:ext uri="{9D8B030D-6E8A-4147-A177-3AD203B41FA5}">
                      <a16:colId xmlns:a16="http://schemas.microsoft.com/office/drawing/2014/main" val="3506285576"/>
                    </a:ext>
                  </a:extLst>
                </a:gridCol>
                <a:gridCol w="1490240">
                  <a:extLst>
                    <a:ext uri="{9D8B030D-6E8A-4147-A177-3AD203B41FA5}">
                      <a16:colId xmlns:a16="http://schemas.microsoft.com/office/drawing/2014/main" val="3378665785"/>
                    </a:ext>
                  </a:extLst>
                </a:gridCol>
              </a:tblGrid>
              <a:tr h="218740">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effectLst/>
                          <a:latin typeface="+mn-lt"/>
                          <a:ea typeface="Calibri" panose="020F0502020204030204" pitchFamily="34" charset="0"/>
                          <a:cs typeface="Times New Roman" panose="02020603050405020304" pitchFamily="18" charset="0"/>
                        </a:rPr>
                        <a:t>Déroulement </a:t>
                      </a:r>
                      <a:endParaRPr lang="fr-FR" sz="1400" dirty="0">
                        <a:effectLst/>
                        <a:latin typeface="+mn-lt"/>
                        <a:ea typeface="Calibri" panose="020F0502020204030204" pitchFamily="34" charset="0"/>
                        <a:cs typeface="Times New Roman" panose="02020603050405020304" pitchFamily="18"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a:effectLst/>
                          <a:latin typeface="+mn-lt"/>
                          <a:ea typeface="Calibri" panose="020F0502020204030204" pitchFamily="34" charset="0"/>
                          <a:cs typeface="Times New Roman" panose="02020603050405020304" pitchFamily="18" charset="0"/>
                        </a:rPr>
                        <a:t>Intervenant</a:t>
                      </a:r>
                      <a:endParaRPr lang="fr-FR" sz="1400">
                        <a:effectLst/>
                        <a:latin typeface="+mn-lt"/>
                        <a:ea typeface="Calibri" panose="020F0502020204030204" pitchFamily="34" charset="0"/>
                        <a:cs typeface="Times New Roman" panose="02020603050405020304" pitchFamily="18"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2184179"/>
                  </a:ext>
                </a:extLst>
              </a:tr>
              <a:tr h="2249865">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342900">
                        <a:lnSpc>
                          <a:spcPct val="100000"/>
                        </a:lnSpc>
                        <a:spcAft>
                          <a:spcPts val="0"/>
                        </a:spcAft>
                        <a:buFont typeface="+mj-lt"/>
                        <a:buAutoNum type="arabicPeriod"/>
                      </a:pPr>
                      <a:r>
                        <a:rPr lang="fr-FR" sz="1400" b="1" dirty="0" err="1">
                          <a:effectLst/>
                          <a:latin typeface="+mn-lt"/>
                          <a:ea typeface="Calibri" panose="020F0502020204030204" pitchFamily="34" charset="0"/>
                          <a:cs typeface="Arial" panose="020B0604020202020204" pitchFamily="34" charset="0"/>
                        </a:rPr>
                        <a:t>Warming</a:t>
                      </a:r>
                      <a:r>
                        <a:rPr lang="fr-FR" sz="1400" b="1" dirty="0">
                          <a:effectLst/>
                          <a:latin typeface="+mn-lt"/>
                          <a:ea typeface="Calibri" panose="020F0502020204030204" pitchFamily="34" charset="0"/>
                          <a:cs typeface="Arial" panose="020B0604020202020204" pitchFamily="34" charset="0"/>
                        </a:rPr>
                        <a:t> up</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1" dirty="0">
                          <a:effectLst/>
                          <a:latin typeface="+mn-lt"/>
                          <a:ea typeface="Calibri" panose="020F0502020204030204" pitchFamily="34" charset="0"/>
                          <a:cs typeface="Arial" panose="020B0604020202020204" pitchFamily="34" charset="0"/>
                        </a:rPr>
                        <a:t>Rituels : </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a:t>
                      </a:r>
                      <a:endParaRPr lang="fr-FR" sz="1400" b="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Chant, date, météo, les absents……</a:t>
                      </a:r>
                    </a:p>
                    <a:p>
                      <a:pPr marL="0">
                        <a:lnSpc>
                          <a:spcPct val="100000"/>
                        </a:lnSpc>
                        <a:spcAft>
                          <a:spcPts val="0"/>
                        </a:spcAft>
                      </a:pPr>
                      <a:r>
                        <a:rPr lang="fr-FR" sz="1400" b="1" dirty="0">
                          <a:effectLst/>
                          <a:latin typeface="+mn-lt"/>
                          <a:ea typeface="Calibri" panose="020F0502020204030204" pitchFamily="34" charset="0"/>
                          <a:cs typeface="Arial" panose="020B0604020202020204" pitchFamily="34" charset="0"/>
                        </a:rPr>
                        <a:t>Rebrassage (</a:t>
                      </a:r>
                      <a:r>
                        <a:rPr lang="fr-FR" sz="1400" b="1" dirty="0" err="1">
                          <a:effectLst/>
                          <a:latin typeface="+mn-lt"/>
                          <a:ea typeface="Calibri" panose="020F0502020204030204" pitchFamily="34" charset="0"/>
                          <a:cs typeface="Arial" panose="020B0604020202020204" pitchFamily="34" charset="0"/>
                        </a:rPr>
                        <a:t>recycling</a:t>
                      </a:r>
                      <a:r>
                        <a:rPr lang="fr-FR" sz="1400" b="1" dirty="0">
                          <a:effectLst/>
                          <a:latin typeface="+mn-lt"/>
                          <a:ea typeface="Calibri" panose="020F0502020204030204" pitchFamily="34" charset="0"/>
                          <a:cs typeface="Arial" panose="020B0604020202020204" pitchFamily="34" charset="0"/>
                        </a:rPr>
                        <a:t>):                 </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 : Comprendre des mots familiers simples relatifs à soi-même</a:t>
                      </a:r>
                      <a:r>
                        <a:rPr lang="fr-FR" sz="1400" b="0" dirty="0">
                          <a:effectLst/>
                          <a:latin typeface="+mn-lt"/>
                          <a:ea typeface="Calibri" panose="020F0502020204030204" pitchFamily="34" charset="0"/>
                          <a:cs typeface="Arial" panose="020B0604020202020204" pitchFamily="34" charset="0"/>
                        </a:rPr>
                        <a:t> </a:t>
                      </a: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Hello, good </a:t>
                      </a:r>
                      <a:r>
                        <a:rPr lang="fr-FR" sz="1400" dirty="0" err="1">
                          <a:effectLst/>
                          <a:latin typeface="+mn-lt"/>
                          <a:ea typeface="Calibri" panose="020F0502020204030204" pitchFamily="34" charset="0"/>
                          <a:cs typeface="Arial" panose="020B0604020202020204" pitchFamily="34" charset="0"/>
                        </a:rPr>
                        <a:t>morning</a:t>
                      </a:r>
                      <a:r>
                        <a:rPr lang="fr-FR" sz="1400" dirty="0">
                          <a:effectLst/>
                          <a:latin typeface="+mn-lt"/>
                          <a:ea typeface="Calibri" panose="020F0502020204030204" pitchFamily="34" charset="0"/>
                          <a:cs typeface="Arial" panose="020B0604020202020204" pitchFamily="34" charset="0"/>
                        </a:rPr>
                        <a:t>, révision notions déjà étudiées (écrit et oral)</a:t>
                      </a: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039539"/>
                  </a:ext>
                </a:extLst>
              </a:tr>
              <a:tr h="893950">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2. Introduction de la nouvelle notion (</a:t>
                      </a:r>
                      <a:r>
                        <a:rPr lang="fr-FR" sz="1400" b="1" dirty="0" err="1">
                          <a:effectLst/>
                          <a:latin typeface="+mn-lt"/>
                          <a:ea typeface="Calibri" panose="020F0502020204030204" pitchFamily="34" charset="0"/>
                          <a:cs typeface="Arial" panose="020B0604020202020204" pitchFamily="34" charset="0"/>
                        </a:rPr>
                        <a:t>exposure</a:t>
                      </a:r>
                      <a:r>
                        <a:rPr lang="fr-FR" sz="1400" b="1" dirty="0">
                          <a:effectLst/>
                          <a:latin typeface="+mn-lt"/>
                          <a:ea typeface="Calibri" panose="020F0502020204030204" pitchFamily="34" charset="0"/>
                          <a:cs typeface="Arial" panose="020B0604020202020204" pitchFamily="34" charset="0"/>
                        </a:rPr>
                        <a:t>)</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effectLst/>
                          <a:latin typeface="+mn-lt"/>
                          <a:ea typeface="Calibri" panose="020F0502020204030204" pitchFamily="34" charset="0"/>
                          <a:cs typeface="Arial" panose="020B0604020202020204" pitchFamily="34" charset="0"/>
                        </a:rPr>
                        <a:t>Capacité : Comprendre des mots familiers simples relatifs à soi-même</a:t>
                      </a:r>
                      <a:endParaRPr lang="fr-FR" sz="1400" b="0" dirty="0">
                        <a:effectLst/>
                        <a:latin typeface="+mn-lt"/>
                        <a:ea typeface="Calibri" panose="020F0502020204030204" pitchFamily="34" charset="0"/>
                        <a:cs typeface="Arial" panose="020B0604020202020204" pitchFamily="34" charset="0"/>
                      </a:endParaRPr>
                    </a:p>
                    <a:p>
                      <a:pPr marL="0">
                        <a:lnSpc>
                          <a:spcPct val="100000"/>
                        </a:lnSpc>
                        <a:spcAft>
                          <a:spcPts val="0"/>
                        </a:spcAft>
                      </a:pPr>
                      <a:endParaRPr lang="fr-FR" sz="1400" dirty="0">
                        <a:effectLst/>
                        <a:latin typeface="+mn-lt"/>
                        <a:ea typeface="Calibri" panose="020F0502020204030204" pitchFamily="34" charset="0"/>
                        <a:cs typeface="Arial" panose="020B0604020202020204" pitchFamily="34"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 and Assistant</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3708132"/>
                  </a:ext>
                </a:extLst>
              </a:tr>
              <a:tr h="893950">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3. Jeux de compréhension orale</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effectLst/>
                          <a:latin typeface="+mn-lt"/>
                          <a:ea typeface="Calibri" panose="020F0502020204030204" pitchFamily="34" charset="0"/>
                          <a:cs typeface="Arial" panose="020B0604020202020204" pitchFamily="34" charset="0"/>
                        </a:rPr>
                        <a:t>Capacités : Comprendre un message oral pour réaliser une tâche, </a:t>
                      </a:r>
                      <a:endParaRPr lang="fr-FR" sz="1400" b="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effectLst/>
                          <a:latin typeface="+mn-lt"/>
                          <a:ea typeface="Calibri" panose="020F0502020204030204" pitchFamily="34" charset="0"/>
                          <a:cs typeface="Arial" panose="020B0604020202020204" pitchFamily="34" charset="0"/>
                        </a:rPr>
                        <a:t>                     Comprendre des mots familiers relatifs à soi-même.</a:t>
                      </a:r>
                      <a:endParaRPr lang="fr-FR" sz="1400" b="0" dirty="0">
                        <a:effectLst/>
                        <a:latin typeface="+mn-lt"/>
                        <a:ea typeface="Calibri" panose="020F0502020204030204" pitchFamily="34" charset="0"/>
                        <a:cs typeface="Arial" panose="020B0604020202020204" pitchFamily="34"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9049265"/>
                  </a:ext>
                </a:extLst>
              </a:tr>
              <a:tr h="905327">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4. Expression orale guidée</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Mise en place phonologique</a:t>
                      </a: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Capacités : Reproduire un modèle oral, comprendre à l’oral.</a:t>
                      </a: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0753191"/>
                  </a:ext>
                </a:extLst>
              </a:tr>
              <a:tr h="447603">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5. Trace sur le cahier (</a:t>
                      </a:r>
                      <a:r>
                        <a:rPr lang="fr-FR" sz="1400" b="1" dirty="0" err="1">
                          <a:effectLst/>
                          <a:latin typeface="+mn-lt"/>
                          <a:ea typeface="Calibri" panose="020F0502020204030204" pitchFamily="34" charset="0"/>
                          <a:cs typeface="Arial" panose="020B0604020202020204" pitchFamily="34" charset="0"/>
                        </a:rPr>
                        <a:t>craft</a:t>
                      </a:r>
                      <a:r>
                        <a:rPr lang="fr-FR" sz="1400" b="1" dirty="0">
                          <a:effectLst/>
                          <a:latin typeface="+mn-lt"/>
                          <a:ea typeface="Calibri" panose="020F0502020204030204" pitchFamily="34" charset="0"/>
                          <a:cs typeface="Arial" panose="020B0604020202020204" pitchFamily="34" charset="0"/>
                        </a:rPr>
                        <a:t>)</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615131"/>
                  </a:ext>
                </a:extLst>
              </a:tr>
              <a:tr h="447603">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Times New Roman" panose="02020603050405020304" pitchFamily="18" charset="0"/>
                        </a:rPr>
                        <a:t>6. Rituel de fin de séance</a:t>
                      </a:r>
                      <a:endParaRPr lang="fr-FR" sz="1400" dirty="0">
                        <a:effectLst/>
                        <a:latin typeface="+mn-lt"/>
                        <a:ea typeface="Calibri" panose="020F0502020204030204" pitchFamily="34" charset="0"/>
                        <a:cs typeface="Times New Roman" panose="02020603050405020304" pitchFamily="18" charset="0"/>
                      </a:endParaRPr>
                    </a:p>
                    <a:p>
                      <a:pPr marL="0">
                        <a:lnSpc>
                          <a:spcPct val="100000"/>
                        </a:lnSpc>
                        <a:spcAft>
                          <a:spcPts val="0"/>
                        </a:spcAft>
                      </a:pPr>
                      <a:endParaRPr lang="fr-FR" sz="1400" dirty="0">
                        <a:effectLst/>
                        <a:latin typeface="+mn-lt"/>
                        <a:ea typeface="Calibri" panose="020F0502020204030204" pitchFamily="34" charset="0"/>
                        <a:cs typeface="Times New Roman" panose="02020603050405020304" pitchFamily="18"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Times New Roman" panose="02020603050405020304" pitchFamily="18" charset="0"/>
                        </a:rPr>
                        <a:t>Assistant</a:t>
                      </a:r>
                      <a:endParaRPr lang="fr-FR" sz="1400" dirty="0">
                        <a:effectLst/>
                        <a:latin typeface="+mn-lt"/>
                        <a:ea typeface="Calibri" panose="020F0502020204030204" pitchFamily="34" charset="0"/>
                        <a:cs typeface="Times New Roman" panose="02020603050405020304" pitchFamily="18"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6832030"/>
                  </a:ext>
                </a:extLst>
              </a:tr>
            </a:tbl>
          </a:graphicData>
        </a:graphic>
      </p:graphicFrame>
    </p:spTree>
    <p:extLst>
      <p:ext uri="{BB962C8B-B14F-4D97-AF65-F5344CB8AC3E}">
        <p14:creationId xmlns:p14="http://schemas.microsoft.com/office/powerpoint/2010/main" val="1817299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pic>
        <p:nvPicPr>
          <p:cNvPr id="6147" name="Image 110">
            <a:extLst>
              <a:ext uri="{FF2B5EF4-FFF2-40B4-BE49-F238E27FC236}">
                <a16:creationId xmlns:a16="http://schemas.microsoft.com/office/drawing/2014/main" id="{501597B1-E6C3-46A1-8911-AC6A4602C8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168" y="66675"/>
            <a:ext cx="5149517" cy="390525"/>
          </a:xfrm>
          <a:prstGeom prst="rect">
            <a:avLst/>
          </a:prstGeom>
          <a:noFill/>
          <a:extLst>
            <a:ext uri="{909E8E84-426E-40DD-AFC4-6F175D3DCCD1}">
              <a14:hiddenFill xmlns:a14="http://schemas.microsoft.com/office/drawing/2010/main">
                <a:solidFill>
                  <a:srgbClr val="FFFFFF"/>
                </a:solidFill>
              </a14:hiddenFill>
            </a:ext>
          </a:extLst>
        </p:spPr>
      </p:pic>
      <p:pic>
        <p:nvPicPr>
          <p:cNvPr id="6146" name="Image 111">
            <a:extLst>
              <a:ext uri="{FF2B5EF4-FFF2-40B4-BE49-F238E27FC236}">
                <a16:creationId xmlns:a16="http://schemas.microsoft.com/office/drawing/2014/main" id="{FA542B5E-AAB7-40C9-A237-82239622B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03" y="50600"/>
            <a:ext cx="676617" cy="485776"/>
          </a:xfrm>
          <a:prstGeom prst="rect">
            <a:avLst/>
          </a:prstGeom>
          <a:noFill/>
          <a:extLst>
            <a:ext uri="{909E8E84-426E-40DD-AFC4-6F175D3DCCD1}">
              <a14:hiddenFill xmlns:a14="http://schemas.microsoft.com/office/drawing/2010/main">
                <a:solidFill>
                  <a:srgbClr val="FFFFFF"/>
                </a:solidFill>
              </a14:hiddenFill>
            </a:ext>
          </a:extLst>
        </p:spPr>
      </p:pic>
      <p:pic>
        <p:nvPicPr>
          <p:cNvPr id="6145" name="Image 112" descr="entete_mission_LVE">
            <a:extLst>
              <a:ext uri="{FF2B5EF4-FFF2-40B4-BE49-F238E27FC236}">
                <a16:creationId xmlns:a16="http://schemas.microsoft.com/office/drawing/2014/main" id="{9AC28987-2D06-4FBD-B1FC-E9FE567A8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791578" y="62447"/>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C5DD4F17-1BC9-463B-8BD1-F3C1E9F59ED4}"/>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5">
            <a:extLst>
              <a:ext uri="{FF2B5EF4-FFF2-40B4-BE49-F238E27FC236}">
                <a16:creationId xmlns:a16="http://schemas.microsoft.com/office/drawing/2014/main" id="{102001D2-C029-47A2-ACDC-A66E4FDC8049}"/>
              </a:ext>
            </a:extLst>
          </p:cNvPr>
          <p:cNvSpPr>
            <a:spLocks noChangeArrowheads="1"/>
          </p:cNvSpPr>
          <p:nvPr/>
        </p:nvSpPr>
        <p:spPr bwMode="auto">
          <a:xfrm>
            <a:off x="0" y="4572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6" name="Rectangle 6">
            <a:extLst>
              <a:ext uri="{FF2B5EF4-FFF2-40B4-BE49-F238E27FC236}">
                <a16:creationId xmlns:a16="http://schemas.microsoft.com/office/drawing/2014/main" id="{1798F8F3-1849-406A-BEFA-D0C10E1D6E32}"/>
              </a:ext>
            </a:extLst>
          </p:cNvPr>
          <p:cNvSpPr>
            <a:spLocks noChangeArrowheads="1"/>
          </p:cNvSpPr>
          <p:nvPr/>
        </p:nvSpPr>
        <p:spPr bwMode="auto">
          <a:xfrm>
            <a:off x="0" y="4572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7">
            <a:extLst>
              <a:ext uri="{FF2B5EF4-FFF2-40B4-BE49-F238E27FC236}">
                <a16:creationId xmlns:a16="http://schemas.microsoft.com/office/drawing/2014/main" id="{0A13E625-7E76-4A12-A812-F4232BB7E829}"/>
              </a:ext>
            </a:extLst>
          </p:cNvPr>
          <p:cNvSpPr>
            <a:spLocks noChangeArrowheads="1"/>
          </p:cNvSpPr>
          <p:nvPr/>
        </p:nvSpPr>
        <p:spPr bwMode="auto">
          <a:xfrm>
            <a:off x="501871" y="553330"/>
            <a:ext cx="105830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1" name="Rectangle 1">
            <a:extLst>
              <a:ext uri="{FF2B5EF4-FFF2-40B4-BE49-F238E27FC236}">
                <a16:creationId xmlns:a16="http://schemas.microsoft.com/office/drawing/2014/main" id="{09B28F6A-F13A-45DE-9372-3B208D88DC69}"/>
              </a:ext>
            </a:extLst>
          </p:cNvPr>
          <p:cNvSpPr>
            <a:spLocks noChangeArrowheads="1"/>
          </p:cNvSpPr>
          <p:nvPr/>
        </p:nvSpPr>
        <p:spPr bwMode="auto">
          <a:xfrm>
            <a:off x="132346" y="666101"/>
            <a:ext cx="6605338" cy="1846659"/>
          </a:xfrm>
          <a:prstGeom prst="rect">
            <a:avLst/>
          </a:prstGeom>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fr-FR" altLang="fr-FR" b="1"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Séance 2 cycle 3</a:t>
            </a:r>
            <a:endParaRPr kumimoji="0" lang="fr-FR" altLang="fr-FR" b="0" i="0" u="none" strike="noStrike" kern="0" cap="none" spc="0" normalizeH="0" baseline="0" noProof="0" dirty="0">
              <a:ln>
                <a:noFill/>
              </a:ln>
              <a:solidFill>
                <a:srgbClr val="000000"/>
              </a:solidFill>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Activités langagières dominantes </a:t>
            </a:r>
            <a:r>
              <a:rPr kumimoji="0" lang="fr-FR" altLang="fr-FR" sz="1200" b="1"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 </a:t>
            </a:r>
            <a:r>
              <a:rPr kumimoji="0" lang="fr-FR" altLang="fr-FR" sz="120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Réagir et dialoguer </a:t>
            </a:r>
            <a:endParaRPr kumimoji="0" lang="fr-FR" altLang="fr-FR" sz="1200" u="none" strike="noStrike" kern="0" cap="none" spc="0" normalizeH="0" baseline="0" noProof="0" dirty="0">
              <a:ln>
                <a:noFill/>
              </a:ln>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Formulations:</a:t>
            </a:r>
            <a:r>
              <a:rPr kumimoji="0" lang="fr-FR" altLang="fr-FR" sz="1200" b="0"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 </a:t>
            </a:r>
            <a:endParaRPr kumimoji="0" lang="fr-FR" altLang="fr-FR" sz="1200" b="0" i="0" u="none" strike="noStrike" kern="0" cap="none" spc="0" normalizeH="0" baseline="0" noProof="0" dirty="0">
              <a:ln>
                <a:noFill/>
              </a:ln>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Lexique:</a:t>
            </a:r>
            <a:r>
              <a:rPr kumimoji="0" lang="fr-FR" altLang="fr-FR" sz="1200" b="0"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 </a:t>
            </a:r>
            <a:endParaRPr kumimoji="0" lang="fr-FR" altLang="fr-FR" sz="1200" b="0" i="0" u="none" strike="noStrike" kern="0" cap="none" spc="0" normalizeH="0" baseline="0" noProof="0" dirty="0">
              <a:ln>
                <a:noFill/>
              </a:ln>
              <a:solidFill>
                <a:srgbClr val="000000"/>
              </a:solidFill>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Phonologie: </a:t>
            </a:r>
            <a:endParaRPr kumimoji="0" lang="fr-FR" altLang="fr-FR" sz="1200" b="0" i="0" u="none" strike="noStrike" kern="0" cap="none" spc="0" normalizeH="0" baseline="0" noProof="0" dirty="0">
              <a:ln>
                <a:noFill/>
              </a:ln>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Grammaire : </a:t>
            </a:r>
            <a:endParaRPr kumimoji="0" lang="fr-FR" altLang="fr-FR" sz="1200" b="0" i="0" u="none" strike="noStrike" kern="0" cap="none" spc="0" normalizeH="0" baseline="0" noProof="0" dirty="0">
              <a:ln>
                <a:noFill/>
              </a:ln>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Matériel :</a:t>
            </a:r>
            <a:r>
              <a:rPr kumimoji="0" lang="fr-FR" altLang="fr-FR" sz="1200" b="0"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 Flashcards questions, flashcards images, objets</a:t>
            </a:r>
          </a:p>
          <a:p>
            <a:pPr lvl="0" defTabSz="685800" eaLnBrk="1" fontAlgn="auto" hangingPunct="1">
              <a:spcBef>
                <a:spcPts val="0"/>
              </a:spcBef>
              <a:spcAft>
                <a:spcPts val="0"/>
              </a:spcAft>
              <a:buClr>
                <a:srgbClr val="40BAD2"/>
              </a:buClr>
              <a:defRPr/>
            </a:pPr>
            <a:r>
              <a:rPr lang="fr-FR" sz="1200" b="1" dirty="0">
                <a:solidFill>
                  <a:srgbClr val="000000"/>
                </a:solidFill>
                <a:latin typeface="+mn-lt"/>
                <a:ea typeface="Calibri" panose="020F0502020204030204" pitchFamily="34" charset="0"/>
                <a:cs typeface="Arial" panose="020B0604020202020204" pitchFamily="34" charset="0"/>
              </a:rPr>
              <a:t>Durée</a:t>
            </a:r>
            <a:r>
              <a:rPr lang="fr-FR" sz="1200" dirty="0">
                <a:solidFill>
                  <a:srgbClr val="000000"/>
                </a:solidFill>
                <a:latin typeface="+mn-lt"/>
                <a:ea typeface="Calibri" panose="020F0502020204030204" pitchFamily="34" charset="0"/>
                <a:cs typeface="Arial" panose="020B0604020202020204" pitchFamily="34" charset="0"/>
              </a:rPr>
              <a:t>: 45’</a:t>
            </a:r>
          </a:p>
          <a:p>
            <a:pPr lvl="0" defTabSz="685800" eaLnBrk="1" fontAlgn="auto" hangingPunct="1">
              <a:spcBef>
                <a:spcPts val="0"/>
              </a:spcBef>
              <a:spcAft>
                <a:spcPts val="0"/>
              </a:spcAft>
              <a:buClr>
                <a:srgbClr val="40BAD2"/>
              </a:buClr>
              <a:defRPr/>
            </a:pPr>
            <a:r>
              <a:rPr lang="fr-FR" sz="1200" b="1" dirty="0">
                <a:solidFill>
                  <a:srgbClr val="000000"/>
                </a:solidFill>
                <a:latin typeface="+mn-lt"/>
                <a:ea typeface="Calibri" panose="020F0502020204030204" pitchFamily="34" charset="0"/>
                <a:cs typeface="Arial" panose="020B0604020202020204" pitchFamily="34" charset="0"/>
              </a:rPr>
              <a:t>Niveau: </a:t>
            </a:r>
            <a:r>
              <a:rPr lang="fr-FR" sz="1200" dirty="0">
                <a:solidFill>
                  <a:srgbClr val="000000"/>
                </a:solidFill>
                <a:latin typeface="+mn-lt"/>
                <a:ea typeface="Calibri" panose="020F0502020204030204" pitchFamily="34" charset="0"/>
                <a:cs typeface="Arial" panose="020B0604020202020204" pitchFamily="34" charset="0"/>
              </a:rPr>
              <a:t>cycle 3</a:t>
            </a:r>
          </a:p>
        </p:txBody>
      </p:sp>
      <p:graphicFrame>
        <p:nvGraphicFramePr>
          <p:cNvPr id="12" name="Espace réservé du contenu 3">
            <a:extLst>
              <a:ext uri="{FF2B5EF4-FFF2-40B4-BE49-F238E27FC236}">
                <a16:creationId xmlns:a16="http://schemas.microsoft.com/office/drawing/2014/main" id="{BAF2A5FB-0B51-4037-81D5-4CE782083AE0}"/>
              </a:ext>
            </a:extLst>
          </p:cNvPr>
          <p:cNvGraphicFramePr>
            <a:graphicFrameLocks/>
          </p:cNvGraphicFramePr>
          <p:nvPr>
            <p:extLst>
              <p:ext uri="{D42A27DB-BD31-4B8C-83A1-F6EECF244321}">
                <p14:modId xmlns:p14="http://schemas.microsoft.com/office/powerpoint/2010/main" val="745990557"/>
              </p:ext>
            </p:extLst>
          </p:nvPr>
        </p:nvGraphicFramePr>
        <p:xfrm>
          <a:off x="126331" y="2603772"/>
          <a:ext cx="6605338" cy="6476559"/>
        </p:xfrm>
        <a:graphic>
          <a:graphicData uri="http://schemas.openxmlformats.org/drawingml/2006/table">
            <a:tbl>
              <a:tblPr firstRow="1" firstCol="1" bandRow="1"/>
              <a:tblGrid>
                <a:gridCol w="5051753">
                  <a:extLst>
                    <a:ext uri="{9D8B030D-6E8A-4147-A177-3AD203B41FA5}">
                      <a16:colId xmlns:a16="http://schemas.microsoft.com/office/drawing/2014/main" val="92769665"/>
                    </a:ext>
                  </a:extLst>
                </a:gridCol>
                <a:gridCol w="1553585">
                  <a:extLst>
                    <a:ext uri="{9D8B030D-6E8A-4147-A177-3AD203B41FA5}">
                      <a16:colId xmlns:a16="http://schemas.microsoft.com/office/drawing/2014/main" val="3046364356"/>
                    </a:ext>
                  </a:extLst>
                </a:gridCol>
              </a:tblGrid>
              <a:tr h="214494">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effectLst/>
                          <a:latin typeface="+mn-lt"/>
                          <a:ea typeface="Calibri" panose="020F0502020204030204" pitchFamily="34" charset="0"/>
                          <a:cs typeface="Arial" panose="020B0604020202020204" pitchFamily="34" charset="0"/>
                        </a:rPr>
                        <a:t>Déroulement </a:t>
                      </a:r>
                      <a:endParaRPr lang="fr-FR" sz="1400" dirty="0">
                        <a:effectLst/>
                        <a:latin typeface="+mn-lt"/>
                        <a:ea typeface="Calibri" panose="020F0502020204030204" pitchFamily="34" charset="0"/>
                        <a:cs typeface="Arial" panose="020B0604020202020204" pitchFamily="34" charset="0"/>
                      </a:endParaRP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a:effectLst/>
                          <a:latin typeface="+mn-lt"/>
                          <a:ea typeface="Calibri" panose="020F0502020204030204" pitchFamily="34" charset="0"/>
                          <a:cs typeface="Arial" panose="020B0604020202020204" pitchFamily="34" charset="0"/>
                        </a:rPr>
                        <a:t>Intervenant</a:t>
                      </a:r>
                      <a:endParaRPr lang="fr-FR" sz="1400">
                        <a:effectLst/>
                        <a:latin typeface="+mn-lt"/>
                        <a:ea typeface="Calibri" panose="020F0502020204030204" pitchFamily="34" charset="0"/>
                        <a:cs typeface="Arial" panose="020B0604020202020204" pitchFamily="34" charset="0"/>
                      </a:endParaRP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595564"/>
                  </a:ext>
                </a:extLst>
              </a:tr>
              <a:tr h="2343654">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342900" lvl="0" indent="-342900">
                        <a:lnSpc>
                          <a:spcPct val="107000"/>
                        </a:lnSpc>
                        <a:spcAft>
                          <a:spcPts val="0"/>
                        </a:spcAft>
                        <a:buFont typeface="+mj-lt"/>
                        <a:buAutoNum type="arabicPeriod"/>
                      </a:pPr>
                      <a:r>
                        <a:rPr lang="fr-FR" sz="1400" b="1" dirty="0" err="1">
                          <a:effectLst/>
                          <a:latin typeface="+mn-lt"/>
                          <a:ea typeface="Calibri" panose="020F0502020204030204" pitchFamily="34" charset="0"/>
                          <a:cs typeface="Arial" panose="020B0604020202020204" pitchFamily="34" charset="0"/>
                        </a:rPr>
                        <a:t>Warming</a:t>
                      </a:r>
                      <a:r>
                        <a:rPr lang="fr-FR" sz="1400" b="1" dirty="0">
                          <a:effectLst/>
                          <a:latin typeface="+mn-lt"/>
                          <a:ea typeface="Calibri" panose="020F0502020204030204" pitchFamily="34" charset="0"/>
                          <a:cs typeface="Arial" panose="020B0604020202020204" pitchFamily="34" charset="0"/>
                        </a:rPr>
                        <a:t> up</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Rituels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Chant, date, météo, les absents……</a:t>
                      </a: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Rebrassage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 : Comprendre des mots familiers simples relatifs à soi-même</a:t>
                      </a:r>
                      <a:r>
                        <a:rPr lang="fr-FR" sz="1400" b="0" dirty="0">
                          <a:effectLst/>
                          <a:latin typeface="+mn-lt"/>
                          <a:ea typeface="Calibri" panose="020F0502020204030204" pitchFamily="34" charset="0"/>
                          <a:cs typeface="Arial" panose="020B0604020202020204" pitchFamily="34" charset="0"/>
                        </a:rPr>
                        <a:t> </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Hello, good </a:t>
                      </a:r>
                      <a:r>
                        <a:rPr lang="fr-FR" sz="1400" dirty="0" err="1">
                          <a:effectLst/>
                          <a:latin typeface="+mn-lt"/>
                          <a:ea typeface="Calibri" panose="020F0502020204030204" pitchFamily="34" charset="0"/>
                          <a:cs typeface="Arial" panose="020B0604020202020204" pitchFamily="34" charset="0"/>
                        </a:rPr>
                        <a:t>morning</a:t>
                      </a:r>
                      <a:r>
                        <a:rPr lang="fr-FR" sz="1400" dirty="0">
                          <a:effectLst/>
                          <a:latin typeface="+mn-lt"/>
                          <a:ea typeface="Calibri" panose="020F0502020204030204" pitchFamily="34" charset="0"/>
                          <a:cs typeface="Arial" panose="020B0604020202020204" pitchFamily="34" charset="0"/>
                        </a:rPr>
                        <a:t>, révision notions déjà étudiées (écrit et oral)</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7436641"/>
                  </a:ext>
                </a:extLst>
              </a:tr>
              <a:tr h="704620">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2. Consolidation des structures</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Reproduire un modèle oral</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0789888"/>
                  </a:ext>
                </a:extLst>
              </a:tr>
              <a:tr h="677064">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3. Jeux de compréhension orale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a:solidFill>
                            <a:srgbClr val="2E74B5"/>
                          </a:solidFill>
                          <a:effectLst/>
                          <a:latin typeface="+mn-lt"/>
                          <a:ea typeface="Calibri" panose="020F0502020204030204" pitchFamily="34" charset="0"/>
                          <a:cs typeface="Arial" panose="020B0604020202020204" pitchFamily="34" charset="0"/>
                        </a:rPr>
                        <a:t>Assistant and Teacher</a:t>
                      </a:r>
                      <a:endParaRPr lang="fr-FR" sz="140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4955568"/>
                  </a:ext>
                </a:extLst>
              </a:tr>
              <a:tr h="908351">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4. Réagir et dialoguer –production orale</a:t>
                      </a:r>
                      <a:r>
                        <a:rPr lang="fr-FR" sz="1400" b="1" i="1" dirty="0">
                          <a:effectLst/>
                          <a:latin typeface="+mn-lt"/>
                          <a:ea typeface="Calibri" panose="020F0502020204030204" pitchFamily="34" charset="0"/>
                          <a:cs typeface="Arial" panose="020B0604020202020204" pitchFamily="34" charset="0"/>
                        </a:rPr>
                        <a:t>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 reproduire un modèle oral.</a:t>
                      </a:r>
                      <a:endParaRPr lang="fr-FR" sz="1400" b="0" dirty="0">
                        <a:effectLst/>
                        <a:latin typeface="+mn-lt"/>
                        <a:ea typeface="Calibri" panose="020F0502020204030204" pitchFamily="34" charset="0"/>
                        <a:cs typeface="Arial" panose="020B0604020202020204" pitchFamily="34" charset="0"/>
                      </a:endParaRPr>
                    </a:p>
                    <a:p>
                      <a:pPr marL="457200">
                        <a:lnSpc>
                          <a:spcPct val="107000"/>
                        </a:lnSpc>
                        <a:spcAft>
                          <a:spcPts val="0"/>
                        </a:spcAft>
                      </a:pPr>
                      <a:r>
                        <a:rPr lang="fr-FR" sz="1400" b="1" dirty="0">
                          <a:effectLst/>
                          <a:latin typeface="+mn-lt"/>
                          <a:ea typeface="Calibri" panose="020F0502020204030204" pitchFamily="34" charset="0"/>
                          <a:cs typeface="Arial" panose="020B0604020202020204" pitchFamily="34" charset="0"/>
                        </a:rPr>
                        <a:t> </a:t>
                      </a:r>
                      <a:endParaRPr lang="fr-FR" sz="1400" dirty="0">
                        <a:effectLst/>
                        <a:latin typeface="+mn-lt"/>
                        <a:ea typeface="Calibri" panose="020F0502020204030204" pitchFamily="34" charset="0"/>
                        <a:cs typeface="Arial" panose="020B0604020202020204" pitchFamily="34" charset="0"/>
                      </a:endParaRP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a:solidFill>
                            <a:srgbClr val="2E74B5"/>
                          </a:solidFill>
                          <a:effectLst/>
                          <a:latin typeface="+mn-lt"/>
                          <a:ea typeface="Calibri" panose="020F0502020204030204" pitchFamily="34" charset="0"/>
                          <a:cs typeface="Arial" panose="020B0604020202020204" pitchFamily="34" charset="0"/>
                        </a:rPr>
                        <a:t>Assistant and Teacher</a:t>
                      </a:r>
                      <a:endParaRPr lang="fr-FR" sz="140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3085855"/>
                  </a:ext>
                </a:extLst>
              </a:tr>
              <a:tr h="731746">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5. Parler en continu</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i="1" dirty="0">
                          <a:effectLst/>
                          <a:latin typeface="+mn-lt"/>
                          <a:ea typeface="Calibri" panose="020F0502020204030204" pitchFamily="34" charset="0"/>
                          <a:cs typeface="Arial" panose="020B0604020202020204" pitchFamily="34" charset="0"/>
                        </a:rPr>
                        <a:t>Capacité : Reproduire un modèle oral</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595562"/>
                  </a:ext>
                </a:extLst>
              </a:tr>
              <a:tr h="438992">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6. Trace sur le cahier</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1756924"/>
                  </a:ext>
                </a:extLst>
              </a:tr>
              <a:tr h="436765">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7. Rituel de fin de séance</a:t>
                      </a:r>
                    </a:p>
                    <a:p>
                      <a:pPr marL="0" lvl="0" indent="0">
                        <a:lnSpc>
                          <a:spcPct val="107000"/>
                        </a:lnSpc>
                        <a:spcAft>
                          <a:spcPts val="0"/>
                        </a:spcAft>
                        <a:buFont typeface="+mj-lt"/>
                        <a:buNone/>
                      </a:pPr>
                      <a:endParaRPr lang="fr-FR" sz="1400" dirty="0">
                        <a:effectLst/>
                        <a:latin typeface="+mn-lt"/>
                        <a:ea typeface="Calibri" panose="020F0502020204030204" pitchFamily="34" charset="0"/>
                        <a:cs typeface="Arial" panose="020B0604020202020204" pitchFamily="34" charset="0"/>
                      </a:endParaRP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942491"/>
                  </a:ext>
                </a:extLst>
              </a:tr>
            </a:tbl>
          </a:graphicData>
        </a:graphic>
      </p:graphicFrame>
    </p:spTree>
    <p:extLst>
      <p:ext uri="{BB962C8B-B14F-4D97-AF65-F5344CB8AC3E}">
        <p14:creationId xmlns:p14="http://schemas.microsoft.com/office/powerpoint/2010/main" val="103432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pic>
        <p:nvPicPr>
          <p:cNvPr id="7171" name="Image 110">
            <a:extLst>
              <a:ext uri="{FF2B5EF4-FFF2-40B4-BE49-F238E27FC236}">
                <a16:creationId xmlns:a16="http://schemas.microsoft.com/office/drawing/2014/main" id="{75B02284-6AA1-449B-B7B5-D3C5168B3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232" y="68681"/>
            <a:ext cx="5149516" cy="510087"/>
          </a:xfrm>
          <a:prstGeom prst="rect">
            <a:avLst/>
          </a:prstGeom>
          <a:noFill/>
          <a:extLst>
            <a:ext uri="{909E8E84-426E-40DD-AFC4-6F175D3DCCD1}">
              <a14:hiddenFill xmlns:a14="http://schemas.microsoft.com/office/drawing/2010/main">
                <a:solidFill>
                  <a:srgbClr val="FFFFFF"/>
                </a:solidFill>
              </a14:hiddenFill>
            </a:ext>
          </a:extLst>
        </p:spPr>
      </p:pic>
      <p:pic>
        <p:nvPicPr>
          <p:cNvPr id="7170" name="Image 111">
            <a:extLst>
              <a:ext uri="{FF2B5EF4-FFF2-40B4-BE49-F238E27FC236}">
                <a16:creationId xmlns:a16="http://schemas.microsoft.com/office/drawing/2014/main" id="{A8009879-7AA4-4E98-8E68-3533DA6D7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807"/>
            <a:ext cx="742950" cy="533400"/>
          </a:xfrm>
          <a:prstGeom prst="rect">
            <a:avLst/>
          </a:prstGeom>
          <a:noFill/>
          <a:extLst>
            <a:ext uri="{909E8E84-426E-40DD-AFC4-6F175D3DCCD1}">
              <a14:hiddenFill xmlns:a14="http://schemas.microsoft.com/office/drawing/2010/main">
                <a:solidFill>
                  <a:srgbClr val="FFFFFF"/>
                </a:solidFill>
              </a14:hiddenFill>
            </a:ext>
          </a:extLst>
        </p:spPr>
      </p:pic>
      <p:pic>
        <p:nvPicPr>
          <p:cNvPr id="7169" name="Image 112" descr="entete_mission_LVE">
            <a:extLst>
              <a:ext uri="{FF2B5EF4-FFF2-40B4-BE49-F238E27FC236}">
                <a16:creationId xmlns:a16="http://schemas.microsoft.com/office/drawing/2014/main" id="{32EBFA7C-6FA6-445B-83D7-F7CBCBF013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783390" y="9299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F7F6FB4A-D73D-4597-90B4-FB7A6631A644}"/>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5">
            <a:extLst>
              <a:ext uri="{FF2B5EF4-FFF2-40B4-BE49-F238E27FC236}">
                <a16:creationId xmlns:a16="http://schemas.microsoft.com/office/drawing/2014/main" id="{B8187506-8639-49F0-A346-C42BB73F046F}"/>
              </a:ext>
            </a:extLst>
          </p:cNvPr>
          <p:cNvSpPr>
            <a:spLocks noChangeArrowheads="1"/>
          </p:cNvSpPr>
          <p:nvPr/>
        </p:nvSpPr>
        <p:spPr bwMode="auto">
          <a:xfrm>
            <a:off x="0" y="272534"/>
            <a:ext cx="6858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6" name="Rectangle 6">
            <a:extLst>
              <a:ext uri="{FF2B5EF4-FFF2-40B4-BE49-F238E27FC236}">
                <a16:creationId xmlns:a16="http://schemas.microsoft.com/office/drawing/2014/main" id="{5463A204-8FC8-4CDE-92D4-E31FDE868904}"/>
              </a:ext>
            </a:extLst>
          </p:cNvPr>
          <p:cNvSpPr>
            <a:spLocks noChangeArrowheads="1"/>
          </p:cNvSpPr>
          <p:nvPr/>
        </p:nvSpPr>
        <p:spPr bwMode="auto">
          <a:xfrm>
            <a:off x="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7">
            <a:extLst>
              <a:ext uri="{FF2B5EF4-FFF2-40B4-BE49-F238E27FC236}">
                <a16:creationId xmlns:a16="http://schemas.microsoft.com/office/drawing/2014/main" id="{3345BB8B-00AE-4FCD-8A3C-5D92F781B5F0}"/>
              </a:ext>
            </a:extLst>
          </p:cNvPr>
          <p:cNvSpPr>
            <a:spLocks noChangeArrowheads="1"/>
          </p:cNvSpPr>
          <p:nvPr/>
        </p:nvSpPr>
        <p:spPr bwMode="auto">
          <a:xfrm>
            <a:off x="650037" y="651207"/>
            <a:ext cx="68159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mn-lt"/>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mn-lt"/>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mn-lt"/>
                <a:ea typeface="Calibri" panose="020F0502020204030204" pitchFamily="34" charset="0"/>
                <a:cs typeface="Times New Roman" panose="02020603050405020304" pitchFamily="18" charset="0"/>
              </a:rPr>
              <a:t> degré</a:t>
            </a:r>
            <a:r>
              <a:rPr kumimoji="0" lang="fr-FR" altLang="fr-FR" sz="900" b="0" i="0" u="none" strike="noStrike" cap="none" normalizeH="0" baseline="0" dirty="0">
                <a:ln>
                  <a:noFill/>
                </a:ln>
                <a:solidFill>
                  <a:schemeClr val="tx1"/>
                </a:solidFill>
                <a:effectLst/>
                <a:latin typeface="+mn-lt"/>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mn-lt"/>
            </a:endParaRPr>
          </a:p>
        </p:txBody>
      </p:sp>
      <p:sp>
        <p:nvSpPr>
          <p:cNvPr id="8" name="Rectangle 7">
            <a:extLst>
              <a:ext uri="{FF2B5EF4-FFF2-40B4-BE49-F238E27FC236}">
                <a16:creationId xmlns:a16="http://schemas.microsoft.com/office/drawing/2014/main" id="{9DF1079F-B108-44CB-BF05-7CEF5EFB9B97}"/>
              </a:ext>
            </a:extLst>
          </p:cNvPr>
          <p:cNvSpPr/>
          <p:nvPr/>
        </p:nvSpPr>
        <p:spPr>
          <a:xfrm>
            <a:off x="108284" y="723646"/>
            <a:ext cx="6641432" cy="1974515"/>
          </a:xfrm>
          <a:prstGeom prst="rect">
            <a:avLst/>
          </a:prstGeom>
        </p:spPr>
        <p:txBody>
          <a:bodyPr wrap="square">
            <a:spAutoFit/>
          </a:bodyPr>
          <a:lstStyle/>
          <a:p>
            <a:pPr algn="ctr">
              <a:lnSpc>
                <a:spcPct val="107000"/>
              </a:lnSpc>
              <a:spcAft>
                <a:spcPts val="0"/>
              </a:spcAft>
            </a:pPr>
            <a:r>
              <a:rPr lang="fr-FR" b="1" dirty="0">
                <a:ea typeface="Calibri" panose="020F0502020204030204" pitchFamily="34" charset="0"/>
                <a:cs typeface="Arial" panose="020B0604020202020204" pitchFamily="34" charset="0"/>
              </a:rPr>
              <a:t>Séance 3 cycle 3</a:t>
            </a:r>
            <a:endParaRPr lang="fr-FR"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Activités langagières dominantes : Lire, écrire</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Formulations:</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Lexique:</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Phonologie: </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Grammaire : </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Matériel :</a:t>
            </a:r>
            <a:r>
              <a:rPr lang="fr-FR" sz="1200" dirty="0">
                <a:ea typeface="Calibri" panose="020F0502020204030204" pitchFamily="34" charset="0"/>
                <a:cs typeface="Arial" panose="020B0604020202020204" pitchFamily="34" charset="0"/>
              </a:rPr>
              <a:t> Flashcards questions, flashcards images, objets</a:t>
            </a:r>
          </a:p>
          <a:p>
            <a:pPr lvl="0" defTabSz="685800">
              <a:buClr>
                <a:srgbClr val="40BAD2"/>
              </a:buClr>
              <a:defRPr/>
            </a:pPr>
            <a:r>
              <a:rPr lang="fr-FR" sz="1300" b="1" dirty="0">
                <a:solidFill>
                  <a:srgbClr val="000000"/>
                </a:solidFill>
                <a:ea typeface="Calibri" panose="020F0502020204030204" pitchFamily="34" charset="0"/>
                <a:cs typeface="Arial" panose="020B0604020202020204" pitchFamily="34" charset="0"/>
              </a:rPr>
              <a:t>Durée</a:t>
            </a:r>
            <a:r>
              <a:rPr lang="fr-FR" sz="1300" dirty="0">
                <a:solidFill>
                  <a:srgbClr val="000000"/>
                </a:solidFill>
                <a:ea typeface="Calibri" panose="020F0502020204030204" pitchFamily="34" charset="0"/>
                <a:cs typeface="Arial" panose="020B0604020202020204" pitchFamily="34" charset="0"/>
              </a:rPr>
              <a:t>: 45’</a:t>
            </a:r>
          </a:p>
          <a:p>
            <a:pPr lvl="0" defTabSz="685800">
              <a:buClr>
                <a:srgbClr val="40BAD2"/>
              </a:buClr>
              <a:defRPr/>
            </a:pPr>
            <a:r>
              <a:rPr lang="fr-FR" sz="1300" b="1" dirty="0">
                <a:solidFill>
                  <a:srgbClr val="000000"/>
                </a:solidFill>
                <a:ea typeface="Calibri" panose="020F0502020204030204" pitchFamily="34" charset="0"/>
                <a:cs typeface="Arial" panose="020B0604020202020204" pitchFamily="34" charset="0"/>
              </a:rPr>
              <a:t>Niveau: </a:t>
            </a:r>
            <a:r>
              <a:rPr lang="fr-FR" sz="1300" dirty="0">
                <a:solidFill>
                  <a:srgbClr val="000000"/>
                </a:solidFill>
                <a:ea typeface="Calibri" panose="020F0502020204030204" pitchFamily="34" charset="0"/>
                <a:cs typeface="Arial" panose="020B0604020202020204" pitchFamily="34" charset="0"/>
              </a:rPr>
              <a:t>cycle 3</a:t>
            </a:r>
          </a:p>
        </p:txBody>
      </p:sp>
      <p:graphicFrame>
        <p:nvGraphicFramePr>
          <p:cNvPr id="9" name="Tableau 8">
            <a:extLst>
              <a:ext uri="{FF2B5EF4-FFF2-40B4-BE49-F238E27FC236}">
                <a16:creationId xmlns:a16="http://schemas.microsoft.com/office/drawing/2014/main" id="{46B175EC-C3FA-4CB7-A70C-25075C207354}"/>
              </a:ext>
            </a:extLst>
          </p:cNvPr>
          <p:cNvGraphicFramePr>
            <a:graphicFrameLocks noGrp="1"/>
          </p:cNvGraphicFramePr>
          <p:nvPr>
            <p:extLst>
              <p:ext uri="{D42A27DB-BD31-4B8C-83A1-F6EECF244321}">
                <p14:modId xmlns:p14="http://schemas.microsoft.com/office/powerpoint/2010/main" val="397185235"/>
              </p:ext>
            </p:extLst>
          </p:nvPr>
        </p:nvGraphicFramePr>
        <p:xfrm>
          <a:off x="108284" y="2698162"/>
          <a:ext cx="6653463" cy="6228630"/>
        </p:xfrm>
        <a:graphic>
          <a:graphicData uri="http://schemas.openxmlformats.org/drawingml/2006/table">
            <a:tbl>
              <a:tblPr firstRow="1" firstCol="1" bandRow="1"/>
              <a:tblGrid>
                <a:gridCol w="5088141">
                  <a:extLst>
                    <a:ext uri="{9D8B030D-6E8A-4147-A177-3AD203B41FA5}">
                      <a16:colId xmlns:a16="http://schemas.microsoft.com/office/drawing/2014/main" val="3872636843"/>
                    </a:ext>
                  </a:extLst>
                </a:gridCol>
                <a:gridCol w="1565322">
                  <a:extLst>
                    <a:ext uri="{9D8B030D-6E8A-4147-A177-3AD203B41FA5}">
                      <a16:colId xmlns:a16="http://schemas.microsoft.com/office/drawing/2014/main" val="4113591629"/>
                    </a:ext>
                  </a:extLst>
                </a:gridCol>
              </a:tblGrid>
              <a:tr h="357859">
                <a:tc>
                  <a:txBody>
                    <a:bodyPr/>
                    <a:lstStyle/>
                    <a:p>
                      <a:pPr algn="ctr">
                        <a:lnSpc>
                          <a:spcPct val="107000"/>
                        </a:lnSpc>
                        <a:spcAft>
                          <a:spcPts val="0"/>
                        </a:spcAft>
                      </a:pPr>
                      <a:r>
                        <a:rPr lang="fr-FR" sz="1400" b="1" dirty="0">
                          <a:effectLst/>
                          <a:latin typeface="+mn-lt"/>
                          <a:ea typeface="Calibri" panose="020F0502020204030204" pitchFamily="34" charset="0"/>
                          <a:cs typeface="Arial" panose="020B0604020202020204" pitchFamily="34" charset="0"/>
                        </a:rPr>
                        <a:t>Déroulement </a:t>
                      </a:r>
                      <a:endParaRPr lang="fr-FR" sz="140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effectLst/>
                          <a:latin typeface="+mn-lt"/>
                          <a:ea typeface="Calibri" panose="020F0502020204030204" pitchFamily="34" charset="0"/>
                          <a:cs typeface="Arial" panose="020B0604020202020204" pitchFamily="34" charset="0"/>
                        </a:rPr>
                        <a:t>Intervenant</a:t>
                      </a:r>
                      <a:endParaRPr lang="fr-FR" sz="140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0271739"/>
                  </a:ext>
                </a:extLst>
              </a:tr>
              <a:tr h="2215058">
                <a:tc>
                  <a:txBody>
                    <a:bodyPr/>
                    <a:lstStyle/>
                    <a:p>
                      <a:pPr marL="342900" lvl="0" indent="-342900">
                        <a:lnSpc>
                          <a:spcPct val="107000"/>
                        </a:lnSpc>
                        <a:spcAft>
                          <a:spcPts val="0"/>
                        </a:spcAft>
                        <a:buFont typeface="+mj-lt"/>
                        <a:buAutoNum type="arabicPeriod"/>
                      </a:pPr>
                      <a:r>
                        <a:rPr lang="fr-FR" sz="1400" b="1" dirty="0" err="1">
                          <a:effectLst/>
                          <a:latin typeface="+mn-lt"/>
                          <a:ea typeface="Calibri" panose="020F0502020204030204" pitchFamily="34" charset="0"/>
                          <a:cs typeface="Arial" panose="020B0604020202020204" pitchFamily="34" charset="0"/>
                        </a:rPr>
                        <a:t>Warming</a:t>
                      </a:r>
                      <a:r>
                        <a:rPr lang="fr-FR" sz="1400" b="1" dirty="0">
                          <a:effectLst/>
                          <a:latin typeface="+mn-lt"/>
                          <a:ea typeface="Calibri" panose="020F0502020204030204" pitchFamily="34" charset="0"/>
                          <a:cs typeface="Arial" panose="020B0604020202020204" pitchFamily="34" charset="0"/>
                        </a:rPr>
                        <a:t> up</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Rituels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Chant, date, météo, les absents……</a:t>
                      </a: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Rebrassage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 : Comprendre des mots familiers simples relatifs à soi-même</a:t>
                      </a:r>
                      <a:r>
                        <a:rPr lang="fr-FR" sz="1400" b="0" dirty="0">
                          <a:effectLst/>
                          <a:latin typeface="+mn-lt"/>
                          <a:ea typeface="Calibri" panose="020F0502020204030204" pitchFamily="34" charset="0"/>
                          <a:cs typeface="Arial" panose="020B0604020202020204" pitchFamily="34" charset="0"/>
                        </a:rPr>
                        <a:t> </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Hello, good </a:t>
                      </a:r>
                      <a:r>
                        <a:rPr lang="fr-FR" sz="1400" dirty="0" err="1">
                          <a:effectLst/>
                          <a:latin typeface="+mn-lt"/>
                          <a:ea typeface="Calibri" panose="020F0502020204030204" pitchFamily="34" charset="0"/>
                          <a:cs typeface="Arial" panose="020B0604020202020204" pitchFamily="34" charset="0"/>
                        </a:rPr>
                        <a:t>morning</a:t>
                      </a:r>
                      <a:r>
                        <a:rPr lang="fr-FR" sz="1400" dirty="0">
                          <a:effectLst/>
                          <a:latin typeface="+mn-lt"/>
                          <a:ea typeface="Calibri" panose="020F0502020204030204" pitchFamily="34" charset="0"/>
                          <a:cs typeface="Arial" panose="020B0604020202020204" pitchFamily="34" charset="0"/>
                        </a:rPr>
                        <a:t>, révision notions déjà étudiées (écrit et oral)</a:t>
                      </a: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7644157"/>
                  </a:ext>
                </a:extLst>
              </a:tr>
              <a:tr h="876304">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2. Introduction de l’écrit</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Comprendre des textes courts et simples en s’appuyant sur des éléments connus.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1" i="1" dirty="0">
                          <a:effectLst/>
                          <a:latin typeface="+mn-lt"/>
                          <a:ea typeface="Calibri" panose="020F0502020204030204" pitchFamily="34" charset="0"/>
                          <a:cs typeface="Arial" panose="020B0604020202020204" pitchFamily="34" charset="0"/>
                        </a:rPr>
                        <a:t> </a:t>
                      </a:r>
                      <a:endParaRPr lang="fr-FR" sz="140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 and Assistant</a:t>
                      </a:r>
                      <a:endParaRPr lang="fr-FR" sz="14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7234257"/>
                  </a:ext>
                </a:extLst>
              </a:tr>
              <a:tr h="653178">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3. Jeux de compréhension écrite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Comprendre des mots simples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a:solidFill>
                            <a:srgbClr val="2E74B5"/>
                          </a:solidFill>
                          <a:effectLst/>
                          <a:latin typeface="+mn-lt"/>
                          <a:ea typeface="Calibri" panose="020F0502020204030204" pitchFamily="34" charset="0"/>
                          <a:cs typeface="Arial" panose="020B0604020202020204" pitchFamily="34" charset="0"/>
                        </a:rPr>
                        <a:t>Teacher and Assistant</a:t>
                      </a:r>
                      <a:endParaRPr lang="fr-FR" sz="140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3622936"/>
                  </a:ext>
                </a:extLst>
              </a:tr>
              <a:tr h="876304">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4. Expression écrite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Capacités : Reproduire un message oral, suivre des instructions courtes et simples à l’écrit</a:t>
                      </a:r>
                      <a:r>
                        <a:rPr lang="fr-FR" sz="1400" b="0" dirty="0">
                          <a:effectLst/>
                          <a:latin typeface="+mn-lt"/>
                          <a:ea typeface="Calibri" panose="020F0502020204030204" pitchFamily="34" charset="0"/>
                          <a:cs typeface="Arial" panose="020B0604020202020204" pitchFamily="34" charset="0"/>
                        </a:rPr>
                        <a:t>, </a:t>
                      </a:r>
                      <a:r>
                        <a:rPr lang="fr-FR" sz="1400" b="0" i="1" dirty="0">
                          <a:effectLst/>
                          <a:latin typeface="+mn-lt"/>
                          <a:ea typeface="Calibri" panose="020F0502020204030204" pitchFamily="34" charset="0"/>
                          <a:cs typeface="Arial" panose="020B0604020202020204" pitchFamily="34" charset="0"/>
                        </a:rPr>
                        <a:t>copier des mots isolés.</a:t>
                      </a:r>
                      <a:endParaRPr lang="fr-FR" sz="1400" b="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 and Assistant</a:t>
                      </a:r>
                      <a:endParaRPr lang="fr-FR" sz="14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1456005"/>
                  </a:ext>
                </a:extLst>
              </a:tr>
              <a:tr h="653178">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5. Trace sur le cahier</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Copier des mots isolés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a:t>
                      </a:r>
                      <a:endParaRPr lang="fr-FR" sz="14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3506771"/>
                  </a:ext>
                </a:extLst>
              </a:tr>
              <a:tr h="526873">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6. Rituel de fin de séance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endParaRPr lang="fr-FR" sz="140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200" b="1" dirty="0">
                          <a:solidFill>
                            <a:srgbClr val="2E74B5"/>
                          </a:solidFill>
                          <a:effectLst/>
                          <a:latin typeface="+mn-lt"/>
                          <a:ea typeface="Calibri" panose="020F0502020204030204" pitchFamily="34" charset="0"/>
                          <a:cs typeface="Arial" panose="020B0604020202020204" pitchFamily="34" charset="0"/>
                        </a:rPr>
                        <a:t>Assistant</a:t>
                      </a:r>
                      <a:endParaRPr lang="fr-FR" sz="12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802634"/>
                  </a:ext>
                </a:extLst>
              </a:tr>
            </a:tbl>
          </a:graphicData>
        </a:graphic>
      </p:graphicFrame>
    </p:spTree>
    <p:extLst>
      <p:ext uri="{BB962C8B-B14F-4D97-AF65-F5344CB8AC3E}">
        <p14:creationId xmlns:p14="http://schemas.microsoft.com/office/powerpoint/2010/main" val="343914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pic>
        <p:nvPicPr>
          <p:cNvPr id="8195" name="Image 110">
            <a:extLst>
              <a:ext uri="{FF2B5EF4-FFF2-40B4-BE49-F238E27FC236}">
                <a16:creationId xmlns:a16="http://schemas.microsoft.com/office/drawing/2014/main" id="{38032175-D6BA-4D56-9D85-6B19A3D80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043" y="124327"/>
            <a:ext cx="5218864" cy="619012"/>
          </a:xfrm>
          <a:prstGeom prst="rect">
            <a:avLst/>
          </a:prstGeom>
          <a:noFill/>
          <a:extLst>
            <a:ext uri="{909E8E84-426E-40DD-AFC4-6F175D3DCCD1}">
              <a14:hiddenFill xmlns:a14="http://schemas.microsoft.com/office/drawing/2010/main">
                <a:solidFill>
                  <a:srgbClr val="FFFFFF"/>
                </a:solidFill>
              </a14:hiddenFill>
            </a:ext>
          </a:extLst>
        </p:spPr>
      </p:pic>
      <p:pic>
        <p:nvPicPr>
          <p:cNvPr id="8194" name="Image 111">
            <a:extLst>
              <a:ext uri="{FF2B5EF4-FFF2-40B4-BE49-F238E27FC236}">
                <a16:creationId xmlns:a16="http://schemas.microsoft.com/office/drawing/2014/main" id="{5BD5667E-C3B8-4713-B37C-9D3C299C7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88" y="144379"/>
            <a:ext cx="742950" cy="533400"/>
          </a:xfrm>
          <a:prstGeom prst="rect">
            <a:avLst/>
          </a:prstGeom>
          <a:noFill/>
          <a:extLst>
            <a:ext uri="{909E8E84-426E-40DD-AFC4-6F175D3DCCD1}">
              <a14:hiddenFill xmlns:a14="http://schemas.microsoft.com/office/drawing/2010/main">
                <a:solidFill>
                  <a:srgbClr val="FFFFFF"/>
                </a:solidFill>
              </a14:hiddenFill>
            </a:ext>
          </a:extLst>
        </p:spPr>
      </p:pic>
      <p:pic>
        <p:nvPicPr>
          <p:cNvPr id="8193" name="Image 112" descr="entete_mission_LVE">
            <a:extLst>
              <a:ext uri="{FF2B5EF4-FFF2-40B4-BE49-F238E27FC236}">
                <a16:creationId xmlns:a16="http://schemas.microsoft.com/office/drawing/2014/main" id="{23FF73ED-4436-4007-A0A8-1F5F1715AE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800268" y="210051"/>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AAFA22DE-A033-41C5-BBBA-22F8DA3B6CBC}"/>
              </a:ext>
            </a:extLst>
          </p:cNvPr>
          <p:cNvSpPr>
            <a:spLocks noChangeArrowheads="1"/>
          </p:cNvSpPr>
          <p:nvPr/>
        </p:nvSpPr>
        <p:spPr bwMode="auto">
          <a:xfrm>
            <a:off x="0" y="-312821"/>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5">
            <a:extLst>
              <a:ext uri="{FF2B5EF4-FFF2-40B4-BE49-F238E27FC236}">
                <a16:creationId xmlns:a16="http://schemas.microsoft.com/office/drawing/2014/main" id="{60A79C08-56D7-41BD-AA37-DE14B2C4459F}"/>
              </a:ext>
            </a:extLst>
          </p:cNvPr>
          <p:cNvSpPr>
            <a:spLocks noChangeArrowheads="1"/>
          </p:cNvSpPr>
          <p:nvPr/>
        </p:nvSpPr>
        <p:spPr bwMode="auto">
          <a:xfrm>
            <a:off x="0" y="144379"/>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6" name="Rectangle 6">
            <a:extLst>
              <a:ext uri="{FF2B5EF4-FFF2-40B4-BE49-F238E27FC236}">
                <a16:creationId xmlns:a16="http://schemas.microsoft.com/office/drawing/2014/main" id="{A7CD5C04-2F89-4F1D-8035-C5AE77C71D08}"/>
              </a:ext>
            </a:extLst>
          </p:cNvPr>
          <p:cNvSpPr>
            <a:spLocks noChangeArrowheads="1"/>
          </p:cNvSpPr>
          <p:nvPr/>
        </p:nvSpPr>
        <p:spPr bwMode="auto">
          <a:xfrm>
            <a:off x="0" y="144379"/>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7">
            <a:extLst>
              <a:ext uri="{FF2B5EF4-FFF2-40B4-BE49-F238E27FC236}">
                <a16:creationId xmlns:a16="http://schemas.microsoft.com/office/drawing/2014/main" id="{CEDE30D1-1515-4922-824D-703C532E09FF}"/>
              </a:ext>
            </a:extLst>
          </p:cNvPr>
          <p:cNvSpPr>
            <a:spLocks noChangeArrowheads="1"/>
          </p:cNvSpPr>
          <p:nvPr/>
        </p:nvSpPr>
        <p:spPr bwMode="auto">
          <a:xfrm>
            <a:off x="0" y="743338"/>
            <a:ext cx="1404552"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98876572-2DB2-4ACF-8425-16933165D491}"/>
              </a:ext>
            </a:extLst>
          </p:cNvPr>
          <p:cNvSpPr/>
          <p:nvPr/>
        </p:nvSpPr>
        <p:spPr>
          <a:xfrm>
            <a:off x="121736" y="1039729"/>
            <a:ext cx="6614527" cy="2141355"/>
          </a:xfrm>
          <a:prstGeom prst="rect">
            <a:avLst/>
          </a:prstGeom>
        </p:spPr>
        <p:txBody>
          <a:bodyPr wrap="square">
            <a:spAutoFit/>
          </a:bodyPr>
          <a:lstStyle/>
          <a:p>
            <a:pPr algn="ctr">
              <a:lnSpc>
                <a:spcPct val="107000"/>
              </a:lnSpc>
              <a:spcAft>
                <a:spcPts val="0"/>
              </a:spcAft>
            </a:pPr>
            <a:r>
              <a:rPr lang="fr-FR" b="1" dirty="0">
                <a:ea typeface="Calibri" panose="020F0502020204030204" pitchFamily="34" charset="0"/>
                <a:cs typeface="Arial" panose="020B0604020202020204" pitchFamily="34" charset="0"/>
              </a:rPr>
              <a:t>Séance 4 cycle 3</a:t>
            </a:r>
            <a:endParaRPr lang="fr-FR"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Activités langagières travaillées : Comprendre à l’oral, Réagir et dialoguer, parler en continu, lire, écrire</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Formulations:</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Lexique:</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Phonologie: </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Grammaire : </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Matériel :</a:t>
            </a:r>
            <a:r>
              <a:rPr lang="fr-FR" sz="1200" dirty="0">
                <a:ea typeface="Calibri" panose="020F0502020204030204" pitchFamily="34" charset="0"/>
                <a:cs typeface="Arial" panose="020B0604020202020204" pitchFamily="34" charset="0"/>
              </a:rPr>
              <a:t> Flashcards questions, flashcards images, objets</a:t>
            </a:r>
          </a:p>
          <a:p>
            <a:pPr lvl="0" defTabSz="685800">
              <a:buClr>
                <a:srgbClr val="40BAD2"/>
              </a:buClr>
              <a:defRPr/>
            </a:pPr>
            <a:r>
              <a:rPr lang="fr-FR" sz="1200" b="1" dirty="0">
                <a:solidFill>
                  <a:srgbClr val="000000"/>
                </a:solidFill>
                <a:ea typeface="Calibri" panose="020F0502020204030204" pitchFamily="34" charset="0"/>
                <a:cs typeface="Arial" panose="020B0604020202020204" pitchFamily="34" charset="0"/>
              </a:rPr>
              <a:t>Durée</a:t>
            </a:r>
            <a:r>
              <a:rPr lang="fr-FR" sz="1200" dirty="0">
                <a:solidFill>
                  <a:srgbClr val="000000"/>
                </a:solidFill>
                <a:ea typeface="Calibri" panose="020F0502020204030204" pitchFamily="34" charset="0"/>
                <a:cs typeface="Arial" panose="020B0604020202020204" pitchFamily="34" charset="0"/>
              </a:rPr>
              <a:t>: 45’</a:t>
            </a:r>
          </a:p>
          <a:p>
            <a:pPr lvl="0" defTabSz="685800">
              <a:buClr>
                <a:srgbClr val="40BAD2"/>
              </a:buClr>
              <a:defRPr/>
            </a:pPr>
            <a:r>
              <a:rPr lang="fr-FR" sz="1200" b="1" dirty="0">
                <a:solidFill>
                  <a:srgbClr val="000000"/>
                </a:solidFill>
                <a:ea typeface="Calibri" panose="020F0502020204030204" pitchFamily="34" charset="0"/>
                <a:cs typeface="Arial" panose="020B0604020202020204" pitchFamily="34" charset="0"/>
              </a:rPr>
              <a:t>Niveau: </a:t>
            </a:r>
            <a:r>
              <a:rPr lang="fr-FR" sz="1200" dirty="0">
                <a:solidFill>
                  <a:srgbClr val="000000"/>
                </a:solidFill>
                <a:ea typeface="Calibri" panose="020F0502020204030204" pitchFamily="34" charset="0"/>
                <a:cs typeface="Arial" panose="020B0604020202020204" pitchFamily="34" charset="0"/>
              </a:rPr>
              <a:t>cycle 3</a:t>
            </a:r>
          </a:p>
        </p:txBody>
      </p:sp>
      <p:graphicFrame>
        <p:nvGraphicFramePr>
          <p:cNvPr id="9" name="Tableau 8">
            <a:extLst>
              <a:ext uri="{FF2B5EF4-FFF2-40B4-BE49-F238E27FC236}">
                <a16:creationId xmlns:a16="http://schemas.microsoft.com/office/drawing/2014/main" id="{891133C1-C2EC-4345-B0C6-60144BDCA047}"/>
              </a:ext>
            </a:extLst>
          </p:cNvPr>
          <p:cNvGraphicFramePr>
            <a:graphicFrameLocks noGrp="1"/>
          </p:cNvGraphicFramePr>
          <p:nvPr>
            <p:extLst>
              <p:ext uri="{D42A27DB-BD31-4B8C-83A1-F6EECF244321}">
                <p14:modId xmlns:p14="http://schemas.microsoft.com/office/powerpoint/2010/main" val="2937347165"/>
              </p:ext>
            </p:extLst>
          </p:nvPr>
        </p:nvGraphicFramePr>
        <p:xfrm>
          <a:off x="99092" y="3181084"/>
          <a:ext cx="6614527" cy="5816562"/>
        </p:xfrm>
        <a:graphic>
          <a:graphicData uri="http://schemas.openxmlformats.org/drawingml/2006/table">
            <a:tbl>
              <a:tblPr firstRow="1" firstCol="1" bandRow="1"/>
              <a:tblGrid>
                <a:gridCol w="5065048">
                  <a:extLst>
                    <a:ext uri="{9D8B030D-6E8A-4147-A177-3AD203B41FA5}">
                      <a16:colId xmlns:a16="http://schemas.microsoft.com/office/drawing/2014/main" val="3270237641"/>
                    </a:ext>
                  </a:extLst>
                </a:gridCol>
                <a:gridCol w="1549479">
                  <a:extLst>
                    <a:ext uri="{9D8B030D-6E8A-4147-A177-3AD203B41FA5}">
                      <a16:colId xmlns:a16="http://schemas.microsoft.com/office/drawing/2014/main" val="3831059406"/>
                    </a:ext>
                  </a:extLst>
                </a:gridCol>
              </a:tblGrid>
              <a:tr h="208111">
                <a:tc>
                  <a:txBody>
                    <a:bodyPr/>
                    <a:lstStyle/>
                    <a:p>
                      <a:pPr algn="ctr">
                        <a:lnSpc>
                          <a:spcPct val="107000"/>
                        </a:lnSpc>
                        <a:spcAft>
                          <a:spcPts val="0"/>
                        </a:spcAft>
                      </a:pPr>
                      <a:r>
                        <a:rPr lang="fr-FR" sz="1400" b="1" dirty="0">
                          <a:effectLst/>
                          <a:latin typeface="+mn-lt"/>
                          <a:ea typeface="Calibri" panose="020F0502020204030204" pitchFamily="34" charset="0"/>
                          <a:cs typeface="Arial" panose="020B0604020202020204" pitchFamily="34" charset="0"/>
                        </a:rPr>
                        <a:t>Déroulement </a:t>
                      </a:r>
                      <a:endParaRPr lang="fr-FR" sz="140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a:effectLst/>
                          <a:latin typeface="+mn-lt"/>
                          <a:ea typeface="Calibri" panose="020F0502020204030204" pitchFamily="34" charset="0"/>
                          <a:cs typeface="Arial" panose="020B0604020202020204" pitchFamily="34" charset="0"/>
                        </a:rPr>
                        <a:t>Intervenant</a:t>
                      </a:r>
                      <a:endParaRPr lang="fr-FR" sz="140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3989485"/>
                  </a:ext>
                </a:extLst>
              </a:tr>
              <a:tr h="2227734">
                <a:tc>
                  <a:txBody>
                    <a:bodyPr/>
                    <a:lstStyle/>
                    <a:p>
                      <a:pPr marL="342900" lvl="0" indent="-342900">
                        <a:lnSpc>
                          <a:spcPct val="107000"/>
                        </a:lnSpc>
                        <a:spcAft>
                          <a:spcPts val="0"/>
                        </a:spcAft>
                        <a:buFont typeface="+mj-lt"/>
                        <a:buAutoNum type="arabicPeriod"/>
                      </a:pPr>
                      <a:r>
                        <a:rPr lang="fr-FR" sz="1400" b="1" dirty="0" err="1">
                          <a:effectLst/>
                          <a:latin typeface="+mn-lt"/>
                          <a:ea typeface="Calibri" panose="020F0502020204030204" pitchFamily="34" charset="0"/>
                          <a:cs typeface="Arial" panose="020B0604020202020204" pitchFamily="34" charset="0"/>
                        </a:rPr>
                        <a:t>Warming</a:t>
                      </a:r>
                      <a:r>
                        <a:rPr lang="fr-FR" sz="1400" b="1" dirty="0">
                          <a:effectLst/>
                          <a:latin typeface="+mn-lt"/>
                          <a:ea typeface="Calibri" panose="020F0502020204030204" pitchFamily="34" charset="0"/>
                          <a:cs typeface="Arial" panose="020B0604020202020204" pitchFamily="34" charset="0"/>
                        </a:rPr>
                        <a:t> up</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Rituels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Chant, date, météo, les absents……</a:t>
                      </a: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Rebrassage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 : Comprendre des mots familiers simples relatifs à soi-même</a:t>
                      </a:r>
                      <a:r>
                        <a:rPr lang="fr-FR" sz="1400" b="0" dirty="0">
                          <a:effectLst/>
                          <a:latin typeface="+mn-lt"/>
                          <a:ea typeface="Calibri" panose="020F0502020204030204" pitchFamily="34" charset="0"/>
                          <a:cs typeface="Arial" panose="020B0604020202020204" pitchFamily="34" charset="0"/>
                        </a:rPr>
                        <a:t> </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Hello, good </a:t>
                      </a:r>
                      <a:r>
                        <a:rPr lang="fr-FR" sz="1400" dirty="0" err="1">
                          <a:effectLst/>
                          <a:latin typeface="+mn-lt"/>
                          <a:ea typeface="Calibri" panose="020F0502020204030204" pitchFamily="34" charset="0"/>
                          <a:cs typeface="Arial" panose="020B0604020202020204" pitchFamily="34" charset="0"/>
                        </a:rPr>
                        <a:t>morning</a:t>
                      </a:r>
                      <a:r>
                        <a:rPr lang="fr-FR" sz="1400" dirty="0">
                          <a:effectLst/>
                          <a:latin typeface="+mn-lt"/>
                          <a:ea typeface="Calibri" panose="020F0502020204030204" pitchFamily="34" charset="0"/>
                          <a:cs typeface="Arial" panose="020B0604020202020204" pitchFamily="34" charset="0"/>
                        </a:rPr>
                        <a:t>, révision notions déjà étudiées (écrit et oral)</a:t>
                      </a: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1412026"/>
                  </a:ext>
                </a:extLst>
              </a:tr>
              <a:tr h="745642">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2. Consolidation de l’écrit</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Comprendre des textes courts et simples en s’appuyant sur des éléments connus.</a:t>
                      </a:r>
                      <a:endParaRPr lang="fr-FR" sz="1400" b="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5732689"/>
                  </a:ext>
                </a:extLst>
              </a:tr>
              <a:tr h="687866">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3. Expression écrite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Capacités : Produire de manière autonome quelques phrases, écrire sous la dictée des expressions connues…</a:t>
                      </a:r>
                      <a:endParaRPr lang="fr-FR" sz="1400" b="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5874876"/>
                  </a:ext>
                </a:extLst>
              </a:tr>
              <a:tr h="881319">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4. Trace sur le cahier</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Capacités : Produire de manière autonome quelques phrases, écrire sous la dictée des expressions connues…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Coller ou faire sur le cahier les exercices.</a:t>
                      </a: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a:solidFill>
                            <a:srgbClr val="2E74B5"/>
                          </a:solidFill>
                          <a:effectLst/>
                          <a:latin typeface="+mn-lt"/>
                          <a:ea typeface="Calibri" panose="020F0502020204030204" pitchFamily="34" charset="0"/>
                          <a:cs typeface="Arial" panose="020B0604020202020204" pitchFamily="34" charset="0"/>
                        </a:rPr>
                        <a:t>Teacher</a:t>
                      </a:r>
                      <a:endParaRPr lang="fr-FR" sz="140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8159532"/>
                  </a:ext>
                </a:extLst>
              </a:tr>
              <a:tr h="719785">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5. Mise en place du mini projet</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Capacités : Produire de manière autonome quelques phrases, parler en continu, réagir et dialoguer</a:t>
                      </a:r>
                      <a:endParaRPr lang="fr-FR" sz="1400" b="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9276242"/>
                  </a:ext>
                </a:extLst>
              </a:tr>
              <a:tr h="314315">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6. Rituel de fin de séance</a:t>
                      </a:r>
                      <a:endParaRPr lang="fr-FR" sz="140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4109567"/>
                  </a:ext>
                </a:extLst>
              </a:tr>
            </a:tbl>
          </a:graphicData>
        </a:graphic>
      </p:graphicFrame>
    </p:spTree>
    <p:extLst>
      <p:ext uri="{BB962C8B-B14F-4D97-AF65-F5344CB8AC3E}">
        <p14:creationId xmlns:p14="http://schemas.microsoft.com/office/powerpoint/2010/main" val="960961923"/>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1116</TotalTime>
  <Words>1565</Words>
  <Application>Microsoft Office PowerPoint</Application>
  <PresentationFormat>Affichage à l'écran (4:3)</PresentationFormat>
  <Paragraphs>234</Paragraphs>
  <Slides>7</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7</vt:i4>
      </vt:variant>
    </vt:vector>
  </HeadingPairs>
  <TitlesOfParts>
    <vt:vector size="18" baseType="lpstr">
      <vt:lpstr>MingLiU_HKSCS-ExtB</vt:lpstr>
      <vt:lpstr>Arial</vt:lpstr>
      <vt:lpstr>Calibri</vt:lpstr>
      <vt:lpstr>Calibri Light</vt:lpstr>
      <vt:lpstr>Corbel</vt:lpstr>
      <vt:lpstr>Lucida Handwriting</vt:lpstr>
      <vt:lpstr>Tahoma</vt:lpstr>
      <vt:lpstr>Times New Roman</vt:lpstr>
      <vt:lpstr>Wingdings</vt:lpstr>
      <vt:lpstr>Wingdings 2</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cmarie-sainte</dc:creator>
  <cp:lastModifiedBy>Lucile MARIE-SAINTE</cp:lastModifiedBy>
  <cp:revision>17</cp:revision>
  <dcterms:created xsi:type="dcterms:W3CDTF">2021-10-30T14:04:08Z</dcterms:created>
  <dcterms:modified xsi:type="dcterms:W3CDTF">2022-08-19T16:11:46Z</dcterms:modified>
</cp:coreProperties>
</file>