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sldIdLst>
    <p:sldId id="256" r:id="rId3"/>
    <p:sldId id="259" r:id="rId4"/>
    <p:sldId id="257" r:id="rId5"/>
    <p:sldId id="274" r:id="rId6"/>
    <p:sldId id="261" r:id="rId7"/>
    <p:sldId id="269" r:id="rId8"/>
    <p:sldId id="263" r:id="rId9"/>
    <p:sldId id="260" r:id="rId10"/>
    <p:sldId id="264" r:id="rId11"/>
    <p:sldId id="268" r:id="rId12"/>
    <p:sldId id="267" r:id="rId13"/>
    <p:sldId id="265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58" r:id="rId23"/>
  </p:sldIdLst>
  <p:sldSz cx="9144000" cy="6858000" type="screen4x3"/>
  <p:notesSz cx="6794500" cy="9906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1FB"/>
    <a:srgbClr val="6A4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2551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776864" cy="1752600"/>
          </a:xfrm>
        </p:spPr>
        <p:txBody>
          <a:bodyPr>
            <a:normAutofit/>
          </a:bodyPr>
          <a:lstStyle>
            <a:lvl1pPr marL="0" indent="0" algn="ctr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597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10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50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86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6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8723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5000" b="1">
                <a:solidFill>
                  <a:srgbClr val="B7D1F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4148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7" descr="modele powerpoint2.jpg                                         0297EC34Macintosh HD                   C4AC7E7C: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7"/>
          <a:stretch/>
        </p:blipFill>
        <p:spPr bwMode="auto">
          <a:xfrm>
            <a:off x="6553200" y="6059488"/>
            <a:ext cx="2590800" cy="7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83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  <p:sldLayoutId id="2147483657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2500" b="1" kern="1200" baseline="0">
          <a:solidFill>
            <a:srgbClr val="6A467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6A467A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6A467A"/>
        </a:buClr>
        <a:buFont typeface="Arial" pitchFamily="34" charset="0"/>
        <a:buChar char="–"/>
        <a:defRPr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A467A"/>
        </a:buClr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A467A"/>
        </a:buClr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A467A"/>
        </a:buClr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BED0A-4CB8-45CE-9484-C0C41569E34F}" type="datetimeFigureOut">
              <a:rPr lang="fr-FR" smtClean="0"/>
              <a:t>18/09/2015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8AF3-4E4B-49A3-A9A6-6CCC9FF9B2B7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13581"/>
            <a:ext cx="9433048" cy="689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8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ep.fr/assistants-etrangers-franc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ciep.fr/assistants-etrangers-france/contac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modele powerpoint.jpg                                          0297EC34Macintosh HD                   C4AC7E7C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9753600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43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Stage d’accueil des assistants de langue étrangers en France</a:t>
            </a:r>
            <a:br>
              <a:rPr lang="fr-FR" dirty="0" smtClean="0"/>
            </a:br>
            <a:r>
              <a:rPr lang="fr-FR" dirty="0" smtClean="0"/>
              <a:t>2015-2016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47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Démarches administratives à votre arrivée en France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557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1786210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Procès-verbal </a:t>
            </a:r>
            <a:br>
              <a:rPr lang="fr-FR" sz="4000" u="sng" dirty="0" smtClean="0"/>
            </a:br>
            <a:r>
              <a:rPr lang="fr-FR" sz="4000" u="sng" dirty="0" smtClean="0"/>
              <a:t>d’installation 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Dès </a:t>
            </a:r>
            <a:r>
              <a:rPr lang="fr-FR" dirty="0"/>
              <a:t>le </a:t>
            </a:r>
            <a:r>
              <a:rPr lang="fr-FR" b="1" dirty="0"/>
              <a:t>premier jour </a:t>
            </a:r>
            <a:r>
              <a:rPr lang="fr-FR" dirty="0"/>
              <a:t>dans votre établissement, vous devez demander à signer le procès-verbal</a:t>
            </a:r>
            <a:r>
              <a:rPr lang="fr-FR" b="1" dirty="0"/>
              <a:t> </a:t>
            </a:r>
            <a:r>
              <a:rPr lang="fr-FR" dirty="0" smtClean="0"/>
              <a:t>(ou « PV ») d’installation </a:t>
            </a:r>
            <a:r>
              <a:rPr lang="fr-FR" dirty="0"/>
              <a:t>qui certifie que vous avez bien pris vos fonctions</a:t>
            </a:r>
            <a:r>
              <a:rPr lang="fr-FR" dirty="0" smtClean="0"/>
              <a:t>. Ce document est </a:t>
            </a:r>
            <a:r>
              <a:rPr lang="fr-FR" u="sng" dirty="0" smtClean="0"/>
              <a:t>indispensable</a:t>
            </a:r>
            <a:r>
              <a:rPr lang="fr-FR" dirty="0" smtClean="0"/>
              <a:t> pour la mise en place de votre salaire et beaucoup d’autres démarches importantes auprès de l’administration française.</a:t>
            </a:r>
            <a:endParaRPr lang="fr-FR" dirty="0"/>
          </a:p>
        </p:txBody>
      </p:sp>
      <p:pic>
        <p:nvPicPr>
          <p:cNvPr id="1026" name="Picture 2" descr="http://www.pennsylvaniafiduciarylitigation.com/uploads/image/signature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332656"/>
            <a:ext cx="3040012" cy="201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44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u="sng" dirty="0" smtClean="0"/>
              <a:t>Compte bancaire</a:t>
            </a:r>
            <a:endParaRPr lang="fr-FR" sz="4000" u="sng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r-FR" sz="2400" dirty="0" smtClean="0"/>
              <a:t>Pour recevoir votre salaire, vous devez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fr-FR" sz="2400" dirty="0" smtClean="0"/>
              <a:t>impérativement ouvrir un compte courant dans une banque en France</a:t>
            </a:r>
            <a:endParaRPr lang="fr-FR" dirty="0" smtClean="0"/>
          </a:p>
          <a:p>
            <a:r>
              <a:rPr lang="fr-FR" dirty="0" smtClean="0"/>
              <a:t>Choisissez une banque et présentez les documents suivants :</a:t>
            </a:r>
          </a:p>
          <a:p>
            <a:pPr lvl="1"/>
            <a:r>
              <a:rPr lang="fr-FR" dirty="0"/>
              <a:t>v</a:t>
            </a:r>
            <a:r>
              <a:rPr lang="fr-FR" dirty="0" smtClean="0"/>
              <a:t>otre </a:t>
            </a:r>
            <a:r>
              <a:rPr lang="fr-FR" b="1" dirty="0" smtClean="0"/>
              <a:t>passeport</a:t>
            </a:r>
            <a:r>
              <a:rPr lang="fr-FR" dirty="0" smtClean="0"/>
              <a:t> ou </a:t>
            </a:r>
            <a:r>
              <a:rPr lang="fr-FR" b="1" dirty="0" smtClean="0"/>
              <a:t>pièce d’identité </a:t>
            </a:r>
            <a:r>
              <a:rPr lang="fr-FR" dirty="0" smtClean="0"/>
              <a:t>(ressortissants UE) </a:t>
            </a:r>
          </a:p>
          <a:p>
            <a:pPr lvl="1"/>
            <a:r>
              <a:rPr lang="fr-FR" dirty="0" smtClean="0"/>
              <a:t>votre </a:t>
            </a:r>
            <a:r>
              <a:rPr lang="fr-FR" b="1" dirty="0" smtClean="0"/>
              <a:t>procès-verbal d’installation </a:t>
            </a:r>
            <a:endParaRPr lang="fr-FR" dirty="0" smtClean="0"/>
          </a:p>
          <a:p>
            <a:pPr lvl="1"/>
            <a:r>
              <a:rPr lang="fr-FR" dirty="0"/>
              <a:t>u</a:t>
            </a:r>
            <a:r>
              <a:rPr lang="fr-FR" dirty="0" smtClean="0"/>
              <a:t>ne </a:t>
            </a:r>
            <a:r>
              <a:rPr lang="fr-FR" b="1" dirty="0" smtClean="0"/>
              <a:t>attestation de logement</a:t>
            </a:r>
            <a:r>
              <a:rPr lang="fr-FR" dirty="0" smtClean="0"/>
              <a:t>* </a:t>
            </a:r>
            <a:r>
              <a:rPr lang="fr-FR" dirty="0"/>
              <a:t>(quittance </a:t>
            </a:r>
            <a:r>
              <a:rPr lang="fr-FR" dirty="0" smtClean="0"/>
              <a:t>de loyer</a:t>
            </a:r>
            <a:r>
              <a:rPr lang="fr-FR" dirty="0"/>
              <a:t>, facture d’électricité, lettre de votre propriétaire</a:t>
            </a:r>
            <a:r>
              <a:rPr lang="fr-FR" dirty="0" smtClean="0"/>
              <a:t>) </a:t>
            </a:r>
          </a:p>
          <a:p>
            <a:pPr lvl="1"/>
            <a:r>
              <a:rPr lang="fr-FR" dirty="0"/>
              <a:t>é</a:t>
            </a:r>
            <a:r>
              <a:rPr lang="fr-FR" dirty="0" smtClean="0"/>
              <a:t>ventuellement</a:t>
            </a:r>
            <a:r>
              <a:rPr lang="fr-FR" dirty="0"/>
              <a:t>, une </a:t>
            </a:r>
            <a:r>
              <a:rPr lang="fr-FR" b="1" dirty="0"/>
              <a:t>lettre de </a:t>
            </a:r>
            <a:r>
              <a:rPr lang="fr-FR" b="1" dirty="0" smtClean="0"/>
              <a:t>recommandation </a:t>
            </a:r>
            <a:r>
              <a:rPr lang="fr-FR" dirty="0" smtClean="0"/>
              <a:t>de </a:t>
            </a:r>
            <a:r>
              <a:rPr lang="fr-FR" dirty="0"/>
              <a:t>votre </a:t>
            </a:r>
            <a:r>
              <a:rPr lang="fr-FR" dirty="0" smtClean="0"/>
              <a:t>banque </a:t>
            </a:r>
            <a:r>
              <a:rPr lang="fr-FR" dirty="0"/>
              <a:t>dans votre pays </a:t>
            </a:r>
            <a:r>
              <a:rPr lang="fr-FR" dirty="0" smtClean="0"/>
              <a:t>d’origine</a:t>
            </a:r>
          </a:p>
          <a:p>
            <a:pPr marL="87313" lvl="1" indent="0">
              <a:buNone/>
            </a:pPr>
            <a:r>
              <a:rPr lang="fr-FR" sz="1400" dirty="0" smtClean="0"/>
              <a:t>*si vous n’avez pas encore de logement fixe, vous pouvez donner l’adresse de votre établissement de rattachement.</a:t>
            </a:r>
          </a:p>
          <a:p>
            <a:pPr marL="87313" lvl="1" indent="0">
              <a:buNone/>
            </a:pPr>
            <a:endParaRPr lang="fr-FR" sz="1400" dirty="0" smtClean="0"/>
          </a:p>
          <a:p>
            <a:pPr lvl="0"/>
            <a:r>
              <a:rPr lang="fr-FR" dirty="0" smtClean="0">
                <a:solidFill>
                  <a:prstClr val="black"/>
                </a:solidFill>
              </a:rPr>
              <a:t>Demandez à recevoir </a:t>
            </a:r>
            <a:r>
              <a:rPr lang="fr-FR" u="sng" dirty="0" smtClean="0">
                <a:solidFill>
                  <a:prstClr val="black"/>
                </a:solidFill>
              </a:rPr>
              <a:t>dès que possible </a:t>
            </a:r>
            <a:r>
              <a:rPr lang="fr-FR" dirty="0" smtClean="0">
                <a:solidFill>
                  <a:prstClr val="black"/>
                </a:solidFill>
              </a:rPr>
              <a:t>un </a:t>
            </a:r>
            <a:r>
              <a:rPr lang="fr-FR" b="1" dirty="0" smtClean="0">
                <a:solidFill>
                  <a:prstClr val="black"/>
                </a:solidFill>
              </a:rPr>
              <a:t>relevé d’identité bancaire </a:t>
            </a:r>
            <a:r>
              <a:rPr lang="fr-FR" dirty="0" smtClean="0">
                <a:solidFill>
                  <a:prstClr val="black"/>
                </a:solidFill>
              </a:rPr>
              <a:t>(RIB), qui vous sera indispensable pour de nombreuses démarches.</a:t>
            </a:r>
            <a:endParaRPr lang="fr-FR" dirty="0">
              <a:solidFill>
                <a:prstClr val="black"/>
              </a:solidFill>
            </a:endParaRPr>
          </a:p>
          <a:p>
            <a:pPr marL="87313" lvl="1" indent="0">
              <a:buNone/>
            </a:pPr>
            <a:endParaRPr lang="fr-FR" sz="1400" dirty="0" smtClean="0"/>
          </a:p>
        </p:txBody>
      </p:sp>
      <p:pic>
        <p:nvPicPr>
          <p:cNvPr id="4098" name="Picture 2" descr="http://la-carte-bancaire.fr/wp-content/uploads/2011/07/Carte-bancai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7838"/>
            <a:ext cx="2016224" cy="150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48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u="sng" dirty="0" smtClean="0"/>
              <a:t>Salaire</a:t>
            </a:r>
            <a:endParaRPr lang="fr-FR" sz="4000" u="sng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fr-FR" dirty="0"/>
              <a:t>Dès la première semaine de votre </a:t>
            </a:r>
            <a:endParaRPr lang="fr-FR" dirty="0" smtClean="0"/>
          </a:p>
          <a:p>
            <a:pPr marL="0" indent="0">
              <a:spcBef>
                <a:spcPts val="0"/>
              </a:spcBef>
              <a:buNone/>
            </a:pPr>
            <a:r>
              <a:rPr lang="fr-FR" dirty="0" smtClean="0"/>
              <a:t>prise </a:t>
            </a:r>
            <a:r>
              <a:rPr lang="fr-FR" dirty="0"/>
              <a:t>de fonctions, </a:t>
            </a:r>
            <a:r>
              <a:rPr lang="fr-FR" dirty="0" smtClean="0"/>
              <a:t>présentez-vous </a:t>
            </a:r>
            <a:r>
              <a:rPr lang="fr-FR" dirty="0"/>
              <a:t>à l’intendance de votre établissement pour faire les démarches nécessaires afin de </a:t>
            </a:r>
            <a:r>
              <a:rPr lang="fr-FR" dirty="0" smtClean="0"/>
              <a:t>recevoir </a:t>
            </a:r>
            <a:r>
              <a:rPr lang="fr-FR" dirty="0"/>
              <a:t>votre </a:t>
            </a:r>
            <a:r>
              <a:rPr lang="fr-FR" dirty="0" smtClean="0"/>
              <a:t>salaire (un RIB vous sera demandé).</a:t>
            </a:r>
          </a:p>
          <a:p>
            <a:pPr marL="0" indent="0">
              <a:spcBef>
                <a:spcPts val="0"/>
              </a:spcBef>
              <a:buNone/>
            </a:pPr>
            <a:endParaRPr lang="fr-FR" dirty="0" smtClean="0"/>
          </a:p>
          <a:p>
            <a:pPr marL="0" indent="0">
              <a:spcBef>
                <a:spcPts val="0"/>
              </a:spcBef>
            </a:pPr>
            <a:r>
              <a:rPr lang="fr-FR" dirty="0" smtClean="0"/>
              <a:t>   Vous pourrez recevoir </a:t>
            </a:r>
            <a:r>
              <a:rPr lang="fr-FR" dirty="0"/>
              <a:t>70% à 80% du montant de votre salaire </a:t>
            </a:r>
            <a:r>
              <a:rPr lang="fr-FR" dirty="0" smtClean="0"/>
              <a:t>à la fin du mois </a:t>
            </a:r>
            <a:r>
              <a:rPr lang="fr-FR" dirty="0"/>
              <a:t>d’octobre si vous en faites la demande </a:t>
            </a:r>
            <a:r>
              <a:rPr lang="fr-FR" b="1" dirty="0"/>
              <a:t>avant le 10 </a:t>
            </a:r>
            <a:r>
              <a:rPr lang="fr-FR" b="1" dirty="0" smtClean="0"/>
              <a:t>octobre</a:t>
            </a:r>
            <a:r>
              <a:rPr lang="fr-FR" dirty="0"/>
              <a:t> </a:t>
            </a:r>
            <a:r>
              <a:rPr lang="fr-FR" dirty="0" smtClean="0"/>
              <a:t>(le reste </a:t>
            </a:r>
            <a:r>
              <a:rPr lang="fr-FR" dirty="0"/>
              <a:t>sera versé avec la paye de </a:t>
            </a:r>
            <a:r>
              <a:rPr lang="fr-FR" dirty="0" smtClean="0"/>
              <a:t>novembre).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 smtClean="0"/>
              <a:t>Sinon</a:t>
            </a:r>
            <a:r>
              <a:rPr lang="fr-FR" dirty="0"/>
              <a:t>, votre salaire d’octobre vous sera versé avec celui de novembre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6" name="Picture 2" descr="http://www.francois-sittler.fr/ImagesJPEG/ImageEu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780" y="314654"/>
            <a:ext cx="1944216" cy="145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4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u="sng" dirty="0" smtClean="0"/>
              <a:t>Sécurité Sociale – 1/6</a:t>
            </a:r>
            <a:endParaRPr lang="fr-FR" sz="4000" u="sng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En tant qu’assistant(e) de langue, vous bénéficiez d'une assurance maladie </a:t>
            </a:r>
            <a:r>
              <a:rPr lang="fr-FR" sz="2400" dirty="0"/>
              <a:t>gérée par la sécurité </a:t>
            </a:r>
            <a:r>
              <a:rPr lang="fr-FR" sz="2400" dirty="0" smtClean="0"/>
              <a:t>sociale française.</a:t>
            </a:r>
            <a:endParaRPr lang="fr-FR" dirty="0" smtClean="0"/>
          </a:p>
          <a:p>
            <a:r>
              <a:rPr lang="fr-FR" dirty="0"/>
              <a:t>V</a:t>
            </a:r>
            <a:r>
              <a:rPr lang="fr-FR" dirty="0" smtClean="0"/>
              <a:t>ous serez inscrit </a:t>
            </a:r>
            <a:r>
              <a:rPr lang="fr-FR" dirty="0"/>
              <a:t>auprès de la caisse primaire </a:t>
            </a:r>
            <a:r>
              <a:rPr lang="fr-FR" dirty="0" smtClean="0"/>
              <a:t>d'assurance maladie </a:t>
            </a:r>
            <a:r>
              <a:rPr lang="fr-FR" dirty="0"/>
              <a:t>(CPAM) de Paris, </a:t>
            </a:r>
            <a:r>
              <a:rPr lang="fr-FR" b="1" dirty="0"/>
              <a:t>quelle que soit </a:t>
            </a:r>
            <a:r>
              <a:rPr lang="fr-FR" b="1" dirty="0" smtClean="0"/>
              <a:t>votre académie </a:t>
            </a:r>
            <a:r>
              <a:rPr lang="fr-FR" b="1" dirty="0"/>
              <a:t>d'affectation</a:t>
            </a:r>
            <a:r>
              <a:rPr lang="fr-FR" b="1" dirty="0" smtClean="0"/>
              <a:t>*</a:t>
            </a:r>
            <a:r>
              <a:rPr lang="fr-FR" dirty="0" smtClean="0"/>
              <a:t>.</a:t>
            </a:r>
          </a:p>
          <a:p>
            <a:pPr marL="800100" lvl="2" indent="0">
              <a:buNone/>
            </a:pPr>
            <a:endParaRPr lang="fr-FR" dirty="0" smtClean="0"/>
          </a:p>
          <a:p>
            <a:pPr marL="800100" lvl="2" indent="0">
              <a:buNone/>
            </a:pPr>
            <a:r>
              <a:rPr lang="fr-FR" dirty="0" smtClean="0"/>
              <a:t>Assurance </a:t>
            </a:r>
            <a:r>
              <a:rPr lang="fr-FR" dirty="0"/>
              <a:t>Maladie de Paris</a:t>
            </a:r>
          </a:p>
          <a:p>
            <a:pPr marL="800100" lvl="2" indent="0">
              <a:buNone/>
            </a:pPr>
            <a:r>
              <a:rPr lang="fr-FR" dirty="0"/>
              <a:t>SRI / Assistants de Langues</a:t>
            </a:r>
          </a:p>
          <a:p>
            <a:pPr marL="800100" lvl="2" indent="0">
              <a:buNone/>
            </a:pPr>
            <a:r>
              <a:rPr lang="fr-FR" dirty="0"/>
              <a:t>75948 PARIS CEDEX 19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-36512" y="6550223"/>
            <a:ext cx="727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*sauf Nouvelle-Calédonie, Mayotte, Polynésie française</a:t>
            </a:r>
            <a:r>
              <a:rPr lang="fr-FR" sz="1400" dirty="0" smtClean="0"/>
              <a:t>, St-Pierre </a:t>
            </a:r>
            <a:r>
              <a:rPr lang="fr-FR" sz="1400" dirty="0"/>
              <a:t>et Miquelon, Wallis et Futuna.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31" y="3861048"/>
            <a:ext cx="34194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968" y="120940"/>
            <a:ext cx="126376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11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41379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Service </a:t>
            </a:r>
            <a:r>
              <a:rPr lang="fr-FR" dirty="0"/>
              <a:t>téléphonique bilingue (</a:t>
            </a:r>
            <a:r>
              <a:rPr lang="fr-FR" dirty="0" smtClean="0"/>
              <a:t>anglais / français) du lundi au </a:t>
            </a:r>
            <a:r>
              <a:rPr lang="fr-FR" dirty="0"/>
              <a:t>vendredi de 9h00 à </a:t>
            </a:r>
            <a:r>
              <a:rPr lang="fr-FR" dirty="0" smtClean="0"/>
              <a:t>18h00</a:t>
            </a:r>
            <a:endParaRPr lang="fr-FR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 0 </a:t>
            </a:r>
            <a:r>
              <a:rPr lang="fr-FR" dirty="0"/>
              <a:t>811 36 36 </a:t>
            </a:r>
            <a:r>
              <a:rPr lang="fr-FR" dirty="0" smtClean="0"/>
              <a:t>46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fr-FR" dirty="0"/>
          </a:p>
          <a:p>
            <a:pPr lvl="2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lvl="2">
              <a:buFont typeface="Wingdings" panose="05000000000000000000" pitchFamily="2" charset="2"/>
              <a:buChar char="Ø"/>
            </a:pPr>
            <a:endParaRPr lang="fr-FR" dirty="0"/>
          </a:p>
          <a:p>
            <a:r>
              <a:rPr lang="fr-FR" dirty="0"/>
              <a:t>Vos droits à la </a:t>
            </a:r>
            <a:r>
              <a:rPr lang="fr-FR" dirty="0" smtClean="0"/>
              <a:t>sécurité </a:t>
            </a:r>
            <a:r>
              <a:rPr lang="fr-FR" dirty="0"/>
              <a:t>sociale sont ouverts </a:t>
            </a:r>
            <a:r>
              <a:rPr lang="fr-FR" dirty="0" smtClean="0"/>
              <a:t>à partir </a:t>
            </a:r>
            <a:r>
              <a:rPr lang="fr-FR" dirty="0"/>
              <a:t>de la date d’affectation </a:t>
            </a:r>
            <a:r>
              <a:rPr lang="fr-FR" dirty="0" smtClean="0"/>
              <a:t>indiquée sur votre </a:t>
            </a:r>
            <a:r>
              <a:rPr lang="fr-FR" dirty="0"/>
              <a:t>arrêté de nomination.</a:t>
            </a:r>
            <a:endParaRPr lang="fr-FR" dirty="0" smtClean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Sécurité Sociale - </a:t>
            </a:r>
            <a:r>
              <a:rPr lang="fr-FR" sz="4000" u="sng" dirty="0"/>
              <a:t>2/6</a:t>
            </a:r>
          </a:p>
        </p:txBody>
      </p:sp>
      <p:pic>
        <p:nvPicPr>
          <p:cNvPr id="7170" name="Picture 2" descr="http://www.apbc.org.uk/sites/default/files/images/iStock_000007817742XSmall_c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79" y="3256363"/>
            <a:ext cx="1440160" cy="92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patente.nc/img/p/179-773-lar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15665" b="22693"/>
          <a:stretch/>
        </p:blipFill>
        <p:spPr bwMode="auto">
          <a:xfrm>
            <a:off x="4374138" y="3203199"/>
            <a:ext cx="1494370" cy="97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01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Dès votre arrivée </a:t>
            </a:r>
            <a:r>
              <a:rPr lang="fr-FR" dirty="0"/>
              <a:t>en </a:t>
            </a:r>
            <a:r>
              <a:rPr lang="fr-FR" dirty="0" smtClean="0"/>
              <a:t>France, envoyez </a:t>
            </a:r>
            <a:r>
              <a:rPr lang="fr-FR" dirty="0" smtClean="0"/>
              <a:t>le formulaire « Demande d’affiliation au régime général* » ainsi que la </a:t>
            </a:r>
            <a:r>
              <a:rPr lang="fr-FR" dirty="0"/>
              <a:t>copie des </a:t>
            </a:r>
            <a:r>
              <a:rPr lang="fr-FR" dirty="0" smtClean="0"/>
              <a:t>pièces justificatives </a:t>
            </a:r>
            <a:r>
              <a:rPr lang="fr-FR" dirty="0"/>
              <a:t>suivantes à la CPAM de </a:t>
            </a:r>
            <a:r>
              <a:rPr lang="fr-FR" dirty="0" smtClean="0"/>
              <a:t>Paris 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 justificatif </a:t>
            </a:r>
            <a:r>
              <a:rPr lang="fr-FR" dirty="0"/>
              <a:t>de votre statut professionnel (</a:t>
            </a:r>
            <a:r>
              <a:rPr lang="fr-FR" b="1" dirty="0" smtClean="0"/>
              <a:t>arrêté de </a:t>
            </a:r>
            <a:r>
              <a:rPr lang="fr-FR" b="1" dirty="0"/>
              <a:t>nomination</a:t>
            </a:r>
            <a:r>
              <a:rPr lang="fr-FR" dirty="0"/>
              <a:t>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 justificatif </a:t>
            </a:r>
            <a:r>
              <a:rPr lang="fr-FR" dirty="0"/>
              <a:t>de votre identité </a:t>
            </a:r>
            <a:r>
              <a:rPr lang="fr-FR" dirty="0" smtClean="0"/>
              <a:t>: </a:t>
            </a:r>
            <a:r>
              <a:rPr lang="fr-FR" b="1" dirty="0" smtClean="0"/>
              <a:t>passeport </a:t>
            </a:r>
            <a:r>
              <a:rPr lang="fr-FR" dirty="0"/>
              <a:t>ou </a:t>
            </a:r>
            <a:r>
              <a:rPr lang="fr-FR" b="1" dirty="0" smtClean="0"/>
              <a:t>pièce d'identité </a:t>
            </a:r>
            <a:r>
              <a:rPr lang="fr-FR" dirty="0"/>
              <a:t>(</a:t>
            </a:r>
            <a:r>
              <a:rPr lang="fr-FR" dirty="0" smtClean="0"/>
              <a:t>ressortissants UE)</a:t>
            </a:r>
            <a:endParaRPr lang="fr-FR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 </a:t>
            </a:r>
            <a:r>
              <a:rPr lang="fr-FR" b="1" u="sng" dirty="0" smtClean="0"/>
              <a:t>pièce </a:t>
            </a:r>
            <a:r>
              <a:rPr lang="fr-FR" b="1" u="sng" dirty="0"/>
              <a:t>d’état civil</a:t>
            </a:r>
            <a:r>
              <a:rPr lang="fr-FR" b="1" dirty="0"/>
              <a:t> </a:t>
            </a:r>
            <a:r>
              <a:rPr lang="fr-FR" dirty="0" smtClean="0"/>
              <a:t>(= acte </a:t>
            </a:r>
            <a:r>
              <a:rPr lang="fr-FR" dirty="0"/>
              <a:t>de naissance avec filiation)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 un </a:t>
            </a:r>
            <a:r>
              <a:rPr lang="fr-FR" b="1" dirty="0"/>
              <a:t>relevé d’identité bancaire (RIB) </a:t>
            </a:r>
            <a:endParaRPr lang="fr-FR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 pour les ressortissants hors-UE : une copie des pages de votre </a:t>
            </a:r>
            <a:r>
              <a:rPr lang="fr-FR" b="1" dirty="0" smtClean="0"/>
              <a:t>passeport</a:t>
            </a:r>
            <a:r>
              <a:rPr lang="fr-FR" dirty="0" smtClean="0"/>
              <a:t> portant votre état civil, votre visa et le cachet d'entrée en France.</a:t>
            </a:r>
          </a:p>
          <a:p>
            <a:pPr marL="914400" lvl="2" indent="0">
              <a:buNone/>
            </a:pPr>
            <a:endParaRPr lang="fr-FR" dirty="0"/>
          </a:p>
          <a:p>
            <a:pPr marL="0" lvl="2" indent="0">
              <a:buNone/>
            </a:pPr>
            <a:r>
              <a:rPr lang="fr-FR" sz="1900" u="sng" dirty="0" smtClean="0">
                <a:solidFill>
                  <a:srgbClr val="FF0000"/>
                </a:solidFill>
              </a:rPr>
              <a:t>NB</a:t>
            </a:r>
            <a:r>
              <a:rPr lang="fr-FR" sz="1900" dirty="0" smtClean="0">
                <a:solidFill>
                  <a:srgbClr val="FF0000"/>
                </a:solidFill>
              </a:rPr>
              <a:t> : Envoyez des copies claires et lisibles des documents ci-dessus en format A4, sans </a:t>
            </a:r>
            <a:r>
              <a:rPr lang="fr-FR" sz="1900" dirty="0" smtClean="0">
                <a:solidFill>
                  <a:srgbClr val="FF0000"/>
                </a:solidFill>
              </a:rPr>
              <a:t>surlignage</a:t>
            </a:r>
            <a:r>
              <a:rPr lang="fr-FR" sz="1900" dirty="0" smtClean="0">
                <a:solidFill>
                  <a:srgbClr val="FF0000"/>
                </a:solidFill>
              </a:rPr>
              <a:t>, agrafe ou scotch</a:t>
            </a:r>
            <a:r>
              <a:rPr lang="fr-FR" sz="1900" dirty="0" smtClean="0">
                <a:solidFill>
                  <a:srgbClr val="FF0000"/>
                </a:solidFill>
              </a:rPr>
              <a:t>.</a:t>
            </a:r>
          </a:p>
          <a:p>
            <a:pPr marL="0" lvl="2" indent="0">
              <a:buNone/>
            </a:pPr>
            <a:endParaRPr lang="fr-FR" sz="1900" dirty="0" smtClean="0"/>
          </a:p>
          <a:p>
            <a:pPr marL="0" lvl="2" indent="0">
              <a:buNone/>
            </a:pPr>
            <a:r>
              <a:rPr lang="fr-FR" sz="1900" dirty="0" smtClean="0"/>
              <a:t>* disponible dans le kit « assistant de langue » de la CPAM de Paris</a:t>
            </a:r>
            <a:endParaRPr lang="fr-FR" sz="1900" dirty="0" smtClean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Sécurité Sociale - </a:t>
            </a:r>
            <a:r>
              <a:rPr lang="fr-FR" sz="4000" u="sng" dirty="0"/>
              <a:t>3/6</a:t>
            </a:r>
          </a:p>
        </p:txBody>
      </p:sp>
    </p:spTree>
    <p:extLst>
      <p:ext uri="{BB962C8B-B14F-4D97-AF65-F5344CB8AC3E}">
        <p14:creationId xmlns:p14="http://schemas.microsoft.com/office/powerpoint/2010/main" val="171365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fr-FR" u="sng" dirty="0" smtClean="0"/>
              <a:t>Caractéristiques de la pièce d’état civil</a:t>
            </a:r>
            <a:r>
              <a:rPr lang="fr-FR" dirty="0" smtClean="0"/>
              <a:t> (= acte de naissance) :</a:t>
            </a:r>
          </a:p>
          <a:p>
            <a:pPr marL="0" indent="0">
              <a:spcBef>
                <a:spcPts val="0"/>
              </a:spcBef>
              <a:buNone/>
            </a:pPr>
            <a:endParaRPr lang="fr-FR" dirty="0" smtClean="0"/>
          </a:p>
          <a:p>
            <a:pPr marL="0" indent="0">
              <a:spcBef>
                <a:spcPts val="0"/>
              </a:spcBef>
              <a:buNone/>
            </a:pPr>
            <a:r>
              <a:rPr lang="fr-FR" sz="2600" dirty="0"/>
              <a:t> </a:t>
            </a:r>
            <a:r>
              <a:rPr lang="fr-FR" sz="2600" dirty="0" smtClean="0"/>
              <a:t>    Pour tous les assistants de langue :</a:t>
            </a:r>
          </a:p>
          <a:p>
            <a:pPr marL="0" indent="0">
              <a:spcBef>
                <a:spcPts val="0"/>
              </a:spcBef>
              <a:buNone/>
            </a:pPr>
            <a:endParaRPr lang="fr-FR" sz="2600" dirty="0"/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L’acte </a:t>
            </a:r>
            <a:r>
              <a:rPr lang="fr-FR" dirty="0"/>
              <a:t>d’état civil doit être authentifié (cachet et signature de l’officier d’état civil). </a:t>
            </a:r>
            <a:r>
              <a:rPr lang="fr-FR" b="1" dirty="0"/>
              <a:t>Veillez à ce que </a:t>
            </a:r>
            <a:r>
              <a:rPr lang="fr-FR" b="1" dirty="0" smtClean="0"/>
              <a:t>le cachet </a:t>
            </a:r>
            <a:r>
              <a:rPr lang="fr-FR" b="1" dirty="0"/>
              <a:t>(tampon) soit lisible.</a:t>
            </a: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Les </a:t>
            </a:r>
            <a:r>
              <a:rPr lang="fr-FR" dirty="0"/>
              <a:t>noms et prénoms figurant sur l’acte d’état civil doivent correspondre à ceux indiqués sur votre </a:t>
            </a:r>
            <a:r>
              <a:rPr lang="fr-FR" dirty="0" smtClean="0"/>
              <a:t>passeport. Si </a:t>
            </a:r>
            <a:r>
              <a:rPr lang="fr-FR" dirty="0"/>
              <a:t>ce n’est pas le cas, une pièce justificative </a:t>
            </a:r>
            <a:r>
              <a:rPr lang="fr-FR" dirty="0" smtClean="0"/>
              <a:t>supplémentaire </a:t>
            </a:r>
            <a:r>
              <a:rPr lang="fr-FR" dirty="0"/>
              <a:t>vous sera demandé (acte de </a:t>
            </a:r>
            <a:r>
              <a:rPr lang="fr-FR" dirty="0" smtClean="0"/>
              <a:t>mariage, acte </a:t>
            </a:r>
            <a:r>
              <a:rPr lang="fr-FR" dirty="0"/>
              <a:t>notarié… justifiant le changement de nom).</a:t>
            </a: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L’acte </a:t>
            </a:r>
            <a:r>
              <a:rPr lang="fr-FR" dirty="0"/>
              <a:t>d’état civil doit comporter les éléments de filiation (noms et prénoms des parents).</a:t>
            </a:r>
            <a:endParaRPr lang="fr-FR" dirty="0" smtClean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Sécurité Sociale - </a:t>
            </a:r>
            <a:r>
              <a:rPr lang="fr-FR" sz="4000" u="sng" dirty="0"/>
              <a:t>4/6</a:t>
            </a:r>
          </a:p>
        </p:txBody>
      </p:sp>
    </p:spTree>
    <p:extLst>
      <p:ext uri="{BB962C8B-B14F-4D97-AF65-F5344CB8AC3E}">
        <p14:creationId xmlns:p14="http://schemas.microsoft.com/office/powerpoint/2010/main" val="15502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600" u="sng" dirty="0" smtClean="0"/>
              <a:t>Caractéristiques de la pièce d’état civil</a:t>
            </a:r>
            <a:r>
              <a:rPr lang="fr-FR" sz="2600" dirty="0" smtClean="0"/>
              <a:t> (= acte de naissance) :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Sécurité Sociale - </a:t>
            </a:r>
            <a:r>
              <a:rPr lang="fr-FR" sz="4000" u="sng" dirty="0"/>
              <a:t>5/6</a:t>
            </a:r>
          </a:p>
        </p:txBody>
      </p:sp>
      <p:pic>
        <p:nvPicPr>
          <p:cNvPr id="7" name="Image 6"/>
          <p:cNvPicPr/>
          <p:nvPr/>
        </p:nvPicPr>
        <p:blipFill rotWithShape="1">
          <a:blip r:embed="rId2"/>
          <a:srcRect l="17686" t="50099" r="12725" b="37142"/>
          <a:stretch/>
        </p:blipFill>
        <p:spPr bwMode="auto">
          <a:xfrm>
            <a:off x="611560" y="2276872"/>
            <a:ext cx="7920880" cy="108012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 7"/>
          <p:cNvPicPr/>
          <p:nvPr/>
        </p:nvPicPr>
        <p:blipFill rotWithShape="1">
          <a:blip r:embed="rId3"/>
          <a:srcRect l="16529" t="57646" r="9089" b="8264"/>
          <a:stretch/>
        </p:blipFill>
        <p:spPr bwMode="auto">
          <a:xfrm>
            <a:off x="611560" y="3579291"/>
            <a:ext cx="7920880" cy="244199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84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857403"/>
          </a:xfrm>
        </p:spPr>
        <p:txBody>
          <a:bodyPr>
            <a:normAutofit/>
          </a:bodyPr>
          <a:lstStyle/>
          <a:p>
            <a:r>
              <a:rPr lang="fr-FR" dirty="0"/>
              <a:t>Lorsque votre dossier complet aura été </a:t>
            </a:r>
            <a:r>
              <a:rPr lang="fr-FR" dirty="0" smtClean="0"/>
              <a:t>enregistré auprès </a:t>
            </a:r>
            <a:r>
              <a:rPr lang="fr-FR" dirty="0"/>
              <a:t>de la CPAM de Paris, un </a:t>
            </a:r>
            <a:r>
              <a:rPr lang="fr-FR" dirty="0" smtClean="0"/>
              <a:t>numéro d'immatriculation </a:t>
            </a:r>
            <a:r>
              <a:rPr lang="fr-FR" dirty="0"/>
              <a:t>provisoire et une </a:t>
            </a:r>
            <a:r>
              <a:rPr lang="fr-FR" dirty="0" smtClean="0"/>
              <a:t>attestation provisoire </a:t>
            </a:r>
            <a:r>
              <a:rPr lang="fr-FR" dirty="0"/>
              <a:t>sous format papier vous seront </a:t>
            </a:r>
            <a:r>
              <a:rPr lang="fr-FR" dirty="0" smtClean="0"/>
              <a:t>envoyés.</a:t>
            </a:r>
          </a:p>
          <a:p>
            <a:r>
              <a:rPr lang="fr-FR" dirty="0" smtClean="0"/>
              <a:t>Gardez </a:t>
            </a:r>
            <a:r>
              <a:rPr lang="fr-FR" dirty="0"/>
              <a:t>en </a:t>
            </a:r>
            <a:r>
              <a:rPr lang="fr-FR" dirty="0" smtClean="0"/>
              <a:t>permanence sur </a:t>
            </a:r>
            <a:r>
              <a:rPr lang="fr-FR" dirty="0"/>
              <a:t>vous </a:t>
            </a:r>
            <a:r>
              <a:rPr lang="fr-FR" dirty="0" smtClean="0"/>
              <a:t>cette attestation provisoire, en attendant de recevoir votre Carte Vitale. 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Sécurité Sociale - </a:t>
            </a:r>
            <a:r>
              <a:rPr lang="fr-FR" sz="4000" u="sng" dirty="0"/>
              <a:t>6/6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941168"/>
            <a:ext cx="2414587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37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u="sng" dirty="0" smtClean="0"/>
              <a:t>Assurance responsabilité civile</a:t>
            </a:r>
            <a:endParaRPr lang="fr-FR" sz="4000" u="sng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268761"/>
            <a:ext cx="7076030" cy="1872208"/>
          </a:xfrm>
        </p:spPr>
        <p:txBody>
          <a:bodyPr>
            <a:normAutofit fontScale="92500"/>
          </a:bodyPr>
          <a:lstStyle/>
          <a:p>
            <a:r>
              <a:rPr lang="fr-FR" dirty="0"/>
              <a:t>N’oubliez pas de souscrire à une </a:t>
            </a:r>
            <a:r>
              <a:rPr lang="fr-FR" dirty="0" smtClean="0"/>
              <a:t>assurance responsabilité </a:t>
            </a:r>
            <a:r>
              <a:rPr lang="fr-FR" dirty="0"/>
              <a:t>civile, démarche </a:t>
            </a:r>
            <a:r>
              <a:rPr lang="fr-FR" dirty="0" smtClean="0"/>
              <a:t>obligatoire en </a:t>
            </a:r>
            <a:r>
              <a:rPr lang="fr-FR" dirty="0"/>
              <a:t>France (demandez conseil à votre </a:t>
            </a:r>
            <a:r>
              <a:rPr lang="fr-FR" dirty="0" smtClean="0"/>
              <a:t>établissement</a:t>
            </a:r>
            <a:r>
              <a:rPr lang="fr-FR" dirty="0"/>
              <a:t>).</a:t>
            </a:r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446856" y="3356992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500" b="1" kern="1200" baseline="0">
                <a:solidFill>
                  <a:srgbClr val="6A467A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fr-FR" sz="4000" u="sng" dirty="0" smtClean="0"/>
              <a:t>Caisse d’allocation familiale</a:t>
            </a:r>
            <a:endParaRPr lang="fr-FR" sz="4000" u="sng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1415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1415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Espace réservé du contenu 4"/>
          <p:cNvSpPr txBox="1">
            <a:spLocks/>
          </p:cNvSpPr>
          <p:nvPr/>
        </p:nvSpPr>
        <p:spPr>
          <a:xfrm>
            <a:off x="467544" y="4293096"/>
            <a:ext cx="7272808" cy="1872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6A467A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6A467A"/>
              </a:buClr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6A467A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6A467A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6A467A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Vous pouvez peut-être bénéficier d’une </a:t>
            </a:r>
            <a:r>
              <a:rPr lang="fr-FR" dirty="0" smtClean="0"/>
              <a:t>aide au </a:t>
            </a:r>
            <a:r>
              <a:rPr lang="fr-FR" dirty="0"/>
              <a:t>logement pour payer une partie de votre loyer. Vous pouvez calculer le montant de cette aide sur le site de la </a:t>
            </a:r>
            <a:r>
              <a:rPr lang="fr-FR" dirty="0" smtClean="0"/>
              <a:t>CAF.</a:t>
            </a:r>
            <a:endParaRPr lang="fr-FR" dirty="0"/>
          </a:p>
        </p:txBody>
      </p:sp>
      <p:pic>
        <p:nvPicPr>
          <p:cNvPr id="2052" name="Picture 4" descr="http://www.plebagnac-particuliers.com/images/uploads/assurance-responsabilite-civi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606" y="1412776"/>
            <a:ext cx="1466850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abouest.com/wp-content/uploads/2014/11/CA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895" y="4357703"/>
            <a:ext cx="1180271" cy="131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74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dirty="0" smtClean="0"/>
          </a:p>
          <a:p>
            <a:r>
              <a:rPr lang="fr-FR" dirty="0" smtClean="0"/>
              <a:t>Dès que vous avez une adresse fixe </a:t>
            </a:r>
          </a:p>
          <a:p>
            <a:pPr marL="0" indent="0">
              <a:buNone/>
            </a:pPr>
            <a:r>
              <a:rPr lang="fr-FR" dirty="0" smtClean="0"/>
              <a:t>    en France :</a:t>
            </a:r>
          </a:p>
          <a:p>
            <a:endParaRPr lang="fr-FR" dirty="0" smtClean="0"/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Envoyez par courrier les documents suivants à l’OFII 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 la </a:t>
            </a:r>
            <a:r>
              <a:rPr lang="fr-FR" dirty="0"/>
              <a:t>demande d’attestation </a:t>
            </a:r>
            <a:r>
              <a:rPr lang="fr-FR" dirty="0" smtClean="0"/>
              <a:t>OFII</a:t>
            </a:r>
            <a:endParaRPr lang="fr-FR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 une </a:t>
            </a:r>
            <a:r>
              <a:rPr lang="fr-FR" dirty="0"/>
              <a:t>copie des pages de votre passeport </a:t>
            </a:r>
            <a:r>
              <a:rPr lang="fr-FR" dirty="0" smtClean="0"/>
              <a:t>portant votre </a:t>
            </a:r>
            <a:r>
              <a:rPr lang="fr-FR" dirty="0"/>
              <a:t>état civil, votre visa et le </a:t>
            </a:r>
            <a:r>
              <a:rPr lang="fr-FR" dirty="0" smtClean="0"/>
              <a:t>cachet d'entrée </a:t>
            </a:r>
            <a:r>
              <a:rPr lang="fr-FR" dirty="0"/>
              <a:t>en </a:t>
            </a:r>
            <a:r>
              <a:rPr lang="fr-FR" dirty="0" smtClean="0"/>
              <a:t>France</a:t>
            </a:r>
            <a:endParaRPr lang="fr-FR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 une </a:t>
            </a:r>
            <a:r>
              <a:rPr lang="fr-FR" dirty="0"/>
              <a:t>copie de votre arrêté de </a:t>
            </a:r>
            <a:r>
              <a:rPr lang="fr-FR" dirty="0" smtClean="0"/>
              <a:t>nomination</a:t>
            </a:r>
            <a:endParaRPr lang="fr-FR" b="1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fr-FR" sz="4000" u="sng" dirty="0" smtClean="0"/>
              <a:t>Titre de séjour – 1/3</a:t>
            </a:r>
            <a:r>
              <a:rPr lang="fr-FR" sz="4000" b="0" dirty="0" smtClean="0"/>
              <a:t> </a:t>
            </a:r>
            <a:br>
              <a:rPr lang="fr-FR" sz="4000" b="0" dirty="0" smtClean="0"/>
            </a:br>
            <a:r>
              <a:rPr lang="fr-FR" sz="3000" b="0" i="1" dirty="0" smtClean="0"/>
              <a:t>(assistants hors UE uniquement)</a:t>
            </a:r>
            <a:endParaRPr lang="fr-FR" sz="4000" u="sng" dirty="0"/>
          </a:p>
        </p:txBody>
      </p:sp>
      <p:pic>
        <p:nvPicPr>
          <p:cNvPr id="2052" name="Picture 4" descr="http://www.ambafrance-ca.org/IMG/jpg/ofii.jpg?6254/129ca42fb12f12afe3db949fd600826acef150f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165" y="313581"/>
            <a:ext cx="2179315" cy="217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4857403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L’OFII traite votre dossier &gt; 2 situations possibles :</a:t>
            </a:r>
          </a:p>
          <a:p>
            <a:pPr marL="914400" lvl="2" indent="0">
              <a:buNone/>
            </a:pPr>
            <a:endParaRPr lang="fr-FR" dirty="0" smtClean="0"/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/>
              <a:t>Votre dossier est </a:t>
            </a:r>
            <a:r>
              <a:rPr lang="fr-FR" u="sng" dirty="0" smtClean="0"/>
              <a:t>complet</a:t>
            </a:r>
            <a:r>
              <a:rPr lang="fr-FR" dirty="0"/>
              <a:t>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Dans </a:t>
            </a:r>
            <a:r>
              <a:rPr lang="fr-FR" dirty="0"/>
              <a:t>un délai de 3 semaines, l’OFII envoie </a:t>
            </a:r>
            <a:r>
              <a:rPr lang="fr-FR" dirty="0" smtClean="0"/>
              <a:t>à votre </a:t>
            </a:r>
            <a:r>
              <a:rPr lang="fr-FR" dirty="0"/>
              <a:t>adresse en France une « attestation </a:t>
            </a:r>
            <a:r>
              <a:rPr lang="fr-FR" dirty="0" smtClean="0"/>
              <a:t>de réception </a:t>
            </a:r>
            <a:r>
              <a:rPr lang="fr-FR" dirty="0"/>
              <a:t>OFII »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 L’OFII </a:t>
            </a:r>
            <a:r>
              <a:rPr lang="fr-FR" dirty="0"/>
              <a:t>vous attribue un numéro de </a:t>
            </a:r>
            <a:r>
              <a:rPr lang="fr-FR" dirty="0" smtClean="0"/>
              <a:t>dossier que </a:t>
            </a:r>
            <a:r>
              <a:rPr lang="fr-FR" dirty="0"/>
              <a:t>vous devrez indiquer pour tout </a:t>
            </a:r>
            <a:r>
              <a:rPr lang="fr-FR" dirty="0" smtClean="0"/>
              <a:t>contact avec </a:t>
            </a:r>
            <a:r>
              <a:rPr lang="fr-FR" dirty="0"/>
              <a:t>l’OFII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Dans </a:t>
            </a:r>
            <a:r>
              <a:rPr lang="fr-FR" dirty="0"/>
              <a:t>un délai de 3 mois, l’OFII </a:t>
            </a:r>
            <a:r>
              <a:rPr lang="fr-FR" dirty="0" smtClean="0"/>
              <a:t>vous convoque </a:t>
            </a:r>
            <a:r>
              <a:rPr lang="fr-FR" dirty="0"/>
              <a:t>à une </a:t>
            </a:r>
            <a:r>
              <a:rPr lang="fr-FR" b="1" dirty="0"/>
              <a:t>visite médicale </a:t>
            </a:r>
            <a:r>
              <a:rPr lang="fr-FR" b="1" dirty="0" smtClean="0"/>
              <a:t>obligatoire </a:t>
            </a:r>
            <a:r>
              <a:rPr lang="fr-FR" dirty="0" smtClean="0"/>
              <a:t>qui </a:t>
            </a:r>
            <a:r>
              <a:rPr lang="fr-FR" dirty="0"/>
              <a:t>permettra de valider votre </a:t>
            </a:r>
            <a:r>
              <a:rPr lang="fr-FR" dirty="0" smtClean="0"/>
              <a:t>visa VLS/TS</a:t>
            </a:r>
          </a:p>
          <a:p>
            <a:pPr marL="914400" lvl="2" indent="0">
              <a:buNone/>
            </a:pPr>
            <a:endParaRPr lang="fr-FR" dirty="0" smtClean="0"/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/>
              <a:t>Votre dossier est </a:t>
            </a:r>
            <a:r>
              <a:rPr lang="fr-FR" u="sng" dirty="0"/>
              <a:t>incomplet</a:t>
            </a:r>
            <a:r>
              <a:rPr lang="fr-FR" dirty="0"/>
              <a:t>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/>
              <a:t> L’OFII vous retourne votre dossier accompagné d’un courrier précisant les pièces manquantes. </a:t>
            </a:r>
          </a:p>
          <a:p>
            <a:pPr marL="914400" lvl="2" indent="0">
              <a:buNone/>
            </a:pPr>
            <a:endParaRPr lang="fr-FR" b="1" dirty="0"/>
          </a:p>
          <a:p>
            <a:pPr lvl="2">
              <a:buFont typeface="Wingdings" panose="05000000000000000000" pitchFamily="2" charset="2"/>
              <a:buChar char="ü"/>
            </a:pPr>
            <a:endParaRPr lang="fr-FR" b="1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fr-FR" sz="4000" u="sng" dirty="0" smtClean="0"/>
              <a:t>Titre de séjour – 2/3</a:t>
            </a:r>
            <a:r>
              <a:rPr lang="fr-FR" sz="4000" b="0" dirty="0" smtClean="0"/>
              <a:t> </a:t>
            </a:r>
            <a:r>
              <a:rPr lang="fr-FR" sz="3000" b="0" i="1" dirty="0" smtClean="0"/>
              <a:t>(assistants hors UE)</a:t>
            </a:r>
            <a:endParaRPr lang="fr-FR" sz="4000" u="sng" dirty="0"/>
          </a:p>
        </p:txBody>
      </p:sp>
    </p:spTree>
    <p:extLst>
      <p:ext uri="{BB962C8B-B14F-4D97-AF65-F5344CB8AC3E}">
        <p14:creationId xmlns:p14="http://schemas.microsoft.com/office/powerpoint/2010/main" val="148972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u="sng" dirty="0" smtClean="0"/>
              <a:t>Votre visite médicale </a:t>
            </a:r>
            <a:r>
              <a:rPr lang="fr-FR" dirty="0" smtClean="0"/>
              <a:t>est obligatoire et comporte:</a:t>
            </a: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un </a:t>
            </a:r>
            <a:r>
              <a:rPr lang="fr-FR" dirty="0"/>
              <a:t>examen clinique réalisé par un </a:t>
            </a:r>
            <a:r>
              <a:rPr lang="fr-FR" dirty="0" smtClean="0"/>
              <a:t>médecin agréé</a:t>
            </a: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éventuellement </a:t>
            </a:r>
            <a:r>
              <a:rPr lang="fr-FR" dirty="0"/>
              <a:t>une radio </a:t>
            </a:r>
            <a:r>
              <a:rPr lang="fr-FR" dirty="0" smtClean="0"/>
              <a:t>pulmonaire</a:t>
            </a: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 smtClean="0"/>
              <a:t>des </a:t>
            </a:r>
            <a:r>
              <a:rPr lang="fr-FR" dirty="0"/>
              <a:t>examens complémentaires, si </a:t>
            </a:r>
            <a:r>
              <a:rPr lang="fr-FR" dirty="0" smtClean="0"/>
              <a:t>nécessaire</a:t>
            </a:r>
          </a:p>
          <a:p>
            <a:pPr marL="914400" lvl="2" indent="0">
              <a:buNone/>
            </a:pPr>
            <a:endParaRPr lang="fr-FR" sz="600" dirty="0" smtClean="0"/>
          </a:p>
          <a:p>
            <a:r>
              <a:rPr lang="fr-FR" u="sng" dirty="0" smtClean="0"/>
              <a:t>Présentez-vous</a:t>
            </a:r>
            <a:r>
              <a:rPr lang="fr-FR" dirty="0" smtClean="0"/>
              <a:t> </a:t>
            </a:r>
            <a:r>
              <a:rPr lang="fr-FR" dirty="0"/>
              <a:t>à ce rendez-vous avec les </a:t>
            </a:r>
            <a:r>
              <a:rPr lang="fr-FR" dirty="0" smtClean="0"/>
              <a:t>pièces suivantes:</a:t>
            </a:r>
            <a:endParaRPr lang="fr-F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une </a:t>
            </a:r>
            <a:r>
              <a:rPr lang="fr-FR" dirty="0"/>
              <a:t>photo d’identité récente (de face et </a:t>
            </a:r>
            <a:r>
              <a:rPr lang="fr-FR" dirty="0" smtClean="0"/>
              <a:t>tête nue)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un </a:t>
            </a:r>
            <a:r>
              <a:rPr lang="fr-FR" dirty="0"/>
              <a:t>justificatif de domicile en France (</a:t>
            </a:r>
            <a:r>
              <a:rPr lang="fr-FR" dirty="0" smtClean="0"/>
              <a:t>quittance de </a:t>
            </a:r>
            <a:r>
              <a:rPr lang="fr-FR" dirty="0"/>
              <a:t>loyer, </a:t>
            </a:r>
            <a:r>
              <a:rPr lang="fr-FR" dirty="0" smtClean="0"/>
              <a:t>facture </a:t>
            </a:r>
            <a:r>
              <a:rPr lang="fr-FR" dirty="0"/>
              <a:t>EDF, d’eau, de </a:t>
            </a:r>
            <a:r>
              <a:rPr lang="fr-FR" dirty="0" smtClean="0"/>
              <a:t>téléphone fixe </a:t>
            </a:r>
            <a:r>
              <a:rPr lang="fr-FR" dirty="0"/>
              <a:t>à votre nom, ou à défaut </a:t>
            </a:r>
            <a:r>
              <a:rPr lang="fr-FR" dirty="0" smtClean="0"/>
              <a:t>une attestation </a:t>
            </a:r>
            <a:r>
              <a:rPr lang="fr-FR" dirty="0"/>
              <a:t>d’hébergement et la copie de </a:t>
            </a:r>
            <a:r>
              <a:rPr lang="fr-FR" dirty="0" smtClean="0"/>
              <a:t>la pièce </a:t>
            </a:r>
            <a:r>
              <a:rPr lang="fr-FR" dirty="0"/>
              <a:t>d’identité de la personne qui </a:t>
            </a:r>
            <a:r>
              <a:rPr lang="fr-FR" dirty="0" smtClean="0"/>
              <a:t>vous héberge)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FR" sz="600" b="1" dirty="0"/>
          </a:p>
          <a:p>
            <a:r>
              <a:rPr lang="fr-FR" u="sng" dirty="0"/>
              <a:t>Validation du </a:t>
            </a:r>
            <a:r>
              <a:rPr lang="fr-FR" u="sng" dirty="0" smtClean="0"/>
              <a:t>VLS/TS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Suite </a:t>
            </a:r>
            <a:r>
              <a:rPr lang="fr-FR" dirty="0"/>
              <a:t>à votre visite médicale, vous avez </a:t>
            </a:r>
            <a:r>
              <a:rPr lang="fr-FR" dirty="0" smtClean="0"/>
              <a:t>maintenant sur </a:t>
            </a:r>
            <a:r>
              <a:rPr lang="fr-FR" dirty="0"/>
              <a:t>votre passeport la vignette OFII </a:t>
            </a:r>
            <a:r>
              <a:rPr lang="fr-FR" dirty="0" smtClean="0"/>
              <a:t>qui valide </a:t>
            </a:r>
            <a:r>
              <a:rPr lang="fr-FR" dirty="0"/>
              <a:t>votre </a:t>
            </a:r>
            <a:r>
              <a:rPr lang="fr-FR" dirty="0" smtClean="0"/>
              <a:t>VLS/TS </a:t>
            </a:r>
            <a:r>
              <a:rPr lang="fr-FR" dirty="0" smtClean="0">
                <a:sym typeface="Wingdings" panose="05000000000000000000" pitchFamily="2" charset="2"/>
              </a:rPr>
              <a:t></a:t>
            </a:r>
            <a:endParaRPr lang="fr-FR" dirty="0" smtClean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fr-FR" sz="4000" u="sng" dirty="0" smtClean="0"/>
              <a:t>Titre de séjour – 3/3</a:t>
            </a:r>
            <a:r>
              <a:rPr lang="fr-FR" sz="4000" b="0" dirty="0" smtClean="0"/>
              <a:t> </a:t>
            </a:r>
            <a:r>
              <a:rPr lang="fr-FR" sz="3000" b="0" i="1" dirty="0" smtClean="0"/>
              <a:t>(assistants hors UE)</a:t>
            </a:r>
            <a:endParaRPr lang="fr-FR" sz="4000" u="sng" dirty="0"/>
          </a:p>
        </p:txBody>
      </p:sp>
    </p:spTree>
    <p:extLst>
      <p:ext uri="{BB962C8B-B14F-4D97-AF65-F5344CB8AC3E}">
        <p14:creationId xmlns:p14="http://schemas.microsoft.com/office/powerpoint/2010/main" val="12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Guide de l’assistant de langue en France 2015-2016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dirty="0" smtClean="0"/>
              <a:t>Gardez précieusement avec vous ce guide qui contient </a:t>
            </a:r>
            <a:r>
              <a:rPr lang="fr-FR" sz="2400" b="1" dirty="0" smtClean="0"/>
              <a:t>toutes les informations utiles </a:t>
            </a:r>
            <a:r>
              <a:rPr lang="fr-FR" sz="2400" dirty="0" smtClean="0"/>
              <a:t>pour vous accompagner tout au long de l’année (démarches administratives, présentation du système éducatif français, rôle de l’assistant de langue, 				coordonnées, </a:t>
            </a:r>
            <a:r>
              <a:rPr lang="fr-FR" sz="2400" dirty="0" err="1" smtClean="0"/>
              <a:t>etc</a:t>
            </a:r>
            <a:r>
              <a:rPr lang="fr-FR" sz="2400" dirty="0" smtClean="0"/>
              <a:t>).</a:t>
            </a:r>
          </a:p>
          <a:p>
            <a:pPr marL="0" indent="0" algn="just">
              <a:buNone/>
            </a:pPr>
            <a:endParaRPr lang="fr-FR" sz="2400" dirty="0"/>
          </a:p>
          <a:p>
            <a:pPr marL="0" indent="0" algn="just">
              <a:buNone/>
            </a:pPr>
            <a:r>
              <a:rPr lang="fr-FR" sz="2400" dirty="0" smtClean="0"/>
              <a:t>			Il existe également une version 					</a:t>
            </a:r>
            <a:r>
              <a:rPr lang="fr-FR" sz="2400" dirty="0" err="1" smtClean="0"/>
              <a:t>feuilletable</a:t>
            </a:r>
            <a:r>
              <a:rPr lang="fr-FR" sz="2400" dirty="0" smtClean="0"/>
              <a:t> en ligne sur le site internet 				du CIEP </a:t>
            </a:r>
            <a:r>
              <a:rPr lang="fr-FR" sz="2400" dirty="0"/>
              <a:t>: 	</a:t>
            </a:r>
            <a:r>
              <a:rPr lang="fr-FR" sz="2400" dirty="0" smtClean="0"/>
              <a:t>							</a:t>
            </a:r>
            <a:r>
              <a:rPr lang="fr-FR" sz="2400" dirty="0" smtClean="0">
                <a:solidFill>
                  <a:schemeClr val="tx2"/>
                </a:solidFill>
              </a:rPr>
              <a:t>www.ciep.fr/sources/assistants-					</a:t>
            </a:r>
            <a:r>
              <a:rPr lang="fr-FR" sz="2400" dirty="0" err="1" smtClean="0">
                <a:solidFill>
                  <a:schemeClr val="tx2"/>
                </a:solidFill>
              </a:rPr>
              <a:t>etrangers-france</a:t>
            </a:r>
            <a:r>
              <a:rPr lang="fr-FR" sz="2400" dirty="0" smtClean="0">
                <a:solidFill>
                  <a:schemeClr val="tx2"/>
                </a:solidFill>
              </a:rPr>
              <a:t>/guide-assistant-de-				langue-en-france-2015-2016/ </a:t>
            </a:r>
            <a:endParaRPr lang="fr-FR" sz="2400" dirty="0">
              <a:solidFill>
                <a:schemeClr val="tx2"/>
              </a:solidFill>
            </a:endParaRPr>
          </a:p>
        </p:txBody>
      </p:sp>
      <p:pic>
        <p:nvPicPr>
          <p:cNvPr id="1026" name="Picture 2" descr="S:\Commun\UNITE MOBILITE\02_Programme assistants\h_Carnets et guides\Guide assistant\2015-2016\visuel couverture guide 2015-20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59" y="2852936"/>
            <a:ext cx="2664640" cy="357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363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5842992" cy="106613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Le Centre international d’études pédagogiques (CIEP)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9114"/>
            <a:ext cx="8229600" cy="4517049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Le CIEP est l’opérateur international du MENESR* et assure la coordination du programme d’échange d’assistants de langue. 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Il collabore avec les pays étrangers partenaires du programme pour le recrutement des assistants de langue étrangers en France et français à l’étranger.</a:t>
            </a:r>
          </a:p>
        </p:txBody>
      </p:sp>
      <p:pic>
        <p:nvPicPr>
          <p:cNvPr id="2050" name="Picture 2" descr="S:\Commun\UNITE MOBILITE\02_Programme assistants\i_Promotion du programme\Logos\Assistants\logo collé CIEP-assista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5"/>
            <a:ext cx="1584176" cy="127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251520" y="5949280"/>
            <a:ext cx="584299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500" b="1" kern="1200" baseline="0">
                <a:solidFill>
                  <a:srgbClr val="6A467A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fr-FR" sz="1400" b="0" dirty="0" smtClean="0">
                <a:solidFill>
                  <a:schemeClr val="tx1"/>
                </a:solidFill>
              </a:rPr>
              <a:t>*Ministère de l’éducation nationale, de l’enseignement supérieur et de la recherche</a:t>
            </a:r>
            <a:endParaRPr lang="fr-FR" sz="1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5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4897187" cy="662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83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721499"/>
          </a:xfrm>
        </p:spPr>
        <p:txBody>
          <a:bodyPr/>
          <a:lstStyle/>
          <a:p>
            <a:r>
              <a:rPr lang="fr-FR" sz="2400" dirty="0" smtClean="0"/>
              <a:t>Durant l’année, vous recevrez chaque mois une lettre d’information électronique appelée « </a:t>
            </a:r>
            <a:r>
              <a:rPr lang="fr-FR" sz="2400" b="1" dirty="0" smtClean="0"/>
              <a:t>Le Courrier des assistants </a:t>
            </a:r>
            <a:r>
              <a:rPr lang="fr-FR" sz="2400" dirty="0" smtClean="0"/>
              <a:t>» avec un rappel des </a:t>
            </a:r>
          </a:p>
          <a:p>
            <a:pPr marL="0" indent="0">
              <a:buNone/>
            </a:pPr>
            <a:r>
              <a:rPr lang="fr-FR" sz="2400" dirty="0"/>
              <a:t> </a:t>
            </a:r>
            <a:r>
              <a:rPr lang="fr-FR" sz="2400" dirty="0" smtClean="0"/>
              <a:t>   démarches à effectuer, des idées </a:t>
            </a:r>
          </a:p>
          <a:p>
            <a:pPr marL="0" indent="0">
              <a:buNone/>
            </a:pPr>
            <a:r>
              <a:rPr lang="fr-FR" sz="2400" dirty="0"/>
              <a:t> </a:t>
            </a:r>
            <a:r>
              <a:rPr lang="fr-FR" sz="2400" dirty="0" smtClean="0"/>
              <a:t>   pour vos cours, des témoignages …</a:t>
            </a:r>
          </a:p>
          <a:p>
            <a:pPr marL="0" indent="0">
              <a:buNone/>
            </a:pPr>
            <a:endParaRPr lang="fr-FR" sz="2400" dirty="0" smtClean="0"/>
          </a:p>
          <a:p>
            <a:r>
              <a:rPr lang="fr-FR" sz="2400" dirty="0" smtClean="0"/>
              <a:t>Le CIEP anime aussi la page </a:t>
            </a:r>
            <a:r>
              <a:rPr lang="fr-FR" sz="2400" b="1" dirty="0" smtClean="0"/>
              <a:t>Facebook</a:t>
            </a:r>
            <a:r>
              <a:rPr lang="fr-FR" sz="2400" dirty="0" smtClean="0"/>
              <a:t> officielle du programme d’échange d’assistants de langue : </a:t>
            </a:r>
          </a:p>
          <a:p>
            <a:pPr marL="0" indent="0">
              <a:buNone/>
            </a:pPr>
            <a:r>
              <a:rPr lang="fr-FR" sz="2400" dirty="0"/>
              <a:t> </a:t>
            </a:r>
            <a:r>
              <a:rPr lang="fr-FR" sz="2400" dirty="0" smtClean="0"/>
              <a:t>   « Assistants de langues en France »</a:t>
            </a:r>
          </a:p>
          <a:p>
            <a:pPr marL="0" indent="0">
              <a:buNone/>
            </a:pPr>
            <a:endParaRPr lang="fr-FR" sz="2400" dirty="0" smtClean="0"/>
          </a:p>
          <a:p>
            <a:r>
              <a:rPr lang="fr-FR" sz="2400" dirty="0" smtClean="0"/>
              <a:t>A la fin de votre séjour, vous serez invités à répondre à une enquête de satisfaction appelée « compte-rendu de séjour de l’assistant de langue en France ».</a:t>
            </a:r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8760"/>
            <a:ext cx="3229719" cy="135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29" y="3110414"/>
            <a:ext cx="829940" cy="8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463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07" y="-99392"/>
            <a:ext cx="9196919" cy="6997081"/>
          </a:xfrm>
          <a:prstGeom prst="rect">
            <a:avLst/>
          </a:prstGeom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79512" y="2713142"/>
            <a:ext cx="8712968" cy="475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1600"/>
              </a:spcBef>
              <a:defRPr/>
            </a:pPr>
            <a:endParaRPr lang="fr-FR" sz="2600" dirty="0" smtClean="0">
              <a:solidFill>
                <a:srgbClr val="B7D1FB"/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1600"/>
              </a:spcBef>
              <a:defRPr/>
            </a:pPr>
            <a:r>
              <a:rPr lang="fr-FR" sz="2600" dirty="0" smtClean="0">
                <a:solidFill>
                  <a:srgbClr val="B7D1FB"/>
                </a:solidFill>
                <a:latin typeface="Arial" pitchFamily="34" charset="0"/>
                <a:cs typeface="Arial" pitchFamily="34" charset="0"/>
              </a:rPr>
              <a:t>Pour en savoir plus</a:t>
            </a:r>
            <a:r>
              <a:rPr lang="fr-FR" sz="3200" b="1" dirty="0">
                <a:solidFill>
                  <a:srgbClr val="B7D1FB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3200" b="1" dirty="0">
                <a:solidFill>
                  <a:srgbClr val="B7D1FB"/>
                </a:solidFill>
                <a:latin typeface="Arial" pitchFamily="34" charset="0"/>
                <a:cs typeface="Arial" pitchFamily="34" charset="0"/>
              </a:rPr>
            </a:br>
            <a:r>
              <a:rPr lang="fr-FR" sz="2600" b="1" spc="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www.ciep.fr/assistants-etrangers-france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1600"/>
              </a:spcBef>
              <a:defRPr/>
            </a:pPr>
            <a:r>
              <a:rPr lang="fr-FR" sz="1200" b="1" dirty="0" smtClean="0">
                <a:solidFill>
                  <a:srgbClr val="B7D1FB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1200" b="1" dirty="0" smtClean="0">
                <a:solidFill>
                  <a:srgbClr val="B7D1FB"/>
                </a:solidFill>
                <a:latin typeface="Arial" pitchFamily="34" charset="0"/>
                <a:cs typeface="Arial" pitchFamily="34" charset="0"/>
              </a:rPr>
            </a:br>
            <a:r>
              <a:rPr lang="fr-FR" sz="2600" dirty="0" smtClean="0">
                <a:solidFill>
                  <a:srgbClr val="B7D1FB"/>
                </a:solidFill>
                <a:latin typeface="Arial" pitchFamily="34" charset="0"/>
                <a:cs typeface="Arial" pitchFamily="34" charset="0"/>
              </a:rPr>
              <a:t>Nous contacter</a:t>
            </a:r>
          </a:p>
          <a:p>
            <a:pPr algn="r">
              <a:spcBef>
                <a:spcPts val="1600"/>
              </a:spcBef>
              <a:defRPr/>
            </a:pPr>
            <a:r>
              <a:rPr lang="fr-FR" sz="2600" b="1" spc="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4"/>
              </a:rPr>
              <a:t>www.ciep.fr/assistants-etrangers-france/contacts</a:t>
            </a:r>
            <a:endParaRPr lang="fr-F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1600"/>
              </a:spcBef>
              <a:defRPr/>
            </a:pPr>
            <a:endParaRPr lang="fr-FR" sz="2600" dirty="0" smtClean="0">
              <a:solidFill>
                <a:srgbClr val="B7D1FB"/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1600"/>
              </a:spcBef>
              <a:defRPr/>
            </a:pPr>
            <a:r>
              <a:rPr lang="fr-FR" sz="3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3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34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ges modèl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ge intercala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1018</Words>
  <Application>Microsoft Office PowerPoint</Application>
  <PresentationFormat>Affichage à l'écran (4:3)</PresentationFormat>
  <Paragraphs>122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Pages modèles</vt:lpstr>
      <vt:lpstr>Page intercalaire</vt:lpstr>
      <vt:lpstr>Présentation PowerPoint</vt:lpstr>
      <vt:lpstr>Stage d’accueil des assistants de langue étrangers en France 2015-2016</vt:lpstr>
      <vt:lpstr>Démarches administratives à votre arrivée en France</vt:lpstr>
      <vt:lpstr>Procès-verbal  d’installation </vt:lpstr>
      <vt:lpstr>Compte bancaire</vt:lpstr>
      <vt:lpstr>Salaire</vt:lpstr>
      <vt:lpstr>Sécurité Sociale – 1/6</vt:lpstr>
      <vt:lpstr>Sécurité Sociale - 2/6</vt:lpstr>
      <vt:lpstr>Sécurité Sociale - 3/6</vt:lpstr>
      <vt:lpstr>Sécurité Sociale - 4/6</vt:lpstr>
      <vt:lpstr>Sécurité Sociale - 5/6</vt:lpstr>
      <vt:lpstr>Sécurité Sociale - 6/6</vt:lpstr>
      <vt:lpstr>Assurance responsabilité civile</vt:lpstr>
      <vt:lpstr>Titre de séjour – 1/3  (assistants hors UE uniquement)</vt:lpstr>
      <vt:lpstr>Titre de séjour – 2/3 (assistants hors UE)</vt:lpstr>
      <vt:lpstr>Titre de séjour – 3/3 (assistants hors UE)</vt:lpstr>
      <vt:lpstr>Guide de l’assistant de langue en France 2015-2016</vt:lpstr>
      <vt:lpstr>Le Centre international d’études pédagogiques (CIEP)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CIEP</dc:creator>
  <cp:lastModifiedBy>Cayrel, Delphine</cp:lastModifiedBy>
  <cp:revision>46</cp:revision>
  <cp:lastPrinted>2012-10-19T12:11:11Z</cp:lastPrinted>
  <dcterms:created xsi:type="dcterms:W3CDTF">2012-10-18T10:04:11Z</dcterms:created>
  <dcterms:modified xsi:type="dcterms:W3CDTF">2015-09-18T13:54:37Z</dcterms:modified>
</cp:coreProperties>
</file>