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049F724A-4943-4192-9CCA-8AFF12EABE2A}" type="datetimeFigureOut">
              <a:rPr lang="fr-FR" smtClean="0"/>
              <a:t>02/10/2015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1900167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49F724A-4943-4192-9CCA-8AFF12EABE2A}" type="datetimeFigureOut">
              <a:rPr lang="fr-FR" smtClean="0"/>
              <a:t>02/10/2015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3623852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49F724A-4943-4192-9CCA-8AFF12EABE2A}" type="datetimeFigureOut">
              <a:rPr lang="fr-FR" smtClean="0"/>
              <a:t>02/10/2015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318898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49F724A-4943-4192-9CCA-8AFF12EABE2A}" type="datetimeFigureOut">
              <a:rPr lang="fr-FR" smtClean="0"/>
              <a:t>02/10/2015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2376485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049F724A-4943-4192-9CCA-8AFF12EABE2A}" type="datetimeFigureOut">
              <a:rPr lang="fr-FR" smtClean="0"/>
              <a:t>02/10/2015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3730006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049F724A-4943-4192-9CCA-8AFF12EABE2A}" type="datetimeFigureOut">
              <a:rPr lang="fr-FR" smtClean="0"/>
              <a:t>02/10/2015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2703483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9F724A-4943-4192-9CCA-8AFF12EABE2A}" type="datetimeFigureOut">
              <a:rPr lang="fr-FR" smtClean="0"/>
              <a:t>02/10/2015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1566928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049F724A-4943-4192-9CCA-8AFF12EABE2A}" type="datetimeFigureOut">
              <a:rPr lang="fr-FR" smtClean="0"/>
              <a:t>02/10/2015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2931157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049F724A-4943-4192-9CCA-8AFF12EABE2A}" type="datetimeFigureOut">
              <a:rPr lang="fr-FR" smtClean="0"/>
              <a:t>02/10/2015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1348552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49F724A-4943-4192-9CCA-8AFF12EABE2A}" type="datetimeFigureOut">
              <a:rPr lang="fr-FR" smtClean="0"/>
              <a:t>02/10/2015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4210202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49F724A-4943-4192-9CCA-8AFF12EABE2A}" type="datetimeFigureOut">
              <a:rPr lang="fr-FR" smtClean="0"/>
              <a:t>02/10/2015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AA211B-1E14-4F04-8520-6A4A7FF6CA58}"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24477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49F724A-4943-4192-9CCA-8AFF12EABE2A}" type="datetimeFigureOut">
              <a:rPr lang="fr-FR" smtClean="0"/>
              <a:t>02/10/2015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641438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49F724A-4943-4192-9CCA-8AFF12EABE2A}" type="datetimeFigureOut">
              <a:rPr lang="fr-FR" smtClean="0"/>
              <a:t>02/10/2015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AA211B-1E14-4F04-8520-6A4A7FF6CA58}"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9106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49F724A-4943-4192-9CCA-8AFF12EABE2A}" type="datetimeFigureOut">
              <a:rPr lang="fr-FR" smtClean="0"/>
              <a:t>02/10/2015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2296033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49F724A-4943-4192-9CCA-8AFF12EABE2A}" type="datetimeFigureOut">
              <a:rPr lang="fr-FR" smtClean="0"/>
              <a:t>02/10/2015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2079163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49F724A-4943-4192-9CCA-8AFF12EABE2A}" type="datetimeFigureOut">
              <a:rPr lang="fr-FR" smtClean="0"/>
              <a:t>02/10/2015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AA211B-1E14-4F04-8520-6A4A7FF6CA58}" type="slidenum">
              <a:rPr lang="fr-FR" smtClean="0"/>
              <a:t>‹N°›</a:t>
            </a:fld>
            <a:endParaRPr lang="fr-FR"/>
          </a:p>
        </p:txBody>
      </p:sp>
    </p:spTree>
    <p:extLst>
      <p:ext uri="{BB962C8B-B14F-4D97-AF65-F5344CB8AC3E}">
        <p14:creationId xmlns:p14="http://schemas.microsoft.com/office/powerpoint/2010/main" val="2857292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49F724A-4943-4192-9CCA-8AFF12EABE2A}" type="datetimeFigureOut">
              <a:rPr lang="fr-FR" smtClean="0"/>
              <a:t>02/10/2015</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4AA211B-1E14-4F04-8520-6A4A7FF6CA58}" type="slidenum">
              <a:rPr lang="fr-FR" smtClean="0"/>
              <a:t>‹N°›</a:t>
            </a:fld>
            <a:endParaRPr lang="fr-FR"/>
          </a:p>
        </p:txBody>
      </p:sp>
    </p:spTree>
    <p:extLst>
      <p:ext uri="{BB962C8B-B14F-4D97-AF65-F5344CB8AC3E}">
        <p14:creationId xmlns:p14="http://schemas.microsoft.com/office/powerpoint/2010/main" val="3810077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sz="7200" b="1" dirty="0" smtClean="0"/>
              <a:t>Atelier espagnol</a:t>
            </a:r>
            <a:endParaRPr lang="fr-FR" sz="7200" b="1" dirty="0"/>
          </a:p>
        </p:txBody>
      </p:sp>
      <p:sp>
        <p:nvSpPr>
          <p:cNvPr id="3" name="Sous-titre 2"/>
          <p:cNvSpPr>
            <a:spLocks noGrp="1"/>
          </p:cNvSpPr>
          <p:nvPr>
            <p:ph type="subTitle" idx="1"/>
          </p:nvPr>
        </p:nvSpPr>
        <p:spPr/>
        <p:txBody>
          <a:bodyPr>
            <a:normAutofit/>
          </a:bodyPr>
          <a:lstStyle/>
          <a:p>
            <a:r>
              <a:rPr lang="fr-FR" sz="3200" dirty="0" smtClean="0"/>
              <a:t>Comment intégrer l’assistant de langue?</a:t>
            </a:r>
            <a:endParaRPr lang="fr-FR" sz="3200" dirty="0"/>
          </a:p>
        </p:txBody>
      </p:sp>
    </p:spTree>
    <p:extLst>
      <p:ext uri="{BB962C8B-B14F-4D97-AF65-F5344CB8AC3E}">
        <p14:creationId xmlns:p14="http://schemas.microsoft.com/office/powerpoint/2010/main" val="22995470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599"/>
            <a:ext cx="8596668" cy="4541950"/>
          </a:xfrm>
        </p:spPr>
        <p:txBody>
          <a:bodyPr>
            <a:normAutofit fontScale="90000"/>
          </a:bodyPr>
          <a:lstStyle/>
          <a:p>
            <a:r>
              <a:rPr lang="fr-FR" sz="2800" dirty="0" smtClean="0"/>
              <a:t>1- Exemples de collaboration réussie</a:t>
            </a:r>
            <a:br>
              <a:rPr lang="fr-FR" sz="2800" dirty="0" smtClean="0"/>
            </a:br>
            <a:r>
              <a:rPr lang="fr-FR" sz="2800" dirty="0"/>
              <a:t/>
            </a:r>
            <a:br>
              <a:rPr lang="fr-FR" sz="2800" dirty="0"/>
            </a:br>
            <a:r>
              <a:rPr lang="fr-FR" sz="2800" dirty="0" smtClean="0"/>
              <a:t>-Projet  Canaries en 3</a:t>
            </a:r>
            <a:r>
              <a:rPr lang="fr-FR" sz="2800" baseline="30000" dirty="0" smtClean="0"/>
              <a:t>ème</a:t>
            </a:r>
            <a:r>
              <a:rPr lang="fr-FR" sz="2800" dirty="0" smtClean="0"/>
              <a:t> européenne, mise en relation  de l’</a:t>
            </a:r>
            <a:r>
              <a:rPr lang="fr-FR" sz="2800" dirty="0" err="1" smtClean="0"/>
              <a:t>assitante</a:t>
            </a:r>
            <a:r>
              <a:rPr lang="fr-FR" sz="2800" dirty="0" smtClean="0"/>
              <a:t> avec un lycée avec pour finalité un voyage prévu en 2016.</a:t>
            </a:r>
            <a:br>
              <a:rPr lang="fr-FR" sz="2800" dirty="0" smtClean="0"/>
            </a:br>
            <a:r>
              <a:rPr lang="fr-FR" sz="2800" dirty="0"/>
              <a:t/>
            </a:r>
            <a:br>
              <a:rPr lang="fr-FR" sz="2800" dirty="0"/>
            </a:br>
            <a:r>
              <a:rPr lang="fr-FR" sz="2800" dirty="0" smtClean="0"/>
              <a:t>-Projet </a:t>
            </a:r>
            <a:r>
              <a:rPr lang="fr-FR" sz="2800" dirty="0" err="1" smtClean="0"/>
              <a:t>pluridiciplinaire</a:t>
            </a:r>
            <a:r>
              <a:rPr lang="fr-FR" sz="2800" dirty="0" smtClean="0"/>
              <a:t> (Histoire, Histoire des Arts et Espagnol), voyage culturel à Barcelone</a:t>
            </a:r>
            <a:br>
              <a:rPr lang="fr-FR" sz="2800" dirty="0" smtClean="0"/>
            </a:br>
            <a:r>
              <a:rPr lang="fr-FR" sz="2800" dirty="0"/>
              <a:t/>
            </a:r>
            <a:br>
              <a:rPr lang="fr-FR" sz="2800" dirty="0"/>
            </a:br>
            <a:r>
              <a:rPr lang="fr-FR" sz="2800" dirty="0" smtClean="0"/>
              <a:t>-Projet Saint Jacques de Compostelle en collaboration avec l’</a:t>
            </a:r>
            <a:r>
              <a:rPr lang="fr-FR" sz="2800" dirty="0" err="1" smtClean="0"/>
              <a:t>assitant</a:t>
            </a:r>
            <a:r>
              <a:rPr lang="fr-FR" sz="2800" dirty="0" smtClean="0"/>
              <a:t> de langue. </a:t>
            </a:r>
            <a:br>
              <a:rPr lang="fr-FR" sz="2800" dirty="0" smtClean="0"/>
            </a:br>
            <a:endParaRPr lang="fr-FR" sz="2800" dirty="0"/>
          </a:p>
        </p:txBody>
      </p:sp>
    </p:spTree>
    <p:extLst>
      <p:ext uri="{BB962C8B-B14F-4D97-AF65-F5344CB8AC3E}">
        <p14:creationId xmlns:p14="http://schemas.microsoft.com/office/powerpoint/2010/main" val="3870319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PROJET PÉDAGOGIQUE ET DÉMARCHE DE PROJET.</a:t>
            </a:r>
            <a:br>
              <a:rPr lang="fr-FR" dirty="0"/>
            </a:br>
            <a:r>
              <a:rPr lang="fr-FR" dirty="0"/>
              <a:t/>
            </a:r>
            <a:br>
              <a:rPr lang="fr-FR" dirty="0"/>
            </a:br>
            <a:r>
              <a:rPr lang="fr-FR" sz="2700" dirty="0"/>
              <a:t>Travailler en projet, c’est rendre visible des finalités à court ou moyen terme, ainsi le travail prend tout son sens. </a:t>
            </a:r>
            <a:br>
              <a:rPr lang="fr-FR" sz="2700" dirty="0"/>
            </a:br>
            <a:r>
              <a:rPr lang="fr-FR" sz="2700" dirty="0"/>
              <a:t/>
            </a:r>
            <a:br>
              <a:rPr lang="fr-FR" sz="2700" dirty="0"/>
            </a:br>
            <a:r>
              <a:rPr lang="fr-FR" sz="2700" dirty="0"/>
              <a:t>Un projet définit des objectifs précis et prévoit une production </a:t>
            </a:r>
            <a:r>
              <a:rPr lang="fr-FR" sz="2700" dirty="0" smtClean="0"/>
              <a:t>finale. </a:t>
            </a:r>
            <a:br>
              <a:rPr lang="fr-FR" sz="2700" dirty="0" smtClean="0"/>
            </a:br>
            <a:r>
              <a:rPr lang="fr-FR" sz="2700" dirty="0"/>
              <a:t/>
            </a:r>
            <a:br>
              <a:rPr lang="fr-FR" sz="2700" dirty="0"/>
            </a:br>
            <a:r>
              <a:rPr lang="fr-FR" sz="2700" dirty="0" smtClean="0"/>
              <a:t>Toutefois, un projet pédagogique n’est pas réservé à des projets d’envergure, pluridisciplinaire. Petit ou grand, le projet pédagogique est un levier pédagogique visant la mobilisation des élèves. </a:t>
            </a:r>
            <a:endParaRPr lang="fr-FR" sz="2700" dirty="0"/>
          </a:p>
        </p:txBody>
      </p:sp>
    </p:spTree>
    <p:extLst>
      <p:ext uri="{BB962C8B-B14F-4D97-AF65-F5344CB8AC3E}">
        <p14:creationId xmlns:p14="http://schemas.microsoft.com/office/powerpoint/2010/main" val="24876597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599"/>
            <a:ext cx="8596668" cy="5069983"/>
          </a:xfrm>
        </p:spPr>
        <p:txBody>
          <a:bodyPr>
            <a:normAutofit fontScale="90000"/>
          </a:bodyPr>
          <a:lstStyle/>
          <a:p>
            <a:pPr marL="342900" indent="-342900">
              <a:buFont typeface="Arial" panose="020B0604020202020204" pitchFamily="34" charset="0"/>
              <a:buChar char="•"/>
            </a:pPr>
            <a:r>
              <a:rPr lang="fr-FR" sz="2400" dirty="0" smtClean="0"/>
              <a:t>Cependant, des expériences négatives peuvent surgir, liées à la personnalité de l’assistant, manque de dynamisme etc..</a:t>
            </a:r>
            <a:br>
              <a:rPr lang="fr-FR" sz="2400" dirty="0" smtClean="0"/>
            </a:br>
            <a:r>
              <a:rPr lang="fr-FR" sz="2400" dirty="0"/>
              <a:t/>
            </a:r>
            <a:br>
              <a:rPr lang="fr-FR" sz="2400" dirty="0"/>
            </a:br>
            <a:r>
              <a:rPr lang="fr-FR" sz="2400" dirty="0" smtClean="0"/>
              <a:t>Aussi, il semble important de prendre en compte la personnalité de l’assistant, ses centres d’intérêts. </a:t>
            </a:r>
            <a:r>
              <a:rPr lang="fr-FR" sz="2400" dirty="0"/>
              <a:t/>
            </a:r>
            <a:br>
              <a:rPr lang="fr-FR" sz="2400" dirty="0"/>
            </a:br>
            <a:r>
              <a:rPr lang="fr-FR" sz="2400" dirty="0" smtClean="0"/>
              <a:t/>
            </a:r>
            <a:br>
              <a:rPr lang="fr-FR" sz="2400" dirty="0" smtClean="0"/>
            </a:br>
            <a:r>
              <a:rPr lang="fr-FR" sz="2400" dirty="0"/>
              <a:t>C</a:t>
            </a:r>
            <a:r>
              <a:rPr lang="fr-FR" sz="2400" dirty="0" smtClean="0"/>
              <a:t>ommuniquer les thématiques choisies et les projets afin de guider l’assistant lors de temps d’échanges prévus afin de permettre un véritable travail en collaboration avec ce dernier. </a:t>
            </a:r>
            <a:br>
              <a:rPr lang="fr-FR" sz="2400" dirty="0" smtClean="0"/>
            </a:br>
            <a:r>
              <a:rPr lang="fr-FR" sz="2400" dirty="0"/>
              <a:t/>
            </a:r>
            <a:br>
              <a:rPr lang="fr-FR" sz="2400" dirty="0"/>
            </a:br>
            <a:r>
              <a:rPr lang="fr-FR" sz="2400" dirty="0" smtClean="0"/>
              <a:t>Ne pas oublier que l’assistant n’est pas un enseignant mais une personne ressource, une plus-value pour l’enseignement des langues.</a:t>
            </a:r>
            <a:endParaRPr lang="fr-FR" sz="2400" dirty="0"/>
          </a:p>
        </p:txBody>
      </p:sp>
    </p:spTree>
    <p:extLst>
      <p:ext uri="{BB962C8B-B14F-4D97-AF65-F5344CB8AC3E}">
        <p14:creationId xmlns:p14="http://schemas.microsoft.com/office/powerpoint/2010/main" val="23453919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599"/>
            <a:ext cx="8596668" cy="4838163"/>
          </a:xfrm>
        </p:spPr>
        <p:txBody>
          <a:bodyPr>
            <a:normAutofit fontScale="90000"/>
          </a:bodyPr>
          <a:lstStyle/>
          <a:p>
            <a:r>
              <a:rPr lang="fr-FR" sz="3100" dirty="0"/>
              <a:t>2- Comment intégrer l’assistant aux séquences pédagogiques?</a:t>
            </a:r>
            <a:r>
              <a:rPr lang="fr-FR" sz="2500" dirty="0"/>
              <a:t/>
            </a:r>
            <a:br>
              <a:rPr lang="fr-FR" sz="2500" dirty="0"/>
            </a:br>
            <a:r>
              <a:rPr lang="fr-FR" sz="2500" dirty="0" smtClean="0"/>
              <a:t/>
            </a:r>
            <a:br>
              <a:rPr lang="fr-FR" sz="2500" dirty="0" smtClean="0"/>
            </a:br>
            <a:r>
              <a:rPr lang="fr-FR" sz="2200" dirty="0" smtClean="0"/>
              <a:t>Modalités de travail:</a:t>
            </a:r>
            <a:br>
              <a:rPr lang="fr-FR" sz="2200" dirty="0" smtClean="0"/>
            </a:br>
            <a:r>
              <a:rPr lang="fr-FR" sz="2200" dirty="0"/>
              <a:t/>
            </a:r>
            <a:br>
              <a:rPr lang="fr-FR" sz="2200" dirty="0"/>
            </a:br>
            <a:r>
              <a:rPr lang="fr-FR" sz="2200" dirty="0" smtClean="0"/>
              <a:t>-</a:t>
            </a:r>
            <a:r>
              <a:rPr lang="fr-FR" sz="2200" u="sng" dirty="0" smtClean="0"/>
              <a:t>Classe entière</a:t>
            </a:r>
            <a:r>
              <a:rPr lang="fr-FR" sz="2200" dirty="0" smtClean="0"/>
              <a:t>: Co-animation</a:t>
            </a:r>
            <a:br>
              <a:rPr lang="fr-FR" sz="2200" dirty="0" smtClean="0"/>
            </a:br>
            <a:r>
              <a:rPr lang="fr-FR" sz="2200" dirty="0" smtClean="0"/>
              <a:t>l’enseignant est présent dans la classe avec l’assistant. Il peut notamment intervenir dans la régulation de la discipline et veiller à une bonne ambiance de travail. Les tâches peuvent êtres partagées selon les objectifs visés pour la séance. </a:t>
            </a:r>
            <a:br>
              <a:rPr lang="fr-FR" sz="2200" dirty="0" smtClean="0"/>
            </a:br>
            <a:r>
              <a:rPr lang="fr-FR" sz="2200" dirty="0"/>
              <a:t> </a:t>
            </a:r>
            <a:r>
              <a:rPr lang="fr-FR" sz="2200" dirty="0" smtClean="0"/>
              <a:t/>
            </a:r>
            <a:br>
              <a:rPr lang="fr-FR" sz="2200" dirty="0" smtClean="0"/>
            </a:br>
            <a:r>
              <a:rPr lang="fr-FR" sz="2200" dirty="0" smtClean="0"/>
              <a:t>-</a:t>
            </a:r>
            <a:r>
              <a:rPr lang="fr-FR" sz="2200" u="sng" dirty="0" smtClean="0"/>
              <a:t>Classe dédoublée</a:t>
            </a:r>
            <a:r>
              <a:rPr lang="fr-FR" sz="2200" dirty="0" smtClean="0"/>
              <a:t>: l’assistant prend en charge la moitié du groupe tandis que l’enseignant travaille avec l’autre moitié, en fonction des besoins des élèves et de la progression prévue.</a:t>
            </a:r>
            <a:r>
              <a:rPr lang="fr-FR" sz="2500" dirty="0" smtClean="0"/>
              <a:t> </a:t>
            </a:r>
            <a:br>
              <a:rPr lang="fr-FR" sz="2500" dirty="0" smtClean="0"/>
            </a:br>
            <a:endParaRPr lang="fr-FR" sz="2500" dirty="0"/>
          </a:p>
        </p:txBody>
      </p:sp>
    </p:spTree>
    <p:extLst>
      <p:ext uri="{BB962C8B-B14F-4D97-AF65-F5344CB8AC3E}">
        <p14:creationId xmlns:p14="http://schemas.microsoft.com/office/powerpoint/2010/main" val="24627578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4607" y="1249251"/>
            <a:ext cx="8596668" cy="4005329"/>
          </a:xfrm>
        </p:spPr>
        <p:txBody>
          <a:bodyPr>
            <a:normAutofit fontScale="90000"/>
          </a:bodyPr>
          <a:lstStyle/>
          <a:p>
            <a:r>
              <a:rPr lang="fr-FR" dirty="0" smtClean="0"/>
              <a:t/>
            </a:r>
            <a:br>
              <a:rPr lang="fr-FR" dirty="0" smtClean="0"/>
            </a:br>
            <a:r>
              <a:rPr lang="fr-FR" dirty="0" smtClean="0"/>
              <a:t>Il s’agira de veiller à une véritable collaboration avec l’assistant autour d’un projet, levier pédagogique pour une </a:t>
            </a:r>
            <a:r>
              <a:rPr lang="fr-FR" dirty="0" err="1" smtClean="0"/>
              <a:t>co</a:t>
            </a:r>
            <a:r>
              <a:rPr lang="fr-FR" dirty="0" smtClean="0"/>
              <a:t>-animation réussie et une mobilisation des élèves.</a:t>
            </a:r>
            <a:br>
              <a:rPr lang="fr-FR" dirty="0" smtClean="0"/>
            </a:br>
            <a:r>
              <a:rPr lang="fr-FR" dirty="0"/>
              <a:t/>
            </a:r>
            <a:br>
              <a:rPr lang="fr-FR" dirty="0"/>
            </a:br>
            <a:r>
              <a:rPr lang="fr-FR" dirty="0" smtClean="0"/>
              <a:t/>
            </a:r>
            <a:br>
              <a:rPr lang="fr-FR" dirty="0" smtClean="0"/>
            </a:br>
            <a:endParaRPr lang="fr-FR" dirty="0"/>
          </a:p>
        </p:txBody>
      </p:sp>
    </p:spTree>
    <p:extLst>
      <p:ext uri="{BB962C8B-B14F-4D97-AF65-F5344CB8AC3E}">
        <p14:creationId xmlns:p14="http://schemas.microsoft.com/office/powerpoint/2010/main" val="1756420633"/>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69</TotalTime>
  <Words>48</Words>
  <Application>Microsoft Office PowerPoint</Application>
  <PresentationFormat>Grand écran</PresentationFormat>
  <Paragraphs>7</Paragraphs>
  <Slides>6</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6</vt:i4>
      </vt:variant>
    </vt:vector>
  </HeadingPairs>
  <TitlesOfParts>
    <vt:vector size="10" baseType="lpstr">
      <vt:lpstr>Arial</vt:lpstr>
      <vt:lpstr>Trebuchet MS</vt:lpstr>
      <vt:lpstr>Wingdings 3</vt:lpstr>
      <vt:lpstr>Facette</vt:lpstr>
      <vt:lpstr>Atelier espagnol</vt:lpstr>
      <vt:lpstr>1- Exemples de collaboration réussie  -Projet  Canaries en 3ème européenne, mise en relation  de l’assitante avec un lycée avec pour finalité un voyage prévu en 2016.  -Projet pluridiciplinaire (Histoire, Histoire des Arts et Espagnol), voyage culturel à Barcelone  -Projet Saint Jacques de Compostelle en collaboration avec l’assitant de langue.  </vt:lpstr>
      <vt:lpstr>PROJET PÉDAGOGIQUE ET DÉMARCHE DE PROJET.  Travailler en projet, c’est rendre visible des finalités à court ou moyen terme, ainsi le travail prend tout son sens.   Un projet définit des objectifs précis et prévoit une production finale.   Toutefois, un projet pédagogique n’est pas réservé à des projets d’envergure, pluridisciplinaire. Petit ou grand, le projet pédagogique est un levier pédagogique visant la mobilisation des élèves. </vt:lpstr>
      <vt:lpstr>Cependant, des expériences négatives peuvent surgir, liées à la personnalité de l’assistant, manque de dynamisme etc..  Aussi, il semble important de prendre en compte la personnalité de l’assistant, ses centres d’intérêts.   Communiquer les thématiques choisies et les projets afin de guider l’assistant lors de temps d’échanges prévus afin de permettre un véritable travail en collaboration avec ce dernier.   Ne pas oublier que l’assistant n’est pas un enseignant mais une personne ressource, une plus-value pour l’enseignement des langues.</vt:lpstr>
      <vt:lpstr>2- Comment intégrer l’assistant aux séquences pédagogiques?  Modalités de travail:  -Classe entière: Co-animation l’enseignant est présent dans la classe avec l’assistant. Il peut notamment intervenir dans la régulation de la discipline et veiller à une bonne ambiance de travail. Les tâches peuvent êtres partagées selon les objectifs visés pour la séance.    -Classe dédoublée: l’assistant prend en charge la moitié du groupe tandis que l’enseignant travaille avec l’autre moitié, en fonction des besoins des élèves et de la progression prévue.  </vt:lpstr>
      <vt:lpstr> Il s’agira de veiller à une véritable collaboration avec l’assistant autour d’un projet, levier pédagogique pour une co-animation réussie et une mobilisation des élèves.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espagnol</dc:title>
  <dc:creator>mélina Praxelle</dc:creator>
  <cp:lastModifiedBy>mélina Praxelle</cp:lastModifiedBy>
  <cp:revision>8</cp:revision>
  <dcterms:created xsi:type="dcterms:W3CDTF">2015-10-02T23:55:00Z</dcterms:created>
  <dcterms:modified xsi:type="dcterms:W3CDTF">2015-10-03T01:04:03Z</dcterms:modified>
</cp:coreProperties>
</file>