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1" r:id="rId2"/>
    <p:sldId id="260" r:id="rId3"/>
    <p:sldId id="256" r:id="rId4"/>
    <p:sldId id="263" r:id="rId5"/>
    <p:sldId id="257" r:id="rId6"/>
    <p:sldId id="262" r:id="rId7"/>
    <p:sldId id="258" r:id="rId8"/>
    <p:sldId id="259" r:id="rId9"/>
    <p:sldId id="264" r:id="rId1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1" autoAdjust="0"/>
    <p:restoredTop sz="83871" autoAdjust="0"/>
  </p:normalViewPr>
  <p:slideViewPr>
    <p:cSldViewPr>
      <p:cViewPr varScale="1">
        <p:scale>
          <a:sx n="71" d="100"/>
          <a:sy n="71" d="100"/>
        </p:scale>
        <p:origin x="-136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86533A-636A-4A16-B116-8B00271F605A}" type="datetimeFigureOut">
              <a:rPr lang="fr-FR" smtClean="0"/>
              <a:pPr/>
              <a:t>05/10/2015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8073D9-FDCF-4B6F-B21A-7355FD61DBAD}"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C08073D9-FDCF-4B6F-B21A-7355FD61DBAD}" type="slidenum">
              <a:rPr lang="fr-FR" smtClean="0"/>
              <a:pPr/>
              <a:t>9</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1DA2D10D-BA7C-4215-84CB-1A8F022523AB}" type="datetimeFigureOut">
              <a:rPr lang="fr-FR" smtClean="0"/>
              <a:pPr/>
              <a:t>05/10/2015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8393B4D-0C1A-4898-90A7-10ED9395601E}"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DA2D10D-BA7C-4215-84CB-1A8F022523AB}" type="datetimeFigureOut">
              <a:rPr lang="fr-FR" smtClean="0"/>
              <a:pPr/>
              <a:t>05/10/2015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8393B4D-0C1A-4898-90A7-10ED9395601E}"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1DA2D10D-BA7C-4215-84CB-1A8F022523AB}" type="datetimeFigureOut">
              <a:rPr lang="fr-FR" smtClean="0"/>
              <a:pPr/>
              <a:t>05/10/2015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8393B4D-0C1A-4898-90A7-10ED9395601E}"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1DA2D10D-BA7C-4215-84CB-1A8F022523AB}" type="datetimeFigureOut">
              <a:rPr lang="fr-FR" smtClean="0"/>
              <a:pPr/>
              <a:t>05/10/2015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8393B4D-0C1A-4898-90A7-10ED9395601E}"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1DA2D10D-BA7C-4215-84CB-1A8F022523AB}" type="datetimeFigureOut">
              <a:rPr lang="fr-FR" smtClean="0"/>
              <a:pPr/>
              <a:t>05/10/2015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8393B4D-0C1A-4898-90A7-10ED9395601E}"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1DA2D10D-BA7C-4215-84CB-1A8F022523AB}" type="datetimeFigureOut">
              <a:rPr lang="fr-FR" smtClean="0"/>
              <a:pPr/>
              <a:t>05/10/2015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8393B4D-0C1A-4898-90A7-10ED9395601E}"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DA2D10D-BA7C-4215-84CB-1A8F022523AB}" type="datetimeFigureOut">
              <a:rPr lang="fr-FR" smtClean="0"/>
              <a:pPr/>
              <a:t>05/10/2015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8393B4D-0C1A-4898-90A7-10ED9395601E}"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DA2D10D-BA7C-4215-84CB-1A8F022523AB}" type="datetimeFigureOut">
              <a:rPr lang="fr-FR" smtClean="0"/>
              <a:pPr/>
              <a:t>05/10/2015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8393B4D-0C1A-4898-90A7-10ED9395601E}"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DA2D10D-BA7C-4215-84CB-1A8F022523AB}" type="datetimeFigureOut">
              <a:rPr lang="fr-FR" smtClean="0"/>
              <a:pPr/>
              <a:t>05/10/2015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8393B4D-0C1A-4898-90A7-10ED9395601E}"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DA2D10D-BA7C-4215-84CB-1A8F022523AB}" type="datetimeFigureOut">
              <a:rPr lang="fr-FR" smtClean="0"/>
              <a:pPr/>
              <a:t>05/10/2015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8393B4D-0C1A-4898-90A7-10ED9395601E}"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DA2D10D-BA7C-4215-84CB-1A8F022523AB}" type="datetimeFigureOut">
              <a:rPr lang="fr-FR" smtClean="0"/>
              <a:pPr/>
              <a:t>05/10/2015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8393B4D-0C1A-4898-90A7-10ED9395601E}"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A2D10D-BA7C-4215-84CB-1A8F022523AB}" type="datetimeFigureOut">
              <a:rPr lang="fr-FR" smtClean="0"/>
              <a:pPr/>
              <a:t>05/10/2015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393B4D-0C1A-4898-90A7-10ED9395601E}"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5674642"/>
          </a:xfrm>
        </p:spPr>
        <p:txBody>
          <a:bodyPr>
            <a:normAutofit/>
          </a:bodyPr>
          <a:lstStyle/>
          <a:p>
            <a:r>
              <a:rPr lang="fr-FR" b="1" dirty="0" smtClean="0"/>
              <a:t>Formation des assistants de langues vivantes étrangères</a:t>
            </a:r>
            <a:br>
              <a:rPr lang="fr-FR" b="1" dirty="0" smtClean="0"/>
            </a:br>
            <a:r>
              <a:rPr lang="fr-FR" b="1" dirty="0" smtClean="0"/>
              <a:t>jeudi 1</a:t>
            </a:r>
            <a:r>
              <a:rPr lang="fr-FR" b="1" baseline="30000" dirty="0" smtClean="0"/>
              <a:t>er</a:t>
            </a:r>
            <a:r>
              <a:rPr lang="fr-FR" b="1" dirty="0" smtClean="0"/>
              <a:t> octobre 2015</a:t>
            </a:r>
            <a:br>
              <a:rPr lang="fr-FR" b="1" dirty="0" smtClean="0"/>
            </a:br>
            <a:r>
              <a:rPr lang="fr-FR" b="1" dirty="0" smtClean="0"/>
              <a:t>Lycée Joseph Gaillard</a:t>
            </a:r>
            <a:endParaRPr lang="fr-FR" dirty="0"/>
          </a:p>
        </p:txBody>
      </p:sp>
      <p:pic>
        <p:nvPicPr>
          <p:cNvPr id="4" name="Espace réservé du contenu 3" descr="logo_sig2012.jpg"/>
          <p:cNvPicPr>
            <a:picLocks noGrp="1" noChangeAspect="1"/>
          </p:cNvPicPr>
          <p:nvPr>
            <p:ph idx="1"/>
          </p:nvPr>
        </p:nvPicPr>
        <p:blipFill>
          <a:blip r:embed="rId2" cstate="print"/>
          <a:stretch>
            <a:fillRect/>
          </a:stretch>
        </p:blipFill>
        <p:spPr>
          <a:xfrm>
            <a:off x="971600" y="404664"/>
            <a:ext cx="1143000" cy="933450"/>
          </a:xfr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99592" y="692696"/>
            <a:ext cx="7772400" cy="1152127"/>
          </a:xfrm>
        </p:spPr>
        <p:txBody>
          <a:bodyPr>
            <a:normAutofit/>
          </a:bodyPr>
          <a:lstStyle/>
          <a:p>
            <a:r>
              <a:rPr lang="fr-FR" b="1" dirty="0" smtClean="0"/>
              <a:t>Atelier 2</a:t>
            </a:r>
            <a:endParaRPr lang="fr-FR" b="1" dirty="0"/>
          </a:p>
        </p:txBody>
      </p:sp>
      <p:sp>
        <p:nvSpPr>
          <p:cNvPr id="3" name="Sous-titre 2"/>
          <p:cNvSpPr>
            <a:spLocks noGrp="1"/>
          </p:cNvSpPr>
          <p:nvPr>
            <p:ph type="subTitle" idx="1"/>
          </p:nvPr>
        </p:nvSpPr>
        <p:spPr/>
        <p:txBody>
          <a:bodyPr/>
          <a:lstStyle/>
          <a:p>
            <a:r>
              <a:rPr lang="fr-FR" b="1" dirty="0" smtClean="0"/>
              <a:t>Pour une intégration réussie</a:t>
            </a:r>
          </a:p>
          <a:p>
            <a:r>
              <a:rPr lang="fr-FR" b="1" dirty="0" smtClean="0"/>
              <a:t>de l’ALVE</a:t>
            </a:r>
          </a:p>
          <a:p>
            <a:r>
              <a:rPr lang="fr-FR" b="1" dirty="0" smtClean="0"/>
              <a:t>en LP et en SE</a:t>
            </a:r>
            <a:r>
              <a:rPr lang="fr-FR" dirty="0" smtClean="0"/>
              <a:t>P</a:t>
            </a:r>
            <a:endParaRPr lang="fr-FR" dirty="0"/>
          </a:p>
        </p:txBody>
      </p:sp>
      <p:pic>
        <p:nvPicPr>
          <p:cNvPr id="4" name="Image 3" descr="P1010184.JPG"/>
          <p:cNvPicPr>
            <a:picLocks noChangeAspect="1"/>
          </p:cNvPicPr>
          <p:nvPr/>
        </p:nvPicPr>
        <p:blipFill>
          <a:blip r:embed="rId2" cstate="print"/>
          <a:stretch>
            <a:fillRect/>
          </a:stretch>
        </p:blipFill>
        <p:spPr>
          <a:xfrm>
            <a:off x="3491880" y="2060848"/>
            <a:ext cx="2315749" cy="1736812"/>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noAutofit/>
          </a:bodyPr>
          <a:lstStyle/>
          <a:p>
            <a:pPr lvl="0" algn="l" fontAlgn="base">
              <a:spcAft>
                <a:spcPct val="0"/>
              </a:spcAft>
            </a:pPr>
            <a: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t/>
            </a:r>
            <a:b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br>
            <a:r>
              <a:rPr lang="fr-FR" sz="2000" b="1" dirty="0">
                <a:latin typeface="Comic Sans MS" pitchFamily="66" charset="0"/>
                <a:ea typeface="Calibri" pitchFamily="34" charset="0"/>
                <a:cs typeface="Times New Roman" pitchFamily="18" charset="0"/>
              </a:rPr>
              <a:t/>
            </a:r>
            <a:br>
              <a:rPr lang="fr-FR" sz="2000" b="1" dirty="0">
                <a:latin typeface="Comic Sans MS" pitchFamily="66" charset="0"/>
                <a:ea typeface="Calibri" pitchFamily="34" charset="0"/>
                <a:cs typeface="Times New Roman" pitchFamily="18" charset="0"/>
              </a:rPr>
            </a:br>
            <a:r>
              <a:rPr lang="fr-FR" sz="2000" b="1" dirty="0" smtClean="0">
                <a:latin typeface="Comic Sans MS" pitchFamily="66" charset="0"/>
                <a:ea typeface="Calibri" pitchFamily="34" charset="0"/>
                <a:cs typeface="Times New Roman" pitchFamily="18" charset="0"/>
              </a:rPr>
              <a:t/>
            </a:r>
            <a:br>
              <a:rPr lang="fr-FR" sz="2000" b="1" dirty="0" smtClean="0">
                <a:latin typeface="Comic Sans MS" pitchFamily="66" charset="0"/>
                <a:ea typeface="Calibri" pitchFamily="34" charset="0"/>
                <a:cs typeface="Times New Roman" pitchFamily="18" charset="0"/>
              </a:rPr>
            </a:br>
            <a:r>
              <a:rPr lang="fr-FR" sz="2000" b="1" dirty="0">
                <a:latin typeface="Comic Sans MS" pitchFamily="66" charset="0"/>
                <a:ea typeface="Calibri" pitchFamily="34" charset="0"/>
                <a:cs typeface="Times New Roman" pitchFamily="18" charset="0"/>
              </a:rPr>
              <a:t/>
            </a:r>
            <a:br>
              <a:rPr lang="fr-FR" sz="2000" b="1" dirty="0">
                <a:latin typeface="Comic Sans MS" pitchFamily="66" charset="0"/>
                <a:ea typeface="Calibri" pitchFamily="34" charset="0"/>
                <a:cs typeface="Times New Roman" pitchFamily="18" charset="0"/>
              </a:rPr>
            </a:br>
            <a:r>
              <a:rPr lang="fr-FR" sz="2000" b="1" dirty="0" smtClean="0">
                <a:latin typeface="Comic Sans MS" pitchFamily="66" charset="0"/>
                <a:ea typeface="Calibri" pitchFamily="34" charset="0"/>
                <a:cs typeface="Times New Roman" pitchFamily="18" charset="0"/>
              </a:rPr>
              <a:t/>
            </a:r>
            <a:br>
              <a:rPr lang="fr-FR" sz="2000" b="1" dirty="0" smtClean="0">
                <a:latin typeface="Comic Sans MS" pitchFamily="66" charset="0"/>
                <a:ea typeface="Calibri" pitchFamily="34" charset="0"/>
                <a:cs typeface="Times New Roman" pitchFamily="18" charset="0"/>
              </a:rPr>
            </a:br>
            <a:r>
              <a:rPr lang="fr-FR" sz="2000" b="1" dirty="0">
                <a:latin typeface="Comic Sans MS" pitchFamily="66" charset="0"/>
                <a:ea typeface="Calibri" pitchFamily="34" charset="0"/>
                <a:cs typeface="Times New Roman" pitchFamily="18" charset="0"/>
              </a:rPr>
              <a:t/>
            </a:r>
            <a:br>
              <a:rPr lang="fr-FR" sz="2000" b="1" dirty="0">
                <a:latin typeface="Comic Sans MS" pitchFamily="66" charset="0"/>
                <a:ea typeface="Calibri" pitchFamily="34" charset="0"/>
                <a:cs typeface="Times New Roman" pitchFamily="18" charset="0"/>
              </a:rPr>
            </a:br>
            <a:r>
              <a:rPr lang="fr-FR" sz="2000" b="1" dirty="0" smtClean="0">
                <a:latin typeface="Comic Sans MS" pitchFamily="66" charset="0"/>
                <a:ea typeface="Calibri" pitchFamily="34" charset="0"/>
                <a:cs typeface="Times New Roman" pitchFamily="18" charset="0"/>
              </a:rPr>
              <a:t/>
            </a:r>
            <a:br>
              <a:rPr lang="fr-FR" sz="2000" b="1" dirty="0" smtClean="0">
                <a:latin typeface="Comic Sans MS" pitchFamily="66" charset="0"/>
                <a:ea typeface="Calibri" pitchFamily="34" charset="0"/>
                <a:cs typeface="Times New Roman" pitchFamily="18" charset="0"/>
              </a:rPr>
            </a:br>
            <a:r>
              <a:rPr lang="fr-FR" sz="2000" b="1" dirty="0">
                <a:latin typeface="Comic Sans MS" pitchFamily="66" charset="0"/>
                <a:ea typeface="Calibri" pitchFamily="34" charset="0"/>
                <a:cs typeface="Times New Roman" pitchFamily="18" charset="0"/>
              </a:rPr>
              <a:t/>
            </a:r>
            <a:br>
              <a:rPr lang="fr-FR" sz="2000" b="1" dirty="0">
                <a:latin typeface="Comic Sans MS" pitchFamily="66" charset="0"/>
                <a:ea typeface="Calibri" pitchFamily="34" charset="0"/>
                <a:cs typeface="Times New Roman" pitchFamily="18" charset="0"/>
              </a:rPr>
            </a:br>
            <a:r>
              <a:rPr lang="fr-FR" sz="2000" b="1" dirty="0" smtClean="0">
                <a:latin typeface="Comic Sans MS" pitchFamily="66" charset="0"/>
                <a:ea typeface="Calibri" pitchFamily="34" charset="0"/>
                <a:cs typeface="Times New Roman" pitchFamily="18" charset="0"/>
              </a:rPr>
              <a:t/>
            </a:r>
            <a:br>
              <a:rPr lang="fr-FR" sz="2000" b="1" dirty="0" smtClean="0">
                <a:latin typeface="Comic Sans MS" pitchFamily="66" charset="0"/>
                <a:ea typeface="Calibri" pitchFamily="34" charset="0"/>
                <a:cs typeface="Times New Roman" pitchFamily="18" charset="0"/>
              </a:rPr>
            </a:br>
            <a:r>
              <a:rPr lang="fr-FR" sz="2000" b="1" dirty="0">
                <a:latin typeface="Comic Sans MS" pitchFamily="66" charset="0"/>
                <a:ea typeface="Calibri" pitchFamily="34" charset="0"/>
                <a:cs typeface="Times New Roman" pitchFamily="18" charset="0"/>
              </a:rPr>
              <a:t/>
            </a:r>
            <a:br>
              <a:rPr lang="fr-FR" sz="2000" b="1" dirty="0">
                <a:latin typeface="Comic Sans MS" pitchFamily="66" charset="0"/>
                <a:ea typeface="Calibri" pitchFamily="34" charset="0"/>
                <a:cs typeface="Times New Roman" pitchFamily="18" charset="0"/>
              </a:rPr>
            </a:br>
            <a:r>
              <a:rPr lang="fr-FR" sz="2000" b="1" dirty="0" smtClean="0">
                <a:latin typeface="Comic Sans MS" pitchFamily="66" charset="0"/>
                <a:ea typeface="Calibri" pitchFamily="34" charset="0"/>
                <a:cs typeface="Times New Roman" pitchFamily="18" charset="0"/>
              </a:rPr>
              <a:t/>
            </a:r>
            <a:br>
              <a:rPr lang="fr-FR" sz="2000" b="1" dirty="0" smtClean="0">
                <a:latin typeface="Comic Sans MS" pitchFamily="66" charset="0"/>
                <a:ea typeface="Calibri" pitchFamily="34" charset="0"/>
                <a:cs typeface="Times New Roman" pitchFamily="18" charset="0"/>
              </a:rPr>
            </a:br>
            <a:r>
              <a:rPr lang="fr-FR" sz="2000" b="1" dirty="0">
                <a:latin typeface="Comic Sans MS" pitchFamily="66" charset="0"/>
                <a:ea typeface="Calibri" pitchFamily="34" charset="0"/>
                <a:cs typeface="Times New Roman" pitchFamily="18" charset="0"/>
              </a:rPr>
              <a:t/>
            </a:r>
            <a:br>
              <a:rPr lang="fr-FR" sz="2000" b="1" dirty="0">
                <a:latin typeface="Comic Sans MS" pitchFamily="66" charset="0"/>
                <a:ea typeface="Calibri" pitchFamily="34" charset="0"/>
                <a:cs typeface="Times New Roman" pitchFamily="18" charset="0"/>
              </a:rPr>
            </a:br>
            <a:r>
              <a:rPr lang="fr-FR" sz="2000" b="1" dirty="0" smtClean="0">
                <a:latin typeface="Comic Sans MS" pitchFamily="66" charset="0"/>
                <a:ea typeface="Calibri" pitchFamily="34" charset="0"/>
                <a:cs typeface="Times New Roman" pitchFamily="18" charset="0"/>
              </a:rPr>
              <a:t/>
            </a:r>
            <a:br>
              <a:rPr lang="fr-FR" sz="2000" b="1" dirty="0" smtClean="0">
                <a:latin typeface="Comic Sans MS" pitchFamily="66" charset="0"/>
                <a:ea typeface="Calibri" pitchFamily="34" charset="0"/>
                <a:cs typeface="Times New Roman" pitchFamily="18" charset="0"/>
              </a:rPr>
            </a:br>
            <a:r>
              <a:rPr lang="fr-FR" sz="2000" b="1" dirty="0">
                <a:latin typeface="Comic Sans MS" pitchFamily="66" charset="0"/>
                <a:ea typeface="Calibri" pitchFamily="34" charset="0"/>
                <a:cs typeface="Times New Roman" pitchFamily="18" charset="0"/>
              </a:rPr>
              <a:t/>
            </a:r>
            <a:br>
              <a:rPr lang="fr-FR" sz="2000" b="1" dirty="0">
                <a:latin typeface="Comic Sans MS" pitchFamily="66" charset="0"/>
                <a:ea typeface="Calibri" pitchFamily="34" charset="0"/>
                <a:cs typeface="Times New Roman" pitchFamily="18" charset="0"/>
              </a:rPr>
            </a:br>
            <a:r>
              <a:rPr lang="fr-FR" sz="2000" b="1" dirty="0" smtClean="0">
                <a:latin typeface="Comic Sans MS" pitchFamily="66" charset="0"/>
                <a:ea typeface="Calibri" pitchFamily="34" charset="0"/>
                <a:cs typeface="Times New Roman" pitchFamily="18" charset="0"/>
              </a:rPr>
              <a:t/>
            </a:r>
            <a:br>
              <a:rPr lang="fr-FR" sz="2000" b="1" dirty="0" smtClean="0">
                <a:latin typeface="Comic Sans MS" pitchFamily="66" charset="0"/>
                <a:ea typeface="Calibri" pitchFamily="34" charset="0"/>
                <a:cs typeface="Times New Roman" pitchFamily="18" charset="0"/>
              </a:rPr>
            </a:br>
            <a:r>
              <a:rPr lang="fr-FR" sz="2000" b="1" dirty="0">
                <a:latin typeface="Comic Sans MS" pitchFamily="66" charset="0"/>
                <a:ea typeface="Calibri" pitchFamily="34" charset="0"/>
                <a:cs typeface="Times New Roman" pitchFamily="18" charset="0"/>
              </a:rPr>
              <a:t/>
            </a:r>
            <a:br>
              <a:rPr lang="fr-FR" sz="2000" b="1" dirty="0">
                <a:latin typeface="Comic Sans MS" pitchFamily="66" charset="0"/>
                <a:ea typeface="Calibri" pitchFamily="34" charset="0"/>
                <a:cs typeface="Times New Roman" pitchFamily="18" charset="0"/>
              </a:rPr>
            </a:br>
            <a:r>
              <a:rPr lang="fr-FR" sz="2000" b="1" dirty="0" smtClean="0">
                <a:latin typeface="Comic Sans MS" pitchFamily="66" charset="0"/>
                <a:ea typeface="Calibri" pitchFamily="34" charset="0"/>
                <a:cs typeface="Times New Roman" pitchFamily="18" charset="0"/>
              </a:rPr>
              <a:t/>
            </a:r>
            <a:br>
              <a:rPr lang="fr-FR" sz="2000" b="1" dirty="0" smtClean="0">
                <a:latin typeface="Comic Sans MS" pitchFamily="66" charset="0"/>
                <a:ea typeface="Calibri" pitchFamily="34" charset="0"/>
                <a:cs typeface="Times New Roman" pitchFamily="18" charset="0"/>
              </a:rPr>
            </a:br>
            <a:r>
              <a:rPr lang="fr-FR" sz="2000" b="1" dirty="0">
                <a:latin typeface="Comic Sans MS" pitchFamily="66" charset="0"/>
                <a:ea typeface="Calibri" pitchFamily="34" charset="0"/>
                <a:cs typeface="Times New Roman" pitchFamily="18" charset="0"/>
              </a:rPr>
              <a:t/>
            </a:r>
            <a:br>
              <a:rPr lang="fr-FR" sz="2000" b="1" dirty="0">
                <a:latin typeface="Comic Sans MS" pitchFamily="66" charset="0"/>
                <a:ea typeface="Calibri" pitchFamily="34" charset="0"/>
                <a:cs typeface="Times New Roman" pitchFamily="18" charset="0"/>
              </a:rPr>
            </a:br>
            <a:r>
              <a:rPr lang="fr-FR" sz="2000" b="1" dirty="0" smtClean="0">
                <a:latin typeface="Comic Sans MS" pitchFamily="66" charset="0"/>
                <a:ea typeface="Calibri" pitchFamily="34" charset="0"/>
                <a:cs typeface="Times New Roman" pitchFamily="18" charset="0"/>
              </a:rPr>
              <a:t/>
            </a:r>
            <a:br>
              <a:rPr lang="fr-FR" sz="2000" b="1" dirty="0" smtClean="0">
                <a:latin typeface="Comic Sans MS" pitchFamily="66" charset="0"/>
                <a:ea typeface="Calibri" pitchFamily="34" charset="0"/>
                <a:cs typeface="Times New Roman" pitchFamily="18" charset="0"/>
              </a:rPr>
            </a:br>
            <a: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t>Vous accueillez un assistant dans votre </a:t>
            </a:r>
            <a:r>
              <a:rPr lang="fr-FR" sz="2000" b="1" dirty="0">
                <a:ea typeface="Calibri" pitchFamily="34" charset="0"/>
                <a:cs typeface="Times New Roman" pitchFamily="18" charset="0"/>
              </a:rPr>
              <a:t>é</a:t>
            </a:r>
            <a: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t>tablissement</a:t>
            </a:r>
            <a:r>
              <a:rPr lang="fr-FR" sz="2000" b="1" dirty="0">
                <a:ea typeface="Calibri" pitchFamily="34" charset="0"/>
                <a:cs typeface="Times New Roman" pitchFamily="18" charset="0"/>
              </a:rPr>
              <a:t> </a:t>
            </a:r>
            <a:r>
              <a:rPr kumimoji="0" lang="fr-FR" sz="2000" b="0" i="0" u="none" strike="noStrike" cap="none" normalizeH="0" dirty="0" smtClean="0">
                <a:ln>
                  <a:noFill/>
                </a:ln>
                <a:solidFill>
                  <a:schemeClr val="tx1"/>
                </a:solidFill>
                <a:effectLst/>
                <a:latin typeface="Arial" pitchFamily="34" charset="0"/>
                <a:cs typeface="Arial" pitchFamily="34" charset="0"/>
              </a:rPr>
              <a:t/>
            </a:r>
            <a:br>
              <a:rPr kumimoji="0" lang="fr-FR" sz="2000" b="0" i="0" u="none" strike="noStrike" cap="none" normalizeH="0" dirty="0" smtClean="0">
                <a:ln>
                  <a:noFill/>
                </a:ln>
                <a:solidFill>
                  <a:schemeClr val="tx1"/>
                </a:solidFill>
                <a:effectLst/>
                <a:latin typeface="Arial" pitchFamily="34" charset="0"/>
                <a:cs typeface="Arial" pitchFamily="34" charset="0"/>
              </a:rPr>
            </a:br>
            <a:r>
              <a:rPr kumimoji="0" lang="fr-FR" sz="2000" b="0" i="0" u="none" strike="noStrike" cap="none" normalizeH="0" dirty="0" smtClean="0">
                <a:ln>
                  <a:noFill/>
                </a:ln>
                <a:solidFill>
                  <a:schemeClr val="tx1"/>
                </a:solidFill>
                <a:effectLst/>
                <a:latin typeface="Arial" pitchFamily="34" charset="0"/>
                <a:cs typeface="Arial" pitchFamily="34" charset="0"/>
              </a:rPr>
              <a:t/>
            </a:r>
            <a:br>
              <a:rPr kumimoji="0" lang="fr-FR" sz="2000" b="0" i="0" u="none" strike="noStrike" cap="none" normalizeH="0" dirty="0" smtClean="0">
                <a:ln>
                  <a:noFill/>
                </a:ln>
                <a:solidFill>
                  <a:schemeClr val="tx1"/>
                </a:solidFill>
                <a:effectLst/>
                <a:latin typeface="Arial" pitchFamily="34" charset="0"/>
                <a:cs typeface="Arial" pitchFamily="34" charset="0"/>
              </a:rPr>
            </a:br>
            <a:r>
              <a:rPr lang="fr-FR" sz="2000" dirty="0" smtClean="0">
                <a:latin typeface="Arial" pitchFamily="34" charset="0"/>
                <a:cs typeface="Arial" pitchFamily="34" charset="0"/>
              </a:rPr>
              <a:t>1-</a:t>
            </a:r>
            <a: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t>Comment organisez- vous la semaine d</a:t>
            </a:r>
            <a:r>
              <a:rPr lang="fr-FR" sz="2000" b="1" dirty="0">
                <a:ea typeface="Calibri" pitchFamily="34" charset="0"/>
                <a:cs typeface="Times New Roman" pitchFamily="18" charset="0"/>
              </a:rPr>
              <a:t>’</a:t>
            </a:r>
            <a: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t>observation</a:t>
            </a:r>
            <a:r>
              <a:rPr lang="fr-FR" sz="2000" b="1" dirty="0">
                <a:ea typeface="Calibri" pitchFamily="34" charset="0"/>
                <a:cs typeface="Times New Roman" pitchFamily="18" charset="0"/>
              </a:rPr>
              <a:t> </a:t>
            </a:r>
            <a: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t>? </a:t>
            </a:r>
            <a:r>
              <a:rPr kumimoji="0" lang="fr-FR" sz="2000" b="0" i="0" u="none" strike="noStrike" cap="none" normalizeH="0" dirty="0" smtClean="0">
                <a:ln>
                  <a:noFill/>
                </a:ln>
                <a:solidFill>
                  <a:schemeClr val="tx1"/>
                </a:solidFill>
                <a:effectLst/>
                <a:latin typeface="Arial" pitchFamily="34" charset="0"/>
                <a:cs typeface="Arial" pitchFamily="34" charset="0"/>
              </a:rPr>
              <a:t/>
            </a:r>
            <a:br>
              <a:rPr kumimoji="0" lang="fr-FR" sz="2000" b="0" i="0" u="none" strike="noStrike" cap="none" normalizeH="0" dirty="0" smtClean="0">
                <a:ln>
                  <a:noFill/>
                </a:ln>
                <a:solidFill>
                  <a:schemeClr val="tx1"/>
                </a:solidFill>
                <a:effectLst/>
                <a:latin typeface="Arial" pitchFamily="34" charset="0"/>
                <a:cs typeface="Arial" pitchFamily="34" charset="0"/>
              </a:rPr>
            </a:br>
            <a:r>
              <a:rPr kumimoji="0" lang="fr-FR" sz="2000" b="0" i="0" u="none" strike="noStrike" cap="none" normalizeH="0" dirty="0" smtClean="0">
                <a:ln>
                  <a:noFill/>
                </a:ln>
                <a:solidFill>
                  <a:schemeClr val="tx1"/>
                </a:solidFill>
                <a:effectLst/>
                <a:latin typeface="Arial" pitchFamily="34" charset="0"/>
                <a:cs typeface="Arial" pitchFamily="34" charset="0"/>
              </a:rPr>
              <a:t/>
            </a:r>
            <a:br>
              <a:rPr kumimoji="0" lang="fr-FR" sz="2000" b="0" i="0" u="none" strike="noStrike" cap="none" normalizeH="0" dirty="0" smtClean="0">
                <a:ln>
                  <a:noFill/>
                </a:ln>
                <a:solidFill>
                  <a:schemeClr val="tx1"/>
                </a:solidFill>
                <a:effectLst/>
                <a:latin typeface="Arial" pitchFamily="34" charset="0"/>
                <a:cs typeface="Arial" pitchFamily="34" charset="0"/>
              </a:rPr>
            </a:br>
            <a:r>
              <a:rPr kumimoji="0" lang="fr-FR" sz="2000" b="0" i="0" u="none" strike="noStrike" cap="none" normalizeH="0" dirty="0" smtClean="0">
                <a:ln>
                  <a:noFill/>
                </a:ln>
                <a:solidFill>
                  <a:schemeClr val="tx1"/>
                </a:solidFill>
                <a:effectLst/>
                <a:latin typeface="Arial" pitchFamily="34" charset="0"/>
                <a:cs typeface="Arial" pitchFamily="34" charset="0"/>
              </a:rPr>
              <a:t>2-</a:t>
            </a:r>
            <a: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t>Comment int</a:t>
            </a:r>
            <a:r>
              <a:rPr lang="fr-FR" sz="2000" b="1" dirty="0">
                <a:ea typeface="Calibri" pitchFamily="34" charset="0"/>
                <a:cs typeface="Times New Roman" pitchFamily="18" charset="0"/>
              </a:rPr>
              <a:t>é</a:t>
            </a:r>
            <a: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t>grez vous l</a:t>
            </a:r>
            <a:r>
              <a:rPr lang="fr-FR" sz="2000" b="1" dirty="0">
                <a:ea typeface="Calibri" pitchFamily="34" charset="0"/>
                <a:cs typeface="Times New Roman" pitchFamily="18" charset="0"/>
              </a:rPr>
              <a:t>’</a:t>
            </a:r>
            <a: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t>assistant dans votre projet ou dans </a:t>
            </a:r>
            <a:b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br>
            <a: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t>votre s</a:t>
            </a:r>
            <a:r>
              <a:rPr lang="fr-FR" sz="2000" b="1" dirty="0">
                <a:ea typeface="Calibri" pitchFamily="34" charset="0"/>
                <a:cs typeface="Times New Roman" pitchFamily="18" charset="0"/>
              </a:rPr>
              <a:t>é</a:t>
            </a:r>
            <a: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t>quence en cours au regard du cahier des charges?</a:t>
            </a:r>
            <a:r>
              <a:rPr kumimoji="0" lang="fr-FR" sz="2000" b="0" i="0" u="none" strike="noStrike" cap="none" normalizeH="0" dirty="0" smtClean="0">
                <a:ln>
                  <a:noFill/>
                </a:ln>
                <a:solidFill>
                  <a:schemeClr val="tx1"/>
                </a:solidFill>
                <a:effectLst/>
                <a:latin typeface="Arial" pitchFamily="34" charset="0"/>
                <a:cs typeface="Arial" pitchFamily="34" charset="0"/>
              </a:rPr>
              <a:t/>
            </a:r>
            <a:br>
              <a:rPr kumimoji="0" lang="fr-FR" sz="2000" b="0" i="0" u="none" strike="noStrike" cap="none" normalizeH="0" dirty="0" smtClean="0">
                <a:ln>
                  <a:noFill/>
                </a:ln>
                <a:solidFill>
                  <a:schemeClr val="tx1"/>
                </a:solidFill>
                <a:effectLst/>
                <a:latin typeface="Arial" pitchFamily="34" charset="0"/>
                <a:cs typeface="Arial" pitchFamily="34" charset="0"/>
              </a:rPr>
            </a:br>
            <a:r>
              <a:rPr kumimoji="0" lang="fr-FR" sz="2000" b="0" i="0" u="none" strike="noStrike" cap="none" normalizeH="0" dirty="0" smtClean="0">
                <a:ln>
                  <a:noFill/>
                </a:ln>
                <a:solidFill>
                  <a:schemeClr val="tx1"/>
                </a:solidFill>
                <a:effectLst/>
                <a:latin typeface="Arial" pitchFamily="34" charset="0"/>
                <a:cs typeface="Arial" pitchFamily="34" charset="0"/>
              </a:rPr>
              <a:t/>
            </a:r>
            <a:br>
              <a:rPr kumimoji="0" lang="fr-FR" sz="2000" b="0" i="0" u="none" strike="noStrike" cap="none" normalizeH="0" dirty="0" smtClean="0">
                <a:ln>
                  <a:noFill/>
                </a:ln>
                <a:solidFill>
                  <a:schemeClr val="tx1"/>
                </a:solidFill>
                <a:effectLst/>
                <a:latin typeface="Arial" pitchFamily="34" charset="0"/>
                <a:cs typeface="Arial" pitchFamily="34" charset="0"/>
              </a:rPr>
            </a:br>
            <a: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t>Votre r</a:t>
            </a:r>
            <a:r>
              <a:rPr lang="fr-FR" sz="2000" b="1" dirty="0">
                <a:ea typeface="Calibri" pitchFamily="34" charset="0"/>
                <a:cs typeface="Times New Roman" pitchFamily="18" charset="0"/>
              </a:rPr>
              <a:t>é</a:t>
            </a:r>
            <a: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t>flexion s</a:t>
            </a:r>
            <a:r>
              <a:rPr lang="fr-FR" sz="2000" b="1" dirty="0">
                <a:ea typeface="Calibri" pitchFamily="34" charset="0"/>
                <a:cs typeface="Times New Roman" pitchFamily="18" charset="0"/>
              </a:rPr>
              <a:t>’</a:t>
            </a:r>
            <a: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t>appuiera sur vos diff</a:t>
            </a:r>
            <a:r>
              <a:rPr lang="fr-FR" sz="2000" b="1" dirty="0">
                <a:ea typeface="Calibri" pitchFamily="34" charset="0"/>
                <a:cs typeface="Times New Roman" pitchFamily="18" charset="0"/>
              </a:rPr>
              <a:t>é</a:t>
            </a:r>
            <a: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t>rentes exp</a:t>
            </a:r>
            <a:r>
              <a:rPr lang="fr-FR" sz="2000" b="1" dirty="0">
                <a:ea typeface="Calibri" pitchFamily="34" charset="0"/>
                <a:cs typeface="Times New Roman" pitchFamily="18" charset="0"/>
              </a:rPr>
              <a:t>é</a:t>
            </a:r>
            <a: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t>riences  et votre production prendra la forme d</a:t>
            </a:r>
            <a:r>
              <a:rPr lang="fr-FR" sz="2000" b="1" dirty="0">
                <a:ea typeface="Calibri" pitchFamily="34" charset="0"/>
                <a:cs typeface="Times New Roman" pitchFamily="18" charset="0"/>
              </a:rPr>
              <a:t>’</a:t>
            </a:r>
            <a: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t>un diaporama reprenant les </a:t>
            </a:r>
            <a:r>
              <a:rPr lang="fr-FR" sz="2000" b="1" dirty="0">
                <a:ea typeface="Calibri" pitchFamily="34" charset="0"/>
                <a:cs typeface="Times New Roman" pitchFamily="18" charset="0"/>
              </a:rPr>
              <a:t>é</a:t>
            </a:r>
            <a: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t>l</a:t>
            </a:r>
            <a:r>
              <a:rPr lang="fr-FR" sz="2000" b="1" dirty="0">
                <a:ea typeface="Calibri" pitchFamily="34" charset="0"/>
                <a:cs typeface="Times New Roman" pitchFamily="18" charset="0"/>
              </a:rPr>
              <a:t>é</a:t>
            </a:r>
            <a: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t>ments essentiels pour une int</a:t>
            </a:r>
            <a:r>
              <a:rPr lang="fr-FR" sz="2000" b="1" dirty="0">
                <a:ea typeface="Calibri" pitchFamily="34" charset="0"/>
                <a:cs typeface="Times New Roman" pitchFamily="18" charset="0"/>
              </a:rPr>
              <a:t>é</a:t>
            </a:r>
            <a: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t>gration r</a:t>
            </a:r>
            <a:r>
              <a:rPr lang="fr-FR" sz="2000" b="1" dirty="0" smtClean="0">
                <a:ea typeface="Calibri" pitchFamily="34" charset="0"/>
                <a:cs typeface="Times New Roman" pitchFamily="18" charset="0"/>
              </a:rPr>
              <a:t>é</a:t>
            </a:r>
            <a: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t>ussie.</a:t>
            </a:r>
            <a:b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br>
            <a:r>
              <a:rPr lang="fr-FR" sz="2000" b="1" dirty="0">
                <a:latin typeface="Comic Sans MS" pitchFamily="66" charset="0"/>
                <a:ea typeface="Calibri" pitchFamily="34" charset="0"/>
                <a:cs typeface="Times New Roman" pitchFamily="18" charset="0"/>
              </a:rPr>
              <a:t/>
            </a:r>
            <a:br>
              <a:rPr lang="fr-FR" sz="2000" b="1" dirty="0">
                <a:latin typeface="Comic Sans MS" pitchFamily="66" charset="0"/>
                <a:ea typeface="Calibri" pitchFamily="34" charset="0"/>
                <a:cs typeface="Times New Roman" pitchFamily="18" charset="0"/>
              </a:rPr>
            </a:br>
            <a:r>
              <a:rPr lang="fr-FR" sz="2000" b="1" dirty="0" smtClean="0">
                <a:latin typeface="Comic Sans MS" pitchFamily="66" charset="0"/>
                <a:ea typeface="Calibri" pitchFamily="34" charset="0"/>
                <a:cs typeface="Times New Roman" pitchFamily="18" charset="0"/>
              </a:rPr>
              <a:t/>
            </a:r>
            <a:br>
              <a:rPr lang="fr-FR" sz="2000" b="1" dirty="0" smtClean="0">
                <a:latin typeface="Comic Sans MS" pitchFamily="66" charset="0"/>
                <a:ea typeface="Calibri" pitchFamily="34" charset="0"/>
                <a:cs typeface="Times New Roman" pitchFamily="18" charset="0"/>
              </a:rPr>
            </a:br>
            <a: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t/>
            </a:r>
            <a:br>
              <a:rPr kumimoji="0" lang="fr-FR" sz="2000" b="1" i="0" u="none" strike="noStrike" cap="none" normalizeH="0" dirty="0" smtClean="0">
                <a:ln>
                  <a:noFill/>
                </a:ln>
                <a:solidFill>
                  <a:schemeClr val="tx1"/>
                </a:solidFill>
                <a:effectLst/>
                <a:latin typeface="Comic Sans MS" pitchFamily="66" charset="0"/>
                <a:ea typeface="Calibri" pitchFamily="34" charset="0"/>
                <a:cs typeface="Times New Roman" pitchFamily="18" charset="0"/>
              </a:rPr>
            </a:br>
            <a:r>
              <a:rPr lang="fr-FR" sz="2000" b="1" dirty="0">
                <a:latin typeface="Comic Sans MS" pitchFamily="66" charset="0"/>
                <a:ea typeface="Calibri" pitchFamily="34" charset="0"/>
                <a:cs typeface="Times New Roman" pitchFamily="18" charset="0"/>
              </a:rPr>
              <a:t/>
            </a:r>
            <a:br>
              <a:rPr lang="fr-FR" sz="2000" b="1" dirty="0">
                <a:latin typeface="Comic Sans MS" pitchFamily="66" charset="0"/>
                <a:ea typeface="Calibri" pitchFamily="34" charset="0"/>
                <a:cs typeface="Times New Roman" pitchFamily="18" charset="0"/>
              </a:rPr>
            </a:br>
            <a:r>
              <a:rPr lang="fr-FR" sz="2000" b="1" dirty="0" smtClean="0">
                <a:latin typeface="Comic Sans MS" pitchFamily="66" charset="0"/>
                <a:ea typeface="Calibri" pitchFamily="34" charset="0"/>
                <a:cs typeface="Times New Roman" pitchFamily="18" charset="0"/>
              </a:rPr>
              <a:t/>
            </a:r>
            <a:br>
              <a:rPr lang="fr-FR" sz="2000" b="1" dirty="0" smtClean="0">
                <a:latin typeface="Comic Sans MS" pitchFamily="66" charset="0"/>
                <a:ea typeface="Calibri" pitchFamily="34" charset="0"/>
                <a:cs typeface="Times New Roman" pitchFamily="18" charset="0"/>
              </a:rPr>
            </a:br>
            <a:r>
              <a:rPr lang="fr-FR" sz="2000" b="1" dirty="0">
                <a:latin typeface="Comic Sans MS" pitchFamily="66" charset="0"/>
                <a:ea typeface="Calibri" pitchFamily="34" charset="0"/>
                <a:cs typeface="Times New Roman" pitchFamily="18" charset="0"/>
              </a:rPr>
              <a:t/>
            </a:r>
            <a:br>
              <a:rPr lang="fr-FR" sz="2000" b="1" dirty="0">
                <a:latin typeface="Comic Sans MS" pitchFamily="66" charset="0"/>
                <a:ea typeface="Calibri" pitchFamily="34" charset="0"/>
                <a:cs typeface="Times New Roman" pitchFamily="18" charset="0"/>
              </a:rPr>
            </a:br>
            <a:endParaRPr lang="fr-FR"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35696" y="2060848"/>
            <a:ext cx="6336703" cy="1569660"/>
          </a:xfrm>
          <a:prstGeom prst="rect">
            <a:avLst/>
          </a:prstGeom>
        </p:spPr>
        <p:txBody>
          <a:bodyPr wrap="square">
            <a:spAutoFit/>
          </a:bodyPr>
          <a:lstStyle/>
          <a:p>
            <a:pPr algn="ctr"/>
            <a:r>
              <a:rPr lang="fr-FR" sz="4800" b="1" dirty="0" smtClean="0"/>
              <a:t>La semaine d’observation</a:t>
            </a:r>
            <a:endParaRPr lang="fr-FR" sz="48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7584" y="548680"/>
            <a:ext cx="7128792" cy="504056"/>
          </a:xfrm>
        </p:spPr>
        <p:txBody>
          <a:bodyPr>
            <a:noAutofit/>
          </a:bodyPr>
          <a:lstStyle/>
          <a:p>
            <a:r>
              <a:rPr lang="fr-FR" dirty="0" smtClean="0"/>
              <a:t/>
            </a:r>
            <a:br>
              <a:rPr lang="fr-FR" dirty="0" smtClean="0"/>
            </a:br>
            <a:r>
              <a:rPr lang="fr-FR" dirty="0"/>
              <a:t/>
            </a:r>
            <a:br>
              <a:rPr lang="fr-FR" dirty="0"/>
            </a:br>
            <a:r>
              <a:rPr lang="fr-FR" dirty="0" smtClean="0"/>
              <a:t/>
            </a:r>
            <a:br>
              <a:rPr lang="fr-FR" dirty="0" smtClean="0"/>
            </a:br>
            <a:r>
              <a:rPr lang="fr-FR" dirty="0"/>
              <a:t/>
            </a:r>
            <a:br>
              <a:rPr lang="fr-FR" dirty="0"/>
            </a:br>
            <a:r>
              <a:rPr lang="fr-FR" dirty="0" smtClean="0"/>
              <a:t/>
            </a:r>
            <a:br>
              <a:rPr lang="fr-FR" dirty="0" smtClean="0"/>
            </a:br>
            <a:r>
              <a:rPr lang="fr-FR" dirty="0" smtClean="0"/>
              <a:t/>
            </a:r>
            <a:br>
              <a:rPr lang="fr-FR" dirty="0" smtClean="0"/>
            </a:br>
            <a:r>
              <a:rPr lang="fr-FR" dirty="0" smtClean="0"/>
              <a:t> </a:t>
            </a:r>
            <a:br>
              <a:rPr lang="fr-FR" dirty="0" smtClean="0"/>
            </a:br>
            <a:r>
              <a:rPr lang="fr-FR" dirty="0" smtClean="0"/>
              <a:t/>
            </a:r>
            <a:br>
              <a:rPr lang="fr-FR" dirty="0" smtClean="0"/>
            </a:br>
            <a:r>
              <a:rPr lang="fr-FR" dirty="0"/>
              <a:t/>
            </a:r>
            <a:br>
              <a:rPr lang="fr-FR" dirty="0"/>
            </a:br>
            <a:endParaRPr lang="fr-FR" dirty="0"/>
          </a:p>
        </p:txBody>
      </p:sp>
      <p:graphicFrame>
        <p:nvGraphicFramePr>
          <p:cNvPr id="4" name="Tableau 3"/>
          <p:cNvGraphicFramePr>
            <a:graphicFrameLocks noGrp="1"/>
          </p:cNvGraphicFramePr>
          <p:nvPr/>
        </p:nvGraphicFramePr>
        <p:xfrm>
          <a:off x="395536" y="908720"/>
          <a:ext cx="8496944" cy="5608320"/>
        </p:xfrm>
        <a:graphic>
          <a:graphicData uri="http://schemas.openxmlformats.org/drawingml/2006/table">
            <a:tbl>
              <a:tblPr firstRow="1" bandRow="1">
                <a:tableStyleId>{5C22544A-7EE6-4342-B048-85BDC9FD1C3A}</a:tableStyleId>
              </a:tblPr>
              <a:tblGrid>
                <a:gridCol w="8496944"/>
              </a:tblGrid>
              <a:tr h="416785">
                <a:tc>
                  <a:txBody>
                    <a:bodyPr/>
                    <a:lstStyle/>
                    <a:p>
                      <a:r>
                        <a:rPr lang="fr-FR" sz="2400" dirty="0" smtClean="0"/>
                        <a:t>Le tuteur  veille</a:t>
                      </a:r>
                      <a:r>
                        <a:rPr lang="fr-FR" sz="2400" baseline="0" dirty="0" smtClean="0"/>
                        <a:t> à</a:t>
                      </a:r>
                      <a:r>
                        <a:rPr lang="fr-FR" baseline="0" dirty="0" smtClean="0"/>
                        <a:t>…</a:t>
                      </a:r>
                      <a:endParaRPr lang="fr-FR" dirty="0"/>
                    </a:p>
                  </a:txBody>
                  <a:tcPr/>
                </a:tc>
              </a:tr>
              <a:tr h="4695783">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endParaRPr lang="fr-FR" sz="2000" dirty="0" smtClean="0"/>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fr-FR" sz="2000" dirty="0" smtClean="0"/>
                        <a:t>Remettre un</a:t>
                      </a:r>
                      <a:r>
                        <a:rPr lang="fr-FR" sz="2000" baseline="0" dirty="0" smtClean="0"/>
                        <a:t> kit d’accueil dans lequel figure entre  autres le livret d’accueil.</a:t>
                      </a:r>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endParaRPr lang="fr-FR" sz="2000" baseline="0" dirty="0" smtClean="0"/>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fr-FR" sz="2000" baseline="0" dirty="0" smtClean="0"/>
                        <a:t>Faire visiter l’établissement: code d’accès internet, la cantine </a:t>
                      </a:r>
                      <a:r>
                        <a:rPr lang="fr-FR" sz="2000" baseline="0" dirty="0" err="1" smtClean="0"/>
                        <a:t>etc</a:t>
                      </a:r>
                      <a:r>
                        <a:rPr lang="fr-FR" sz="2000" baseline="0" dirty="0" smtClean="0"/>
                        <a:t>…</a:t>
                      </a:r>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endParaRPr lang="fr-FR" sz="2000" baseline="0" dirty="0" smtClean="0"/>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fr-FR" sz="2000" baseline="0" dirty="0" smtClean="0"/>
                        <a:t>Remettre une fiche des projets LVE en cours.</a:t>
                      </a:r>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endParaRPr lang="fr-FR" sz="2000" baseline="0" dirty="0" smtClean="0"/>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fr-FR" sz="2000" baseline="0" dirty="0" smtClean="0"/>
                        <a:t>Elaborer l’emploi du temps avec l’assistant. </a:t>
                      </a:r>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endParaRPr lang="fr-FR" sz="2000" baseline="0" dirty="0" smtClean="0"/>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fr-FR" sz="2000" baseline="0" dirty="0" smtClean="0"/>
                        <a:t>Présenter l’assistant à toute l’équipe via le site de l’établissement.</a:t>
                      </a:r>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endParaRPr lang="fr-FR" sz="2000" baseline="0" dirty="0" smtClean="0"/>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fr-FR" sz="2000" baseline="0" dirty="0" smtClean="0"/>
                        <a:t>L’inviter à assister aux autres disciplines non linguistiques. </a:t>
                      </a:r>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endParaRPr lang="fr-FR" sz="2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 </a:t>
                      </a:r>
                      <a:endParaRPr lang="fr-FR" dirty="0" smtClean="0"/>
                    </a:p>
                    <a:p>
                      <a:endParaRPr lang="fr-FR" dirty="0" smtClean="0"/>
                    </a:p>
                    <a:p>
                      <a:endParaRPr lang="fr-FR" dirty="0"/>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5098578"/>
          </a:xfrm>
        </p:spPr>
        <p:txBody>
          <a:bodyPr/>
          <a:lstStyle/>
          <a:p>
            <a:r>
              <a:rPr lang="fr-FR" b="1" dirty="0" smtClean="0"/>
              <a:t>Durant l’année </a:t>
            </a:r>
            <a:endParaRPr lang="fr-FR"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graphicFrame>
        <p:nvGraphicFramePr>
          <p:cNvPr id="3" name="Tableau 2"/>
          <p:cNvGraphicFramePr>
            <a:graphicFrameLocks noGrp="1"/>
          </p:cNvGraphicFramePr>
          <p:nvPr/>
        </p:nvGraphicFramePr>
        <p:xfrm>
          <a:off x="179512" y="187136"/>
          <a:ext cx="8784976" cy="6449408"/>
        </p:xfrm>
        <a:graphic>
          <a:graphicData uri="http://schemas.openxmlformats.org/drawingml/2006/table">
            <a:tbl>
              <a:tblPr firstRow="1" bandRow="1">
                <a:tableStyleId>{5C22544A-7EE6-4342-B048-85BDC9FD1C3A}</a:tableStyleId>
              </a:tblPr>
              <a:tblGrid>
                <a:gridCol w="8784976"/>
              </a:tblGrid>
              <a:tr h="418008">
                <a:tc>
                  <a:txBody>
                    <a:bodyPr/>
                    <a:lstStyle/>
                    <a:p>
                      <a:r>
                        <a:rPr lang="fr-FR" sz="2400" dirty="0" smtClean="0"/>
                        <a:t>Pour</a:t>
                      </a:r>
                      <a:r>
                        <a:rPr lang="fr-FR" sz="2400" baseline="0" dirty="0" smtClean="0"/>
                        <a:t> une intégration réussie</a:t>
                      </a:r>
                      <a:r>
                        <a:rPr lang="fr-FR" baseline="0" dirty="0" smtClean="0"/>
                        <a:t>…</a:t>
                      </a:r>
                      <a:endParaRPr lang="fr-FR" dirty="0"/>
                    </a:p>
                  </a:txBody>
                  <a:tcPr/>
                </a:tc>
              </a:tr>
              <a:tr h="5992208">
                <a:tc>
                  <a:txBody>
                    <a:bodyPr/>
                    <a:lstStyle/>
                    <a:p>
                      <a:pPr>
                        <a:buFont typeface="Wingdings" pitchFamily="2" charset="2"/>
                        <a:buChar char="Ø"/>
                      </a:pPr>
                      <a:endParaRPr lang="fr-FR" sz="2000" dirty="0" smtClean="0"/>
                    </a:p>
                    <a:p>
                      <a:pPr>
                        <a:buFont typeface="Wingdings" pitchFamily="2" charset="2"/>
                        <a:buChar char="Ø"/>
                      </a:pPr>
                      <a:r>
                        <a:rPr lang="fr-FR" sz="2000" dirty="0" smtClean="0"/>
                        <a:t>Eviter l’intervention de l’assistant en mode ‘saupoudrage’.</a:t>
                      </a:r>
                    </a:p>
                    <a:p>
                      <a:pPr>
                        <a:buFont typeface="Wingdings" pitchFamily="2" charset="2"/>
                        <a:buChar char="Ø"/>
                      </a:pPr>
                      <a:endParaRPr lang="fr-FR" sz="2000" dirty="0" smtClean="0"/>
                    </a:p>
                    <a:p>
                      <a:pPr>
                        <a:buFont typeface="Wingdings" pitchFamily="2" charset="2"/>
                        <a:buChar char="Ø"/>
                      </a:pPr>
                      <a:r>
                        <a:rPr lang="fr-FR" sz="2000" dirty="0" smtClean="0"/>
                        <a:t>Construire</a:t>
                      </a:r>
                      <a:r>
                        <a:rPr lang="fr-FR" sz="2000" baseline="0" dirty="0" smtClean="0"/>
                        <a:t> un emploi du temps en cohérence avec les projets et respectueux des besoins.</a:t>
                      </a:r>
                    </a:p>
                    <a:p>
                      <a:pPr>
                        <a:buFont typeface="Wingdings" pitchFamily="2" charset="2"/>
                        <a:buChar char="Ø"/>
                      </a:pPr>
                      <a:endParaRPr lang="fr-FR" sz="2000" baseline="0" dirty="0" smtClean="0"/>
                    </a:p>
                    <a:p>
                      <a:pPr>
                        <a:buFont typeface="Wingdings" pitchFamily="2" charset="2"/>
                        <a:buChar char="Ø"/>
                      </a:pPr>
                      <a:r>
                        <a:rPr lang="fr-FR" sz="2000" baseline="0" dirty="0" smtClean="0"/>
                        <a:t>Tirer profit de toutes les compétences culturelles, linguistiques, numériques, et spécifiques de l’assistant. (voir le cahier des charges).</a:t>
                      </a:r>
                    </a:p>
                    <a:p>
                      <a:pPr>
                        <a:buFont typeface="Wingdings" pitchFamily="2" charset="2"/>
                        <a:buChar char="Ø"/>
                      </a:pPr>
                      <a:endParaRPr lang="fr-FR" sz="2000" baseline="0" dirty="0" smtClean="0"/>
                    </a:p>
                    <a:p>
                      <a:pPr>
                        <a:buFont typeface="Wingdings" pitchFamily="2" charset="2"/>
                        <a:buChar char="Ø"/>
                      </a:pPr>
                      <a:r>
                        <a:rPr lang="fr-FR" sz="2000" baseline="0" dirty="0" smtClean="0"/>
                        <a:t>Bien clarifier les attentes en amont avec l’assistant (en matière de contenu et de compétences, lui préciser son rôle s’agissant des modalités des différentes évaluations).</a:t>
                      </a:r>
                    </a:p>
                    <a:p>
                      <a:pPr>
                        <a:buFont typeface="Wingdings" pitchFamily="2" charset="2"/>
                        <a:buChar char="Ø"/>
                      </a:pPr>
                      <a:endParaRPr lang="fr-FR" sz="2000" baseline="0" dirty="0" smtClean="0"/>
                    </a:p>
                    <a:p>
                      <a:pPr>
                        <a:buFont typeface="Wingdings" pitchFamily="2" charset="2"/>
                        <a:buChar char="Ø"/>
                      </a:pPr>
                      <a:r>
                        <a:rPr lang="fr-FR" sz="2000" baseline="0" dirty="0" smtClean="0"/>
                        <a:t>Débriefer les séances, faire des bilans d’étape.</a:t>
                      </a:r>
                    </a:p>
                    <a:p>
                      <a:pPr>
                        <a:buFont typeface="Wingdings" pitchFamily="2" charset="2"/>
                        <a:buChar char="Ø"/>
                      </a:pPr>
                      <a:endParaRPr lang="fr-FR" baseline="0" dirty="0" smtClean="0"/>
                    </a:p>
                    <a:p>
                      <a:pPr>
                        <a:buFont typeface="Wingdings" pitchFamily="2" charset="2"/>
                        <a:buChar char="Ø"/>
                      </a:pPr>
                      <a:r>
                        <a:rPr lang="fr-FR" baseline="0" dirty="0" smtClean="0"/>
                        <a:t> Mettre à profit les périodes de PFMP (période de formation en milieu professionnel) pour créer des outils et des supports pédagogiques.</a:t>
                      </a:r>
                      <a:endParaRPr lang="fr-FR" dirty="0" smtClean="0"/>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graphicFrame>
        <p:nvGraphicFramePr>
          <p:cNvPr id="3" name="Tableau 2"/>
          <p:cNvGraphicFramePr>
            <a:graphicFrameLocks noGrp="1"/>
          </p:cNvGraphicFramePr>
          <p:nvPr/>
        </p:nvGraphicFramePr>
        <p:xfrm>
          <a:off x="899592" y="692696"/>
          <a:ext cx="7416824" cy="4127872"/>
        </p:xfrm>
        <a:graphic>
          <a:graphicData uri="http://schemas.openxmlformats.org/drawingml/2006/table">
            <a:tbl>
              <a:tblPr firstRow="1" bandRow="1">
                <a:tableStyleId>{5C22544A-7EE6-4342-B048-85BDC9FD1C3A}</a:tableStyleId>
              </a:tblPr>
              <a:tblGrid>
                <a:gridCol w="7416824"/>
              </a:tblGrid>
              <a:tr h="439905">
                <a:tc>
                  <a:txBody>
                    <a:bodyPr/>
                    <a:lstStyle/>
                    <a:p>
                      <a:r>
                        <a:rPr lang="fr-FR" dirty="0" smtClean="0"/>
                        <a:t>En</a:t>
                      </a:r>
                      <a:r>
                        <a:rPr lang="fr-FR" baseline="0" dirty="0" smtClean="0"/>
                        <a:t> conclusion…</a:t>
                      </a:r>
                      <a:endParaRPr lang="fr-FR" dirty="0"/>
                    </a:p>
                  </a:txBody>
                  <a:tcPr/>
                </a:tc>
              </a:tr>
              <a:tr h="3687967">
                <a:tc>
                  <a:txBody>
                    <a:bodyPr/>
                    <a:lstStyle/>
                    <a:p>
                      <a:endParaRPr lang="fr-FR" dirty="0" smtClean="0"/>
                    </a:p>
                    <a:p>
                      <a:endParaRPr lang="fr-FR" dirty="0" smtClean="0"/>
                    </a:p>
                    <a:p>
                      <a:r>
                        <a:rPr lang="fr-FR" dirty="0" smtClean="0"/>
                        <a:t>Pour une intégration réussie, la participation de tous les acteurs est nécessaire et pour ce faire il</a:t>
                      </a:r>
                      <a:r>
                        <a:rPr lang="fr-FR" baseline="0" dirty="0" smtClean="0"/>
                        <a:t> est indispensable de:</a:t>
                      </a:r>
                    </a:p>
                    <a:p>
                      <a:endParaRPr lang="fr-FR" baseline="0" dirty="0" smtClean="0"/>
                    </a:p>
                    <a:p>
                      <a:pPr>
                        <a:buFont typeface="Wingdings" pitchFamily="2" charset="2"/>
                        <a:buChar char="Ø"/>
                      </a:pPr>
                      <a:r>
                        <a:rPr lang="fr-FR" baseline="0" dirty="0" smtClean="0"/>
                        <a:t> communiquer sur les actions menées via le site de l’établissement et les différents sites académiques. </a:t>
                      </a:r>
                    </a:p>
                    <a:p>
                      <a:endParaRPr lang="fr-FR" baseline="0" dirty="0" smtClean="0"/>
                    </a:p>
                    <a:p>
                      <a:pPr>
                        <a:buFont typeface="Wingdings" pitchFamily="2" charset="2"/>
                        <a:buChar char="Ø"/>
                      </a:pPr>
                      <a:r>
                        <a:rPr lang="fr-FR" baseline="0" dirty="0" smtClean="0"/>
                        <a:t> favoriser l’intégration sociale et culturelle de l’assistant (chanté </a:t>
                      </a:r>
                      <a:r>
                        <a:rPr lang="fr-FR" baseline="0" dirty="0" err="1" smtClean="0"/>
                        <a:t>nwel</a:t>
                      </a:r>
                      <a:r>
                        <a:rPr lang="fr-FR" baseline="0" dirty="0" smtClean="0"/>
                        <a:t>, carnaval,  sports, musique, amicale des établissements …)</a:t>
                      </a:r>
                    </a:p>
                    <a:p>
                      <a:pPr>
                        <a:buFont typeface="Wingdings" pitchFamily="2" charset="2"/>
                        <a:buChar char="Ø"/>
                      </a:pPr>
                      <a:endParaRPr lang="fr-FR" baseline="0" dirty="0" smtClean="0"/>
                    </a:p>
                    <a:p>
                      <a:pPr>
                        <a:buFont typeface="Wingdings" pitchFamily="2" charset="2"/>
                        <a:buChar char="Ø"/>
                      </a:pPr>
                      <a:endParaRPr lang="fr-FR" baseline="0" dirty="0" smtClean="0"/>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p:txBody>
          <a:bodyPr/>
          <a:lstStyle/>
          <a:p>
            <a:r>
              <a:rPr lang="fr-FR" dirty="0" smtClean="0"/>
              <a:t>Bonne année scolaire </a:t>
            </a:r>
            <a:br>
              <a:rPr lang="fr-FR" dirty="0" smtClean="0"/>
            </a:br>
            <a:r>
              <a:rPr lang="fr-FR" dirty="0" smtClean="0"/>
              <a:t>en Martinique</a:t>
            </a:r>
            <a:endParaRPr lang="fr-FR" dirty="0"/>
          </a:p>
        </p:txBody>
      </p:sp>
      <p:sp>
        <p:nvSpPr>
          <p:cNvPr id="4" name="Sous-titre 3"/>
          <p:cNvSpPr>
            <a:spLocks noGrp="1"/>
          </p:cNvSpPr>
          <p:nvPr>
            <p:ph type="subTitle" idx="1"/>
          </p:nvPr>
        </p:nvSpPr>
        <p:spPr/>
        <p:txBody>
          <a:bodyPr/>
          <a:lstStyle/>
          <a:p>
            <a:endParaRPr lang="fr-FR" dirty="0"/>
          </a:p>
        </p:txBody>
      </p:sp>
      <p:pic>
        <p:nvPicPr>
          <p:cNvPr id="5" name="Espace réservé du contenu 3" descr="logo_sig2012.jpg"/>
          <p:cNvPicPr>
            <a:picLocks noGrp="1" noChangeAspect="1"/>
          </p:cNvPicPr>
          <p:nvPr>
            <p:ph idx="1"/>
          </p:nvPr>
        </p:nvPicPr>
        <p:blipFill>
          <a:blip r:embed="rId3" cstate="print"/>
          <a:stretch>
            <a:fillRect/>
          </a:stretch>
        </p:blipFill>
        <p:spPr>
          <a:xfrm>
            <a:off x="971600" y="404664"/>
            <a:ext cx="1143000" cy="933450"/>
          </a:xfrm>
        </p:spPr>
      </p:pic>
      <p:pic>
        <p:nvPicPr>
          <p:cNvPr id="6" name="Espace réservé du contenu 3" descr="logo_sig2012.jpg"/>
          <p:cNvPicPr>
            <a:picLocks noGrp="1" noChangeAspect="1"/>
          </p:cNvPicPr>
          <p:nvPr>
            <p:ph idx="1"/>
          </p:nvPr>
        </p:nvPicPr>
        <p:blipFill>
          <a:blip r:embed="rId3" cstate="print"/>
          <a:stretch>
            <a:fillRect/>
          </a:stretch>
        </p:blipFill>
        <p:spPr>
          <a:xfrm>
            <a:off x="1124000" y="557064"/>
            <a:ext cx="1143000" cy="933450"/>
          </a:xfrm>
        </p:spPr>
      </p:pic>
      <p:pic>
        <p:nvPicPr>
          <p:cNvPr id="7" name="Picture 2" descr="C:\Users\RECTORAT\Downloads\images (2).jpg"/>
          <p:cNvPicPr>
            <a:picLocks noGrp="1" noChangeAspect="1" noChangeArrowheads="1"/>
          </p:cNvPicPr>
          <p:nvPr>
            <p:ph idx="1"/>
          </p:nvPr>
        </p:nvPicPr>
        <p:blipFill>
          <a:blip r:embed="rId4" cstate="print"/>
          <a:srcRect/>
          <a:stretch>
            <a:fillRect/>
          </a:stretch>
        </p:blipFill>
        <p:spPr>
          <a:xfrm>
            <a:off x="3635896" y="3861048"/>
            <a:ext cx="2143125" cy="2000250"/>
          </a:xfr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550</TotalTime>
  <Words>275</Words>
  <Application>Microsoft Office PowerPoint</Application>
  <PresentationFormat>Affichage à l'écran (4:3)</PresentationFormat>
  <Paragraphs>48</Paragraphs>
  <Slides>9</Slides>
  <Notes>1</Notes>
  <HiddenSlides>0</HiddenSlides>
  <MMClips>0</MMClips>
  <ScaleCrop>false</ScaleCrop>
  <HeadingPairs>
    <vt:vector size="4" baseType="variant">
      <vt:variant>
        <vt:lpstr>Thème</vt:lpstr>
      </vt:variant>
      <vt:variant>
        <vt:i4>1</vt:i4>
      </vt:variant>
      <vt:variant>
        <vt:lpstr>Titres des diapositives</vt:lpstr>
      </vt:variant>
      <vt:variant>
        <vt:i4>9</vt:i4>
      </vt:variant>
    </vt:vector>
  </HeadingPairs>
  <TitlesOfParts>
    <vt:vector size="10" baseType="lpstr">
      <vt:lpstr>Thème Office</vt:lpstr>
      <vt:lpstr>Formation des assistants de langues vivantes étrangères jeudi 1er octobre 2015 Lycée Joseph Gaillard</vt:lpstr>
      <vt:lpstr>Atelier 2</vt:lpstr>
      <vt:lpstr>                   Vous accueillez un assistant dans votre établissement   1-Comment organisez- vous la semaine d’observation ?   2-Comment intégrez vous l’assistant dans votre projet ou dans  votre séquence en cours au regard du cahier des charges?  Votre réflexion s’appuiera sur vos différentes expériences  et votre production prendra la forme d’un diaporama reprenant les éléments essentiels pour une intégration réussie.       </vt:lpstr>
      <vt:lpstr>Diapositive 4</vt:lpstr>
      <vt:lpstr>          </vt:lpstr>
      <vt:lpstr>Durant l’année </vt:lpstr>
      <vt:lpstr>Diapositive 7</vt:lpstr>
      <vt:lpstr>Diapositive 8</vt:lpstr>
      <vt:lpstr>Bonne année scolaire  en Martinique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Marie-Françoise SINSEAU</dc:creator>
  <cp:lastModifiedBy>Marie-Françoise SINSEAU</cp:lastModifiedBy>
  <cp:revision>28</cp:revision>
  <dcterms:created xsi:type="dcterms:W3CDTF">2015-10-01T14:00:55Z</dcterms:created>
  <dcterms:modified xsi:type="dcterms:W3CDTF">2015-10-05T15:23:00Z</dcterms:modified>
</cp:coreProperties>
</file>