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72"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0" d="100"/>
          <a:sy n="100" d="100"/>
        </p:scale>
        <p:origin x="-29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EB4C6C-84E8-4F37-8E30-0625BC1889AA}" type="datetimeFigureOut">
              <a:rPr lang="fr-FR" smtClean="0"/>
              <a:pPr/>
              <a:t>11/01/2017</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F5CDB8-89A0-4030-84D6-6B01D1657446}" type="slidenum">
              <a:rPr lang="fr-FR" smtClean="0"/>
              <a:pPr/>
              <a:t>‹N°›</a:t>
            </a:fld>
            <a:endParaRPr lang="fr-FR"/>
          </a:p>
        </p:txBody>
      </p:sp>
    </p:spTree>
    <p:extLst>
      <p:ext uri="{BB962C8B-B14F-4D97-AF65-F5344CB8AC3E}">
        <p14:creationId xmlns:p14="http://schemas.microsoft.com/office/powerpoint/2010/main" xmlns="" val="3911126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FF5CDB8-89A0-4030-84D6-6B01D1657446}" type="slidenum">
              <a:rPr lang="fr-FR" smtClean="0"/>
              <a:pPr/>
              <a:t>14</a:t>
            </a:fld>
            <a:endParaRPr lang="fr-FR"/>
          </a:p>
        </p:txBody>
      </p:sp>
    </p:spTree>
    <p:extLst>
      <p:ext uri="{BB962C8B-B14F-4D97-AF65-F5344CB8AC3E}">
        <p14:creationId xmlns:p14="http://schemas.microsoft.com/office/powerpoint/2010/main" xmlns="" val="1099113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4464028"/>
            <a:ext cx="6858000" cy="1194650"/>
          </a:xfrm>
        </p:spPr>
        <p:txBody>
          <a:bodyPr wrap="none" anchor="t">
            <a:normAutofit/>
          </a:bodyPr>
          <a:lstStyle>
            <a:lvl1pPr algn="r">
              <a:defRPr sz="7200" b="0" spc="-225">
                <a:gradFill flip="none" rotWithShape="1">
                  <a:gsLst>
                    <a:gs pos="32000">
                      <a:schemeClr val="tx1">
                        <a:lumMod val="89000"/>
                      </a:schemeClr>
                    </a:gs>
                    <a:gs pos="100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fr-FR"/>
              <a:t>Modifiez le style du titre</a:t>
            </a:r>
            <a:endParaRPr lang="en-US" dirty="0"/>
          </a:p>
        </p:txBody>
      </p:sp>
      <p:sp>
        <p:nvSpPr>
          <p:cNvPr id="3" name="Subtitle 2"/>
          <p:cNvSpPr>
            <a:spLocks noGrp="1"/>
          </p:cNvSpPr>
          <p:nvPr>
            <p:ph type="subTitle" idx="1"/>
          </p:nvPr>
        </p:nvSpPr>
        <p:spPr>
          <a:xfrm>
            <a:off x="1657349" y="3829878"/>
            <a:ext cx="6858000" cy="618523"/>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Modifier le style des sous-titres du masque</a:t>
            </a:r>
            <a:endParaRPr lang="en-US" dirty="0"/>
          </a:p>
        </p:txBody>
      </p:sp>
      <p:sp>
        <p:nvSpPr>
          <p:cNvPr id="7" name="Date Placeholder 6"/>
          <p:cNvSpPr>
            <a:spLocks noGrp="1"/>
          </p:cNvSpPr>
          <p:nvPr>
            <p:ph type="dt" sz="half" idx="10"/>
          </p:nvPr>
        </p:nvSpPr>
        <p:spPr/>
        <p:txBody>
          <a:bodyPr/>
          <a:lstStyle/>
          <a:p>
            <a:fld id="{410290BD-34B1-49B1-8E38-A73431E4C9C0}" type="datetimeFigureOut">
              <a:rPr lang="fr-FR" smtClean="0"/>
              <a:pPr/>
              <a:t>11/01/2017</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D45A486F-93E5-4000-AF41-3C0E47BEA717}" type="slidenum">
              <a:rPr lang="fr-FR" smtClean="0"/>
              <a:pPr/>
              <a:t>‹N°›</a:t>
            </a:fld>
            <a:endParaRPr lang="fr-FR" dirty="0"/>
          </a:p>
        </p:txBody>
      </p:sp>
    </p:spTree>
    <p:extLst>
      <p:ext uri="{BB962C8B-B14F-4D97-AF65-F5344CB8AC3E}">
        <p14:creationId xmlns:p14="http://schemas.microsoft.com/office/powerpoint/2010/main" xmlns="" val="1405183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10290BD-34B1-49B1-8E38-A73431E4C9C0}" type="datetimeFigureOut">
              <a:rPr lang="fr-FR" smtClean="0"/>
              <a:pPr/>
              <a:t>11/01/2017</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D45A486F-93E5-4000-AF41-3C0E47BEA717}" type="slidenum">
              <a:rPr lang="fr-FR" smtClean="0"/>
              <a:pPr/>
              <a:t>‹N°›</a:t>
            </a:fld>
            <a:endParaRPr lang="fr-FR" dirty="0"/>
          </a:p>
        </p:txBody>
      </p:sp>
    </p:spTree>
    <p:extLst>
      <p:ext uri="{BB962C8B-B14F-4D97-AF65-F5344CB8AC3E}">
        <p14:creationId xmlns:p14="http://schemas.microsoft.com/office/powerpoint/2010/main" xmlns="" val="2616971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7" name="Title 1"/>
          <p:cNvSpPr>
            <a:spLocks noGrp="1"/>
          </p:cNvSpPr>
          <p:nvPr>
            <p:ph type="ctrTitle"/>
          </p:nvPr>
        </p:nvSpPr>
        <p:spPr>
          <a:xfrm>
            <a:off x="640899" y="4464028"/>
            <a:ext cx="6858000" cy="1194650"/>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fr-FR"/>
              <a:t>Modifiez le style du titre</a:t>
            </a:r>
            <a:endParaRPr lang="en-US" dirty="0"/>
          </a:p>
        </p:txBody>
      </p:sp>
      <p:sp>
        <p:nvSpPr>
          <p:cNvPr id="8" name="Subtitle 2"/>
          <p:cNvSpPr>
            <a:spLocks noGrp="1"/>
          </p:cNvSpPr>
          <p:nvPr>
            <p:ph type="subTitle" idx="1"/>
          </p:nvPr>
        </p:nvSpPr>
        <p:spPr>
          <a:xfrm>
            <a:off x="640899" y="3829878"/>
            <a:ext cx="6858000" cy="617822"/>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410290BD-34B1-49B1-8E38-A73431E4C9C0}" type="datetimeFigureOut">
              <a:rPr lang="fr-FR" smtClean="0"/>
              <a:pPr/>
              <a:t>11/01/2017</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D45A486F-93E5-4000-AF41-3C0E47BEA717}" type="slidenum">
              <a:rPr lang="fr-FR" smtClean="0"/>
              <a:pPr/>
              <a:t>‹N°›</a:t>
            </a:fld>
            <a:endParaRPr lang="fr-FR" dirty="0"/>
          </a:p>
        </p:txBody>
      </p:sp>
    </p:spTree>
    <p:extLst>
      <p:ext uri="{BB962C8B-B14F-4D97-AF65-F5344CB8AC3E}">
        <p14:creationId xmlns:p14="http://schemas.microsoft.com/office/powerpoint/2010/main" xmlns="" val="4236917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10290BD-34B1-49B1-8E38-A73431E4C9C0}" type="datetimeFigureOut">
              <a:rPr lang="fr-FR" smtClean="0"/>
              <a:pPr/>
              <a:t>11/01/2017</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45A486F-93E5-4000-AF41-3C0E47BEA717}" type="slidenum">
              <a:rPr lang="fr-FR" smtClean="0"/>
              <a:pPr/>
              <a:t>‹N°›</a:t>
            </a:fld>
            <a:endParaRPr lang="fr-FR" dirty="0"/>
          </a:p>
        </p:txBody>
      </p:sp>
    </p:spTree>
    <p:extLst>
      <p:ext uri="{BB962C8B-B14F-4D97-AF65-F5344CB8AC3E}">
        <p14:creationId xmlns:p14="http://schemas.microsoft.com/office/powerpoint/2010/main" xmlns="" val="976313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40000" y="1681163"/>
            <a:ext cx="3768912" cy="823912"/>
          </a:xfrm>
        </p:spPr>
        <p:txBody>
          <a:bodyPr anchor="b">
            <a:normAutofit/>
          </a:bodyPr>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840000" y="2505075"/>
            <a:ext cx="3768912"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fr-FR"/>
              <a:t>Modifier les styles du texte du masque</a:t>
            </a:r>
          </a:p>
        </p:txBody>
      </p:sp>
      <p:sp>
        <p:nvSpPr>
          <p:cNvPr id="6" name="Content Placeholder 5"/>
          <p:cNvSpPr>
            <a:spLocks noGrp="1"/>
          </p:cNvSpPr>
          <p:nvPr>
            <p:ph sz="quarter" idx="4"/>
          </p:nvPr>
        </p:nvSpPr>
        <p:spPr>
          <a:xfrm>
            <a:off x="4739880" y="2505075"/>
            <a:ext cx="3776661"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10290BD-34B1-49B1-8E38-A73431E4C9C0}" type="datetimeFigureOut">
              <a:rPr lang="fr-FR" smtClean="0"/>
              <a:pPr/>
              <a:t>11/01/2017</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D45A486F-93E5-4000-AF41-3C0E47BEA717}" type="slidenum">
              <a:rPr lang="fr-FR" smtClean="0"/>
              <a:pPr/>
              <a:t>‹N°›</a:t>
            </a:fld>
            <a:endParaRPr lang="fr-FR" dirty="0"/>
          </a:p>
        </p:txBody>
      </p:sp>
    </p:spTree>
    <p:extLst>
      <p:ext uri="{BB962C8B-B14F-4D97-AF65-F5344CB8AC3E}">
        <p14:creationId xmlns:p14="http://schemas.microsoft.com/office/powerpoint/2010/main" xmlns="" val="3617886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10290BD-34B1-49B1-8E38-A73431E4C9C0}" type="datetimeFigureOut">
              <a:rPr lang="fr-FR" smtClean="0"/>
              <a:pPr/>
              <a:t>11/01/2017</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D45A486F-93E5-4000-AF41-3C0E47BEA717}" type="slidenum">
              <a:rPr lang="fr-FR" smtClean="0"/>
              <a:pPr/>
              <a:t>‹N°›</a:t>
            </a:fld>
            <a:endParaRPr lang="fr-FR" dirty="0"/>
          </a:p>
        </p:txBody>
      </p:sp>
    </p:spTree>
    <p:extLst>
      <p:ext uri="{BB962C8B-B14F-4D97-AF65-F5344CB8AC3E}">
        <p14:creationId xmlns:p14="http://schemas.microsoft.com/office/powerpoint/2010/main" xmlns="" val="2161384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0290BD-34B1-49B1-8E38-A73431E4C9C0}" type="datetimeFigureOut">
              <a:rPr lang="fr-FR" smtClean="0"/>
              <a:pPr/>
              <a:t>11/01/2017</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D45A486F-93E5-4000-AF41-3C0E47BEA717}" type="slidenum">
              <a:rPr lang="fr-FR" smtClean="0"/>
              <a:pPr/>
              <a:t>‹N°›</a:t>
            </a:fld>
            <a:endParaRPr lang="fr-FR" dirty="0"/>
          </a:p>
        </p:txBody>
      </p:sp>
    </p:spTree>
    <p:extLst>
      <p:ext uri="{BB962C8B-B14F-4D97-AF65-F5344CB8AC3E}">
        <p14:creationId xmlns:p14="http://schemas.microsoft.com/office/powerpoint/2010/main" xmlns="" val="1284837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410290BD-34B1-49B1-8E38-A73431E4C9C0}" type="datetimeFigureOut">
              <a:rPr lang="fr-FR" smtClean="0"/>
              <a:pPr/>
              <a:t>11/01/2017</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45A486F-93E5-4000-AF41-3C0E47BEA717}" type="slidenum">
              <a:rPr lang="fr-FR" smtClean="0"/>
              <a:pPr/>
              <a:t>‹N°›</a:t>
            </a:fld>
            <a:endParaRPr lang="fr-FR" dirty="0"/>
          </a:p>
        </p:txBody>
      </p:sp>
    </p:spTree>
    <p:extLst>
      <p:ext uri="{BB962C8B-B14F-4D97-AF65-F5344CB8AC3E}">
        <p14:creationId xmlns:p14="http://schemas.microsoft.com/office/powerpoint/2010/main" xmlns="" val="615597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410290BD-34B1-49B1-8E38-A73431E4C9C0}" type="datetimeFigureOut">
              <a:rPr lang="fr-FR" smtClean="0"/>
              <a:pPr/>
              <a:t>11/01/2017</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45A486F-93E5-4000-AF41-3C0E47BEA717}" type="slidenum">
              <a:rPr lang="fr-FR" smtClean="0"/>
              <a:pPr/>
              <a:t>‹N°›</a:t>
            </a:fld>
            <a:endParaRPr lang="fr-FR" dirty="0"/>
          </a:p>
        </p:txBody>
      </p:sp>
    </p:spTree>
    <p:extLst>
      <p:ext uri="{BB962C8B-B14F-4D97-AF65-F5344CB8AC3E}">
        <p14:creationId xmlns:p14="http://schemas.microsoft.com/office/powerpoint/2010/main" xmlns="" val="3806558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410290BD-34B1-49B1-8E38-A73431E4C9C0}" type="datetimeFigureOut">
              <a:rPr lang="fr-FR" smtClean="0"/>
              <a:pPr/>
              <a:t>11/01/2017</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45A486F-93E5-4000-AF41-3C0E47BEA717}" type="slidenum">
              <a:rPr lang="fr-FR" smtClean="0"/>
              <a:pPr/>
              <a:t>‹N°›</a:t>
            </a:fld>
            <a:endParaRPr lang="fr-FR" dirty="0"/>
          </a:p>
        </p:txBody>
      </p:sp>
    </p:spTree>
    <p:extLst>
      <p:ext uri="{BB962C8B-B14F-4D97-AF65-F5344CB8AC3E}">
        <p14:creationId xmlns:p14="http://schemas.microsoft.com/office/powerpoint/2010/main" xmlns="" val="698187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p:spPr>
        <p:txBody>
          <a:bodyPr anchor="ctr"/>
          <a:lstStyle>
            <a:lvl1pPr>
              <a:defRPr sz="2400"/>
            </a:lvl1pPr>
          </a:lstStyle>
          <a:p>
            <a:r>
              <a:rPr lang="fr-FR"/>
              <a:t>Modifiez le style du titre</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410290BD-34B1-49B1-8E38-A73431E4C9C0}" type="datetimeFigureOut">
              <a:rPr lang="fr-FR" smtClean="0"/>
              <a:pPr/>
              <a:t>11/01/2017</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45A486F-93E5-4000-AF41-3C0E47BEA717}" type="slidenum">
              <a:rPr lang="fr-FR" smtClean="0"/>
              <a:pPr/>
              <a:t>‹N°›</a:t>
            </a:fld>
            <a:endParaRPr lang="fr-FR" dirty="0"/>
          </a:p>
        </p:txBody>
      </p:sp>
    </p:spTree>
    <p:extLst>
      <p:ext uri="{BB962C8B-B14F-4D97-AF65-F5344CB8AC3E}">
        <p14:creationId xmlns:p14="http://schemas.microsoft.com/office/powerpoint/2010/main" xmlns="" val="822852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p:spPr>
        <p:txBody>
          <a:bodyPr anchor="ctr"/>
          <a:lstStyle>
            <a:lvl1pPr>
              <a:defRPr sz="3300"/>
            </a:lvl1pPr>
          </a:lstStyle>
          <a:p>
            <a:r>
              <a:rPr lang="fr-FR"/>
              <a:t>Modifiez le style du titre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410290BD-34B1-49B1-8E38-A73431E4C9C0}" type="datetimeFigureOut">
              <a:rPr lang="fr-FR" smtClean="0"/>
              <a:pPr/>
              <a:t>11/01/2017</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45A486F-93E5-4000-AF41-3C0E47BEA717}" type="slidenum">
              <a:rPr lang="fr-FR" smtClean="0"/>
              <a:pPr/>
              <a:t>‹N°›</a:t>
            </a:fld>
            <a:endParaRPr lang="fr-FR" dirty="0"/>
          </a:p>
        </p:txBody>
      </p:sp>
      <p:sp>
        <p:nvSpPr>
          <p:cNvPr id="9" name="TextBox 8"/>
          <p:cNvSpPr txBox="1"/>
          <p:nvPr/>
        </p:nvSpPr>
        <p:spPr>
          <a:xfrm>
            <a:off x="833283"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xmlns="" val="15327820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p:spPr>
        <p:txBody>
          <a:bodyPr anchor="b">
            <a:normAutofit/>
          </a:bodyPr>
          <a:lstStyle>
            <a:lvl1pPr>
              <a:defRPr sz="4050"/>
            </a:lvl1pPr>
          </a:lstStyle>
          <a:p>
            <a:r>
              <a:rPr lang="fr-FR"/>
              <a:t>Modifiez le style du titre</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410290BD-34B1-49B1-8E38-A73431E4C9C0}" type="datetimeFigureOut">
              <a:rPr lang="fr-FR" smtClean="0"/>
              <a:pPr/>
              <a:t>11/01/2017</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45A486F-93E5-4000-AF41-3C0E47BEA717}" type="slidenum">
              <a:rPr lang="fr-FR" smtClean="0"/>
              <a:pPr/>
              <a:t>‹N°›</a:t>
            </a:fld>
            <a:endParaRPr lang="fr-FR" dirty="0"/>
          </a:p>
        </p:txBody>
      </p:sp>
    </p:spTree>
    <p:extLst>
      <p:ext uri="{BB962C8B-B14F-4D97-AF65-F5344CB8AC3E}">
        <p14:creationId xmlns:p14="http://schemas.microsoft.com/office/powerpoint/2010/main" xmlns="" val="28153751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p:spPr>
        <p:txBody>
          <a:bodyPr/>
          <a:lstStyle/>
          <a:p>
            <a:r>
              <a:rPr lang="fr-FR"/>
              <a:t>Modifiez le style du titre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fr-FR"/>
              <a:t>Modifier les styles du texte du masque</a:t>
            </a:r>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fr-FR"/>
              <a:t>Modifier les styles du texte du masque</a:t>
            </a:r>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3" name="Date Placeholder 2"/>
          <p:cNvSpPr>
            <a:spLocks noGrp="1"/>
          </p:cNvSpPr>
          <p:nvPr>
            <p:ph type="dt" sz="half" idx="10"/>
          </p:nvPr>
        </p:nvSpPr>
        <p:spPr/>
        <p:txBody>
          <a:bodyPr/>
          <a:lstStyle/>
          <a:p>
            <a:fld id="{410290BD-34B1-49B1-8E38-A73431E4C9C0}" type="datetimeFigureOut">
              <a:rPr lang="fr-FR" smtClean="0"/>
              <a:pPr/>
              <a:t>11/01/2017</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D45A486F-93E5-4000-AF41-3C0E47BEA717}" type="slidenum">
              <a:rPr lang="fr-FR" smtClean="0"/>
              <a:pPr/>
              <a:t>‹N°›</a:t>
            </a:fld>
            <a:endParaRPr lang="fr-FR" dirty="0"/>
          </a:p>
        </p:txBody>
      </p:sp>
    </p:spTree>
    <p:extLst>
      <p:ext uri="{BB962C8B-B14F-4D97-AF65-F5344CB8AC3E}">
        <p14:creationId xmlns:p14="http://schemas.microsoft.com/office/powerpoint/2010/main" xmlns="" val="1510718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6"/>
            <a:ext cx="7886700" cy="1325563"/>
          </a:xfrm>
        </p:spPr>
        <p:txBody>
          <a:bodyPr/>
          <a:lstStyle/>
          <a:p>
            <a:r>
              <a:rPr lang="fr-FR"/>
              <a:t>Modifiez le style du titre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3" name="Date Placeholder 2"/>
          <p:cNvSpPr>
            <a:spLocks noGrp="1"/>
          </p:cNvSpPr>
          <p:nvPr>
            <p:ph type="dt" sz="half" idx="10"/>
          </p:nvPr>
        </p:nvSpPr>
        <p:spPr/>
        <p:txBody>
          <a:bodyPr/>
          <a:lstStyle/>
          <a:p>
            <a:fld id="{410290BD-34B1-49B1-8E38-A73431E4C9C0}" type="datetimeFigureOut">
              <a:rPr lang="fr-FR" smtClean="0"/>
              <a:pPr/>
              <a:t>11/01/2017</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D45A486F-93E5-4000-AF41-3C0E47BEA717}" type="slidenum">
              <a:rPr lang="fr-FR" smtClean="0"/>
              <a:pPr/>
              <a:t>‹N°›</a:t>
            </a:fld>
            <a:endParaRPr lang="fr-FR" dirty="0"/>
          </a:p>
        </p:txBody>
      </p:sp>
    </p:spTree>
    <p:extLst>
      <p:ext uri="{BB962C8B-B14F-4D97-AF65-F5344CB8AC3E}">
        <p14:creationId xmlns:p14="http://schemas.microsoft.com/office/powerpoint/2010/main" xmlns="" val="35702041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10290BD-34B1-49B1-8E38-A73431E4C9C0}" type="datetimeFigureOut">
              <a:rPr lang="fr-FR" smtClean="0"/>
              <a:pPr/>
              <a:t>11/01/2017</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D45A486F-93E5-4000-AF41-3C0E47BEA717}" type="slidenum">
              <a:rPr lang="fr-FR" smtClean="0"/>
              <a:pPr/>
              <a:t>‹N°›</a:t>
            </a:fld>
            <a:endParaRPr lang="fr-FR" dirty="0"/>
          </a:p>
        </p:txBody>
      </p:sp>
    </p:spTree>
    <p:extLst>
      <p:ext uri="{BB962C8B-B14F-4D97-AF65-F5344CB8AC3E}">
        <p14:creationId xmlns:p14="http://schemas.microsoft.com/office/powerpoint/2010/main" xmlns="" val="1190681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10290BD-34B1-49B1-8E38-A73431E4C9C0}" type="datetimeFigureOut">
              <a:rPr lang="fr-FR" smtClean="0"/>
              <a:pPr/>
              <a:t>11/01/2017</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D45A486F-93E5-4000-AF41-3C0E47BEA717}" type="slidenum">
              <a:rPr lang="fr-FR" smtClean="0"/>
              <a:pPr/>
              <a:t>‹N°›</a:t>
            </a:fld>
            <a:endParaRPr lang="fr-FR" dirty="0"/>
          </a:p>
        </p:txBody>
      </p:sp>
    </p:spTree>
    <p:extLst>
      <p:ext uri="{BB962C8B-B14F-4D97-AF65-F5344CB8AC3E}">
        <p14:creationId xmlns:p14="http://schemas.microsoft.com/office/powerpoint/2010/main" xmlns="" val="3710450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cstate="print">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410290BD-34B1-49B1-8E38-A73431E4C9C0}" type="datetimeFigureOut">
              <a:rPr lang="fr-FR" smtClean="0"/>
              <a:pPr/>
              <a:t>11/01/2017</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D45A486F-93E5-4000-AF41-3C0E47BEA717}" type="slidenum">
              <a:rPr lang="fr-FR" smtClean="0"/>
              <a:pPr/>
              <a:t>‹N°›</a:t>
            </a:fld>
            <a:endParaRPr lang="fr-FR" dirty="0"/>
          </a:p>
        </p:txBody>
      </p:sp>
    </p:spTree>
    <p:extLst>
      <p:ext uri="{BB962C8B-B14F-4D97-AF65-F5344CB8AC3E}">
        <p14:creationId xmlns:p14="http://schemas.microsoft.com/office/powerpoint/2010/main" xmlns="" val="2081606189"/>
      </p:ext>
    </p:extLst>
  </p:cSld>
  <p:clrMap bg1="dk1" tx1="lt1" bg2="dk2" tx2="lt2" accent1="accent1" accent2="accent2" accent3="accent3" accent4="accent4" accent5="accent5" accent6="accent6" hlink="hlink" folHlink="folHlink"/>
  <p:sldLayoutIdLst>
    <p:sldLayoutId id="2147484073"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 id="2147484084" r:id="rId12"/>
    <p:sldLayoutId id="2147484085" r:id="rId13"/>
    <p:sldLayoutId id="2147484086" r:id="rId14"/>
    <p:sldLayoutId id="2147484087" r:id="rId15"/>
    <p:sldLayoutId id="2147484088" r:id="rId16"/>
    <p:sldLayoutId id="2147484089" r:id="rId17"/>
  </p:sldLayoutIdLst>
  <p:txStyles>
    <p:title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3" Type="http://schemas.openxmlformats.org/officeDocument/2006/relationships/image" Target="../media/image14.jpeg"/><Relationship Id="rId7" Type="http://schemas.openxmlformats.org/officeDocument/2006/relationships/image" Target="../media/image18.jpeg"/><Relationship Id="rId12" Type="http://schemas.openxmlformats.org/officeDocument/2006/relationships/image" Target="../media/image23.jpeg"/><Relationship Id="rId2" Type="http://schemas.openxmlformats.org/officeDocument/2006/relationships/image" Target="../media/image13.jpeg"/><Relationship Id="rId1" Type="http://schemas.openxmlformats.org/officeDocument/2006/relationships/slideLayout" Target="../slideLayouts/slideLayout6.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5" Type="http://schemas.openxmlformats.org/officeDocument/2006/relationships/image" Target="../media/image2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image" Target="../media/image25.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jpeg"/><Relationship Id="rId3" Type="http://schemas.openxmlformats.org/officeDocument/2006/relationships/image" Target="../media/image28.jpeg"/><Relationship Id="rId7" Type="http://schemas.openxmlformats.org/officeDocument/2006/relationships/image" Target="../media/image32.jpeg"/><Relationship Id="rId12" Type="http://schemas.openxmlformats.org/officeDocument/2006/relationships/image" Target="../media/image37.jpeg"/><Relationship Id="rId2" Type="http://schemas.openxmlformats.org/officeDocument/2006/relationships/image" Target="../media/image27.jpeg"/><Relationship Id="rId16" Type="http://schemas.openxmlformats.org/officeDocument/2006/relationships/image" Target="../media/image41.jpeg"/><Relationship Id="rId1" Type="http://schemas.openxmlformats.org/officeDocument/2006/relationships/slideLayout" Target="../slideLayouts/slideLayout6.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eg"/><Relationship Id="rId15" Type="http://schemas.openxmlformats.org/officeDocument/2006/relationships/image" Target="../media/image4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 Id="rId1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openxmlformats.org/officeDocument/2006/relationships/image" Target="../media/image48.jpeg"/><Relationship Id="rId13" Type="http://schemas.openxmlformats.org/officeDocument/2006/relationships/image" Target="../media/image53.jpeg"/><Relationship Id="rId3" Type="http://schemas.openxmlformats.org/officeDocument/2006/relationships/image" Target="../media/image43.jpeg"/><Relationship Id="rId7" Type="http://schemas.openxmlformats.org/officeDocument/2006/relationships/image" Target="../media/image47.jpeg"/><Relationship Id="rId12" Type="http://schemas.openxmlformats.org/officeDocument/2006/relationships/image" Target="../media/image52.jpeg"/><Relationship Id="rId17" Type="http://schemas.openxmlformats.org/officeDocument/2006/relationships/image" Target="../media/image57.jpeg"/><Relationship Id="rId2" Type="http://schemas.openxmlformats.org/officeDocument/2006/relationships/image" Target="../media/image42.jpeg"/><Relationship Id="rId16" Type="http://schemas.openxmlformats.org/officeDocument/2006/relationships/image" Target="../media/image56.jpeg"/><Relationship Id="rId1" Type="http://schemas.openxmlformats.org/officeDocument/2006/relationships/slideLayout" Target="../slideLayouts/slideLayout6.xml"/><Relationship Id="rId6" Type="http://schemas.openxmlformats.org/officeDocument/2006/relationships/image" Target="../media/image46.jpeg"/><Relationship Id="rId11" Type="http://schemas.openxmlformats.org/officeDocument/2006/relationships/image" Target="../media/image51.jpeg"/><Relationship Id="rId5" Type="http://schemas.openxmlformats.org/officeDocument/2006/relationships/image" Target="../media/image45.jpeg"/><Relationship Id="rId15" Type="http://schemas.openxmlformats.org/officeDocument/2006/relationships/image" Target="../media/image55.jpeg"/><Relationship Id="rId10" Type="http://schemas.openxmlformats.org/officeDocument/2006/relationships/image" Target="../media/image50.jpeg"/><Relationship Id="rId4" Type="http://schemas.openxmlformats.org/officeDocument/2006/relationships/image" Target="../media/image44.jpeg"/><Relationship Id="rId9" Type="http://schemas.openxmlformats.org/officeDocument/2006/relationships/image" Target="../media/image49.jpeg"/><Relationship Id="rId14" Type="http://schemas.openxmlformats.org/officeDocument/2006/relationships/image" Target="../media/image54.jpeg"/></Relationships>
</file>

<file path=ppt/slides/_rels/slide10.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image" Target="../media/image58.jpeg"/><Relationship Id="rId1" Type="http://schemas.openxmlformats.org/officeDocument/2006/relationships/slideLayout" Target="../slideLayouts/slideLayout6.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 Id="rId9" Type="http://schemas.openxmlformats.org/officeDocument/2006/relationships/image" Target="../media/image65.jpeg"/></Relationships>
</file>

<file path=ppt/slides/_rels/slide11.xml.rels><?xml version="1.0" encoding="UTF-8" standalone="yes"?>
<Relationships xmlns="http://schemas.openxmlformats.org/package/2006/relationships"><Relationship Id="rId8" Type="http://schemas.openxmlformats.org/officeDocument/2006/relationships/image" Target="../media/image72.jpeg"/><Relationship Id="rId13" Type="http://schemas.openxmlformats.org/officeDocument/2006/relationships/image" Target="../media/image77.jpeg"/><Relationship Id="rId3" Type="http://schemas.openxmlformats.org/officeDocument/2006/relationships/image" Target="../media/image67.jpeg"/><Relationship Id="rId7" Type="http://schemas.openxmlformats.org/officeDocument/2006/relationships/image" Target="../media/image71.jpeg"/><Relationship Id="rId12" Type="http://schemas.openxmlformats.org/officeDocument/2006/relationships/image" Target="../media/image76.jpeg"/><Relationship Id="rId2" Type="http://schemas.openxmlformats.org/officeDocument/2006/relationships/image" Target="../media/image66.jpeg"/><Relationship Id="rId1" Type="http://schemas.openxmlformats.org/officeDocument/2006/relationships/slideLayout" Target="../slideLayouts/slideLayout6.xml"/><Relationship Id="rId6" Type="http://schemas.openxmlformats.org/officeDocument/2006/relationships/image" Target="../media/image70.jpeg"/><Relationship Id="rId11" Type="http://schemas.openxmlformats.org/officeDocument/2006/relationships/image" Target="../media/image75.jpeg"/><Relationship Id="rId5" Type="http://schemas.openxmlformats.org/officeDocument/2006/relationships/image" Target="../media/image69.jpeg"/><Relationship Id="rId10" Type="http://schemas.openxmlformats.org/officeDocument/2006/relationships/image" Target="../media/image74.jpeg"/><Relationship Id="rId4" Type="http://schemas.openxmlformats.org/officeDocument/2006/relationships/image" Target="../media/image68.jpeg"/><Relationship Id="rId9" Type="http://schemas.openxmlformats.org/officeDocument/2006/relationships/image" Target="../media/image73.jpeg"/><Relationship Id="rId14" Type="http://schemas.openxmlformats.org/officeDocument/2006/relationships/image" Target="../media/image78.jpeg"/></Relationships>
</file>

<file path=ppt/slides/_rels/slide12.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image" Target="../media/image79.jpeg"/><Relationship Id="rId1" Type="http://schemas.openxmlformats.org/officeDocument/2006/relationships/slideLayout" Target="../slideLayouts/slideLayout6.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1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6.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1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descr="drapeau-de-l-espagne-boucle-44521380"/>
          <p:cNvPicPr>
            <a:picLocks noChangeAspect="1" noChangeArrowheads="1"/>
          </p:cNvPicPr>
          <p:nvPr/>
        </p:nvPicPr>
        <p:blipFill>
          <a:blip r:embed="rId2" cstate="print"/>
          <a:srcRect/>
          <a:stretch>
            <a:fillRect/>
          </a:stretch>
        </p:blipFill>
        <p:spPr bwMode="auto">
          <a:xfrm>
            <a:off x="2786050" y="2071678"/>
            <a:ext cx="3609975" cy="2028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290" name="Image 6" descr="Espagne-nation-a-la-mode-retro-emblematique-gentleman-avec-drapeau-et-Moustache-Jeux-olympiques-sports-football-"/>
          <p:cNvPicPr>
            <a:picLocks noChangeAspect="1" noChangeArrowheads="1"/>
          </p:cNvPicPr>
          <p:nvPr/>
        </p:nvPicPr>
        <p:blipFill>
          <a:blip r:embed="rId3" cstate="print"/>
          <a:srcRect/>
          <a:stretch>
            <a:fillRect/>
          </a:stretch>
        </p:blipFill>
        <p:spPr bwMode="auto">
          <a:xfrm>
            <a:off x="3143240" y="4786322"/>
            <a:ext cx="1357322" cy="1357322"/>
          </a:xfrm>
          <a:prstGeom prst="rect">
            <a:avLst/>
          </a:prstGeom>
          <a:noFill/>
        </p:spPr>
      </p:pic>
      <p:pic>
        <p:nvPicPr>
          <p:cNvPr id="12289" name="Image 7" descr="carte_regions_espagne"/>
          <p:cNvPicPr>
            <a:picLocks noChangeAspect="1" noChangeArrowheads="1"/>
          </p:cNvPicPr>
          <p:nvPr/>
        </p:nvPicPr>
        <p:blipFill>
          <a:blip r:embed="rId4" cstate="print"/>
          <a:srcRect/>
          <a:stretch>
            <a:fillRect/>
          </a:stretch>
        </p:blipFill>
        <p:spPr bwMode="auto">
          <a:xfrm>
            <a:off x="6143635" y="4857760"/>
            <a:ext cx="1614001" cy="1281113"/>
          </a:xfrm>
          <a:prstGeom prst="rect">
            <a:avLst/>
          </a:prstGeom>
          <a:noFill/>
        </p:spPr>
      </p:pic>
      <p:sp>
        <p:nvSpPr>
          <p:cNvPr id="12292" name="Rectangle 4"/>
          <p:cNvSpPr>
            <a:spLocks noChangeArrowheads="1"/>
          </p:cNvSpPr>
          <p:nvPr/>
        </p:nvSpPr>
        <p:spPr bwMode="auto">
          <a:xfrm>
            <a:off x="0" y="0"/>
            <a:ext cx="91440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36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36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Viaje A Barcelona</a:t>
            </a:r>
            <a:endParaRPr kumimoji="0" lang="fr-FR" sz="6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21 / 29  del Mayo 2016</a:t>
            </a:r>
            <a:endParaRPr kumimoji="0" lang="fr-FR"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36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endParaRPr kumimoji="0" lang="fr-FR" sz="1800" b="0" i="0" u="none" strike="noStrike" cap="none" normalizeH="0" baseline="0" dirty="0">
              <a:ln>
                <a:noFill/>
              </a:ln>
              <a:solidFill>
                <a:schemeClr val="tx1"/>
              </a:solidFill>
              <a:effectLst/>
              <a:latin typeface="Arial" pitchFamily="34" charset="0"/>
              <a:cs typeface="Arial" pitchFamily="34" charset="0"/>
            </a:endParaRPr>
          </a:p>
        </p:txBody>
      </p:sp>
      <p:sp>
        <p:nvSpPr>
          <p:cNvPr id="12293" name="Rectangle 5"/>
          <p:cNvSpPr>
            <a:spLocks noChangeArrowheads="1"/>
          </p:cNvSpPr>
          <p:nvPr/>
        </p:nvSpPr>
        <p:spPr bwMode="auto">
          <a:xfrm>
            <a:off x="0" y="24860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endParaRPr kumimoji="0" lang="fr-FR" sz="1800" b="0" i="0" u="none" strike="noStrike" cap="none" normalizeH="0" baseline="0" dirty="0">
              <a:ln>
                <a:noFill/>
              </a:ln>
              <a:solidFill>
                <a:schemeClr val="tx1"/>
              </a:solidFill>
              <a:effectLst/>
              <a:latin typeface="Arial" pitchFamily="34" charset="0"/>
              <a:cs typeface="Arial" pitchFamily="34" charset="0"/>
            </a:endParaRPr>
          </a:p>
        </p:txBody>
      </p:sp>
      <p:sp>
        <p:nvSpPr>
          <p:cNvPr id="12294" name="Rectangle 6"/>
          <p:cNvSpPr>
            <a:spLocks noChangeArrowheads="1"/>
          </p:cNvSpPr>
          <p:nvPr/>
        </p:nvSpPr>
        <p:spPr bwMode="auto">
          <a:xfrm>
            <a:off x="0" y="39052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endParaRPr kumimoji="0" lang="fr-FR" sz="1800" b="0" i="0" u="none" strike="noStrike" cap="none" normalizeH="0" baseline="0" dirty="0">
              <a:ln>
                <a:noFill/>
              </a:ln>
              <a:solidFill>
                <a:schemeClr val="tx1"/>
              </a:solidFill>
              <a:effectLst/>
              <a:latin typeface="Arial" pitchFamily="34" charset="0"/>
              <a:cs typeface="Arial" pitchFamily="34" charset="0"/>
            </a:endParaRPr>
          </a:p>
        </p:txBody>
      </p:sp>
      <p:sp>
        <p:nvSpPr>
          <p:cNvPr id="12295" name="Rectangle 7"/>
          <p:cNvSpPr>
            <a:spLocks noChangeArrowheads="1"/>
          </p:cNvSpPr>
          <p:nvPr/>
        </p:nvSpPr>
        <p:spPr bwMode="auto">
          <a:xfrm>
            <a:off x="214282" y="628652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ADELAÏDE  Chelsy  2</a:t>
            </a:r>
            <a:r>
              <a:rPr kumimoji="0" lang="fr-FR" sz="1600" b="0" i="0" u="none" strike="noStrike" cap="none" normalizeH="0" baseline="30000" dirty="0">
                <a:ln>
                  <a:noFill/>
                </a:ln>
                <a:solidFill>
                  <a:schemeClr val="tx1"/>
                </a:solidFill>
                <a:effectLst/>
                <a:latin typeface="Calibri" pitchFamily="34" charset="0"/>
                <a:ea typeface="Calibri" pitchFamily="34" charset="0"/>
                <a:cs typeface="Times New Roman" pitchFamily="18" charset="0"/>
              </a:rPr>
              <a:t>nd</a:t>
            </a:r>
            <a:r>
              <a:rPr kumimoji="0" lang="fr-FR" sz="16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3</a:t>
            </a:r>
            <a:endParaRPr kumimoji="0" lang="fr-FR"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advTm="5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C:\Users\jean charles\Desktop\devoir espagnol\espagne\img022.jpg"/>
          <p:cNvPicPr/>
          <p:nvPr/>
        </p:nvPicPr>
        <p:blipFill>
          <a:blip r:embed="rId2" cstate="print"/>
          <a:stretch>
            <a:fillRect/>
          </a:stretch>
        </p:blipFill>
        <p:spPr bwMode="auto">
          <a:xfrm>
            <a:off x="4000496" y="285728"/>
            <a:ext cx="4714908" cy="6215106"/>
          </a:xfrm>
          <a:prstGeom prst="rect">
            <a:avLst/>
          </a:prstGeom>
          <a:noFill/>
          <a:ln w="9525">
            <a:noFill/>
            <a:miter lim="800000"/>
            <a:headEnd/>
            <a:tailEnd/>
          </a:ln>
        </p:spPr>
      </p:pic>
      <p:sp>
        <p:nvSpPr>
          <p:cNvPr id="10241" name="Rectangle 1"/>
          <p:cNvSpPr>
            <a:spLocks noChangeArrowheads="1"/>
          </p:cNvSpPr>
          <p:nvPr/>
        </p:nvSpPr>
        <p:spPr bwMode="auto">
          <a:xfrm>
            <a:off x="142844" y="2214554"/>
            <a:ext cx="35719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800" b="1" i="1"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El programa del viaje</a:t>
            </a:r>
            <a:endParaRPr kumimoji="0" lang="fr-FR" sz="1800" b="0" i="0" u="none" strike="noStrike" cap="none" normalizeH="0" baseline="0" dirty="0">
              <a:ln>
                <a:noFill/>
              </a:ln>
              <a:solidFill>
                <a:schemeClr val="tx1"/>
              </a:solidFill>
              <a:effectLst/>
              <a:latin typeface="Corbel" panose="020B0503020204020204" pitchFamily="34" charset="0"/>
              <a:cs typeface="Arial" pitchFamily="34" charset="0"/>
            </a:endParaRPr>
          </a:p>
        </p:txBody>
      </p:sp>
    </p:spTree>
  </p:cSld>
  <p:clrMapOvr>
    <a:masterClrMapping/>
  </p:clrMapOvr>
  <p:transition advTm="10000">
    <p:newsfla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857224" y="439616"/>
            <a:ext cx="7786742" cy="298543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tab pos="1362075" algn="l"/>
              </a:tabLst>
            </a:pPr>
            <a:r>
              <a:rPr kumimoji="0" lang="fr-FR" sz="2400" b="1" i="1"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r>
              <a:rPr kumimoji="0" lang="fr-FR" sz="2400" b="1" i="1"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MI FAMILIA ESPAÑOLA</a:t>
            </a:r>
          </a:p>
          <a:p>
            <a:pPr marL="0" marR="0" lvl="0" indent="0" algn="ctr" defTabSz="914400" rtl="0" eaLnBrk="1" fontAlgn="base" latinLnBrk="0" hangingPunct="1">
              <a:lnSpc>
                <a:spcPct val="100000"/>
              </a:lnSpc>
              <a:spcBef>
                <a:spcPct val="0"/>
              </a:spcBef>
              <a:spcAft>
                <a:spcPct val="0"/>
              </a:spcAft>
              <a:buClrTx/>
              <a:buSzTx/>
              <a:buFontTx/>
              <a:buNone/>
              <a:tabLst>
                <a:tab pos="1362075" algn="l"/>
              </a:tabLst>
            </a:pPr>
            <a:endParaRPr lang="fr-FR" sz="2400" b="1" i="1" dirty="0">
              <a:latin typeface="Corbel" panose="020B0503020204020204"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362075" algn="l"/>
              </a:tabLst>
            </a:pPr>
            <a:r>
              <a:rPr lang="fr-FR" sz="2000" dirty="0">
                <a:latin typeface="Corbel" panose="020B0503020204020204" pitchFamily="34" charset="0"/>
                <a:ea typeface="Calibri" pitchFamily="34" charset="0"/>
                <a:cs typeface="Times New Roman" pitchFamily="18" charset="0"/>
              </a:rPr>
              <a:t>M</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i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pequeña</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familia</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española</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constaba</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de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tres</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personas</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 la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madre</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Montse</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su hijo Mark y un estudiante Taiga.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Eran</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muy</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simpáticos</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amables y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serviciales</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Se interesaron mucho por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nuestros</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orígenes</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en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Martinica</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y por nosotros. Cuando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necesitábamos</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algo</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lang="fr-FR" sz="2000" dirty="0" err="1">
                <a:latin typeface="Corbel" panose="020B0503020204020204" pitchFamily="34" charset="0"/>
                <a:ea typeface="Calibri" pitchFamily="34" charset="0"/>
                <a:cs typeface="Times New Roman" pitchFamily="18" charset="0"/>
              </a:rPr>
              <a:t>podíamos</a:t>
            </a:r>
            <a:r>
              <a:rPr lang="fr-FR" sz="2000" dirty="0">
                <a:latin typeface="Corbel" panose="020B0503020204020204" pitchFamily="34" charset="0"/>
                <a:ea typeface="Calibri" pitchFamily="34" charset="0"/>
                <a:cs typeface="Times New Roman" pitchFamily="18" charset="0"/>
              </a:rPr>
              <a:t> </a:t>
            </a:r>
            <a:r>
              <a:rPr lang="fr-FR" sz="2000" dirty="0" err="1">
                <a:latin typeface="Corbel" panose="020B0503020204020204" pitchFamily="34" charset="0"/>
                <a:ea typeface="Calibri" pitchFamily="34" charset="0"/>
                <a:cs typeface="Times New Roman" pitchFamily="18" charset="0"/>
              </a:rPr>
              <a:t>contar</a:t>
            </a:r>
            <a:r>
              <a:rPr lang="fr-FR" sz="2000" dirty="0">
                <a:latin typeface="Corbel" panose="020B0503020204020204" pitchFamily="34" charset="0"/>
                <a:ea typeface="Calibri" pitchFamily="34" charset="0"/>
                <a:cs typeface="Times New Roman" pitchFamily="18" charset="0"/>
              </a:rPr>
              <a:t> con </a:t>
            </a:r>
            <a:r>
              <a:rPr lang="fr-FR" sz="2000" dirty="0" err="1">
                <a:latin typeface="Corbel" panose="020B0503020204020204" pitchFamily="34" charset="0"/>
                <a:ea typeface="Calibri" pitchFamily="34" charset="0"/>
                <a:cs typeface="Times New Roman" pitchFamily="18" charset="0"/>
              </a:rPr>
              <a:t>ellos</a:t>
            </a:r>
            <a:r>
              <a:rPr lang="fr-FR" sz="2000" dirty="0">
                <a:latin typeface="Corbel" panose="020B0503020204020204" pitchFamily="34" charset="0"/>
                <a:ea typeface="Calibri" pitchFamily="34" charset="0"/>
                <a:cs typeface="Times New Roman" pitchFamily="18" charset="0"/>
              </a:rPr>
              <a:t> </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para ayudarnos o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hacernos</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un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favor</a:t>
            </a:r>
            <a:r>
              <a:rPr lang="fr-FR" sz="2000" dirty="0">
                <a:latin typeface="Corbel" panose="020B0503020204020204" pitchFamily="34" charset="0"/>
                <a:ea typeface="Calibri" pitchFamily="34" charset="0"/>
                <a:cs typeface="Times New Roman" pitchFamily="18" charset="0"/>
              </a:rPr>
              <a:t>. Se </a:t>
            </a:r>
            <a:r>
              <a:rPr lang="fr-FR" sz="2000" dirty="0" err="1">
                <a:latin typeface="Corbel" panose="020B0503020204020204" pitchFamily="34" charset="0"/>
                <a:ea typeface="Calibri" pitchFamily="34" charset="0"/>
                <a:cs typeface="Times New Roman" pitchFamily="18" charset="0"/>
              </a:rPr>
              <a:t>mostraron</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pacientes</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y nos ayudaron a hablar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mejor</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español</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durante nuestra estancia en su casa y les agradecemos mucho por esto !!</a:t>
            </a:r>
            <a:endParaRPr kumimoji="0" lang="fr-FR" sz="2000" b="0" i="0" u="none" strike="noStrike" cap="none" normalizeH="0" baseline="0" dirty="0">
              <a:ln>
                <a:noFill/>
              </a:ln>
              <a:solidFill>
                <a:schemeClr val="tx1"/>
              </a:solidFill>
              <a:effectLst/>
              <a:latin typeface="Corbel" panose="020B0503020204020204" pitchFamily="34" charset="0"/>
              <a:cs typeface="Arial" pitchFamily="34" charset="0"/>
            </a:endParaRPr>
          </a:p>
        </p:txBody>
      </p:sp>
      <p:pic>
        <p:nvPicPr>
          <p:cNvPr id="27650" name="Picture 2" descr="C:\Users\jean charles\Desktop\devoir espagnol\VOYAGE A BARCELONE PHOTO !!!!!!!!\Snapchat-3056977485081590182.jpg"/>
          <p:cNvPicPr>
            <a:picLocks noChangeAspect="1" noChangeArrowheads="1"/>
          </p:cNvPicPr>
          <p:nvPr/>
        </p:nvPicPr>
        <p:blipFill>
          <a:blip r:embed="rId2" cstate="print"/>
          <a:srcRect/>
          <a:stretch>
            <a:fillRect/>
          </a:stretch>
        </p:blipFill>
        <p:spPr bwMode="auto">
          <a:xfrm>
            <a:off x="2857488" y="3710092"/>
            <a:ext cx="3214710" cy="3005055"/>
          </a:xfrm>
          <a:prstGeom prst="rect">
            <a:avLst/>
          </a:prstGeom>
          <a:ln>
            <a:noFill/>
          </a:ln>
          <a:effectLst>
            <a:outerShdw blurRad="76200" dir="18900000" sy="23000" kx="-1200000" algn="bl" rotWithShape="0">
              <a:prstClr val="black">
                <a:alpha val="20000"/>
              </a:prstClr>
            </a:outerShdw>
            <a:softEdge rad="112500"/>
          </a:effectLst>
        </p:spPr>
      </p:pic>
    </p:spTree>
  </p:cSld>
  <p:clrMapOvr>
    <a:masterClrMapping/>
  </p:clrMapOvr>
  <p:transition advTm="15000">
    <p:newsfla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1571604" y="1424500"/>
            <a:ext cx="5929322" cy="35086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800" b="1" i="1"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Mi alojamiento</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2800" b="1" i="1"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600" b="0" i="0" u="none" strike="noStrike" cap="none" normalizeH="0" baseline="0" dirty="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Vivíamos</a:t>
            </a:r>
            <a:r>
              <a:rPr lang="fr-FR" sz="2000" dirty="0">
                <a:latin typeface="Corbel" panose="020B0503020204020204" pitchFamily="34" charset="0"/>
                <a:ea typeface="Calibri" pitchFamily="34" charset="0"/>
                <a:cs typeface="Times New Roman" pitchFamily="18" charset="0"/>
              </a:rPr>
              <a:t> en un </a:t>
            </a:r>
            <a:r>
              <a:rPr lang="fr-FR" sz="2000" dirty="0" err="1">
                <a:latin typeface="Corbel" panose="020B0503020204020204" pitchFamily="34" charset="0"/>
                <a:ea typeface="Calibri" pitchFamily="34" charset="0"/>
                <a:cs typeface="Times New Roman" pitchFamily="18" charset="0"/>
              </a:rPr>
              <a:t>pequeño</a:t>
            </a:r>
            <a:r>
              <a:rPr lang="fr-FR" sz="2000" dirty="0">
                <a:latin typeface="Corbel" panose="020B0503020204020204" pitchFamily="34" charset="0"/>
                <a:ea typeface="Calibri" pitchFamily="34" charset="0"/>
                <a:cs typeface="Times New Roman" pitchFamily="18" charset="0"/>
              </a:rPr>
              <a:t> </a:t>
            </a:r>
            <a:r>
              <a:rPr lang="fr-FR" sz="2000" dirty="0" err="1">
                <a:latin typeface="Corbel" panose="020B0503020204020204" pitchFamily="34" charset="0"/>
                <a:ea typeface="Calibri" pitchFamily="34" charset="0"/>
                <a:cs typeface="Times New Roman" pitchFamily="18" charset="0"/>
              </a:rPr>
              <a:t>piso</a:t>
            </a:r>
            <a:r>
              <a:rPr lang="fr-FR" sz="2000" dirty="0">
                <a:latin typeface="Corbel" panose="020B0503020204020204" pitchFamily="34" charset="0"/>
                <a:ea typeface="Calibri" pitchFamily="34" charset="0"/>
                <a:cs typeface="Times New Roman" pitchFamily="18" charset="0"/>
              </a:rPr>
              <a:t> </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en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vía</a:t>
            </a:r>
            <a:r>
              <a:rPr kumimoji="0" lang="fr-FR" sz="2000" b="0" i="0" u="none" strike="noStrike" cap="none" normalizeH="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Augusta 103 que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era</a:t>
            </a:r>
            <a:r>
              <a:rPr kumimoji="0" lang="fr-FR" sz="2000" b="0" i="0" u="none" strike="noStrike" cap="none" normalizeH="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muy</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bello</a:t>
            </a:r>
            <a:r>
              <a:rPr lang="fr-FR" sz="2000" dirty="0">
                <a:latin typeface="Corbel" panose="020B0503020204020204" pitchFamily="34" charset="0"/>
                <a:ea typeface="Calibri" pitchFamily="34" charset="0"/>
                <a:cs typeface="Times New Roman" pitchFamily="18" charset="0"/>
              </a:rPr>
              <a:t>, </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bien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ordenado</a:t>
            </a:r>
            <a:r>
              <a:rPr lang="fr-FR" sz="2000" dirty="0">
                <a:latin typeface="Corbel" panose="020B0503020204020204" pitchFamily="34" charset="0"/>
                <a:ea typeface="Calibri" pitchFamily="34" charset="0"/>
                <a:cs typeface="Times New Roman" pitchFamily="18" charset="0"/>
              </a:rPr>
              <a:t> con </a:t>
            </a:r>
            <a:r>
              <a:rPr lang="fr-FR" sz="2000" dirty="0" err="1">
                <a:latin typeface="Corbel" panose="020B0503020204020204" pitchFamily="34" charset="0"/>
                <a:ea typeface="Calibri" pitchFamily="34" charset="0"/>
                <a:cs typeface="Times New Roman" pitchFamily="18" charset="0"/>
              </a:rPr>
              <a:t>una</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entrada</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calurosa</a:t>
            </a:r>
            <a:r>
              <a:rPr lang="fr-FR" sz="2000" dirty="0">
                <a:latin typeface="Corbel" panose="020B0503020204020204" pitchFamily="34" charset="0"/>
                <a:ea typeface="Calibri" pitchFamily="34" charset="0"/>
                <a:cs typeface="Times New Roman" pitchFamily="18" charset="0"/>
              </a:rPr>
              <a:t>.</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lang="fr-FR" sz="2000" dirty="0">
                <a:latin typeface="Corbel" panose="020B0503020204020204" pitchFamily="34" charset="0"/>
                <a:ea typeface="Calibri" pitchFamily="34" charset="0"/>
                <a:cs typeface="Times New Roman" pitchFamily="18" charset="0"/>
              </a:rPr>
              <a:t>N</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uestra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habitación</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también</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era</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muy</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bonita</a:t>
            </a:r>
            <a:r>
              <a:rPr lang="fr-FR" sz="2000" dirty="0">
                <a:latin typeface="Corbel" panose="020B0503020204020204" pitchFamily="34" charset="0"/>
                <a:ea typeface="Calibri" pitchFamily="34" charset="0"/>
                <a:cs typeface="Times New Roman" pitchFamily="18" charset="0"/>
              </a:rPr>
              <a:t>. </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Además</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teníamos</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un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balcón</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super bien acondicionado con una vista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maravillosa</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 la ciudad. La cocina y el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salón</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eran verdaderamente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hermosos</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pero</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no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muy</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espaciosos</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lang="fr-FR" sz="2000" dirty="0">
                <a:latin typeface="Corbel" panose="020B0503020204020204" pitchFamily="34" charset="0"/>
                <a:ea typeface="Calibri" pitchFamily="34" charset="0"/>
                <a:cs typeface="Times New Roman" pitchFamily="18" charset="0"/>
              </a:rPr>
              <a:t>En </a:t>
            </a:r>
            <a:r>
              <a:rPr lang="fr-FR" sz="2000" dirty="0" err="1">
                <a:latin typeface="Corbel" panose="020B0503020204020204" pitchFamily="34" charset="0"/>
                <a:ea typeface="Calibri" pitchFamily="34" charset="0"/>
                <a:cs typeface="Times New Roman" pitchFamily="18" charset="0"/>
              </a:rPr>
              <a:t>cuanto</a:t>
            </a:r>
            <a:r>
              <a:rPr lang="fr-FR" sz="2000" dirty="0">
                <a:latin typeface="Corbel" panose="020B0503020204020204" pitchFamily="34" charset="0"/>
                <a:ea typeface="Calibri" pitchFamily="34" charset="0"/>
                <a:cs typeface="Times New Roman" pitchFamily="18" charset="0"/>
              </a:rPr>
              <a:t> a la calle, </a:t>
            </a:r>
            <a:r>
              <a:rPr lang="fr-FR" sz="2000" dirty="0" err="1">
                <a:latin typeface="Corbel" panose="020B0503020204020204" pitchFamily="34" charset="0"/>
                <a:ea typeface="Calibri" pitchFamily="34" charset="0"/>
                <a:cs typeface="Times New Roman" pitchFamily="18" charset="0"/>
              </a:rPr>
              <a:t>era</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más</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bien animada a causa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del</a:t>
            </a:r>
            <a:r>
              <a:rPr kumimoji="0" lang="fr-FR" sz="2000" b="0" i="0" u="none" strike="noStrike" cap="none" normalizeH="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dirty="0" err="1">
                <a:ln>
                  <a:noFill/>
                </a:ln>
                <a:solidFill>
                  <a:schemeClr val="tx1"/>
                </a:solidFill>
                <a:effectLst/>
                <a:latin typeface="Corbel" panose="020B0503020204020204" pitchFamily="34" charset="0"/>
                <a:ea typeface="Calibri" pitchFamily="34" charset="0"/>
                <a:cs typeface="Times New Roman" pitchFamily="18" charset="0"/>
              </a:rPr>
              <a:t>tráfico</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Había</a:t>
            </a:r>
            <a:r>
              <a:rPr kumimoji="0" lang="fr-FR" sz="2000" b="0" i="0" u="none" strike="noStrike" cap="none" normalizeH="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siempre</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latin typeface="Corbel" panose="020B0503020204020204" pitchFamily="34" charset="0"/>
                <a:ea typeface="Calibri" pitchFamily="34" charset="0"/>
                <a:cs typeface="Times New Roman" pitchFamily="18" charset="0"/>
              </a:rPr>
              <a:t>animación</a:t>
            </a:r>
            <a:r>
              <a:rPr kumimoji="0" lang="fr-FR" sz="2000" b="0" i="0" u="none" strike="noStrike" cap="none" normalizeH="0" baseline="0" dirty="0">
                <a:ln>
                  <a:noFill/>
                </a:ln>
                <a:solidFill>
                  <a:schemeClr val="tx1"/>
                </a:solidFill>
                <a:effectLst/>
                <a:latin typeface="Corbel" panose="020B0503020204020204" pitchFamily="34" charset="0"/>
                <a:ea typeface="Calibri" pitchFamily="34" charset="0"/>
                <a:cs typeface="Times New Roman" pitchFamily="18" charset="0"/>
              </a:rPr>
              <a:t> en casa.</a:t>
            </a:r>
            <a:endParaRPr kumimoji="0" lang="fr-FR" sz="2000" b="0" i="0" u="none" strike="noStrike" cap="none" normalizeH="0" baseline="0" dirty="0">
              <a:ln>
                <a:noFill/>
              </a:ln>
              <a:solidFill>
                <a:schemeClr val="tx1"/>
              </a:solidFill>
              <a:effectLst/>
              <a:latin typeface="Corbel" panose="020B0503020204020204" pitchFamily="34" charset="0"/>
              <a:cs typeface="Arial" pitchFamily="34" charset="0"/>
            </a:endParaRPr>
          </a:p>
        </p:txBody>
      </p:sp>
    </p:spTree>
  </p:cSld>
  <p:clrMapOvr>
    <a:masterClrMapping/>
  </p:clrMapOvr>
  <p:transition advTm="0">
    <p:newsfla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1500166" y="511054"/>
            <a:ext cx="5715040" cy="25237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800" b="1" i="1" u="none" strike="noStrike" cap="none" normalizeH="0" baseline="0" dirty="0">
                <a:ln>
                  <a:noFill/>
                </a:ln>
                <a:solidFill>
                  <a:schemeClr val="tx1"/>
                </a:solidFill>
                <a:effectLst/>
                <a:ea typeface="Calibri" pitchFamily="34" charset="0"/>
                <a:cs typeface="Times New Roman" pitchFamily="18" charset="0"/>
              </a:rPr>
              <a:t>La Salida</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fr-FR" sz="2400" b="1" i="1" u="none" strike="noStrike" cap="none" normalizeH="0" baseline="0" dirty="0">
              <a:ln>
                <a:noFill/>
              </a:ln>
              <a:solidFill>
                <a:schemeClr val="tx1"/>
              </a:solidFill>
              <a:effectLst/>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fr-FR" sz="600" b="0" i="0" u="none" strike="noStrike" cap="none" normalizeH="0" baseline="0" dirty="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a:ln>
                  <a:noFill/>
                </a:ln>
                <a:solidFill>
                  <a:schemeClr val="tx1"/>
                </a:solidFill>
                <a:effectLst/>
                <a:ea typeface="Calibri" pitchFamily="34" charset="0"/>
                <a:cs typeface="Times New Roman" pitchFamily="18" charset="0"/>
              </a:rPr>
              <a:t>El 21 de mayo de 2016, era el día de nuestra salida de </a:t>
            </a:r>
            <a:r>
              <a:rPr kumimoji="0" lang="fr-FR" sz="2000" b="0" i="0" u="none" strike="noStrike" cap="none" normalizeH="0" baseline="0" dirty="0" err="1">
                <a:ln>
                  <a:noFill/>
                </a:ln>
                <a:solidFill>
                  <a:schemeClr val="tx1"/>
                </a:solidFill>
                <a:effectLst/>
                <a:ea typeface="Calibri" pitchFamily="34" charset="0"/>
                <a:cs typeface="Times New Roman" pitchFamily="18" charset="0"/>
              </a:rPr>
              <a:t>Martinica</a:t>
            </a:r>
            <a:r>
              <a:rPr kumimoji="0" lang="fr-FR" sz="2000" b="0" i="0" u="none" strike="noStrike" cap="none" normalizeH="0" baseline="0" dirty="0">
                <a:ln>
                  <a:noFill/>
                </a:ln>
                <a:solidFill>
                  <a:schemeClr val="tx1"/>
                </a:solidFill>
                <a:effectLst/>
                <a:ea typeface="Calibri" pitchFamily="34" charset="0"/>
                <a:cs typeface="Times New Roman" pitchFamily="18" charset="0"/>
              </a:rPr>
              <a:t> para Francia. Nos </a:t>
            </a:r>
            <a:r>
              <a:rPr kumimoji="0" lang="fr-FR" sz="2000" b="0" i="0" u="none" strike="noStrike" cap="none" normalizeH="0" baseline="0" dirty="0" err="1">
                <a:ln>
                  <a:noFill/>
                </a:ln>
                <a:solidFill>
                  <a:schemeClr val="tx1"/>
                </a:solidFill>
                <a:effectLst/>
                <a:ea typeface="Calibri" pitchFamily="34" charset="0"/>
                <a:cs typeface="Times New Roman" pitchFamily="18" charset="0"/>
              </a:rPr>
              <a:t>despedimos</a:t>
            </a:r>
            <a:r>
              <a:rPr kumimoji="0" lang="fr-FR" sz="2000" b="0" i="0" u="none" strike="noStrike" cap="none" normalizeH="0" baseline="0" dirty="0">
                <a:ln>
                  <a:noFill/>
                </a:ln>
                <a:solidFill>
                  <a:schemeClr val="tx1"/>
                </a:solidFill>
                <a:effectLst/>
                <a:ea typeface="Calibri" pitchFamily="34" charset="0"/>
                <a:cs typeface="Times New Roman" pitchFamily="18" charset="0"/>
              </a:rPr>
              <a:t> de </a:t>
            </a:r>
            <a:r>
              <a:rPr kumimoji="0" lang="fr-FR" sz="2000" b="0" i="0" u="none" strike="noStrike" cap="none" normalizeH="0" baseline="0" dirty="0" err="1">
                <a:ln>
                  <a:noFill/>
                </a:ln>
                <a:solidFill>
                  <a:schemeClr val="tx1"/>
                </a:solidFill>
                <a:effectLst/>
                <a:ea typeface="Calibri" pitchFamily="34" charset="0"/>
                <a:cs typeface="Times New Roman" pitchFamily="18" charset="0"/>
              </a:rPr>
              <a:t>nuestros</a:t>
            </a:r>
            <a:r>
              <a:rPr kumimoji="0" lang="fr-FR" sz="2000" b="0" i="0" u="none" strike="noStrike" cap="none" normalizeH="0" baseline="0" dirty="0">
                <a:ln>
                  <a:noFill/>
                </a:ln>
                <a:solidFill>
                  <a:schemeClr val="tx1"/>
                </a:solidFill>
                <a:effectLst/>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ea typeface="Calibri" pitchFamily="34" charset="0"/>
                <a:cs typeface="Times New Roman" pitchFamily="18" charset="0"/>
              </a:rPr>
              <a:t>padres</a:t>
            </a:r>
            <a:r>
              <a:rPr kumimoji="0" lang="fr-FR" sz="2000" b="0" i="0" u="none" strike="noStrike" cap="none" normalizeH="0" baseline="0" dirty="0">
                <a:ln>
                  <a:noFill/>
                </a:ln>
                <a:solidFill>
                  <a:schemeClr val="tx1"/>
                </a:solidFill>
                <a:effectLst/>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ea typeface="Calibri" pitchFamily="34" charset="0"/>
                <a:cs typeface="Times New Roman" pitchFamily="18" charset="0"/>
              </a:rPr>
              <a:t>Teníamos</a:t>
            </a:r>
            <a:r>
              <a:rPr kumimoji="0" lang="fr-FR" sz="2000" b="0" i="0" u="none" strike="noStrike" cap="none" normalizeH="0" baseline="0" dirty="0">
                <a:ln>
                  <a:noFill/>
                </a:ln>
                <a:solidFill>
                  <a:schemeClr val="tx1"/>
                </a:solidFill>
                <a:effectLst/>
                <a:ea typeface="Calibri" pitchFamily="34" charset="0"/>
                <a:cs typeface="Times New Roman" pitchFamily="18" charset="0"/>
              </a:rPr>
              <a:t> prisa, </a:t>
            </a:r>
            <a:r>
              <a:rPr kumimoji="0" lang="fr-FR" sz="2000" b="0" i="0" u="none" strike="noStrike" cap="none" normalizeH="0" baseline="0" dirty="0" err="1">
                <a:ln>
                  <a:noFill/>
                </a:ln>
                <a:solidFill>
                  <a:schemeClr val="tx1"/>
                </a:solidFill>
                <a:effectLst/>
                <a:ea typeface="Calibri" pitchFamily="34" charset="0"/>
                <a:cs typeface="Times New Roman" pitchFamily="18" charset="0"/>
              </a:rPr>
              <a:t>estábamos</a:t>
            </a:r>
            <a:r>
              <a:rPr kumimoji="0" lang="fr-FR" sz="2000" b="0" i="0" u="none" strike="noStrike" cap="none" normalizeH="0" baseline="0" dirty="0">
                <a:ln>
                  <a:noFill/>
                </a:ln>
                <a:solidFill>
                  <a:schemeClr val="tx1"/>
                </a:solidFill>
                <a:effectLst/>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ea typeface="Calibri" pitchFamily="34" charset="0"/>
                <a:cs typeface="Times New Roman" pitchFamily="18" charset="0"/>
              </a:rPr>
              <a:t>sobreexcitados</a:t>
            </a:r>
            <a:r>
              <a:rPr lang="fr-FR" sz="2000" dirty="0">
                <a:ea typeface="Calibri" pitchFamily="34" charset="0"/>
                <a:cs typeface="Times New Roman" pitchFamily="18" charset="0"/>
              </a:rPr>
              <a:t>.</a:t>
            </a:r>
            <a:r>
              <a:rPr kumimoji="0" lang="fr-FR" sz="2000" b="0" i="0" u="none" strike="noStrike" cap="none" normalizeH="0" baseline="0" dirty="0">
                <a:ln>
                  <a:noFill/>
                </a:ln>
                <a:solidFill>
                  <a:schemeClr val="tx1"/>
                </a:solidFill>
                <a:effectLst/>
                <a:ea typeface="Calibri" pitchFamily="34" charset="0"/>
                <a:cs typeface="Times New Roman" pitchFamily="18" charset="0"/>
              </a:rPr>
              <a:t> </a:t>
            </a:r>
            <a:r>
              <a:rPr lang="fr-FR" sz="2000" dirty="0">
                <a:ea typeface="Calibri" pitchFamily="34" charset="0"/>
                <a:cs typeface="Times New Roman" pitchFamily="18" charset="0"/>
              </a:rPr>
              <a:t>L</a:t>
            </a:r>
            <a:r>
              <a:rPr kumimoji="0" lang="fr-FR" sz="2000" b="0" i="0" u="none" strike="noStrike" cap="none" normalizeH="0" baseline="0" dirty="0">
                <a:ln>
                  <a:noFill/>
                </a:ln>
                <a:solidFill>
                  <a:schemeClr val="tx1"/>
                </a:solidFill>
                <a:effectLst/>
                <a:ea typeface="Calibri" pitchFamily="34" charset="0"/>
                <a:cs typeface="Times New Roman" pitchFamily="18" charset="0"/>
              </a:rPr>
              <a:t>o </a:t>
            </a:r>
            <a:r>
              <a:rPr kumimoji="0" lang="fr-FR" sz="2000" b="0" i="0" u="none" strike="noStrike" cap="none" normalizeH="0" baseline="0" dirty="0" err="1">
                <a:ln>
                  <a:noFill/>
                </a:ln>
                <a:solidFill>
                  <a:schemeClr val="tx1"/>
                </a:solidFill>
                <a:effectLst/>
                <a:ea typeface="Calibri" pitchFamily="34" charset="0"/>
                <a:cs typeface="Times New Roman" pitchFamily="18" charset="0"/>
              </a:rPr>
              <a:t>pasamos</a:t>
            </a:r>
            <a:r>
              <a:rPr kumimoji="0" lang="fr-FR" sz="2000" b="0" i="0" u="none" strike="noStrike" cap="none" normalizeH="0" dirty="0">
                <a:ln>
                  <a:noFill/>
                </a:ln>
                <a:solidFill>
                  <a:schemeClr val="tx1"/>
                </a:solidFill>
                <a:effectLst/>
                <a:ea typeface="Calibri" pitchFamily="34" charset="0"/>
                <a:cs typeface="Times New Roman" pitchFamily="18" charset="0"/>
              </a:rPr>
              <a:t> bomba</a:t>
            </a:r>
            <a:r>
              <a:rPr kumimoji="0" lang="fr-FR" sz="2000" b="0" i="0" u="none" strike="noStrike" cap="none" normalizeH="0" baseline="0" dirty="0">
                <a:ln>
                  <a:noFill/>
                </a:ln>
                <a:solidFill>
                  <a:schemeClr val="tx1"/>
                </a:solidFill>
                <a:effectLst/>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ea typeface="Calibri" pitchFamily="34" charset="0"/>
                <a:cs typeface="Times New Roman" pitchFamily="18" charset="0"/>
              </a:rPr>
              <a:t>hicimos</a:t>
            </a:r>
            <a:r>
              <a:rPr kumimoji="0" lang="fr-FR" sz="2000" b="0" i="0" u="none" strike="noStrike" cap="none" normalizeH="0" baseline="0" dirty="0">
                <a:ln>
                  <a:noFill/>
                </a:ln>
                <a:solidFill>
                  <a:schemeClr val="tx1"/>
                </a:solidFill>
                <a:effectLst/>
                <a:ea typeface="Calibri" pitchFamily="34" charset="0"/>
                <a:cs typeface="Times New Roman" pitchFamily="18" charset="0"/>
              </a:rPr>
              <a:t> muchas </a:t>
            </a:r>
            <a:r>
              <a:rPr kumimoji="0" lang="fr-FR" sz="2000" b="0" i="0" u="none" strike="noStrike" cap="none" normalizeH="0" baseline="0" dirty="0" err="1">
                <a:ln>
                  <a:noFill/>
                </a:ln>
                <a:solidFill>
                  <a:schemeClr val="tx1"/>
                </a:solidFill>
                <a:effectLst/>
                <a:ea typeface="Calibri" pitchFamily="34" charset="0"/>
                <a:cs typeface="Times New Roman" pitchFamily="18" charset="0"/>
              </a:rPr>
              <a:t>fotos</a:t>
            </a:r>
            <a:r>
              <a:rPr kumimoji="0" lang="fr-FR" sz="2000" b="0" i="0" u="none" strike="noStrike" cap="none" normalizeH="0" baseline="0" dirty="0">
                <a:ln>
                  <a:noFill/>
                </a:ln>
                <a:solidFill>
                  <a:schemeClr val="tx1"/>
                </a:solidFill>
                <a:effectLst/>
                <a:ea typeface="Calibri" pitchFamily="34" charset="0"/>
                <a:cs typeface="Times New Roman" pitchFamily="18" charset="0"/>
              </a:rPr>
              <a:t> y </a:t>
            </a:r>
            <a:r>
              <a:rPr kumimoji="0" lang="fr-FR" sz="2000" b="0" i="0" u="none" strike="noStrike" cap="none" normalizeH="0" baseline="0" dirty="0" err="1">
                <a:ln>
                  <a:noFill/>
                </a:ln>
                <a:solidFill>
                  <a:schemeClr val="tx1"/>
                </a:solidFill>
                <a:effectLst/>
                <a:ea typeface="Calibri" pitchFamily="34" charset="0"/>
                <a:cs typeface="Times New Roman" pitchFamily="18" charset="0"/>
              </a:rPr>
              <a:t>sacamos</a:t>
            </a:r>
            <a:r>
              <a:rPr kumimoji="0" lang="fr-FR" sz="2000" b="0" i="0" u="none" strike="noStrike" cap="none" normalizeH="0" baseline="0" dirty="0">
                <a:ln>
                  <a:noFill/>
                </a:ln>
                <a:solidFill>
                  <a:schemeClr val="tx1"/>
                </a:solidFill>
                <a:effectLst/>
                <a:ea typeface="Calibri" pitchFamily="34" charset="0"/>
                <a:cs typeface="Times New Roman" pitchFamily="18" charset="0"/>
              </a:rPr>
              <a:t> </a:t>
            </a:r>
            <a:r>
              <a:rPr kumimoji="0" lang="fr-FR" sz="2000" b="0" i="0" u="none" strike="noStrike" cap="none" normalizeH="0" baseline="0" dirty="0" err="1">
                <a:ln>
                  <a:noFill/>
                </a:ln>
                <a:solidFill>
                  <a:schemeClr val="tx1"/>
                </a:solidFill>
                <a:effectLst/>
                <a:ea typeface="Calibri" pitchFamily="34" charset="0"/>
                <a:cs typeface="Times New Roman" pitchFamily="18" charset="0"/>
              </a:rPr>
              <a:t>provecho</a:t>
            </a:r>
            <a:r>
              <a:rPr kumimoji="0" lang="fr-FR" sz="2000" b="0" i="0" u="none" strike="noStrike" cap="none" normalizeH="0" baseline="0" dirty="0">
                <a:ln>
                  <a:noFill/>
                </a:ln>
                <a:solidFill>
                  <a:schemeClr val="tx1"/>
                </a:solidFill>
                <a:effectLst/>
                <a:ea typeface="Calibri" pitchFamily="34" charset="0"/>
                <a:cs typeface="Times New Roman" pitchFamily="18" charset="0"/>
              </a:rPr>
              <a:t> del instante presente</a:t>
            </a:r>
            <a:r>
              <a:rPr kumimoji="0" lang="fr-FR" sz="20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a:t>
            </a:r>
            <a:endParaRPr kumimoji="0" lang="fr-FR" sz="1800" b="0" i="0" u="none" strike="noStrike" cap="none" normalizeH="0" baseline="0" dirty="0">
              <a:ln>
                <a:noFill/>
              </a:ln>
              <a:solidFill>
                <a:schemeClr val="tx1"/>
              </a:solidFill>
              <a:effectLst/>
              <a:latin typeface="Arial" pitchFamily="34" charset="0"/>
              <a:cs typeface="Arial" pitchFamily="34" charset="0"/>
            </a:endParaRPr>
          </a:p>
        </p:txBody>
      </p:sp>
      <p:pic>
        <p:nvPicPr>
          <p:cNvPr id="3" name="Image 2" descr="C:\Users\jean charles\Desktop\devoir espagnol\VOYAGE A BARCELONE PHOTO !!!!!!!!\Snapchat-8663450374265359547.jpg"/>
          <p:cNvPicPr/>
          <p:nvPr/>
        </p:nvPicPr>
        <p:blipFill>
          <a:blip r:embed="rId2" cstate="print"/>
          <a:srcRect/>
          <a:stretch>
            <a:fillRect/>
          </a:stretch>
        </p:blipFill>
        <p:spPr bwMode="auto">
          <a:xfrm>
            <a:off x="5857884" y="3500438"/>
            <a:ext cx="2071702" cy="2124070"/>
          </a:xfrm>
          <a:prstGeom prst="rect">
            <a:avLst/>
          </a:prstGeom>
          <a:ln>
            <a:noFill/>
          </a:ln>
          <a:effectLst>
            <a:outerShdw blurRad="292100" dist="139700" dir="2700000" algn="tl" rotWithShape="0">
              <a:srgbClr val="333333">
                <a:alpha val="65000"/>
              </a:srgbClr>
            </a:outerShdw>
          </a:effectLst>
        </p:spPr>
      </p:pic>
      <p:pic>
        <p:nvPicPr>
          <p:cNvPr id="29698" name="Picture 2" descr="C:\Users\jean charles\Desktop\devoir espagnol\VOYAGE A BARCELONE PHOTO !!!!!!!!\Snapchat-4579396686666216690.jpg"/>
          <p:cNvPicPr>
            <a:picLocks noChangeAspect="1" noChangeArrowheads="1"/>
          </p:cNvPicPr>
          <p:nvPr/>
        </p:nvPicPr>
        <p:blipFill>
          <a:blip r:embed="rId3" cstate="print"/>
          <a:srcRect/>
          <a:stretch>
            <a:fillRect/>
          </a:stretch>
        </p:blipFill>
        <p:spPr bwMode="auto">
          <a:xfrm>
            <a:off x="2000232" y="3786190"/>
            <a:ext cx="2286016" cy="2696222"/>
          </a:xfrm>
          <a:prstGeom prst="roundRect">
            <a:avLst>
              <a:gd name="adj" fmla="val 16667"/>
            </a:avLst>
          </a:prstGeom>
          <a:ln>
            <a:noFill/>
          </a:ln>
          <a:effectLst>
            <a:outerShdw blurRad="76200" dir="13500000" sy="23000" kx="1200000" algn="br" rotWithShape="0">
              <a:prstClr val="black">
                <a:alpha val="20000"/>
              </a:prstClr>
            </a:outerShdw>
          </a:effectLst>
          <a:scene3d>
            <a:camera prst="perspectiveHeroicExtremeRightFacing"/>
            <a:lightRig rig="contrasting" dir="t">
              <a:rot lat="0" lon="0" rev="4200000"/>
            </a:lightRig>
          </a:scene3d>
          <a:sp3d prstMaterial="plastic">
            <a:bevelT w="381000" h="114300" prst="softRound"/>
            <a:contourClr>
              <a:srgbClr val="969696"/>
            </a:contourClr>
          </a:sp3d>
        </p:spPr>
      </p:pic>
    </p:spTree>
  </p:cSld>
  <p:clrMapOvr>
    <a:masterClrMapping/>
  </p:clrMapOvr>
  <p:transition>
    <p:newsfla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1643042" y="1040907"/>
            <a:ext cx="5715040"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1" i="1" u="none" strike="noStrike" cap="none" normalizeH="0" baseline="0" dirty="0">
                <a:ln>
                  <a:noFill/>
                </a:ln>
                <a:solidFill>
                  <a:schemeClr val="tx1"/>
                </a:solidFill>
                <a:effectLst/>
                <a:latin typeface="+mj-lt"/>
                <a:ea typeface="Calibri" pitchFamily="34" charset="0"/>
                <a:cs typeface="Times New Roman" pitchFamily="18" charset="0"/>
              </a:rPr>
              <a:t>De Francia a españa</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2400" b="1" i="1" u="none" strike="noStrike" cap="none" normalizeH="0" baseline="0" dirty="0">
              <a:ln>
                <a:noFill/>
              </a:ln>
              <a:solidFill>
                <a:schemeClr val="tx1"/>
              </a:solidFill>
              <a:effectLst/>
              <a:latin typeface="+mj-lt"/>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600" b="0" i="0" u="none" strike="noStrike" cap="none" normalizeH="0" baseline="0" dirty="0">
              <a:ln>
                <a:noFill/>
              </a:ln>
              <a:solidFill>
                <a:schemeClr val="tx1"/>
              </a:solidFill>
              <a:effectLst/>
              <a:latin typeface="+mj-l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b="0" i="0" u="none" strike="noStrike" cap="none" normalizeH="0" baseline="0" dirty="0">
                <a:ln>
                  <a:noFill/>
                </a:ln>
                <a:solidFill>
                  <a:schemeClr val="tx1"/>
                </a:solidFill>
                <a:effectLst/>
                <a:latin typeface="+mj-lt"/>
                <a:ea typeface="Calibri" pitchFamily="34" charset="0"/>
                <a:cs typeface="Times New Roman" pitchFamily="18" charset="0"/>
              </a:rPr>
              <a:t>El 22 de mayo de 2016, llegamos a Francia, a </a:t>
            </a:r>
            <a:r>
              <a:rPr kumimoji="0" lang="fr-FR" b="0" i="0" u="none" strike="noStrike" cap="none" normalizeH="0" baseline="0" dirty="0" err="1">
                <a:ln>
                  <a:noFill/>
                </a:ln>
                <a:solidFill>
                  <a:schemeClr val="tx1"/>
                </a:solidFill>
                <a:effectLst/>
                <a:latin typeface="+mj-lt"/>
                <a:ea typeface="Calibri" pitchFamily="34" charset="0"/>
                <a:cs typeface="Times New Roman" pitchFamily="18" charset="0"/>
              </a:rPr>
              <a:t>París</a:t>
            </a:r>
            <a:r>
              <a:rPr kumimoji="0" lang="fr-FR" b="0" i="0" u="none" strike="noStrike" cap="none" normalizeH="0" baseline="0" dirty="0">
                <a:ln>
                  <a:noFill/>
                </a:ln>
                <a:solidFill>
                  <a:schemeClr val="tx1"/>
                </a:solidFill>
                <a:effectLst/>
                <a:latin typeface="+mj-lt"/>
                <a:ea typeface="Calibri" pitchFamily="34" charset="0"/>
                <a:cs typeface="Times New Roman" pitchFamily="18" charset="0"/>
              </a:rPr>
              <a:t>. </a:t>
            </a:r>
            <a:r>
              <a:rPr kumimoji="0" lang="en-US" b="0" i="0" u="none" strike="noStrike" cap="none" normalizeH="0" baseline="0" dirty="0" err="1">
                <a:ln>
                  <a:noFill/>
                </a:ln>
                <a:solidFill>
                  <a:schemeClr val="tx1"/>
                </a:solidFill>
                <a:effectLst/>
                <a:latin typeface="+mj-lt"/>
                <a:ea typeface="Calibri" pitchFamily="34" charset="0"/>
                <a:cs typeface="Times New Roman" pitchFamily="18" charset="0"/>
              </a:rPr>
              <a:t>Hacía</a:t>
            </a:r>
            <a:r>
              <a:rPr kumimoji="0" lang="en-US" b="0" i="0" u="none" strike="noStrike" cap="none" normalizeH="0" dirty="0">
                <a:ln>
                  <a:noFill/>
                </a:ln>
                <a:solidFill>
                  <a:schemeClr val="tx1"/>
                </a:solidFill>
                <a:effectLst/>
                <a:latin typeface="+mj-lt"/>
                <a:ea typeface="Calibri" pitchFamily="34" charset="0"/>
                <a:cs typeface="Times New Roman" pitchFamily="18" charset="0"/>
              </a:rPr>
              <a:t> mucho </a:t>
            </a:r>
            <a:r>
              <a:rPr kumimoji="0" lang="en-US" b="0" i="0" u="none" strike="noStrike" cap="none" normalizeH="0" baseline="0" dirty="0" err="1">
                <a:ln>
                  <a:noFill/>
                </a:ln>
                <a:solidFill>
                  <a:schemeClr val="tx1"/>
                </a:solidFill>
                <a:effectLst/>
                <a:latin typeface="+mj-lt"/>
                <a:ea typeface="Calibri" pitchFamily="34" charset="0"/>
                <a:cs typeface="Times New Roman" pitchFamily="18" charset="0"/>
              </a:rPr>
              <a:t>frío</a:t>
            </a:r>
            <a:r>
              <a:rPr lang="en-US" dirty="0">
                <a:latin typeface="+mj-lt"/>
                <a:ea typeface="Calibri" pitchFamily="34" charset="0"/>
                <a:cs typeface="Times New Roman" pitchFamily="18" charset="0"/>
              </a:rPr>
              <a:t>. </a:t>
            </a:r>
            <a:r>
              <a:rPr kumimoji="0" lang="fr-FR" b="0" i="0" u="none" strike="noStrike" cap="none" normalizeH="0" baseline="0" dirty="0">
                <a:ln>
                  <a:noFill/>
                </a:ln>
                <a:solidFill>
                  <a:schemeClr val="tx1"/>
                </a:solidFill>
                <a:effectLst/>
                <a:latin typeface="+mj-lt"/>
                <a:ea typeface="Calibri" pitchFamily="34" charset="0"/>
                <a:cs typeface="Times New Roman" pitchFamily="18" charset="0"/>
              </a:rPr>
              <a:t>En Orly </a:t>
            </a:r>
            <a:r>
              <a:rPr kumimoji="0" lang="fr-FR" b="0" i="0" u="none" strike="noStrike" cap="none" normalizeH="0" baseline="0" dirty="0" err="1">
                <a:ln>
                  <a:noFill/>
                </a:ln>
                <a:solidFill>
                  <a:schemeClr val="tx1"/>
                </a:solidFill>
                <a:effectLst/>
                <a:latin typeface="+mj-lt"/>
                <a:ea typeface="Calibri" pitchFamily="34" charset="0"/>
                <a:cs typeface="Times New Roman" pitchFamily="18" charset="0"/>
              </a:rPr>
              <a:t>tomamos</a:t>
            </a:r>
            <a:r>
              <a:rPr kumimoji="0" lang="fr-FR" b="0" i="0" u="none" strike="noStrike" cap="none" normalizeH="0" baseline="0" dirty="0">
                <a:ln>
                  <a:noFill/>
                </a:ln>
                <a:solidFill>
                  <a:schemeClr val="tx1"/>
                </a:solidFill>
                <a:effectLst/>
                <a:latin typeface="+mj-lt"/>
                <a:ea typeface="Calibri" pitchFamily="34" charset="0"/>
                <a:cs typeface="Times New Roman" pitchFamily="18" charset="0"/>
              </a:rPr>
              <a:t> un autobús muy elegante para </a:t>
            </a:r>
            <a:r>
              <a:rPr kumimoji="0" lang="fr-FR" b="0" i="0" u="none" strike="noStrike" cap="none" normalizeH="0" baseline="0" dirty="0" err="1">
                <a:ln>
                  <a:noFill/>
                </a:ln>
                <a:solidFill>
                  <a:schemeClr val="tx1"/>
                </a:solidFill>
                <a:effectLst/>
                <a:latin typeface="+mj-lt"/>
                <a:ea typeface="Calibri" pitchFamily="34" charset="0"/>
                <a:cs typeface="Times New Roman" pitchFamily="18" charset="0"/>
              </a:rPr>
              <a:t>ir</a:t>
            </a:r>
            <a:r>
              <a:rPr kumimoji="0" lang="fr-FR" b="0" i="0" u="none" strike="noStrike" cap="none" normalizeH="0" baseline="0" dirty="0">
                <a:ln>
                  <a:noFill/>
                </a:ln>
                <a:solidFill>
                  <a:schemeClr val="tx1"/>
                </a:solidFill>
                <a:effectLst/>
                <a:latin typeface="+mj-lt"/>
                <a:ea typeface="Calibri" pitchFamily="34" charset="0"/>
                <a:cs typeface="Times New Roman" pitchFamily="18" charset="0"/>
              </a:rPr>
              <a:t> al </a:t>
            </a:r>
            <a:r>
              <a:rPr kumimoji="0" lang="fr-FR" b="0" i="0" u="none" strike="noStrike" cap="none" normalizeH="0" baseline="0" dirty="0" err="1">
                <a:ln>
                  <a:noFill/>
                </a:ln>
                <a:solidFill>
                  <a:schemeClr val="tx1"/>
                </a:solidFill>
                <a:effectLst/>
                <a:latin typeface="+mj-lt"/>
                <a:ea typeface="Calibri" pitchFamily="34" charset="0"/>
                <a:cs typeface="Times New Roman" pitchFamily="18" charset="0"/>
              </a:rPr>
              <a:t>otro</a:t>
            </a:r>
            <a:r>
              <a:rPr kumimoji="0" lang="fr-FR" b="0" i="0" u="none" strike="noStrike" cap="none" normalizeH="0" baseline="0" dirty="0">
                <a:ln>
                  <a:noFill/>
                </a:ln>
                <a:solidFill>
                  <a:schemeClr val="tx1"/>
                </a:solidFill>
                <a:effectLst/>
                <a:latin typeface="+mj-lt"/>
                <a:ea typeface="Calibri" pitchFamily="34" charset="0"/>
                <a:cs typeface="Times New Roman" pitchFamily="18" charset="0"/>
              </a:rPr>
              <a:t> </a:t>
            </a:r>
            <a:r>
              <a:rPr kumimoji="0" lang="fr-FR" b="0" i="0" u="none" strike="noStrike" cap="none" normalizeH="0" baseline="0" dirty="0" err="1">
                <a:ln>
                  <a:noFill/>
                </a:ln>
                <a:solidFill>
                  <a:schemeClr val="tx1"/>
                </a:solidFill>
                <a:effectLst/>
                <a:latin typeface="+mj-lt"/>
                <a:ea typeface="Calibri" pitchFamily="34" charset="0"/>
                <a:cs typeface="Times New Roman" pitchFamily="18" charset="0"/>
              </a:rPr>
              <a:t>aeropuerto</a:t>
            </a:r>
            <a:r>
              <a:rPr kumimoji="0" lang="fr-FR" b="0" i="0" u="none" strike="noStrike" cap="none" normalizeH="0" baseline="0" dirty="0">
                <a:ln>
                  <a:noFill/>
                </a:ln>
                <a:solidFill>
                  <a:schemeClr val="tx1"/>
                </a:solidFill>
                <a:effectLst/>
                <a:latin typeface="+mj-lt"/>
                <a:ea typeface="Calibri" pitchFamily="34" charset="0"/>
                <a:cs typeface="Times New Roman" pitchFamily="18" charset="0"/>
              </a:rPr>
              <a:t> Charles de Gaulle. </a:t>
            </a:r>
            <a:r>
              <a:rPr kumimoji="0" lang="en-US" b="0" i="0" u="none" strike="noStrike" cap="none" normalizeH="0" baseline="0" dirty="0">
                <a:ln>
                  <a:noFill/>
                </a:ln>
                <a:solidFill>
                  <a:schemeClr val="tx1"/>
                </a:solidFill>
                <a:effectLst/>
                <a:latin typeface="+mj-lt"/>
                <a:ea typeface="Calibri" pitchFamily="34" charset="0"/>
                <a:cs typeface="Times New Roman" pitchFamily="18" charset="0"/>
              </a:rPr>
              <a:t>Una </a:t>
            </a:r>
            <a:r>
              <a:rPr kumimoji="0" lang="en-US" b="0" i="0" u="none" strike="noStrike" cap="none" normalizeH="0" baseline="0" dirty="0" err="1">
                <a:ln>
                  <a:noFill/>
                </a:ln>
                <a:solidFill>
                  <a:schemeClr val="tx1"/>
                </a:solidFill>
                <a:effectLst/>
                <a:latin typeface="+mj-lt"/>
                <a:ea typeface="Calibri" pitchFamily="34" charset="0"/>
                <a:cs typeface="Times New Roman" pitchFamily="18" charset="0"/>
              </a:rPr>
              <a:t>vez</a:t>
            </a:r>
            <a:r>
              <a:rPr kumimoji="0" lang="en-US" b="0" i="0" u="none" strike="noStrike" cap="none" normalizeH="0" baseline="0" dirty="0">
                <a:ln>
                  <a:noFill/>
                </a:ln>
                <a:solidFill>
                  <a:schemeClr val="tx1"/>
                </a:solidFill>
                <a:effectLst/>
                <a:latin typeface="+mj-lt"/>
                <a:ea typeface="Calibri" pitchFamily="34" charset="0"/>
                <a:cs typeface="Times New Roman" pitchFamily="18" charset="0"/>
              </a:rPr>
              <a:t> </a:t>
            </a:r>
            <a:r>
              <a:rPr kumimoji="0" lang="en-US" b="0" i="0" u="none" strike="noStrike" cap="none" normalizeH="0" baseline="0" dirty="0" err="1">
                <a:ln>
                  <a:noFill/>
                </a:ln>
                <a:solidFill>
                  <a:schemeClr val="tx1"/>
                </a:solidFill>
                <a:effectLst/>
                <a:latin typeface="+mj-lt"/>
                <a:ea typeface="Calibri" pitchFamily="34" charset="0"/>
                <a:cs typeface="Times New Roman" pitchFamily="18" charset="0"/>
              </a:rPr>
              <a:t>llegados</a:t>
            </a:r>
            <a:r>
              <a:rPr kumimoji="0" lang="en-US" b="0" i="0" u="none" strike="noStrike" cap="none" normalizeH="0" baseline="0" dirty="0">
                <a:ln>
                  <a:noFill/>
                </a:ln>
                <a:solidFill>
                  <a:schemeClr val="tx1"/>
                </a:solidFill>
                <a:effectLst/>
                <a:latin typeface="+mj-lt"/>
                <a:ea typeface="Calibri" pitchFamily="34" charset="0"/>
                <a:cs typeface="Times New Roman" pitchFamily="18" charset="0"/>
              </a:rPr>
              <a:t> </a:t>
            </a:r>
            <a:r>
              <a:rPr lang="en-US" dirty="0" err="1">
                <a:latin typeface="+mj-lt"/>
                <a:ea typeface="Calibri" pitchFamily="34" charset="0"/>
                <a:cs typeface="Times New Roman" pitchFamily="18" charset="0"/>
              </a:rPr>
              <a:t>en</a:t>
            </a:r>
            <a:r>
              <a:rPr lang="en-US" dirty="0">
                <a:latin typeface="+mj-lt"/>
                <a:ea typeface="Calibri" pitchFamily="34" charset="0"/>
                <a:cs typeface="Times New Roman" pitchFamily="18" charset="0"/>
              </a:rPr>
              <a:t> </a:t>
            </a:r>
            <a:r>
              <a:rPr lang="en-US" dirty="0" err="1">
                <a:latin typeface="+mj-lt"/>
                <a:ea typeface="Calibri" pitchFamily="34" charset="0"/>
                <a:cs typeface="Times New Roman" pitchFamily="18" charset="0"/>
              </a:rPr>
              <a:t>Roissy</a:t>
            </a:r>
            <a:r>
              <a:rPr lang="en-US" dirty="0">
                <a:latin typeface="+mj-lt"/>
                <a:ea typeface="Calibri" pitchFamily="34" charset="0"/>
                <a:cs typeface="Times New Roman" pitchFamily="18" charset="0"/>
              </a:rPr>
              <a:t> </a:t>
            </a:r>
            <a:r>
              <a:rPr kumimoji="0" lang="en-US" b="0" i="0" u="none" strike="noStrike" cap="none" normalizeH="0" baseline="0" dirty="0" err="1">
                <a:ln>
                  <a:noFill/>
                </a:ln>
                <a:solidFill>
                  <a:schemeClr val="tx1"/>
                </a:solidFill>
                <a:effectLst/>
                <a:latin typeface="+mj-lt"/>
                <a:ea typeface="Calibri" pitchFamily="34" charset="0"/>
                <a:cs typeface="Times New Roman" pitchFamily="18" charset="0"/>
              </a:rPr>
              <a:t>registramos</a:t>
            </a:r>
            <a:r>
              <a:rPr kumimoji="0" lang="en-US" b="0" i="0" u="none" strike="noStrike" cap="none" normalizeH="0" baseline="0" dirty="0">
                <a:ln>
                  <a:noFill/>
                </a:ln>
                <a:solidFill>
                  <a:schemeClr val="tx1"/>
                </a:solidFill>
                <a:effectLst/>
                <a:latin typeface="+mj-lt"/>
                <a:ea typeface="Calibri" pitchFamily="34" charset="0"/>
                <a:cs typeface="Times New Roman" pitchFamily="18" charset="0"/>
              </a:rPr>
              <a:t> el equipaje </a:t>
            </a:r>
            <a:r>
              <a:rPr kumimoji="0" lang="en-US" b="0" i="0" u="none" strike="noStrike" cap="none" normalizeH="0" baseline="0" dirty="0" err="1">
                <a:ln>
                  <a:noFill/>
                </a:ln>
                <a:solidFill>
                  <a:schemeClr val="tx1"/>
                </a:solidFill>
                <a:effectLst/>
                <a:latin typeface="+mj-lt"/>
                <a:ea typeface="Calibri" pitchFamily="34" charset="0"/>
                <a:cs typeface="Times New Roman" pitchFamily="18" charset="0"/>
              </a:rPr>
              <a:t>luego</a:t>
            </a:r>
            <a:r>
              <a:rPr kumimoji="0" lang="en-US" b="0" i="0" u="none" strike="noStrike" cap="none" normalizeH="0" baseline="0" dirty="0">
                <a:ln>
                  <a:noFill/>
                </a:ln>
                <a:solidFill>
                  <a:schemeClr val="tx1"/>
                </a:solidFill>
                <a:effectLst/>
                <a:latin typeface="+mj-lt"/>
                <a:ea typeface="Calibri" pitchFamily="34" charset="0"/>
                <a:cs typeface="Times New Roman" pitchFamily="18" charset="0"/>
              </a:rPr>
              <a:t> </a:t>
            </a:r>
            <a:r>
              <a:rPr kumimoji="0" lang="en-US" b="0" i="0" u="none" strike="noStrike" cap="none" normalizeH="0" baseline="0" dirty="0" err="1">
                <a:ln>
                  <a:noFill/>
                </a:ln>
                <a:solidFill>
                  <a:schemeClr val="tx1"/>
                </a:solidFill>
                <a:effectLst/>
                <a:latin typeface="+mj-lt"/>
                <a:ea typeface="Calibri" pitchFamily="34" charset="0"/>
                <a:cs typeface="Times New Roman" pitchFamily="18" charset="0"/>
              </a:rPr>
              <a:t>anduvimos</a:t>
            </a:r>
            <a:r>
              <a:rPr kumimoji="0" lang="en-US" b="0" i="0" u="none" strike="noStrike" cap="none" normalizeH="0" baseline="0" dirty="0">
                <a:ln>
                  <a:noFill/>
                </a:ln>
                <a:solidFill>
                  <a:schemeClr val="tx1"/>
                </a:solidFill>
                <a:effectLst/>
                <a:latin typeface="+mj-lt"/>
                <a:ea typeface="Calibri" pitchFamily="34" charset="0"/>
                <a:cs typeface="Times New Roman" pitchFamily="18" charset="0"/>
              </a:rPr>
              <a:t> mucho</a:t>
            </a:r>
            <a:r>
              <a:rPr kumimoji="0" lang="en-US" b="0" i="0" u="none" strike="noStrike" cap="none" normalizeH="0" dirty="0">
                <a:ln>
                  <a:noFill/>
                </a:ln>
                <a:solidFill>
                  <a:schemeClr val="tx1"/>
                </a:solidFill>
                <a:effectLst/>
                <a:latin typeface="+mj-lt"/>
                <a:ea typeface="Calibri" pitchFamily="34" charset="0"/>
                <a:cs typeface="Times New Roman" pitchFamily="18" charset="0"/>
              </a:rPr>
              <a:t> </a:t>
            </a:r>
            <a:r>
              <a:rPr kumimoji="0" lang="en-US" b="0" i="0" u="none" strike="noStrike" cap="none" normalizeH="0" baseline="0" dirty="0">
                <a:ln>
                  <a:noFill/>
                </a:ln>
                <a:solidFill>
                  <a:schemeClr val="tx1"/>
                </a:solidFill>
                <a:effectLst/>
                <a:latin typeface="+mj-lt"/>
                <a:ea typeface="Calibri" pitchFamily="34" charset="0"/>
                <a:cs typeface="Times New Roman" pitchFamily="18" charset="0"/>
              </a:rPr>
              <a:t>para ir a </a:t>
            </a:r>
            <a:r>
              <a:rPr kumimoji="0" lang="en-US" b="0" i="0" u="none" strike="noStrike" cap="none" normalizeH="0" baseline="0" dirty="0" err="1">
                <a:ln>
                  <a:noFill/>
                </a:ln>
                <a:solidFill>
                  <a:schemeClr val="tx1"/>
                </a:solidFill>
                <a:effectLst/>
                <a:latin typeface="+mj-lt"/>
                <a:ea typeface="Calibri" pitchFamily="34" charset="0"/>
                <a:cs typeface="Times New Roman" pitchFamily="18" charset="0"/>
              </a:rPr>
              <a:t>comprar</a:t>
            </a:r>
            <a:r>
              <a:rPr kumimoji="0" lang="en-US" b="0" i="0" u="none" strike="noStrike" cap="none" normalizeH="0" baseline="0" dirty="0">
                <a:ln>
                  <a:noFill/>
                </a:ln>
                <a:solidFill>
                  <a:schemeClr val="tx1"/>
                </a:solidFill>
                <a:effectLst/>
                <a:latin typeface="+mj-lt"/>
                <a:ea typeface="Calibri" pitchFamily="34" charset="0"/>
                <a:cs typeface="Times New Roman" pitchFamily="18" charset="0"/>
              </a:rPr>
              <a:t> </a:t>
            </a:r>
            <a:r>
              <a:rPr lang="en-US" dirty="0">
                <a:latin typeface="+mj-lt"/>
                <a:ea typeface="Calibri" pitchFamily="34" charset="0"/>
                <a:cs typeface="Times New Roman" pitchFamily="18" charset="0"/>
              </a:rPr>
              <a:t>comida</a:t>
            </a:r>
            <a:r>
              <a:rPr kumimoji="0" lang="en-US" b="0" i="0" u="none" strike="noStrike" cap="none" normalizeH="0" baseline="0" dirty="0">
                <a:ln>
                  <a:noFill/>
                </a:ln>
                <a:solidFill>
                  <a:schemeClr val="tx1"/>
                </a:solidFill>
                <a:effectLst/>
                <a:latin typeface="+mj-lt"/>
                <a:ea typeface="Calibri" pitchFamily="34" charset="0"/>
                <a:cs typeface="Times New Roman" pitchFamily="18" charset="0"/>
              </a:rPr>
              <a:t>. </a:t>
            </a:r>
            <a:r>
              <a:rPr kumimoji="0" lang="fr-FR" b="0" i="0" u="none" strike="noStrike" cap="none" normalizeH="0" baseline="0" dirty="0">
                <a:ln>
                  <a:noFill/>
                </a:ln>
                <a:solidFill>
                  <a:schemeClr val="tx1"/>
                </a:solidFill>
                <a:effectLst/>
                <a:latin typeface="+mj-lt"/>
                <a:ea typeface="Calibri" pitchFamily="34" charset="0"/>
                <a:cs typeface="Times New Roman" pitchFamily="18" charset="0"/>
              </a:rPr>
              <a:t>Después de </a:t>
            </a:r>
            <a:r>
              <a:rPr kumimoji="0" lang="fr-FR" b="0" i="0" u="none" strike="noStrike" cap="none" normalizeH="0" baseline="0" dirty="0" err="1">
                <a:ln>
                  <a:noFill/>
                </a:ln>
                <a:solidFill>
                  <a:schemeClr val="tx1"/>
                </a:solidFill>
                <a:effectLst/>
                <a:latin typeface="+mj-lt"/>
                <a:ea typeface="Calibri" pitchFamily="34" charset="0"/>
                <a:cs typeface="Times New Roman" pitchFamily="18" charset="0"/>
              </a:rPr>
              <a:t>haber</a:t>
            </a:r>
            <a:r>
              <a:rPr kumimoji="0" lang="fr-FR" b="0" i="0" u="none" strike="noStrike" cap="none" normalizeH="0" baseline="0" dirty="0">
                <a:ln>
                  <a:noFill/>
                </a:ln>
                <a:solidFill>
                  <a:schemeClr val="tx1"/>
                </a:solidFill>
                <a:effectLst/>
                <a:latin typeface="+mj-lt"/>
                <a:ea typeface="Calibri" pitchFamily="34" charset="0"/>
                <a:cs typeface="Times New Roman" pitchFamily="18" charset="0"/>
              </a:rPr>
              <a:t>  </a:t>
            </a:r>
            <a:r>
              <a:rPr kumimoji="0" lang="fr-FR" b="0" i="0" u="none" strike="noStrike" cap="none" normalizeH="0" baseline="0" dirty="0" err="1">
                <a:ln>
                  <a:noFill/>
                </a:ln>
                <a:solidFill>
                  <a:schemeClr val="tx1"/>
                </a:solidFill>
                <a:effectLst/>
                <a:latin typeface="+mj-lt"/>
                <a:ea typeface="Calibri" pitchFamily="34" charset="0"/>
                <a:cs typeface="Times New Roman" pitchFamily="18" charset="0"/>
              </a:rPr>
              <a:t>comido</a:t>
            </a:r>
            <a:r>
              <a:rPr kumimoji="0" lang="fr-FR" b="0" i="0" u="none" strike="noStrike" cap="none" normalizeH="0" baseline="0" dirty="0">
                <a:ln>
                  <a:noFill/>
                </a:ln>
                <a:solidFill>
                  <a:schemeClr val="tx1"/>
                </a:solidFill>
                <a:effectLst/>
                <a:latin typeface="+mj-lt"/>
                <a:ea typeface="Calibri" pitchFamily="34" charset="0"/>
                <a:cs typeface="Times New Roman" pitchFamily="18" charset="0"/>
              </a:rPr>
              <a:t> muy rápidamente, </a:t>
            </a:r>
            <a:r>
              <a:rPr kumimoji="0" lang="fr-FR" b="0" i="0" u="none" strike="noStrike" cap="none" normalizeH="0" baseline="0" dirty="0" err="1">
                <a:ln>
                  <a:noFill/>
                </a:ln>
                <a:solidFill>
                  <a:schemeClr val="tx1"/>
                </a:solidFill>
                <a:effectLst/>
                <a:latin typeface="+mj-lt"/>
                <a:ea typeface="Calibri" pitchFamily="34" charset="0"/>
                <a:cs typeface="Times New Roman" pitchFamily="18" charset="0"/>
              </a:rPr>
              <a:t>estábamos</a:t>
            </a:r>
            <a:r>
              <a:rPr kumimoji="0" lang="fr-FR" b="0" i="0" u="none" strike="noStrike" cap="none" normalizeH="0" dirty="0">
                <a:ln>
                  <a:noFill/>
                </a:ln>
                <a:solidFill>
                  <a:schemeClr val="tx1"/>
                </a:solidFill>
                <a:effectLst/>
                <a:latin typeface="+mj-lt"/>
                <a:ea typeface="Calibri" pitchFamily="34" charset="0"/>
                <a:cs typeface="Times New Roman" pitchFamily="18" charset="0"/>
              </a:rPr>
              <a:t> </a:t>
            </a:r>
            <a:r>
              <a:rPr kumimoji="0" lang="fr-FR" b="0" i="0" u="none" strike="noStrike" cap="none" normalizeH="0" baseline="0" dirty="0" err="1">
                <a:ln>
                  <a:noFill/>
                </a:ln>
                <a:solidFill>
                  <a:schemeClr val="tx1"/>
                </a:solidFill>
                <a:effectLst/>
                <a:latin typeface="+mj-lt"/>
                <a:ea typeface="Calibri" pitchFamily="34" charset="0"/>
                <a:cs typeface="Times New Roman" pitchFamily="18" charset="0"/>
              </a:rPr>
              <a:t>agotados</a:t>
            </a:r>
            <a:r>
              <a:rPr kumimoji="0" lang="fr-FR" b="0" i="0" u="none" strike="noStrike" cap="none" normalizeH="0" baseline="0" dirty="0">
                <a:ln>
                  <a:noFill/>
                </a:ln>
                <a:solidFill>
                  <a:schemeClr val="tx1"/>
                </a:solidFill>
                <a:effectLst/>
                <a:latin typeface="+mj-lt"/>
                <a:ea typeface="Calibri" pitchFamily="34" charset="0"/>
                <a:cs typeface="Times New Roman" pitchFamily="18" charset="0"/>
              </a:rPr>
              <a:t> </a:t>
            </a:r>
            <a:r>
              <a:rPr kumimoji="0" lang="fr-FR" b="0" i="0" u="none" strike="noStrike" cap="none" normalizeH="0" baseline="0" dirty="0" err="1">
                <a:ln>
                  <a:noFill/>
                </a:ln>
                <a:solidFill>
                  <a:schemeClr val="tx1"/>
                </a:solidFill>
                <a:effectLst/>
                <a:latin typeface="+mj-lt"/>
                <a:ea typeface="Calibri" pitchFamily="34" charset="0"/>
                <a:cs typeface="Times New Roman" pitchFamily="18" charset="0"/>
              </a:rPr>
              <a:t>pero</a:t>
            </a:r>
            <a:r>
              <a:rPr kumimoji="0" lang="fr-FR" b="0" i="0" u="none" strike="noStrike" cap="none" normalizeH="0" baseline="0" dirty="0">
                <a:ln>
                  <a:noFill/>
                </a:ln>
                <a:solidFill>
                  <a:schemeClr val="tx1"/>
                </a:solidFill>
                <a:effectLst/>
                <a:latin typeface="+mj-lt"/>
                <a:ea typeface="Calibri" pitchFamily="34" charset="0"/>
                <a:cs typeface="Times New Roman" pitchFamily="18" charset="0"/>
              </a:rPr>
              <a:t> </a:t>
            </a:r>
            <a:r>
              <a:rPr kumimoji="0" lang="fr-FR" b="0" i="0" u="none" strike="noStrike" cap="none" normalizeH="0" baseline="0" dirty="0" err="1">
                <a:ln>
                  <a:noFill/>
                </a:ln>
                <a:solidFill>
                  <a:schemeClr val="tx1"/>
                </a:solidFill>
                <a:effectLst/>
                <a:latin typeface="+mj-lt"/>
                <a:ea typeface="Calibri" pitchFamily="34" charset="0"/>
                <a:cs typeface="Times New Roman" pitchFamily="18" charset="0"/>
              </a:rPr>
              <a:t>todavía</a:t>
            </a:r>
            <a:r>
              <a:rPr kumimoji="0" lang="fr-FR" b="0" i="0" u="none" strike="noStrike" cap="none" normalizeH="0" baseline="0" dirty="0">
                <a:ln>
                  <a:noFill/>
                </a:ln>
                <a:solidFill>
                  <a:schemeClr val="tx1"/>
                </a:solidFill>
                <a:effectLst/>
                <a:latin typeface="+mj-lt"/>
                <a:ea typeface="Calibri" pitchFamily="34" charset="0"/>
                <a:cs typeface="Times New Roman" pitchFamily="18" charset="0"/>
              </a:rPr>
              <a:t> </a:t>
            </a:r>
            <a:r>
              <a:rPr kumimoji="0" lang="fr-FR" b="0" i="0" u="none" strike="noStrike" cap="none" normalizeH="0" baseline="0" dirty="0" err="1">
                <a:ln>
                  <a:noFill/>
                </a:ln>
                <a:solidFill>
                  <a:schemeClr val="tx1"/>
                </a:solidFill>
                <a:effectLst/>
                <a:latin typeface="+mj-lt"/>
                <a:ea typeface="Calibri" pitchFamily="34" charset="0"/>
                <a:cs typeface="Times New Roman" pitchFamily="18" charset="0"/>
              </a:rPr>
              <a:t>contentos</a:t>
            </a:r>
            <a:r>
              <a:rPr kumimoji="0" lang="fr-FR" b="0" i="0" u="none" strike="noStrike" cap="none" normalizeH="0" baseline="0" dirty="0">
                <a:ln>
                  <a:noFill/>
                </a:ln>
                <a:solidFill>
                  <a:schemeClr val="tx1"/>
                </a:solidFill>
                <a:effectLst/>
                <a:latin typeface="+mj-lt"/>
                <a:ea typeface="Calibri" pitchFamily="34" charset="0"/>
                <a:cs typeface="Times New Roman" pitchFamily="18" charset="0"/>
              </a:rPr>
              <a:t>.</a:t>
            </a:r>
            <a:r>
              <a:rPr kumimoji="0" lang="fr-FR" b="0" i="0" u="none" strike="noStrike" cap="none" normalizeH="0" dirty="0">
                <a:ln>
                  <a:noFill/>
                </a:ln>
                <a:solidFill>
                  <a:schemeClr val="tx1"/>
                </a:solidFill>
                <a:effectLst/>
                <a:latin typeface="+mj-lt"/>
                <a:ea typeface="Calibri" pitchFamily="34" charset="0"/>
                <a:cs typeface="Times New Roman" pitchFamily="18" charset="0"/>
              </a:rPr>
              <a:t> </a:t>
            </a:r>
            <a:r>
              <a:rPr lang="fr-FR" dirty="0" err="1">
                <a:latin typeface="+mj-lt"/>
                <a:ea typeface="Calibri" pitchFamily="34" charset="0"/>
                <a:cs typeface="Times New Roman" pitchFamily="18" charset="0"/>
              </a:rPr>
              <a:t>Luego</a:t>
            </a:r>
            <a:r>
              <a:rPr lang="fr-FR" dirty="0">
                <a:latin typeface="+mj-lt"/>
                <a:ea typeface="Calibri" pitchFamily="34" charset="0"/>
                <a:cs typeface="Times New Roman" pitchFamily="18" charset="0"/>
              </a:rPr>
              <a:t> </a:t>
            </a:r>
            <a:r>
              <a:rPr kumimoji="0" lang="fr-FR" b="0" i="0" u="none" strike="noStrike" cap="none" normalizeH="0" baseline="0" dirty="0" err="1">
                <a:ln>
                  <a:noFill/>
                </a:ln>
                <a:solidFill>
                  <a:schemeClr val="tx1"/>
                </a:solidFill>
                <a:effectLst/>
                <a:latin typeface="+mj-lt"/>
                <a:ea typeface="Calibri" pitchFamily="34" charset="0"/>
                <a:cs typeface="Times New Roman" pitchFamily="18" charset="0"/>
              </a:rPr>
              <a:t>fuimos</a:t>
            </a:r>
            <a:r>
              <a:rPr kumimoji="0" lang="fr-FR" b="0" i="0" u="none" strike="noStrike" cap="none" normalizeH="0" baseline="0" dirty="0">
                <a:ln>
                  <a:noFill/>
                </a:ln>
                <a:solidFill>
                  <a:schemeClr val="tx1"/>
                </a:solidFill>
                <a:effectLst/>
                <a:latin typeface="+mj-lt"/>
                <a:ea typeface="Calibri" pitchFamily="34" charset="0"/>
                <a:cs typeface="Times New Roman" pitchFamily="18" charset="0"/>
              </a:rPr>
              <a:t> a tomar el segundo </a:t>
            </a:r>
            <a:r>
              <a:rPr kumimoji="0" lang="fr-FR" b="0" i="0" u="none" strike="noStrike" cap="none" normalizeH="0" baseline="0" dirty="0" err="1">
                <a:ln>
                  <a:noFill/>
                </a:ln>
                <a:solidFill>
                  <a:schemeClr val="tx1"/>
                </a:solidFill>
                <a:effectLst/>
                <a:latin typeface="+mj-lt"/>
                <a:ea typeface="Calibri" pitchFamily="34" charset="0"/>
                <a:cs typeface="Times New Roman" pitchFamily="18" charset="0"/>
              </a:rPr>
              <a:t>avión</a:t>
            </a:r>
            <a:r>
              <a:rPr kumimoji="0" lang="fr-FR" b="0" i="0" u="none" strike="noStrike" cap="none" normalizeH="0" baseline="0" dirty="0">
                <a:ln>
                  <a:noFill/>
                </a:ln>
                <a:solidFill>
                  <a:schemeClr val="tx1"/>
                </a:solidFill>
                <a:effectLst/>
                <a:latin typeface="+mj-lt"/>
                <a:ea typeface="Calibri" pitchFamily="34" charset="0"/>
                <a:cs typeface="Times New Roman" pitchFamily="18" charset="0"/>
              </a:rPr>
              <a:t> </a:t>
            </a:r>
            <a:r>
              <a:rPr kumimoji="0" lang="fr-FR" b="0" i="0" u="none" strike="noStrike" cap="none" normalizeH="0" baseline="0" dirty="0" err="1">
                <a:ln>
                  <a:noFill/>
                </a:ln>
                <a:solidFill>
                  <a:schemeClr val="tx1"/>
                </a:solidFill>
                <a:effectLst/>
                <a:latin typeface="+mj-lt"/>
                <a:ea typeface="Calibri" pitchFamily="34" charset="0"/>
                <a:cs typeface="Times New Roman" pitchFamily="18" charset="0"/>
              </a:rPr>
              <a:t>rumbo</a:t>
            </a:r>
            <a:r>
              <a:rPr kumimoji="0" lang="fr-FR" b="0" i="0" u="none" strike="noStrike" cap="none" normalizeH="0" baseline="0" dirty="0">
                <a:ln>
                  <a:noFill/>
                </a:ln>
                <a:solidFill>
                  <a:schemeClr val="tx1"/>
                </a:solidFill>
                <a:effectLst/>
                <a:latin typeface="+mj-lt"/>
                <a:ea typeface="Calibri" pitchFamily="34" charset="0"/>
                <a:cs typeface="Times New Roman" pitchFamily="18" charset="0"/>
              </a:rPr>
              <a:t> a Barcelona.</a:t>
            </a:r>
            <a:endParaRPr lang="fr-FR" dirty="0">
              <a:latin typeface="+mj-l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r-FR" sz="600" b="0" i="0" u="none" strike="noStrike" cap="none" normalizeH="0" baseline="0" dirty="0">
              <a:ln>
                <a:noFill/>
              </a:ln>
              <a:solidFill>
                <a:schemeClr val="tx1"/>
              </a:solidFill>
              <a:effectLst/>
              <a:latin typeface="+mj-l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r-FR" sz="600" dirty="0">
              <a:latin typeface="+mj-l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r-FR" sz="600" b="0" i="0" u="none" strike="noStrike" cap="none" normalizeH="0" baseline="0" dirty="0">
              <a:ln>
                <a:noFill/>
              </a:ln>
              <a:solidFill>
                <a:schemeClr val="tx1"/>
              </a:solidFill>
              <a:effectLst/>
              <a:latin typeface="+mj-l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r-FR" sz="600" dirty="0">
              <a:latin typeface="+mj-l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r-FR" sz="600" b="0" i="0" u="none" strike="noStrike" cap="none" normalizeH="0" baseline="0" dirty="0">
              <a:ln>
                <a:noFill/>
              </a:ln>
              <a:solidFill>
                <a:schemeClr val="tx1"/>
              </a:solidFill>
              <a:effectLst/>
              <a:latin typeface="+mj-l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r-FR" sz="600" dirty="0">
              <a:latin typeface="+mj-lt"/>
              <a:cs typeface="Arial" pitchFamily="34" charset="0"/>
            </a:endParaRPr>
          </a:p>
          <a:p>
            <a:pPr lvl="0" algn="ctr" eaLnBrk="0" fontAlgn="base" hangingPunct="0">
              <a:spcBef>
                <a:spcPct val="0"/>
              </a:spcBef>
              <a:spcAft>
                <a:spcPct val="0"/>
              </a:spcAft>
            </a:pPr>
            <a:r>
              <a:rPr lang="fr-FR" dirty="0">
                <a:latin typeface="+mj-lt"/>
                <a:cs typeface="Arial" pitchFamily="34" charset="0"/>
              </a:rPr>
              <a:t>Por fin </a:t>
            </a:r>
            <a:r>
              <a:rPr lang="fr-FR" dirty="0" err="1">
                <a:latin typeface="+mj-lt"/>
                <a:cs typeface="Arial" pitchFamily="34" charset="0"/>
              </a:rPr>
              <a:t>llegamos</a:t>
            </a:r>
            <a:r>
              <a:rPr lang="fr-FR" dirty="0">
                <a:latin typeface="+mj-lt"/>
                <a:cs typeface="Arial" pitchFamily="34" charset="0"/>
              </a:rPr>
              <a:t> a Barcelona ! </a:t>
            </a:r>
            <a:r>
              <a:rPr lang="fr-FR" dirty="0" err="1">
                <a:latin typeface="+mj-lt"/>
                <a:cs typeface="Arial" pitchFamily="34" charset="0"/>
              </a:rPr>
              <a:t>Conocimos</a:t>
            </a:r>
            <a:r>
              <a:rPr lang="fr-FR" dirty="0">
                <a:latin typeface="+mj-lt"/>
                <a:cs typeface="Arial" pitchFamily="34" charset="0"/>
              </a:rPr>
              <a:t> a María y a  su amigo Daniel.  Nos </a:t>
            </a:r>
            <a:r>
              <a:rPr lang="fr-FR" dirty="0" err="1">
                <a:latin typeface="+mj-lt"/>
                <a:cs typeface="Arial" pitchFamily="34" charset="0"/>
              </a:rPr>
              <a:t>condujeron</a:t>
            </a:r>
            <a:r>
              <a:rPr lang="fr-FR" dirty="0">
                <a:latin typeface="+mj-lt"/>
                <a:cs typeface="Arial" pitchFamily="34" charset="0"/>
              </a:rPr>
              <a:t> con un </a:t>
            </a:r>
            <a:r>
              <a:rPr lang="fr-FR" dirty="0" err="1">
                <a:latin typeface="+mj-lt"/>
                <a:cs typeface="Arial" pitchFamily="34" charset="0"/>
              </a:rPr>
              <a:t>autobús</a:t>
            </a:r>
            <a:r>
              <a:rPr lang="fr-FR" dirty="0">
                <a:latin typeface="+mj-lt"/>
                <a:cs typeface="Arial" pitchFamily="34" charset="0"/>
              </a:rPr>
              <a:t> a casa de </a:t>
            </a:r>
            <a:r>
              <a:rPr lang="fr-FR" dirty="0" err="1">
                <a:latin typeface="+mj-lt"/>
                <a:cs typeface="Arial" pitchFamily="34" charset="0"/>
              </a:rPr>
              <a:t>nuestras</a:t>
            </a:r>
            <a:r>
              <a:rPr lang="fr-FR" dirty="0">
                <a:latin typeface="+mj-lt"/>
                <a:cs typeface="Arial" pitchFamily="34" charset="0"/>
              </a:rPr>
              <a:t> familias. Cuando llegamos a casa de la </a:t>
            </a:r>
            <a:r>
              <a:rPr lang="fr-FR" dirty="0" err="1">
                <a:latin typeface="+mj-lt"/>
                <a:cs typeface="Arial" pitchFamily="34" charset="0"/>
              </a:rPr>
              <a:t>familia</a:t>
            </a:r>
            <a:r>
              <a:rPr lang="fr-FR" dirty="0">
                <a:latin typeface="+mj-lt"/>
                <a:cs typeface="Arial" pitchFamily="34" charset="0"/>
              </a:rPr>
              <a:t> </a:t>
            </a:r>
            <a:r>
              <a:rPr lang="fr-FR" dirty="0" err="1">
                <a:latin typeface="+mj-lt"/>
                <a:cs typeface="Arial" pitchFamily="34" charset="0"/>
              </a:rPr>
              <a:t>visitamos</a:t>
            </a:r>
            <a:r>
              <a:rPr lang="fr-FR" dirty="0">
                <a:latin typeface="+mj-lt"/>
                <a:cs typeface="Arial" pitchFamily="34" charset="0"/>
              </a:rPr>
              <a:t> el piso y nos </a:t>
            </a:r>
            <a:r>
              <a:rPr lang="fr-FR" dirty="0" err="1">
                <a:latin typeface="+mj-lt"/>
                <a:cs typeface="Arial" pitchFamily="34" charset="0"/>
              </a:rPr>
              <a:t>encantó</a:t>
            </a:r>
            <a:r>
              <a:rPr lang="fr-FR" dirty="0">
                <a:latin typeface="+mj-lt"/>
                <a:cs typeface="Arial" pitchFamily="34" charset="0"/>
              </a:rPr>
              <a:t> </a:t>
            </a:r>
            <a:r>
              <a:rPr lang="fr-FR" dirty="0" err="1">
                <a:latin typeface="+mj-lt"/>
                <a:cs typeface="Arial" pitchFamily="34" charset="0"/>
              </a:rPr>
              <a:t>nuestra</a:t>
            </a:r>
            <a:r>
              <a:rPr lang="fr-FR" dirty="0">
                <a:latin typeface="+mj-lt"/>
                <a:cs typeface="Arial" pitchFamily="34" charset="0"/>
              </a:rPr>
              <a:t> </a:t>
            </a:r>
            <a:r>
              <a:rPr lang="fr-FR" dirty="0" err="1">
                <a:latin typeface="+mj-lt"/>
                <a:cs typeface="Arial" pitchFamily="34" charset="0"/>
              </a:rPr>
              <a:t>habitación</a:t>
            </a:r>
            <a:r>
              <a:rPr lang="fr-FR" dirty="0">
                <a:latin typeface="+mj-lt"/>
                <a:cs typeface="Arial" pitchFamily="34" charset="0"/>
              </a:rPr>
              <a:t>.</a:t>
            </a:r>
            <a:endParaRPr kumimoji="0" lang="fr-FR" b="0" i="0" u="none" strike="noStrike" cap="none" normalizeH="0" baseline="0" dirty="0">
              <a:ln>
                <a:noFill/>
              </a:ln>
              <a:solidFill>
                <a:schemeClr val="tx1"/>
              </a:solidFill>
              <a:effectLst/>
              <a:latin typeface="+mj-lt"/>
              <a:cs typeface="Arial" pitchFamily="34" charset="0"/>
            </a:endParaRPr>
          </a:p>
        </p:txBody>
      </p:sp>
      <p:pic>
        <p:nvPicPr>
          <p:cNvPr id="3" name="Image 2" descr="C:\Users\jean charles\Desktop\devoir espagnol\VOYAGE A BARCELONE PHOTO !!!!!!!!\IMG_20160522_171727.jpg"/>
          <p:cNvPicPr/>
          <p:nvPr/>
        </p:nvPicPr>
        <p:blipFill>
          <a:blip r:embed="rId2" cstate="print"/>
          <a:srcRect/>
          <a:stretch>
            <a:fillRect/>
          </a:stretch>
        </p:blipFill>
        <p:spPr bwMode="auto">
          <a:xfrm>
            <a:off x="142844" y="642918"/>
            <a:ext cx="1571636" cy="1643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Image 3" descr="C:\Users\jean charles\Desktop\devoir espagnol\VOYAGE A BARCELONE PHOTO !!!!!!!!\IMG_20160522_171730.jpg"/>
          <p:cNvPicPr/>
          <p:nvPr/>
        </p:nvPicPr>
        <p:blipFill>
          <a:blip r:embed="rId3" cstate="print"/>
          <a:srcRect/>
          <a:stretch>
            <a:fillRect/>
          </a:stretch>
        </p:blipFill>
        <p:spPr bwMode="auto">
          <a:xfrm>
            <a:off x="7392407" y="3303272"/>
            <a:ext cx="1447795" cy="128588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8" name="Image 7" descr="C:\Users\jean charles\Desktop\devoir espagnol\VOYAGE A BARCELONE PHOTO !!!!!!!!\IMG_20160529_070450.jpg"/>
          <p:cNvPicPr/>
          <p:nvPr/>
        </p:nvPicPr>
        <p:blipFill>
          <a:blip r:embed="rId4" cstate="print"/>
          <a:srcRect/>
          <a:stretch>
            <a:fillRect/>
          </a:stretch>
        </p:blipFill>
        <p:spPr bwMode="auto">
          <a:xfrm>
            <a:off x="142844" y="3857628"/>
            <a:ext cx="1714512" cy="1428760"/>
          </a:xfrm>
          <a:prstGeom prst="rect">
            <a:avLst/>
          </a:prstGeom>
          <a:ln>
            <a:noFill/>
          </a:ln>
          <a:effectLst>
            <a:softEdge rad="112500"/>
          </a:effectLst>
        </p:spPr>
      </p:pic>
      <p:pic>
        <p:nvPicPr>
          <p:cNvPr id="9" name="Image 8" descr="C:\Users\jean charles\Desktop\devoir espagnol\VOYAGE A BARCELONE PHOTO !!!!!!!!\IMG_20160529_064734.jpg"/>
          <p:cNvPicPr/>
          <p:nvPr/>
        </p:nvPicPr>
        <p:blipFill>
          <a:blip r:embed="rId5" cstate="print"/>
          <a:srcRect/>
          <a:stretch>
            <a:fillRect/>
          </a:stretch>
        </p:blipFill>
        <p:spPr bwMode="auto">
          <a:xfrm>
            <a:off x="7358082" y="142852"/>
            <a:ext cx="1400175" cy="1524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newsfla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57356" y="1500174"/>
            <a:ext cx="5286412" cy="3624306"/>
          </a:xfrm>
        </p:spPr>
        <p:txBody>
          <a:bodyPr>
            <a:noAutofit/>
          </a:bodyPr>
          <a:lstStyle/>
          <a:p>
            <a:r>
              <a:rPr lang="es-ES" sz="2400" i="1" u="sng" dirty="0">
                <a:solidFill>
                  <a:schemeClr val="tx1"/>
                </a:solidFill>
              </a:rPr>
              <a:t>El primer día en </a:t>
            </a:r>
            <a:r>
              <a:rPr lang="es-ES" sz="2400" i="1" u="sng" dirty="0" err="1">
                <a:solidFill>
                  <a:schemeClr val="tx1"/>
                </a:solidFill>
              </a:rPr>
              <a:t>kingsbrook</a:t>
            </a:r>
            <a:r>
              <a:rPr lang="es-ES" sz="2400" i="1" u="sng" dirty="0">
                <a:solidFill>
                  <a:schemeClr val="tx1"/>
                </a:solidFill>
              </a:rPr>
              <a:t> y</a:t>
            </a:r>
            <a:br>
              <a:rPr lang="es-ES" sz="2400" i="1" u="sng" dirty="0">
                <a:solidFill>
                  <a:schemeClr val="tx1"/>
                </a:solidFill>
              </a:rPr>
            </a:br>
            <a:r>
              <a:rPr lang="es-ES" sz="2400" i="1" u="sng" dirty="0">
                <a:solidFill>
                  <a:schemeClr val="tx1"/>
                </a:solidFill>
              </a:rPr>
              <a:t>El primer día de visita</a:t>
            </a:r>
            <a:r>
              <a:rPr lang="es-ES" sz="2000" dirty="0">
                <a:solidFill>
                  <a:schemeClr val="tx1"/>
                </a:solidFill>
              </a:rPr>
              <a:t/>
            </a:r>
            <a:br>
              <a:rPr lang="es-ES" sz="2000" dirty="0">
                <a:solidFill>
                  <a:schemeClr val="tx1"/>
                </a:solidFill>
              </a:rPr>
            </a:br>
            <a:r>
              <a:rPr lang="es-ES" sz="2000" dirty="0">
                <a:solidFill>
                  <a:schemeClr val="tx1"/>
                </a:solidFill>
              </a:rPr>
              <a:t/>
            </a:r>
            <a:br>
              <a:rPr lang="es-ES" sz="2000" dirty="0">
                <a:solidFill>
                  <a:schemeClr val="tx1"/>
                </a:solidFill>
              </a:rPr>
            </a:br>
            <a:r>
              <a:rPr lang="es-ES" sz="2000" dirty="0">
                <a:solidFill>
                  <a:schemeClr val="tx1"/>
                </a:solidFill>
              </a:rPr>
              <a:t> </a:t>
            </a:r>
            <a:r>
              <a:rPr lang="es-ES" sz="1800" dirty="0">
                <a:solidFill>
                  <a:schemeClr val="tx1"/>
                </a:solidFill>
              </a:rPr>
              <a:t>El 23 de mayo de 2016, nuestra anfitriona Montse nos acompañó a kingsbrook. Una vez en la escuela hicimos dos grupos de trabajo en salas separadas con profesores diferentes. ¡ Poco después de la una de la tarde nos fuimos a visitar la Plaza de Catalunya, las ramblas, la histórica fuente de canaletas. En las ramblas visitamos el maravilloso y apetecible mercado de la </a:t>
            </a:r>
            <a:r>
              <a:rPr lang="es-ES" sz="1800" dirty="0" err="1">
                <a:solidFill>
                  <a:schemeClr val="tx1"/>
                </a:solidFill>
              </a:rPr>
              <a:t>Boquería</a:t>
            </a:r>
            <a:r>
              <a:rPr lang="es-ES" sz="1800" dirty="0">
                <a:solidFill>
                  <a:schemeClr val="tx1"/>
                </a:solidFill>
              </a:rPr>
              <a:t>. Luego fuimos al  prestigioso Gran teatro de </a:t>
            </a:r>
            <a:r>
              <a:rPr lang="es-ES" sz="1800" dirty="0" err="1">
                <a:solidFill>
                  <a:schemeClr val="tx1"/>
                </a:solidFill>
              </a:rPr>
              <a:t>Liceu</a:t>
            </a:r>
            <a:r>
              <a:rPr lang="es-ES" sz="1800" dirty="0">
                <a:solidFill>
                  <a:schemeClr val="tx1"/>
                </a:solidFill>
              </a:rPr>
              <a:t>, la </a:t>
            </a:r>
            <a:r>
              <a:rPr lang="es-ES" sz="1800" dirty="0" err="1">
                <a:solidFill>
                  <a:schemeClr val="tx1"/>
                </a:solidFill>
              </a:rPr>
              <a:t>Plaça</a:t>
            </a:r>
            <a:r>
              <a:rPr lang="es-ES" sz="1800" dirty="0">
                <a:solidFill>
                  <a:schemeClr val="tx1"/>
                </a:solidFill>
              </a:rPr>
              <a:t> Real y por fin a la magnífica e inmensa Catedral  !</a:t>
            </a:r>
            <a:endParaRPr lang="fr-FR" sz="1800" dirty="0">
              <a:solidFill>
                <a:schemeClr val="tx1"/>
              </a:solidFill>
            </a:endParaRPr>
          </a:p>
        </p:txBody>
      </p:sp>
      <p:pic>
        <p:nvPicPr>
          <p:cNvPr id="5" name="Image 4" descr="C:\Users\jean charles\Desktop\devoir espagnol\VOYAGE A BARCELONE PHOTO !!!!!!!!\IMG_20160523_152425.jpg"/>
          <p:cNvPicPr/>
          <p:nvPr/>
        </p:nvPicPr>
        <p:blipFill>
          <a:blip r:embed="rId2" cstate="print"/>
          <a:srcRect/>
          <a:stretch>
            <a:fillRect/>
          </a:stretch>
        </p:blipFill>
        <p:spPr bwMode="auto">
          <a:xfrm>
            <a:off x="2500298" y="0"/>
            <a:ext cx="1489770" cy="838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Image 5" descr="C:\Users\jean charles\Desktop\devoir espagnol\VOYAGE A BARCELONE PHOTO !!!!!!!!\IMG_20160523_160341.jpg"/>
          <p:cNvPicPr/>
          <p:nvPr/>
        </p:nvPicPr>
        <p:blipFill>
          <a:blip r:embed="rId3" cstate="print"/>
          <a:srcRect/>
          <a:stretch>
            <a:fillRect/>
          </a:stretch>
        </p:blipFill>
        <p:spPr bwMode="auto">
          <a:xfrm>
            <a:off x="6858017" y="33322"/>
            <a:ext cx="2143140" cy="1252538"/>
          </a:xfrm>
          <a:prstGeom prst="rect">
            <a:avLst/>
          </a:prstGeom>
          <a:ln>
            <a:noFill/>
          </a:ln>
          <a:effectLst>
            <a:softEdge rad="112500"/>
          </a:effectLst>
        </p:spPr>
      </p:pic>
      <p:pic>
        <p:nvPicPr>
          <p:cNvPr id="7" name="Image 6" descr="C:\Users\jean charles\Desktop\devoir espagnol\VOYAGE A BARCELONE PHOTO !!!!!!!!\IMG_20160523_161225.jpg"/>
          <p:cNvPicPr/>
          <p:nvPr/>
        </p:nvPicPr>
        <p:blipFill>
          <a:blip r:embed="rId4" cstate="print"/>
          <a:srcRect/>
          <a:stretch>
            <a:fillRect/>
          </a:stretch>
        </p:blipFill>
        <p:spPr bwMode="auto">
          <a:xfrm>
            <a:off x="4548198" y="0"/>
            <a:ext cx="1524000" cy="8574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Image 7" descr="C:\Users\jean charles\Desktop\devoir espagnol\VOYAGE A BARCELONE PHOTO !!!!!!!!\IMG_20160523_161308.jpg"/>
          <p:cNvPicPr/>
          <p:nvPr/>
        </p:nvPicPr>
        <p:blipFill>
          <a:blip r:embed="rId5" cstate="print"/>
          <a:srcRect/>
          <a:stretch>
            <a:fillRect/>
          </a:stretch>
        </p:blipFill>
        <p:spPr bwMode="auto">
          <a:xfrm>
            <a:off x="8072462" y="1285860"/>
            <a:ext cx="971550" cy="1352550"/>
          </a:xfrm>
          <a:prstGeom prst="rect">
            <a:avLst/>
          </a:prstGeom>
          <a:ln>
            <a:noFill/>
          </a:ln>
          <a:effectLst>
            <a:outerShdw blurRad="190500" algn="tl" rotWithShape="0">
              <a:srgbClr val="000000">
                <a:alpha val="70000"/>
              </a:srgbClr>
            </a:outerShdw>
          </a:effectLst>
        </p:spPr>
      </p:pic>
      <p:pic>
        <p:nvPicPr>
          <p:cNvPr id="9" name="Image 8" descr="C:\Users\jean charles\Desktop\devoir espagnol\VOYAGE A BARCELONE PHOTO !!!!!!!!\IMG_20160523_163047.jpg"/>
          <p:cNvPicPr/>
          <p:nvPr/>
        </p:nvPicPr>
        <p:blipFill>
          <a:blip r:embed="rId6" cstate="print"/>
          <a:srcRect/>
          <a:stretch>
            <a:fillRect/>
          </a:stretch>
        </p:blipFill>
        <p:spPr bwMode="auto">
          <a:xfrm>
            <a:off x="7358082" y="4214818"/>
            <a:ext cx="1670225" cy="1071570"/>
          </a:xfrm>
          <a:prstGeom prst="ellipse">
            <a:avLst/>
          </a:prstGeom>
          <a:ln>
            <a:noFill/>
          </a:ln>
          <a:effectLst>
            <a:softEdge rad="112500"/>
          </a:effectLst>
        </p:spPr>
      </p:pic>
      <p:pic>
        <p:nvPicPr>
          <p:cNvPr id="10" name="Image 9" descr="C:\Users\jean charles\Desktop\devoir espagnol\VOYAGE A BARCELONE PHOTO !!!!!!!!\IMG_20160523_163148.jpg"/>
          <p:cNvPicPr/>
          <p:nvPr/>
        </p:nvPicPr>
        <p:blipFill>
          <a:blip r:embed="rId7" cstate="print"/>
          <a:srcRect/>
          <a:stretch>
            <a:fillRect/>
          </a:stretch>
        </p:blipFill>
        <p:spPr bwMode="auto">
          <a:xfrm>
            <a:off x="7305142" y="2758907"/>
            <a:ext cx="1219200" cy="1409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Image 10" descr="C:\Users\jean charles\Desktop\devoir espagnol\VOYAGE A BARCELONE PHOTO !!!!!!!!\IMG_20160523_163256.jpg"/>
          <p:cNvPicPr/>
          <p:nvPr/>
        </p:nvPicPr>
        <p:blipFill>
          <a:blip r:embed="rId8" cstate="print"/>
          <a:srcRect/>
          <a:stretch>
            <a:fillRect/>
          </a:stretch>
        </p:blipFill>
        <p:spPr bwMode="auto">
          <a:xfrm>
            <a:off x="7553353" y="5143512"/>
            <a:ext cx="1447803" cy="159878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Image 11" descr="C:\Users\jean charles\Desktop\devoir espagnol\VOYAGE A BARCELONE PHOTO !!!!!!!!\IMG_20160523_164253.jpg"/>
          <p:cNvPicPr/>
          <p:nvPr/>
        </p:nvPicPr>
        <p:blipFill>
          <a:blip r:embed="rId9" cstate="print"/>
          <a:srcRect/>
          <a:stretch>
            <a:fillRect/>
          </a:stretch>
        </p:blipFill>
        <p:spPr bwMode="auto">
          <a:xfrm>
            <a:off x="6429388" y="5572140"/>
            <a:ext cx="928694" cy="120941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3" name="Image 12" descr="C:\Users\jean charles\Desktop\devoir espagnol\VOYAGE A BARCELONE PHOTO !!!!!!!!\IMG_20160523_170231.jpg"/>
          <p:cNvPicPr/>
          <p:nvPr/>
        </p:nvPicPr>
        <p:blipFill>
          <a:blip r:embed="rId10" cstate="print"/>
          <a:srcRect/>
          <a:stretch>
            <a:fillRect/>
          </a:stretch>
        </p:blipFill>
        <p:spPr bwMode="auto">
          <a:xfrm>
            <a:off x="1500166" y="5500702"/>
            <a:ext cx="1071570" cy="1285884"/>
          </a:xfrm>
          <a:prstGeom prst="rect">
            <a:avLst/>
          </a:prstGeom>
          <a:ln>
            <a:noFill/>
          </a:ln>
          <a:effectLst>
            <a:outerShdw blurRad="190500" algn="tl" rotWithShape="0">
              <a:srgbClr val="000000">
                <a:alpha val="70000"/>
              </a:srgbClr>
            </a:outerShdw>
          </a:effectLst>
        </p:spPr>
      </p:pic>
      <p:pic>
        <p:nvPicPr>
          <p:cNvPr id="14" name="Image 13" descr="C:\Users\jean charles\Desktop\devoir espagnol\VOYAGE A BARCELONE PHOTO !!!!!!!!\IMG_20160523_173450.jpg"/>
          <p:cNvPicPr/>
          <p:nvPr/>
        </p:nvPicPr>
        <p:blipFill>
          <a:blip r:embed="rId11" cstate="print"/>
          <a:srcRect/>
          <a:stretch>
            <a:fillRect/>
          </a:stretch>
        </p:blipFill>
        <p:spPr bwMode="auto">
          <a:xfrm>
            <a:off x="164435" y="71438"/>
            <a:ext cx="1907235" cy="1142984"/>
          </a:xfrm>
          <a:prstGeom prst="rect">
            <a:avLst/>
          </a:prstGeom>
          <a:ln>
            <a:noFill/>
          </a:ln>
          <a:effectLst>
            <a:softEdge rad="112500"/>
          </a:effectLst>
        </p:spPr>
      </p:pic>
      <p:pic>
        <p:nvPicPr>
          <p:cNvPr id="15" name="Image 14" descr="C:\Users\jean charles\Desktop\devoir espagnol\VOYAGE A BARCELONE PHOTO !!!!!!!!\IMG_20160523_174408.jpg"/>
          <p:cNvPicPr/>
          <p:nvPr/>
        </p:nvPicPr>
        <p:blipFill>
          <a:blip r:embed="rId12" cstate="print"/>
          <a:srcRect/>
          <a:stretch>
            <a:fillRect/>
          </a:stretch>
        </p:blipFill>
        <p:spPr bwMode="auto">
          <a:xfrm>
            <a:off x="-32" y="3162280"/>
            <a:ext cx="1857388" cy="1228745"/>
          </a:xfrm>
          <a:prstGeom prst="rect">
            <a:avLst/>
          </a:prstGeom>
          <a:ln>
            <a:noFill/>
          </a:ln>
          <a:effectLst>
            <a:softEdge rad="112500"/>
          </a:effectLst>
        </p:spPr>
      </p:pic>
      <p:pic>
        <p:nvPicPr>
          <p:cNvPr id="16" name="Image 15" descr="C:\Users\jean charles\Desktop\devoir espagnol\VOYAGE A BARCELONE PHOTO !!!!!!!!\IMG_20160523_174737.jpg"/>
          <p:cNvPicPr/>
          <p:nvPr/>
        </p:nvPicPr>
        <p:blipFill>
          <a:blip r:embed="rId13" cstate="print"/>
          <a:srcRect/>
          <a:stretch>
            <a:fillRect/>
          </a:stretch>
        </p:blipFill>
        <p:spPr bwMode="auto">
          <a:xfrm>
            <a:off x="857224" y="1233483"/>
            <a:ext cx="952500" cy="15525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7" name="Image 16" descr="C:\Users\jean charles\Desktop\devoir espagnol\VOYAGE A BARCELONE PHOTO !!!!!!!!\IMG_20160523_181545.jpg"/>
          <p:cNvPicPr/>
          <p:nvPr/>
        </p:nvPicPr>
        <p:blipFill>
          <a:blip r:embed="rId14" cstate="print"/>
          <a:srcRect/>
          <a:stretch>
            <a:fillRect/>
          </a:stretch>
        </p:blipFill>
        <p:spPr bwMode="auto">
          <a:xfrm>
            <a:off x="3857620" y="5572140"/>
            <a:ext cx="1928826" cy="12192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Image 17" descr="C:\Users\jean charles\Desktop\devoir espagnol\VOYAGE A BARCELONE PHOTO !!!!!!!!\IMG_20160523_175518.jpg"/>
          <p:cNvPicPr/>
          <p:nvPr/>
        </p:nvPicPr>
        <p:blipFill>
          <a:blip r:embed="rId15" cstate="print"/>
          <a:srcRect/>
          <a:stretch>
            <a:fillRect/>
          </a:stretch>
        </p:blipFill>
        <p:spPr bwMode="auto">
          <a:xfrm>
            <a:off x="142844" y="4500570"/>
            <a:ext cx="1000132" cy="1724734"/>
          </a:xfrm>
          <a:prstGeom prst="rect">
            <a:avLst/>
          </a:prstGeom>
          <a:ln>
            <a:noFill/>
          </a:ln>
          <a:effectLst>
            <a:outerShdw blurRad="190500" algn="tl" rotWithShape="0">
              <a:srgbClr val="000000">
                <a:alpha val="70000"/>
              </a:srgbClr>
            </a:outerShdw>
          </a:effectLst>
        </p:spPr>
      </p:pic>
    </p:spTree>
  </p:cSld>
  <p:clrMapOvr>
    <a:masterClrMapping/>
  </p:clrMapOvr>
  <p:transition>
    <p:newsfla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142984"/>
            <a:ext cx="6015022" cy="1143000"/>
          </a:xfrm>
        </p:spPr>
        <p:txBody>
          <a:bodyPr>
            <a:normAutofit fontScale="90000"/>
          </a:bodyPr>
          <a:lstStyle/>
          <a:p>
            <a:r>
              <a:rPr lang="es-ES" sz="3100" i="1" u="sng" dirty="0">
                <a:solidFill>
                  <a:schemeClr val="tx1"/>
                </a:solidFill>
              </a:rPr>
              <a:t>Martes …</a:t>
            </a:r>
            <a:r>
              <a:rPr lang="es-ES" sz="2000" b="0" dirty="0"/>
              <a:t/>
            </a:r>
            <a:br>
              <a:rPr lang="es-ES" sz="2000" b="0" dirty="0"/>
            </a:br>
            <a:r>
              <a:rPr lang="es-ES" sz="2000" b="0" dirty="0">
                <a:latin typeface="Arial" pitchFamily="34" charset="0"/>
                <a:cs typeface="Arial" pitchFamily="34" charset="0"/>
              </a:rPr>
              <a:t/>
            </a:r>
            <a:br>
              <a:rPr lang="es-ES" sz="2000" b="0" dirty="0">
                <a:latin typeface="Arial" pitchFamily="34" charset="0"/>
                <a:cs typeface="Arial" pitchFamily="34" charset="0"/>
              </a:rPr>
            </a:br>
            <a:r>
              <a:rPr lang="es-ES" sz="2000" dirty="0">
                <a:solidFill>
                  <a:schemeClr val="tx1"/>
                </a:solidFill>
                <a:latin typeface="Arial" pitchFamily="34" charset="0"/>
                <a:cs typeface="Arial" pitchFamily="34" charset="0"/>
              </a:rPr>
              <a:t> </a:t>
            </a:r>
            <a:r>
              <a:rPr lang="es-ES" sz="2000" dirty="0">
                <a:solidFill>
                  <a:schemeClr val="tx1"/>
                </a:solidFill>
                <a:cs typeface="Arial" pitchFamily="34" charset="0"/>
              </a:rPr>
              <a:t>El 24 de mayo de 2016  nuestro grupo tuvo que cambiar de profesor. Fue una ocasión de intercambiar  una vez más sobre nuestras regiones respectivas. Después de las clases fuimos de visita. Primero nos paseamos por Passeig de Gracia, luego visitamos la Casa </a:t>
            </a:r>
            <a:r>
              <a:rPr lang="es-ES" sz="2000" dirty="0" err="1">
                <a:solidFill>
                  <a:schemeClr val="tx1"/>
                </a:solidFill>
                <a:cs typeface="Arial" pitchFamily="34" charset="0"/>
              </a:rPr>
              <a:t>batlló</a:t>
            </a:r>
            <a:r>
              <a:rPr lang="es-ES" sz="2000" dirty="0">
                <a:solidFill>
                  <a:schemeClr val="tx1"/>
                </a:solidFill>
                <a:cs typeface="Arial" pitchFamily="34" charset="0"/>
              </a:rPr>
              <a:t> y Casa Mila que son unos monumentos de </a:t>
            </a:r>
            <a:r>
              <a:rPr lang="es-ES" sz="2000" dirty="0" err="1">
                <a:solidFill>
                  <a:schemeClr val="tx1"/>
                </a:solidFill>
                <a:cs typeface="Arial" pitchFamily="34" charset="0"/>
              </a:rPr>
              <a:t>Gaudi</a:t>
            </a:r>
            <a:r>
              <a:rPr lang="es-ES" sz="2000" dirty="0">
                <a:solidFill>
                  <a:schemeClr val="tx1"/>
                </a:solidFill>
                <a:cs typeface="Arial" pitchFamily="34" charset="0"/>
              </a:rPr>
              <a:t>. A continuación descubrimos la Casa de </a:t>
            </a:r>
            <a:r>
              <a:rPr lang="es-ES" sz="2000" dirty="0" err="1">
                <a:solidFill>
                  <a:schemeClr val="tx1"/>
                </a:solidFill>
                <a:cs typeface="Arial" pitchFamily="34" charset="0"/>
              </a:rPr>
              <a:t>Punxes</a:t>
            </a:r>
            <a:r>
              <a:rPr lang="es-ES" sz="2000" dirty="0">
                <a:solidFill>
                  <a:schemeClr val="tx1"/>
                </a:solidFill>
                <a:cs typeface="Arial" pitchFamily="34" charset="0"/>
              </a:rPr>
              <a:t>, el Palau de la Musica Catalana y por fin  la Sagrada Familia, inmensa vista desde el exterior con su parque muy florido y acondicionado.</a:t>
            </a:r>
            <a:br>
              <a:rPr lang="es-ES" sz="2000" dirty="0">
                <a:solidFill>
                  <a:schemeClr val="tx1"/>
                </a:solidFill>
                <a:cs typeface="Arial" pitchFamily="34" charset="0"/>
              </a:rPr>
            </a:br>
            <a:r>
              <a:rPr lang="es-ES" sz="2000" dirty="0">
                <a:solidFill>
                  <a:schemeClr val="tx1"/>
                </a:solidFill>
                <a:cs typeface="Arial" pitchFamily="34" charset="0"/>
              </a:rPr>
              <a:t>Aquel día aprendimos a distinguir los tipos de arquitectura de la ciudad.  </a:t>
            </a:r>
            <a:endParaRPr lang="fr-FR" sz="2000" dirty="0">
              <a:solidFill>
                <a:schemeClr val="tx1"/>
              </a:solidFill>
              <a:cs typeface="Arial" pitchFamily="34" charset="0"/>
            </a:endParaRPr>
          </a:p>
        </p:txBody>
      </p:sp>
      <p:pic>
        <p:nvPicPr>
          <p:cNvPr id="3" name="Image 2" descr="C:\Users\jean charles\Desktop\devoir espagnol\VOYAGE A BARCELONE PHOTO !!!!!!!!\IMG_20160524_153203.jpg"/>
          <p:cNvPicPr/>
          <p:nvPr/>
        </p:nvPicPr>
        <p:blipFill>
          <a:blip r:embed="rId2" cstate="print"/>
          <a:srcRect/>
          <a:stretch>
            <a:fillRect/>
          </a:stretch>
        </p:blipFill>
        <p:spPr bwMode="auto">
          <a:xfrm>
            <a:off x="5857884" y="214290"/>
            <a:ext cx="1262063" cy="2286016"/>
          </a:xfrm>
          <a:prstGeom prst="rect">
            <a:avLst/>
          </a:prstGeom>
          <a:ln>
            <a:noFill/>
          </a:ln>
          <a:effectLst>
            <a:softEdge rad="112500"/>
          </a:effectLst>
        </p:spPr>
      </p:pic>
      <p:pic>
        <p:nvPicPr>
          <p:cNvPr id="4" name="Image 3" descr="C:\Users\jean charles\Desktop\devoir espagnol\VOYAGE A BARCELONE PHOTO !!!!!!!!\IMG_20160524_153323.jpg"/>
          <p:cNvPicPr/>
          <p:nvPr/>
        </p:nvPicPr>
        <p:blipFill>
          <a:blip r:embed="rId3" cstate="print"/>
          <a:srcRect/>
          <a:stretch>
            <a:fillRect/>
          </a:stretch>
        </p:blipFill>
        <p:spPr bwMode="auto">
          <a:xfrm>
            <a:off x="7484577" y="500042"/>
            <a:ext cx="1302265" cy="20669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Image 4" descr="C:\Users\jean charles\Desktop\devoir espagnol\VOYAGE A BARCELONE PHOTO !!!!!!!!\IMG_20160524_155820.jpg"/>
          <p:cNvPicPr/>
          <p:nvPr/>
        </p:nvPicPr>
        <p:blipFill>
          <a:blip r:embed="rId4" cstate="print"/>
          <a:srcRect/>
          <a:stretch>
            <a:fillRect/>
          </a:stretch>
        </p:blipFill>
        <p:spPr bwMode="auto">
          <a:xfrm>
            <a:off x="5604042" y="3340648"/>
            <a:ext cx="1862212" cy="1047750"/>
          </a:xfrm>
          <a:prstGeom prst="rect">
            <a:avLst/>
          </a:prstGeom>
          <a:no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w="139700" prst="cross"/>
          </a:sp3d>
        </p:spPr>
      </p:pic>
      <p:pic>
        <p:nvPicPr>
          <p:cNvPr id="6" name="Image 5" descr="C:\Users\jean charles\Desktop\devoir espagnol\VOYAGE A BARCELONE PHOTO !!!!!!!!\IMG_20160524_160912.jpg"/>
          <p:cNvPicPr/>
          <p:nvPr/>
        </p:nvPicPr>
        <p:blipFill>
          <a:blip r:embed="rId5" cstate="print"/>
          <a:srcRect/>
          <a:stretch>
            <a:fillRect/>
          </a:stretch>
        </p:blipFill>
        <p:spPr bwMode="auto">
          <a:xfrm>
            <a:off x="7858148" y="3071810"/>
            <a:ext cx="1028700" cy="1828352"/>
          </a:xfrm>
          <a:prstGeom prst="rect">
            <a:avLst/>
          </a:prstGeom>
          <a:ln>
            <a:noFill/>
          </a:ln>
          <a:effectLst>
            <a:outerShdw blurRad="292100" dist="139700" dir="2700000" algn="tl" rotWithShape="0">
              <a:srgbClr val="333333">
                <a:alpha val="65000"/>
              </a:srgbClr>
            </a:outerShdw>
            <a:softEdge rad="12700"/>
          </a:effectLst>
        </p:spPr>
      </p:pic>
      <p:pic>
        <p:nvPicPr>
          <p:cNvPr id="7" name="Image 6" descr="C:\Users\jean charles\Desktop\devoir espagnol\VOYAGE A BARCELONE PHOTO !!!!!!!!\IMG_20160524_161807.jpg"/>
          <p:cNvPicPr/>
          <p:nvPr/>
        </p:nvPicPr>
        <p:blipFill>
          <a:blip r:embed="rId6" cstate="print"/>
          <a:srcRect/>
          <a:stretch>
            <a:fillRect/>
          </a:stretch>
        </p:blipFill>
        <p:spPr bwMode="auto">
          <a:xfrm>
            <a:off x="3705450" y="3618208"/>
            <a:ext cx="1506699" cy="847725"/>
          </a:xfrm>
          <a:prstGeom prst="rect">
            <a:avLst/>
          </a:prstGeom>
          <a:ln>
            <a:noFill/>
          </a:ln>
          <a:effectLst>
            <a:outerShdw blurRad="152400" dist="317500" dir="5400000" sx="90000" sy="-19000" rotWithShape="0">
              <a:prstClr val="black">
                <a:alpha val="15000"/>
              </a:prstClr>
            </a:outerShdw>
          </a:effectLst>
        </p:spPr>
      </p:pic>
      <p:pic>
        <p:nvPicPr>
          <p:cNvPr id="9" name="Image 8" descr="C:\Users\jean charles\Desktop\devoir espagnol\VOYAGE A BARCELONE PHOTO !!!!!!!!\IMG_20160524_170946.jpg"/>
          <p:cNvPicPr/>
          <p:nvPr/>
        </p:nvPicPr>
        <p:blipFill>
          <a:blip r:embed="rId7" cstate="print"/>
          <a:srcRect/>
          <a:stretch>
            <a:fillRect/>
          </a:stretch>
        </p:blipFill>
        <p:spPr bwMode="auto">
          <a:xfrm>
            <a:off x="4143372" y="4643446"/>
            <a:ext cx="2000250" cy="1125415"/>
          </a:xfrm>
          <a:prstGeom prst="rect">
            <a:avLst/>
          </a:prstGeom>
          <a:ln>
            <a:noFill/>
          </a:ln>
          <a:effectLst>
            <a:outerShdw blurRad="190500" algn="tl" rotWithShape="0">
              <a:srgbClr val="000000">
                <a:alpha val="70000"/>
              </a:srgbClr>
            </a:outerShdw>
          </a:effectLst>
          <a:scene3d>
            <a:camera prst="orthographicFront"/>
            <a:lightRig rig="threePt" dir="t"/>
          </a:scene3d>
          <a:sp3d>
            <a:bevelT w="165100" prst="coolSlant"/>
          </a:sp3d>
        </p:spPr>
      </p:pic>
      <p:pic>
        <p:nvPicPr>
          <p:cNvPr id="10" name="Image 9" descr="C:\Users\jean charles\Desktop\devoir espagnol\VOYAGE A BARCELONE PHOTO !!!!!!!!\IMG_20160524_170927.jpg"/>
          <p:cNvPicPr/>
          <p:nvPr/>
        </p:nvPicPr>
        <p:blipFill>
          <a:blip r:embed="rId8" cstate="print"/>
          <a:srcRect/>
          <a:stretch>
            <a:fillRect/>
          </a:stretch>
        </p:blipFill>
        <p:spPr bwMode="auto">
          <a:xfrm>
            <a:off x="7929586" y="5143512"/>
            <a:ext cx="1027130" cy="16430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Image 10" descr="C:\Users\jean charles\Desktop\devoir espagnol\VOYAGE A BARCELONE PHOTO !!!!!!!!\IMG_20160524_172303.jpg"/>
          <p:cNvPicPr/>
          <p:nvPr/>
        </p:nvPicPr>
        <p:blipFill>
          <a:blip r:embed="rId9" cstate="print"/>
          <a:srcRect/>
          <a:stretch>
            <a:fillRect/>
          </a:stretch>
        </p:blipFill>
        <p:spPr bwMode="auto">
          <a:xfrm flipH="1">
            <a:off x="3071802" y="5072074"/>
            <a:ext cx="914400" cy="1625203"/>
          </a:xfrm>
          <a:prstGeom prst="rect">
            <a:avLst/>
          </a:prstGeom>
          <a:ln>
            <a:noFill/>
          </a:ln>
          <a:effectLst>
            <a:outerShdw blurRad="190500" algn="tl" rotWithShape="0">
              <a:srgbClr val="000000">
                <a:alpha val="70000"/>
              </a:srgbClr>
            </a:outerShdw>
          </a:effectLst>
          <a:scene3d>
            <a:camera prst="orthographicFront"/>
            <a:lightRig rig="threePt" dir="t"/>
          </a:scene3d>
          <a:sp3d>
            <a:bevelT w="114300" prst="hardEdge"/>
          </a:sp3d>
        </p:spPr>
      </p:pic>
      <p:pic>
        <p:nvPicPr>
          <p:cNvPr id="12" name="Image 11" descr="C:\Users\jean charles\Desktop\devoir espagnol\VOYAGE A BARCELONE PHOTO !!!!!!!!\IMG_20160524_174103.jpg"/>
          <p:cNvPicPr/>
          <p:nvPr/>
        </p:nvPicPr>
        <p:blipFill>
          <a:blip r:embed="rId10" cstate="print"/>
          <a:srcRect/>
          <a:stretch>
            <a:fillRect/>
          </a:stretch>
        </p:blipFill>
        <p:spPr bwMode="auto">
          <a:xfrm>
            <a:off x="275360" y="3585915"/>
            <a:ext cx="844921" cy="1604965"/>
          </a:xfrm>
          <a:prstGeom prst="rect">
            <a:avLst/>
          </a:prstGeom>
          <a:ln>
            <a:noFill/>
          </a:ln>
          <a:effectLst>
            <a:outerShdw blurRad="190500" algn="tl" rotWithShape="0">
              <a:srgbClr val="000000">
                <a:alpha val="70000"/>
              </a:srgbClr>
            </a:outerShdw>
          </a:effectLst>
        </p:spPr>
      </p:pic>
      <p:pic>
        <p:nvPicPr>
          <p:cNvPr id="13" name="Image 12" descr="C:\Users\jean charles\Desktop\devoir espagnol\VOYAGE A BARCELONE PHOTO !!!!!!!!\IMG_20160524_173442.jpg"/>
          <p:cNvPicPr/>
          <p:nvPr/>
        </p:nvPicPr>
        <p:blipFill>
          <a:blip r:embed="rId11" cstate="print"/>
          <a:srcRect/>
          <a:stretch>
            <a:fillRect/>
          </a:stretch>
        </p:blipFill>
        <p:spPr bwMode="auto">
          <a:xfrm>
            <a:off x="4500562" y="5929330"/>
            <a:ext cx="1590675" cy="894973"/>
          </a:xfrm>
          <a:prstGeom prst="rect">
            <a:avLst/>
          </a:prstGeom>
          <a:no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prst="angle"/>
          </a:sp3d>
        </p:spPr>
      </p:pic>
      <p:pic>
        <p:nvPicPr>
          <p:cNvPr id="14" name="Image 13" descr="C:\Users\jean charles\Desktop\devoir espagnol\VOYAGE A BARCELONE PHOTO !!!!!!!!\IMG_20160524_174835.jpg"/>
          <p:cNvPicPr/>
          <p:nvPr/>
        </p:nvPicPr>
        <p:blipFill>
          <a:blip r:embed="rId12" cstate="print"/>
          <a:srcRect/>
          <a:stretch>
            <a:fillRect/>
          </a:stretch>
        </p:blipFill>
        <p:spPr bwMode="auto">
          <a:xfrm>
            <a:off x="2500298" y="3474577"/>
            <a:ext cx="1000132" cy="1598601"/>
          </a:xfrm>
          <a:prstGeom prst="rect">
            <a:avLst/>
          </a:prstGeom>
          <a:ln>
            <a:noFill/>
          </a:ln>
          <a:effectLst>
            <a:softEdge rad="112500"/>
          </a:effectLst>
        </p:spPr>
      </p:pic>
      <p:pic>
        <p:nvPicPr>
          <p:cNvPr id="15" name="Image 14" descr="C:\Users\jean charles\Desktop\devoir espagnol\VOYAGE A BARCELONE PHOTO !!!!!!!!\IMG_20160524_174938.jpg"/>
          <p:cNvPicPr/>
          <p:nvPr/>
        </p:nvPicPr>
        <p:blipFill>
          <a:blip r:embed="rId13" cstate="print"/>
          <a:srcRect/>
          <a:stretch>
            <a:fillRect/>
          </a:stretch>
        </p:blipFill>
        <p:spPr bwMode="auto">
          <a:xfrm>
            <a:off x="2071670" y="5353050"/>
            <a:ext cx="846741" cy="150495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prst="angle"/>
          </a:sp3d>
        </p:spPr>
      </p:pic>
      <p:pic>
        <p:nvPicPr>
          <p:cNvPr id="16" name="Image 15" descr="C:\Users\jean charles\Desktop\devoir espagnol\VOYAGE A BARCELONE PHOTO !!!!!!!!\IMG_20160524_175244.jpg"/>
          <p:cNvPicPr/>
          <p:nvPr/>
        </p:nvPicPr>
        <p:blipFill>
          <a:blip r:embed="rId14" cstate="print"/>
          <a:srcRect/>
          <a:stretch>
            <a:fillRect/>
          </a:stretch>
        </p:blipFill>
        <p:spPr bwMode="auto">
          <a:xfrm>
            <a:off x="142844" y="5357826"/>
            <a:ext cx="1714512" cy="1214446"/>
          </a:xfrm>
          <a:prstGeom prst="rect">
            <a:avLst/>
          </a:prstGeom>
          <a:ln>
            <a:noFill/>
          </a:ln>
          <a:effectLst>
            <a:softEdge rad="112500"/>
          </a:effectLst>
        </p:spPr>
      </p:pic>
      <p:pic>
        <p:nvPicPr>
          <p:cNvPr id="17" name="Image 16" descr="C:\Users\jean charles\Desktop\devoir espagnol\VOYAGE A BARCELONE PHOTO !!!!!!!!\IMG_20160524_182409.jpg"/>
          <p:cNvPicPr/>
          <p:nvPr/>
        </p:nvPicPr>
        <p:blipFill>
          <a:blip r:embed="rId15" cstate="print"/>
          <a:srcRect/>
          <a:stretch>
            <a:fillRect/>
          </a:stretch>
        </p:blipFill>
        <p:spPr bwMode="auto">
          <a:xfrm>
            <a:off x="6572264" y="4643446"/>
            <a:ext cx="1000132" cy="1566864"/>
          </a:xfrm>
          <a:prstGeom prst="rect">
            <a:avLst/>
          </a:prstGeom>
          <a:ln>
            <a:noFill/>
          </a:ln>
          <a:effectLst>
            <a:softEdge rad="112500"/>
          </a:effectLst>
        </p:spPr>
      </p:pic>
      <p:pic>
        <p:nvPicPr>
          <p:cNvPr id="18" name="Image 17" descr="C:\Users\jean charles\Desktop\devoir espagnol\VOYAGE A BARCELONE PHOTO !!!!!!!!\IMG_20160524_204834.jpg"/>
          <p:cNvPicPr/>
          <p:nvPr/>
        </p:nvPicPr>
        <p:blipFill>
          <a:blip r:embed="rId16" cstate="print"/>
          <a:srcRect/>
          <a:stretch>
            <a:fillRect/>
          </a:stretch>
        </p:blipFill>
        <p:spPr bwMode="auto">
          <a:xfrm flipH="1">
            <a:off x="1360795" y="3601169"/>
            <a:ext cx="990600" cy="1751881"/>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prst="relaxedInset"/>
          </a:sp3d>
        </p:spPr>
      </p:pic>
    </p:spTree>
  </p:cSld>
  <p:clrMapOvr>
    <a:masterClrMapping/>
  </p:clrMapOvr>
  <p:transition>
    <p:newsfla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928670"/>
            <a:ext cx="8229600" cy="2011354"/>
          </a:xfrm>
        </p:spPr>
        <p:txBody>
          <a:bodyPr>
            <a:normAutofit fontScale="90000"/>
          </a:bodyPr>
          <a:lstStyle/>
          <a:p>
            <a:r>
              <a:rPr lang="fr-FR" sz="1600" i="1" u="sng" dirty="0">
                <a:solidFill>
                  <a:schemeClr val="tx1"/>
                </a:solidFill>
              </a:rPr>
              <a:t> </a:t>
            </a:r>
            <a:br>
              <a:rPr lang="fr-FR" sz="1600" i="1" u="sng" dirty="0">
                <a:solidFill>
                  <a:schemeClr val="tx1"/>
                </a:solidFill>
              </a:rPr>
            </a:br>
            <a:r>
              <a:rPr lang="fr-FR" sz="3100" i="1" u="sng" dirty="0" err="1">
                <a:solidFill>
                  <a:schemeClr val="tx1"/>
                </a:solidFill>
              </a:rPr>
              <a:t>Miércoles</a:t>
            </a:r>
            <a:r>
              <a:rPr lang="fr-FR" sz="3100" i="1" u="sng" dirty="0">
                <a:solidFill>
                  <a:schemeClr val="tx1"/>
                </a:solidFill>
              </a:rPr>
              <a:t> …</a:t>
            </a:r>
            <a:r>
              <a:rPr lang="fr-FR" sz="1600" dirty="0">
                <a:solidFill>
                  <a:schemeClr val="tx1"/>
                </a:solidFill>
              </a:rPr>
              <a:t/>
            </a:r>
            <a:br>
              <a:rPr lang="fr-FR" sz="1600" dirty="0">
                <a:solidFill>
                  <a:schemeClr val="tx1"/>
                </a:solidFill>
              </a:rPr>
            </a:br>
            <a:r>
              <a:rPr lang="fr-FR" sz="1600" dirty="0">
                <a:solidFill>
                  <a:schemeClr val="tx1"/>
                </a:solidFill>
              </a:rPr>
              <a:t/>
            </a:r>
            <a:br>
              <a:rPr lang="fr-FR" sz="1600" dirty="0">
                <a:solidFill>
                  <a:schemeClr val="tx1"/>
                </a:solidFill>
              </a:rPr>
            </a:br>
            <a:r>
              <a:rPr lang="es-ES" sz="2000" b="0" dirty="0">
                <a:solidFill>
                  <a:schemeClr val="tx1"/>
                </a:solidFill>
              </a:rPr>
              <a:t> </a:t>
            </a:r>
            <a:r>
              <a:rPr lang="es-ES" sz="2000" dirty="0">
                <a:solidFill>
                  <a:schemeClr val="tx1"/>
                </a:solidFill>
              </a:rPr>
              <a:t>El 25 de mayo de 2016, después de la escuela, como cada tarde, salimos a descubrir la ciudad. Nos paramos en la plaza de Cristóbal Colón e hicimos muchas fotos . Disfrutamos del paseo. ¡ Luego nos dirigimos hacia el Puerto de Barcelona donde pasamos  juntos un momento estupendo e inolvidable.</a:t>
            </a:r>
            <a:br>
              <a:rPr lang="es-ES" sz="2000" dirty="0">
                <a:solidFill>
                  <a:schemeClr val="tx1"/>
                </a:solidFill>
              </a:rPr>
            </a:br>
            <a:r>
              <a:rPr lang="es-ES" sz="2000" dirty="0">
                <a:solidFill>
                  <a:schemeClr val="tx1"/>
                </a:solidFill>
              </a:rPr>
              <a:t>En el centro comercial </a:t>
            </a:r>
            <a:r>
              <a:rPr lang="es-ES" sz="2000" dirty="0" err="1">
                <a:solidFill>
                  <a:schemeClr val="tx1"/>
                </a:solidFill>
              </a:rPr>
              <a:t>Maremagnum</a:t>
            </a:r>
            <a:r>
              <a:rPr lang="es-ES" sz="2000" dirty="0">
                <a:solidFill>
                  <a:schemeClr val="tx1"/>
                </a:solidFill>
              </a:rPr>
              <a:t> hicimos algunas compras... Luego admiramos la vista magnífica de la ciudad cuando estábamos en el teleférico con destino a </a:t>
            </a:r>
            <a:r>
              <a:rPr lang="es-ES" sz="2000" dirty="0" err="1">
                <a:solidFill>
                  <a:schemeClr val="tx1"/>
                </a:solidFill>
              </a:rPr>
              <a:t>Montjuic</a:t>
            </a:r>
            <a:r>
              <a:rPr lang="es-ES" sz="2000" dirty="0">
                <a:solidFill>
                  <a:schemeClr val="tx1"/>
                </a:solidFill>
              </a:rPr>
              <a:t> . Fue un momento </a:t>
            </a:r>
            <a:r>
              <a:rPr lang="es-ES" sz="2000" dirty="0" err="1">
                <a:solidFill>
                  <a:schemeClr val="tx1"/>
                </a:solidFill>
              </a:rPr>
              <a:t>super</a:t>
            </a:r>
            <a:r>
              <a:rPr lang="es-ES" sz="2000" dirty="0">
                <a:solidFill>
                  <a:schemeClr val="tx1"/>
                </a:solidFill>
              </a:rPr>
              <a:t> guay.</a:t>
            </a:r>
            <a:endParaRPr lang="fr-FR" sz="2000" dirty="0">
              <a:solidFill>
                <a:schemeClr val="tx1"/>
              </a:solidFill>
              <a:latin typeface="Arial" pitchFamily="34" charset="0"/>
              <a:cs typeface="Arial" pitchFamily="34" charset="0"/>
            </a:endParaRPr>
          </a:p>
        </p:txBody>
      </p:sp>
      <p:pic>
        <p:nvPicPr>
          <p:cNvPr id="3" name="Image 2" descr="C:\Users\jean charles\Desktop\devoir espagnol\VOYAGE A BARCELONE PHOTO !!!!!!!!\IMG_20160525_140115.jpg"/>
          <p:cNvPicPr/>
          <p:nvPr/>
        </p:nvPicPr>
        <p:blipFill>
          <a:blip r:embed="rId2" cstate="print"/>
          <a:srcRect/>
          <a:stretch>
            <a:fillRect/>
          </a:stretch>
        </p:blipFill>
        <p:spPr bwMode="auto">
          <a:xfrm flipH="1">
            <a:off x="6786578" y="4857760"/>
            <a:ext cx="752475" cy="1337406"/>
          </a:xfrm>
          <a:prstGeom prst="rect">
            <a:avLst/>
          </a:prstGeom>
          <a:ln>
            <a:noFill/>
          </a:ln>
          <a:effectLst>
            <a:outerShdw blurRad="152400" dist="317500" dir="5400000" sx="90000" sy="-19000" rotWithShape="0">
              <a:prstClr val="black">
                <a:alpha val="15000"/>
              </a:prstClr>
            </a:outerShdw>
          </a:effectLst>
          <a:scene3d>
            <a:camera prst="orthographicFront"/>
            <a:lightRig rig="threePt" dir="t"/>
          </a:scene3d>
          <a:sp3d>
            <a:bevelT w="101600" prst="riblet"/>
          </a:sp3d>
        </p:spPr>
      </p:pic>
      <p:pic>
        <p:nvPicPr>
          <p:cNvPr id="4" name="Image 3" descr="C:\Users\jean charles\Desktop\devoir espagnol\VOYAGE A BARCELONE PHOTO !!!!!!!!\IMG_20160525_141248.jpg"/>
          <p:cNvPicPr/>
          <p:nvPr/>
        </p:nvPicPr>
        <p:blipFill>
          <a:blip r:embed="rId3" cstate="print"/>
          <a:srcRect/>
          <a:stretch>
            <a:fillRect/>
          </a:stretch>
        </p:blipFill>
        <p:spPr bwMode="auto">
          <a:xfrm>
            <a:off x="5429256" y="3357562"/>
            <a:ext cx="2465898" cy="1357322"/>
          </a:xfrm>
          <a:prstGeom prst="rect">
            <a:avLst/>
          </a:prstGeom>
          <a:ln>
            <a:noFill/>
          </a:ln>
          <a:effectLst>
            <a:softEdge rad="112500"/>
          </a:effectLst>
        </p:spPr>
      </p:pic>
      <p:pic>
        <p:nvPicPr>
          <p:cNvPr id="6" name="Image 5" descr="C:\Users\jean charles\Desktop\devoir espagnol\VOYAGE A BARCELONE PHOTO !!!!!!!!\IMG_20160525_142916.jpg"/>
          <p:cNvPicPr/>
          <p:nvPr/>
        </p:nvPicPr>
        <p:blipFill>
          <a:blip r:embed="rId4" cstate="print"/>
          <a:srcRect/>
          <a:stretch>
            <a:fillRect/>
          </a:stretch>
        </p:blipFill>
        <p:spPr bwMode="auto">
          <a:xfrm>
            <a:off x="2984730" y="87269"/>
            <a:ext cx="1506699" cy="8477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Image 6" descr="C:\Users\jean charles\Desktop\devoir espagnol\VOYAGE A BARCELONE PHOTO !!!!!!!!\IMG_20160525_142428.jpg"/>
          <p:cNvPicPr/>
          <p:nvPr/>
        </p:nvPicPr>
        <p:blipFill>
          <a:blip r:embed="rId5" cstate="print"/>
          <a:srcRect/>
          <a:stretch>
            <a:fillRect/>
          </a:stretch>
        </p:blipFill>
        <p:spPr bwMode="auto">
          <a:xfrm>
            <a:off x="7429520" y="0"/>
            <a:ext cx="1523628" cy="857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Image 7" descr="C:\Users\jean charles\Desktop\devoir espagnol\VOYAGE A BARCELONE PHOTO !!!!!!!!\IMG_20160525_142926.jpg"/>
          <p:cNvPicPr/>
          <p:nvPr/>
        </p:nvPicPr>
        <p:blipFill>
          <a:blip r:embed="rId6" cstate="print"/>
          <a:srcRect/>
          <a:stretch>
            <a:fillRect/>
          </a:stretch>
        </p:blipFill>
        <p:spPr bwMode="auto">
          <a:xfrm>
            <a:off x="714348" y="5643585"/>
            <a:ext cx="1928826" cy="1214439"/>
          </a:xfrm>
          <a:prstGeom prst="rect">
            <a:avLst/>
          </a:prstGeom>
          <a:ln>
            <a:noFill/>
          </a:ln>
          <a:effectLst>
            <a:softEdge rad="112500"/>
          </a:effectLst>
        </p:spPr>
      </p:pic>
      <p:pic>
        <p:nvPicPr>
          <p:cNvPr id="9" name="Image 8" descr="C:\Users\jean charles\Desktop\devoir espagnol\VOYAGE A BARCELONE PHOTO !!!!!!!!\IMG_20160525_143329.jpg"/>
          <p:cNvPicPr/>
          <p:nvPr/>
        </p:nvPicPr>
        <p:blipFill>
          <a:blip r:embed="rId7" cstate="print"/>
          <a:srcRect/>
          <a:stretch>
            <a:fillRect/>
          </a:stretch>
        </p:blipFill>
        <p:spPr bwMode="auto">
          <a:xfrm>
            <a:off x="2714612" y="3500438"/>
            <a:ext cx="1050132" cy="12811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Image 9" descr="C:\Users\jean charles\Desktop\devoir espagnol\VOYAGE A BARCELONE PHOTO !!!!!!!!\IMG_20160525_144246.jpg"/>
          <p:cNvPicPr/>
          <p:nvPr/>
        </p:nvPicPr>
        <p:blipFill>
          <a:blip r:embed="rId8" cstate="print"/>
          <a:srcRect/>
          <a:stretch>
            <a:fillRect/>
          </a:stretch>
        </p:blipFill>
        <p:spPr bwMode="auto">
          <a:xfrm>
            <a:off x="1785918" y="4357694"/>
            <a:ext cx="1000132" cy="1357322"/>
          </a:xfrm>
          <a:prstGeom prst="ellipse">
            <a:avLst/>
          </a:prstGeom>
          <a:ln>
            <a:noFill/>
          </a:ln>
          <a:effectLst>
            <a:softEdge rad="112500"/>
          </a:effectLst>
        </p:spPr>
      </p:pic>
      <p:pic>
        <p:nvPicPr>
          <p:cNvPr id="11" name="Image 10" descr="C:\Users\jean charles\Desktop\devoir espagnol\VOYAGE A BARCELONE PHOTO !!!!!!!!\IMG_20160525_163003.jpg"/>
          <p:cNvPicPr/>
          <p:nvPr/>
        </p:nvPicPr>
        <p:blipFill>
          <a:blip r:embed="rId9" cstate="print"/>
          <a:srcRect/>
          <a:stretch>
            <a:fillRect/>
          </a:stretch>
        </p:blipFill>
        <p:spPr bwMode="auto">
          <a:xfrm>
            <a:off x="3143240" y="5163428"/>
            <a:ext cx="928694" cy="1551720"/>
          </a:xfrm>
          <a:prstGeom prst="rect">
            <a:avLst/>
          </a:prstGeom>
          <a:noFill/>
          <a:ln w="9525">
            <a:noFill/>
            <a:miter lim="800000"/>
            <a:headEnd/>
            <a:tailEnd/>
          </a:ln>
          <a:scene3d>
            <a:camera prst="perspectiveContrastingRightFacing"/>
            <a:lightRig rig="threePt" dir="t"/>
          </a:scene3d>
          <a:sp3d>
            <a:bevelT w="152400" h="50800" prst="softRound"/>
          </a:sp3d>
        </p:spPr>
      </p:pic>
      <p:pic>
        <p:nvPicPr>
          <p:cNvPr id="12" name="Image 11" descr="C:\Users\jean charles\Desktop\devoir espagnol\VOYAGE A BARCELONE PHOTO !!!!!!!!\IMG_20160525_162536.jpg"/>
          <p:cNvPicPr/>
          <p:nvPr/>
        </p:nvPicPr>
        <p:blipFill>
          <a:blip r:embed="rId10" cstate="print"/>
          <a:srcRect/>
          <a:stretch>
            <a:fillRect/>
          </a:stretch>
        </p:blipFill>
        <p:spPr bwMode="auto">
          <a:xfrm>
            <a:off x="1000100" y="3429000"/>
            <a:ext cx="857256" cy="1230066"/>
          </a:xfrm>
          <a:prstGeom prst="rect">
            <a:avLst/>
          </a:prstGeom>
          <a:noFill/>
          <a:ln w="9525">
            <a:noFill/>
            <a:miter lim="800000"/>
            <a:headEnd/>
            <a:tailEnd/>
          </a:ln>
          <a:effectLst>
            <a:outerShdw blurRad="76200" dir="13500000" sy="23000" kx="1200000" algn="br" rotWithShape="0">
              <a:prstClr val="black">
                <a:alpha val="20000"/>
              </a:prstClr>
            </a:outerShdw>
          </a:effectLst>
          <a:scene3d>
            <a:camera prst="perspectiveContrastingRightFacing"/>
            <a:lightRig rig="threePt" dir="t"/>
          </a:scene3d>
          <a:sp3d>
            <a:bevelT w="165100" prst="coolSlant"/>
          </a:sp3d>
        </p:spPr>
      </p:pic>
      <p:pic>
        <p:nvPicPr>
          <p:cNvPr id="13" name="Image 12" descr="C:\Users\jean charles\Desktop\devoir espagnol\VOYAGE A BARCELONE PHOTO !!!!!!!!\IMG_20160525_152758.jpg"/>
          <p:cNvPicPr/>
          <p:nvPr/>
        </p:nvPicPr>
        <p:blipFill>
          <a:blip r:embed="rId11" cstate="print"/>
          <a:srcRect/>
          <a:stretch>
            <a:fillRect/>
          </a:stretch>
        </p:blipFill>
        <p:spPr bwMode="auto">
          <a:xfrm>
            <a:off x="5214942" y="153887"/>
            <a:ext cx="1323979" cy="857256"/>
          </a:xfrm>
          <a:prstGeom prst="rect">
            <a:avLst/>
          </a:prstGeom>
          <a:ln>
            <a:noFill/>
          </a:ln>
          <a:effectLst>
            <a:softEdge rad="112500"/>
          </a:effectLst>
        </p:spPr>
      </p:pic>
      <p:pic>
        <p:nvPicPr>
          <p:cNvPr id="14" name="Image 13" descr="C:\Users\jean charles\Desktop\devoir espagnol\VOYAGE A BARCELONE PHOTO !!!!!!!!\IMG_20160525_144312.jpg"/>
          <p:cNvPicPr/>
          <p:nvPr/>
        </p:nvPicPr>
        <p:blipFill>
          <a:blip r:embed="rId12" cstate="print"/>
          <a:srcRect/>
          <a:stretch>
            <a:fillRect/>
          </a:stretch>
        </p:blipFill>
        <p:spPr bwMode="auto">
          <a:xfrm>
            <a:off x="428596" y="-63628"/>
            <a:ext cx="1357322" cy="928670"/>
          </a:xfrm>
          <a:prstGeom prst="rect">
            <a:avLst/>
          </a:prstGeom>
          <a:ln>
            <a:noFill/>
          </a:ln>
          <a:effectLst>
            <a:softEdge rad="112500"/>
          </a:effectLst>
        </p:spPr>
      </p:pic>
      <p:pic>
        <p:nvPicPr>
          <p:cNvPr id="16" name="Image 15" descr="C:\Users\jean charles\Desktop\devoir espagnol\VOYAGE A BARCELONE PHOTO !!!!!!!!\IMG_20160525_163234.jpg"/>
          <p:cNvPicPr/>
          <p:nvPr/>
        </p:nvPicPr>
        <p:blipFill>
          <a:blip r:embed="rId13" cstate="print"/>
          <a:srcRect/>
          <a:stretch>
            <a:fillRect/>
          </a:stretch>
        </p:blipFill>
        <p:spPr bwMode="auto">
          <a:xfrm>
            <a:off x="5572132" y="5286388"/>
            <a:ext cx="1030670" cy="1466851"/>
          </a:xfrm>
          <a:prstGeom prst="rect">
            <a:avLst/>
          </a:prstGeom>
          <a:noFill/>
          <a:ln w="9525">
            <a:noFill/>
            <a:miter lim="800000"/>
            <a:headEnd/>
            <a:tailEnd/>
          </a:ln>
          <a:scene3d>
            <a:camera prst="perspectiveHeroicExtremeLeftFacing"/>
            <a:lightRig rig="threePt" dir="t"/>
          </a:scene3d>
          <a:sp3d>
            <a:bevelT w="165100" prst="coolSlant"/>
          </a:sp3d>
        </p:spPr>
      </p:pic>
      <p:pic>
        <p:nvPicPr>
          <p:cNvPr id="17" name="Image 16" descr="C:\Users\jean charles\Desktop\devoir espagnol\VOYAGE A BARCELONE PHOTO !!!!!!!!\IMG_20160525_163613.jpg"/>
          <p:cNvPicPr/>
          <p:nvPr/>
        </p:nvPicPr>
        <p:blipFill>
          <a:blip r:embed="rId14" cstate="print"/>
          <a:srcRect/>
          <a:stretch>
            <a:fillRect/>
          </a:stretch>
        </p:blipFill>
        <p:spPr bwMode="auto">
          <a:xfrm>
            <a:off x="31047" y="4786322"/>
            <a:ext cx="1540557" cy="866775"/>
          </a:xfrm>
          <a:prstGeom prst="rect">
            <a:avLst/>
          </a:prstGeom>
          <a:noFill/>
          <a:ln w="9525">
            <a:noFill/>
            <a:miter lim="800000"/>
            <a:headEnd/>
            <a:tailEnd/>
          </a:ln>
          <a:scene3d>
            <a:camera prst="orthographicFront"/>
            <a:lightRig rig="threePt" dir="t"/>
          </a:scene3d>
          <a:sp3d>
            <a:bevelT prst="angle"/>
          </a:sp3d>
        </p:spPr>
      </p:pic>
      <p:pic>
        <p:nvPicPr>
          <p:cNvPr id="18" name="Image 17" descr="C:\Users\jean charles\Desktop\devoir espagnol\VOYAGE A BARCELONE PHOTO !!!!!!!!\IMG_20160525_163803.jpg"/>
          <p:cNvPicPr/>
          <p:nvPr/>
        </p:nvPicPr>
        <p:blipFill>
          <a:blip r:embed="rId15" cstate="print"/>
          <a:srcRect/>
          <a:stretch>
            <a:fillRect/>
          </a:stretch>
        </p:blipFill>
        <p:spPr bwMode="auto">
          <a:xfrm>
            <a:off x="4286248" y="5024272"/>
            <a:ext cx="1004889" cy="1476562"/>
          </a:xfrm>
          <a:prstGeom prst="rect">
            <a:avLst/>
          </a:prstGeom>
          <a:noFill/>
          <a:ln w="9525">
            <a:noFill/>
            <a:miter lim="800000"/>
            <a:headEnd/>
            <a:tailEnd/>
          </a:ln>
          <a:scene3d>
            <a:camera prst="orthographicFront"/>
            <a:lightRig rig="threePt" dir="t"/>
          </a:scene3d>
          <a:sp3d>
            <a:bevelT prst="angle"/>
          </a:sp3d>
        </p:spPr>
      </p:pic>
      <p:pic>
        <p:nvPicPr>
          <p:cNvPr id="19" name="Image 18" descr="C:\Users\jean charles\Desktop\devoir espagnol\VOYAGE A BARCELONE PHOTO !!!!!!!!\IMG_20160525_162932.jpg"/>
          <p:cNvPicPr/>
          <p:nvPr/>
        </p:nvPicPr>
        <p:blipFill>
          <a:blip r:embed="rId16" cstate="print"/>
          <a:srcRect/>
          <a:stretch>
            <a:fillRect/>
          </a:stretch>
        </p:blipFill>
        <p:spPr bwMode="auto">
          <a:xfrm>
            <a:off x="7853394" y="4572008"/>
            <a:ext cx="1219200" cy="2166937"/>
          </a:xfrm>
          <a:prstGeom prst="rect">
            <a:avLst/>
          </a:prstGeom>
          <a:noFill/>
          <a:ln w="9525">
            <a:noFill/>
            <a:miter lim="800000"/>
            <a:headEnd/>
            <a:tailEnd/>
          </a:ln>
          <a:scene3d>
            <a:camera prst="perspectiveRelaxedModerately"/>
            <a:lightRig rig="threePt" dir="t"/>
          </a:scene3d>
          <a:sp3d>
            <a:bevelT prst="angle"/>
          </a:sp3d>
        </p:spPr>
      </p:pic>
      <p:pic>
        <p:nvPicPr>
          <p:cNvPr id="20" name="Image 19" descr="C:\Users\jean charles\Desktop\devoir espagnol\VOYAGE A BARCELONE PHOTO !!!!!!!!\IMG_20160525_162658.jpg"/>
          <p:cNvPicPr/>
          <p:nvPr/>
        </p:nvPicPr>
        <p:blipFill>
          <a:blip r:embed="rId17" cstate="print"/>
          <a:srcRect/>
          <a:stretch>
            <a:fillRect/>
          </a:stretch>
        </p:blipFill>
        <p:spPr bwMode="auto">
          <a:xfrm>
            <a:off x="3929058" y="3857628"/>
            <a:ext cx="1285884" cy="9596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newsfla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928670"/>
            <a:ext cx="6086460" cy="3286116"/>
          </a:xfrm>
        </p:spPr>
        <p:txBody>
          <a:bodyPr>
            <a:normAutofit fontScale="90000"/>
          </a:bodyPr>
          <a:lstStyle/>
          <a:p>
            <a:r>
              <a:rPr lang="es-ES" sz="3100" i="1" u="sng" dirty="0">
                <a:solidFill>
                  <a:schemeClr val="tx1"/>
                </a:solidFill>
              </a:rPr>
              <a:t>Jueves …</a:t>
            </a:r>
            <a:r>
              <a:rPr lang="es-ES" sz="1800" dirty="0">
                <a:solidFill>
                  <a:schemeClr val="tx1"/>
                </a:solidFill>
              </a:rPr>
              <a:t/>
            </a:r>
            <a:br>
              <a:rPr lang="es-ES" sz="1800" dirty="0">
                <a:solidFill>
                  <a:schemeClr val="tx1"/>
                </a:solidFill>
              </a:rPr>
            </a:br>
            <a:r>
              <a:rPr lang="es-ES" sz="2000" dirty="0">
                <a:solidFill>
                  <a:schemeClr val="tx1"/>
                </a:solidFill>
              </a:rPr>
              <a:t/>
            </a:r>
            <a:br>
              <a:rPr lang="es-ES" sz="2000" dirty="0">
                <a:solidFill>
                  <a:schemeClr val="tx1"/>
                </a:solidFill>
              </a:rPr>
            </a:br>
            <a:r>
              <a:rPr lang="es-ES" sz="2000" dirty="0">
                <a:solidFill>
                  <a:schemeClr val="tx1"/>
                </a:solidFill>
              </a:rPr>
              <a:t> El 26 de mayo de 2016, fuimos al mercado para hacer una actividad pedida  por los profesores con los comerciantes. Una vez acabada regresamos a kingsbrook para recibir nuestros diplomas y despedirnos de los profesores. Para agradecerles a todos, hicimos un juego con ellos. Luego fuimos a visitar el interior espectacular  de la Sagrada Familia. Al fin del día asistimos a un fantástico  espectáculo de flamenco. Nos cautivó tanto la música como el baile.</a:t>
            </a:r>
            <a:br>
              <a:rPr lang="es-ES" sz="2000" dirty="0">
                <a:solidFill>
                  <a:schemeClr val="tx1"/>
                </a:solidFill>
              </a:rPr>
            </a:br>
            <a:r>
              <a:rPr lang="es-ES" sz="2000" b="0" dirty="0"/>
              <a:t/>
            </a:r>
            <a:br>
              <a:rPr lang="es-ES" sz="2000" b="0" dirty="0"/>
            </a:br>
            <a:r>
              <a:rPr lang="es-ES" sz="1800" b="0" dirty="0"/>
              <a:t/>
            </a:r>
            <a:br>
              <a:rPr lang="es-ES" sz="1800" b="0" dirty="0"/>
            </a:br>
            <a:endParaRPr lang="fr-FR" sz="1800" dirty="0">
              <a:latin typeface="Arial" pitchFamily="34" charset="0"/>
              <a:cs typeface="Arial" pitchFamily="34" charset="0"/>
            </a:endParaRPr>
          </a:p>
        </p:txBody>
      </p:sp>
      <p:pic>
        <p:nvPicPr>
          <p:cNvPr id="3" name="Image 2" descr="C:\Users\jean charles\Desktop\devoir espagnol\VOYAGE A BARCELONE PHOTO !!!!!!!!\IMG_20160526_105653.jpg"/>
          <p:cNvPicPr/>
          <p:nvPr/>
        </p:nvPicPr>
        <p:blipFill>
          <a:blip r:embed="rId2" cstate="print"/>
          <a:srcRect/>
          <a:stretch>
            <a:fillRect/>
          </a:stretch>
        </p:blipFill>
        <p:spPr bwMode="auto">
          <a:xfrm>
            <a:off x="6286512" y="285728"/>
            <a:ext cx="1787525" cy="13406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Image 3" descr="C:\Users\jean charles\Desktop\devoir espagnol\VOYAGE A BARCELONE PHOTO !!!!!!!!\IMG_20160526_151041.jpg"/>
          <p:cNvPicPr/>
          <p:nvPr/>
        </p:nvPicPr>
        <p:blipFill>
          <a:blip r:embed="rId3" cstate="print"/>
          <a:srcRect/>
          <a:stretch>
            <a:fillRect/>
          </a:stretch>
        </p:blipFill>
        <p:spPr bwMode="auto">
          <a:xfrm>
            <a:off x="4606790" y="4792266"/>
            <a:ext cx="990600" cy="1760637"/>
          </a:xfrm>
          <a:prstGeom prst="rect">
            <a:avLst/>
          </a:prstGeom>
          <a:no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w="165100" prst="coolSlant"/>
          </a:sp3d>
        </p:spPr>
      </p:pic>
      <p:pic>
        <p:nvPicPr>
          <p:cNvPr id="5" name="Image 4" descr="C:\Users\jean charles\Desktop\devoir espagnol\VOYAGE A BARCELONE PHOTO !!!!!!!!\IMG_20160526_154137.jpg"/>
          <p:cNvPicPr/>
          <p:nvPr/>
        </p:nvPicPr>
        <p:blipFill>
          <a:blip r:embed="rId4" cstate="print"/>
          <a:srcRect/>
          <a:stretch>
            <a:fillRect/>
          </a:stretch>
        </p:blipFill>
        <p:spPr bwMode="auto">
          <a:xfrm>
            <a:off x="7502836" y="4775337"/>
            <a:ext cx="1000125" cy="1777566"/>
          </a:xfrm>
          <a:prstGeom prst="rect">
            <a:avLst/>
          </a:prstGeom>
          <a:ln>
            <a:noFill/>
          </a:ln>
          <a:effectLst>
            <a:outerShdw blurRad="152400" dist="317500" dir="5400000" sx="90000" sy="-19000" rotWithShape="0">
              <a:prstClr val="black">
                <a:alpha val="15000"/>
              </a:prstClr>
            </a:outerShdw>
          </a:effectLst>
        </p:spPr>
      </p:pic>
      <p:pic>
        <p:nvPicPr>
          <p:cNvPr id="6" name="Image 5" descr="C:\Users\jean charles\Desktop\devoir espagnol\VOYAGE A BARCELONE PHOTO !!!!!!!!\IMG_20160526_153953.jpg"/>
          <p:cNvPicPr/>
          <p:nvPr/>
        </p:nvPicPr>
        <p:blipFill>
          <a:blip r:embed="rId5" cstate="print"/>
          <a:srcRect/>
          <a:stretch>
            <a:fillRect/>
          </a:stretch>
        </p:blipFill>
        <p:spPr bwMode="auto">
          <a:xfrm flipH="1">
            <a:off x="7856554" y="3332289"/>
            <a:ext cx="718122" cy="12763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Image 6" descr="C:\Users\jean charles\Desktop\devoir espagnol\VOYAGE A BARCELONE PHOTO !!!!!!!!\IMG_20160526_192239.jpg"/>
          <p:cNvPicPr/>
          <p:nvPr/>
        </p:nvPicPr>
        <p:blipFill>
          <a:blip r:embed="rId6" cstate="print"/>
          <a:srcRect/>
          <a:stretch>
            <a:fillRect/>
          </a:stretch>
        </p:blipFill>
        <p:spPr bwMode="auto">
          <a:xfrm>
            <a:off x="649520" y="4260967"/>
            <a:ext cx="1568402" cy="2500306"/>
          </a:xfrm>
          <a:prstGeom prst="rect">
            <a:avLst/>
          </a:prstGeom>
          <a:ln>
            <a:noFill/>
          </a:ln>
          <a:effectLst>
            <a:softEdge rad="112500"/>
          </a:effectLst>
        </p:spPr>
      </p:pic>
      <p:pic>
        <p:nvPicPr>
          <p:cNvPr id="9" name="Image 8" descr="C:\Users\jean charles\Desktop\devoir espagnol\VOYAGE A BARCELONE PHOTO !!!!!!!!\Snapchat-6398348424161846993.jpg"/>
          <p:cNvPicPr/>
          <p:nvPr/>
        </p:nvPicPr>
        <p:blipFill>
          <a:blip r:embed="rId7" cstate="print"/>
          <a:srcRect/>
          <a:stretch>
            <a:fillRect/>
          </a:stretch>
        </p:blipFill>
        <p:spPr bwMode="auto">
          <a:xfrm>
            <a:off x="2878409" y="4389670"/>
            <a:ext cx="1315480" cy="21632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Image 9" descr="C:\Users\jean charles\AppData\Local\Microsoft\Windows\INetCache\Content.Word\IMG-20160526-WA0130.jpg"/>
          <p:cNvPicPr/>
          <p:nvPr/>
        </p:nvPicPr>
        <p:blipFill>
          <a:blip r:embed="rId8" cstate="print"/>
          <a:srcRect/>
          <a:stretch>
            <a:fillRect/>
          </a:stretch>
        </p:blipFill>
        <p:spPr bwMode="auto">
          <a:xfrm>
            <a:off x="6182230" y="3351186"/>
            <a:ext cx="971550" cy="17272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p:spPr>
      </p:pic>
      <p:pic>
        <p:nvPicPr>
          <p:cNvPr id="11" name="Image 10" descr="C:\Users\jean charles\AppData\Local\Microsoft\Windows\INetCache\Content.Word\IMG-20160526-WA0107.jpg"/>
          <p:cNvPicPr/>
          <p:nvPr/>
        </p:nvPicPr>
        <p:blipFill>
          <a:blip r:embed="rId9" cstate="print"/>
          <a:srcRect/>
          <a:stretch>
            <a:fillRect/>
          </a:stretch>
        </p:blipFill>
        <p:spPr bwMode="auto">
          <a:xfrm>
            <a:off x="7000892" y="1785926"/>
            <a:ext cx="1711325" cy="12834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newsfla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4884" y="2062321"/>
            <a:ext cx="6615130" cy="1143000"/>
          </a:xfrm>
        </p:spPr>
        <p:txBody>
          <a:bodyPr>
            <a:normAutofit fontScale="90000"/>
          </a:bodyPr>
          <a:lstStyle/>
          <a:p>
            <a:r>
              <a:rPr lang="es-ES" sz="3100" i="1" u="sng" dirty="0">
                <a:solidFill>
                  <a:schemeClr val="tx1"/>
                </a:solidFill>
              </a:rPr>
              <a:t>Viernes …</a:t>
            </a:r>
            <a:r>
              <a:rPr lang="es-ES" sz="2700" dirty="0">
                <a:solidFill>
                  <a:schemeClr val="tx1"/>
                </a:solidFill>
              </a:rPr>
              <a:t/>
            </a:r>
            <a:br>
              <a:rPr lang="es-ES" sz="2700" dirty="0">
                <a:solidFill>
                  <a:schemeClr val="tx1"/>
                </a:solidFill>
              </a:rPr>
            </a:br>
            <a:r>
              <a:rPr lang="es-ES" sz="1800" dirty="0">
                <a:solidFill>
                  <a:schemeClr val="tx1"/>
                </a:solidFill>
              </a:rPr>
              <a:t/>
            </a:r>
            <a:br>
              <a:rPr lang="es-ES" sz="1800" dirty="0">
                <a:solidFill>
                  <a:schemeClr val="tx1"/>
                </a:solidFill>
              </a:rPr>
            </a:br>
            <a:r>
              <a:rPr lang="es-ES" sz="2000" dirty="0">
                <a:solidFill>
                  <a:schemeClr val="tx1"/>
                </a:solidFill>
              </a:rPr>
              <a:t>El 27 de mayo de 2016, fuimos a Cosmocaixa un museo muy interesante e instructivo de ciencias.</a:t>
            </a:r>
            <a:br>
              <a:rPr lang="es-ES" sz="2000" dirty="0">
                <a:solidFill>
                  <a:schemeClr val="tx1"/>
                </a:solidFill>
              </a:rPr>
            </a:br>
            <a:r>
              <a:rPr lang="es-ES" sz="2000" dirty="0">
                <a:solidFill>
                  <a:schemeClr val="tx1"/>
                </a:solidFill>
              </a:rPr>
              <a:t> Durante la visita pudimos realizar diferentes experiencias científicas. </a:t>
            </a:r>
            <a:br>
              <a:rPr lang="es-ES" sz="2000" dirty="0">
                <a:solidFill>
                  <a:schemeClr val="tx1"/>
                </a:solidFill>
              </a:rPr>
            </a:br>
            <a:r>
              <a:rPr lang="es-ES" sz="2000" dirty="0">
                <a:solidFill>
                  <a:schemeClr val="tx1"/>
                </a:solidFill>
              </a:rPr>
              <a:t>Luego fuimos al Parque Guëll un lugar magnífico, que quedará para siempre grabado en nuestras memorias</a:t>
            </a:r>
            <a:endParaRPr lang="fr-FR" sz="2000" dirty="0">
              <a:latin typeface="Arial" pitchFamily="34" charset="0"/>
              <a:cs typeface="Arial" pitchFamily="34" charset="0"/>
            </a:endParaRPr>
          </a:p>
        </p:txBody>
      </p:sp>
      <p:pic>
        <p:nvPicPr>
          <p:cNvPr id="3" name="Image 2" descr="C:\Users\jean charles\Desktop\devoir espagnol\VOYAGE A BARCELONE PHOTO !!!!!!!!\Snapchat-1924209580202481775.jpg"/>
          <p:cNvPicPr/>
          <p:nvPr/>
        </p:nvPicPr>
        <p:blipFill>
          <a:blip r:embed="rId2" cstate="print"/>
          <a:srcRect/>
          <a:stretch>
            <a:fillRect/>
          </a:stretch>
        </p:blipFill>
        <p:spPr bwMode="auto">
          <a:xfrm flipH="1">
            <a:off x="214282" y="142852"/>
            <a:ext cx="1133475" cy="1863937"/>
          </a:xfrm>
          <a:prstGeom prst="rect">
            <a:avLst/>
          </a:prstGeom>
          <a:ln>
            <a:noFill/>
          </a:ln>
          <a:effectLst>
            <a:softEdge rad="112500"/>
          </a:effectLst>
        </p:spPr>
      </p:pic>
      <p:pic>
        <p:nvPicPr>
          <p:cNvPr id="4" name="Image 3" descr="C:\Users\jean charles\Desktop\devoir espagnol\VOYAGE A BARCELONE PHOTO !!!!!!!!\Snapchat-1397858987496831411.jpg"/>
          <p:cNvPicPr/>
          <p:nvPr/>
        </p:nvPicPr>
        <p:blipFill>
          <a:blip r:embed="rId3" cstate="print"/>
          <a:srcRect/>
          <a:stretch>
            <a:fillRect/>
          </a:stretch>
        </p:blipFill>
        <p:spPr bwMode="auto">
          <a:xfrm>
            <a:off x="357158" y="4357694"/>
            <a:ext cx="1331569" cy="21896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Image 4" descr="C:\Users\jean charles\Desktop\devoir espagnol\VOYAGE A BARCELONE PHOTO !!!!!!!!\IMG_20160527_182836.jpg"/>
          <p:cNvPicPr/>
          <p:nvPr/>
        </p:nvPicPr>
        <p:blipFill>
          <a:blip r:embed="rId4" cstate="print"/>
          <a:srcRect/>
          <a:stretch>
            <a:fillRect/>
          </a:stretch>
        </p:blipFill>
        <p:spPr bwMode="auto">
          <a:xfrm>
            <a:off x="2071670" y="5143512"/>
            <a:ext cx="1978672" cy="1238252"/>
          </a:xfrm>
          <a:prstGeom prst="rect">
            <a:avLst/>
          </a:prstGeom>
          <a:ln>
            <a:noFill/>
          </a:ln>
          <a:effectLst>
            <a:softEdge rad="112500"/>
          </a:effectLst>
        </p:spPr>
      </p:pic>
      <p:pic>
        <p:nvPicPr>
          <p:cNvPr id="6" name="Image 5" descr="C:\Users\jean charles\Desktop\devoir espagnol\VOYAGE A BARCELONE PHOTO !!!!!!!!\IMG_20160527_163508.jpg"/>
          <p:cNvPicPr/>
          <p:nvPr/>
        </p:nvPicPr>
        <p:blipFill>
          <a:blip r:embed="rId5" cstate="print"/>
          <a:srcRect/>
          <a:stretch>
            <a:fillRect/>
          </a:stretch>
        </p:blipFill>
        <p:spPr bwMode="auto">
          <a:xfrm>
            <a:off x="7215206" y="5500702"/>
            <a:ext cx="1571636" cy="1062040"/>
          </a:xfrm>
          <a:prstGeom prst="rect">
            <a:avLst/>
          </a:prstGeom>
          <a:noFill/>
          <a:ln w="9525">
            <a:noFill/>
            <a:miter lim="800000"/>
            <a:headEnd/>
            <a:tailEnd/>
          </a:ln>
          <a:effectLst>
            <a:outerShdw blurRad="76200" dir="18900000" sy="23000" kx="-1200000" algn="bl" rotWithShape="0">
              <a:prstClr val="black">
                <a:alpha val="20000"/>
              </a:prstClr>
            </a:outerShdw>
          </a:effectLst>
          <a:scene3d>
            <a:camera prst="perspectiveHeroicExtremeLeftFacing"/>
            <a:lightRig rig="threePt" dir="t"/>
          </a:scene3d>
          <a:sp3d>
            <a:bevelT/>
          </a:sp3d>
        </p:spPr>
      </p:pic>
      <p:pic>
        <p:nvPicPr>
          <p:cNvPr id="7" name="Image 6" descr="C:\Users\jean charles\Desktop\devoir espagnol\VOYAGE A BARCELONE PHOTO !!!!!!!!\IMG_20160527_153009.jpg"/>
          <p:cNvPicPr/>
          <p:nvPr/>
        </p:nvPicPr>
        <p:blipFill>
          <a:blip r:embed="rId6" cstate="print"/>
          <a:srcRect/>
          <a:stretch>
            <a:fillRect/>
          </a:stretch>
        </p:blipFill>
        <p:spPr bwMode="auto">
          <a:xfrm>
            <a:off x="5643570" y="357166"/>
            <a:ext cx="2614172" cy="1314452"/>
          </a:xfrm>
          <a:prstGeom prst="rect">
            <a:avLst/>
          </a:prstGeom>
          <a:ln>
            <a:noFill/>
          </a:ln>
          <a:effectLst>
            <a:softEdge rad="112500"/>
          </a:effectLst>
        </p:spPr>
      </p:pic>
      <p:pic>
        <p:nvPicPr>
          <p:cNvPr id="8" name="Image 7" descr="C:\Users\jean charles\Desktop\devoir espagnol\VOYAGE A BARCELONE PHOTO !!!!!!!!\IMG_20160527_161520.jpg"/>
          <p:cNvPicPr/>
          <p:nvPr/>
        </p:nvPicPr>
        <p:blipFill>
          <a:blip r:embed="rId7" cstate="print"/>
          <a:srcRect/>
          <a:stretch>
            <a:fillRect/>
          </a:stretch>
        </p:blipFill>
        <p:spPr bwMode="auto">
          <a:xfrm>
            <a:off x="3000364" y="285728"/>
            <a:ext cx="2143140" cy="1219202"/>
          </a:xfrm>
          <a:prstGeom prst="rect">
            <a:avLst/>
          </a:prstGeom>
          <a:ln>
            <a:noFill/>
          </a:ln>
          <a:effectLst>
            <a:softEdge rad="112500"/>
          </a:effectLst>
        </p:spPr>
      </p:pic>
      <p:pic>
        <p:nvPicPr>
          <p:cNvPr id="9" name="Image 8" descr="C:\Users\jean charles\Desktop\devoir espagnol\VOYAGE A BARCELONE PHOTO !!!!!!!!\IMG_20160527_163505.jpg"/>
          <p:cNvPicPr/>
          <p:nvPr/>
        </p:nvPicPr>
        <p:blipFill>
          <a:blip r:embed="rId8" cstate="print"/>
          <a:srcRect/>
          <a:stretch>
            <a:fillRect/>
          </a:stretch>
        </p:blipFill>
        <p:spPr bwMode="auto">
          <a:xfrm>
            <a:off x="2000232" y="3786190"/>
            <a:ext cx="2143140" cy="1285884"/>
          </a:xfrm>
          <a:prstGeom prst="rect">
            <a:avLst/>
          </a:prstGeom>
          <a:ln>
            <a:noFill/>
          </a:ln>
          <a:effectLst>
            <a:softEdge rad="112500"/>
          </a:effectLst>
        </p:spPr>
      </p:pic>
      <p:pic>
        <p:nvPicPr>
          <p:cNvPr id="10" name="Image 9" descr="C:\Users\jean charles\Desktop\devoir espagnol\VOYAGE A BARCELONE PHOTO !!!!!!!!\IMG_20160527_110831.jpg"/>
          <p:cNvPicPr/>
          <p:nvPr/>
        </p:nvPicPr>
        <p:blipFill>
          <a:blip r:embed="rId9" cstate="print"/>
          <a:srcRect/>
          <a:stretch>
            <a:fillRect/>
          </a:stretch>
        </p:blipFill>
        <p:spPr bwMode="auto">
          <a:xfrm>
            <a:off x="7358082" y="3857628"/>
            <a:ext cx="1557486" cy="876300"/>
          </a:xfrm>
          <a:prstGeom prst="roundRect">
            <a:avLst>
              <a:gd name="adj" fmla="val 8594"/>
            </a:avLst>
          </a:prstGeom>
          <a:solidFill>
            <a:srgbClr val="FFFFFF">
              <a:shade val="85000"/>
            </a:srgbClr>
          </a:solidFill>
          <a:ln>
            <a:noFill/>
          </a:ln>
          <a:effectLst>
            <a:reflection blurRad="6350" stA="50000" endA="300" endPos="90000" dir="5400000" sy="-100000" algn="bl" rotWithShape="0"/>
          </a:effectLst>
        </p:spPr>
      </p:pic>
      <p:pic>
        <p:nvPicPr>
          <p:cNvPr id="11" name="Image 10" descr="C:\Users\jean charles\Desktop\devoir espagnol\VOYAGE A BARCELONE PHOTO !!!!!!!!\IMG_20160527_110707.jpg"/>
          <p:cNvPicPr/>
          <p:nvPr/>
        </p:nvPicPr>
        <p:blipFill>
          <a:blip r:embed="rId10" cstate="print"/>
          <a:srcRect/>
          <a:stretch>
            <a:fillRect/>
          </a:stretch>
        </p:blipFill>
        <p:spPr bwMode="auto">
          <a:xfrm>
            <a:off x="4929190" y="3714752"/>
            <a:ext cx="1785950" cy="12001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Image 11" descr="C:\Users\jean charles\Desktop\devoir espagnol\VOYAGE A BARCELONE PHOTO !!!!!!!!\IMG_20160527_121649.jpg"/>
          <p:cNvPicPr/>
          <p:nvPr/>
        </p:nvPicPr>
        <p:blipFill>
          <a:blip r:embed="rId11" cstate="print"/>
          <a:srcRect/>
          <a:stretch>
            <a:fillRect/>
          </a:stretch>
        </p:blipFill>
        <p:spPr bwMode="auto">
          <a:xfrm>
            <a:off x="4429124" y="5214950"/>
            <a:ext cx="1997646" cy="1123950"/>
          </a:xfrm>
          <a:prstGeom prst="rect">
            <a:avLst/>
          </a:prstGeom>
          <a:ln w="38100" cap="sq">
            <a:solidFill>
              <a:srgbClr val="000000"/>
            </a:solidFill>
            <a:prstDash val="solid"/>
            <a:miter lim="800000"/>
          </a:ln>
          <a:effectLst>
            <a:outerShdw blurRad="76200" dist="12700" dir="2700000" sy="-23000" kx="-800400" algn="bl" rotWithShape="0">
              <a:prstClr val="black">
                <a:alpha val="20000"/>
              </a:prstClr>
            </a:outerShdw>
          </a:effectLst>
        </p:spPr>
      </p:pic>
      <p:pic>
        <p:nvPicPr>
          <p:cNvPr id="13" name="Image 12" descr="C:\Users\jean charles\Desktop\devoir espagnol\VOYAGE A BARCELONE PHOTO !!!!!!!!\IMG_20160527_114049.jpg"/>
          <p:cNvPicPr/>
          <p:nvPr/>
        </p:nvPicPr>
        <p:blipFill>
          <a:blip r:embed="rId12" cstate="print"/>
          <a:srcRect/>
          <a:stretch>
            <a:fillRect/>
          </a:stretch>
        </p:blipFill>
        <p:spPr bwMode="auto">
          <a:xfrm>
            <a:off x="1785918" y="243169"/>
            <a:ext cx="990613" cy="1201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Image 13" descr="C:\Users\jean charles\Desktop\devoir espagnol\VOYAGE A BARCELONE PHOTO !!!!!!!!\Snapchat-8876430372435315979.jpg"/>
          <p:cNvPicPr/>
          <p:nvPr/>
        </p:nvPicPr>
        <p:blipFill>
          <a:blip r:embed="rId13" cstate="print"/>
          <a:srcRect/>
          <a:stretch>
            <a:fillRect/>
          </a:stretch>
        </p:blipFill>
        <p:spPr bwMode="auto">
          <a:xfrm>
            <a:off x="8072462" y="1785926"/>
            <a:ext cx="928694" cy="1451718"/>
          </a:xfrm>
          <a:prstGeom prst="rect">
            <a:avLst/>
          </a:prstGeom>
          <a:noFill/>
          <a:ln w="9525">
            <a:noFill/>
            <a:miter lim="800000"/>
            <a:headEnd/>
            <a:tailEnd/>
          </a:ln>
          <a:scene3d>
            <a:camera prst="orthographicFront"/>
            <a:lightRig rig="threePt" dir="t"/>
          </a:scene3d>
          <a:sp3d>
            <a:bevelT/>
          </a:sp3d>
        </p:spPr>
      </p:pic>
      <p:pic>
        <p:nvPicPr>
          <p:cNvPr id="15" name="Image 14" descr="C:\Users\jean charles\Desktop\devoir espagnol\VOYAGE A BARCELONE PHOTO !!!!!!!!\IMG_20160527_110933.jpg"/>
          <p:cNvPicPr/>
          <p:nvPr/>
        </p:nvPicPr>
        <p:blipFill>
          <a:blip r:embed="rId14" cstate="print"/>
          <a:srcRect/>
          <a:stretch>
            <a:fillRect/>
          </a:stretch>
        </p:blipFill>
        <p:spPr bwMode="auto">
          <a:xfrm>
            <a:off x="142844" y="2428868"/>
            <a:ext cx="1643074" cy="1143008"/>
          </a:xfrm>
          <a:prstGeom prst="rect">
            <a:avLst/>
          </a:prstGeom>
          <a:noFill/>
          <a:ln w="9525">
            <a:noFill/>
            <a:miter lim="800000"/>
            <a:headEnd/>
            <a:tailEnd/>
          </a:ln>
          <a:effectLst>
            <a:outerShdw blurRad="76200" dir="13500000" sy="23000" kx="1200000" algn="br" rotWithShape="0">
              <a:prstClr val="black">
                <a:alpha val="20000"/>
              </a:prstClr>
            </a:outerShdw>
          </a:effectLst>
          <a:scene3d>
            <a:camera prst="perspectiveContrastingRightFacing"/>
            <a:lightRig rig="threePt" dir="t"/>
          </a:scene3d>
          <a:sp3d>
            <a:bevelT prst="convex"/>
          </a:sp3d>
        </p:spPr>
      </p:pic>
    </p:spTree>
  </p:cSld>
  <p:clrMapOvr>
    <a:masterClrMapping/>
  </p:clrMapOvr>
  <p:transition>
    <p:newsfla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28728" y="1643050"/>
            <a:ext cx="6157898" cy="3143272"/>
          </a:xfrm>
        </p:spPr>
        <p:txBody>
          <a:bodyPr>
            <a:normAutofit/>
          </a:bodyPr>
          <a:lstStyle/>
          <a:p>
            <a:r>
              <a:rPr lang="es-ES" sz="3100" i="1" u="sng" dirty="0">
                <a:solidFill>
                  <a:schemeClr val="tx1"/>
                </a:solidFill>
              </a:rPr>
              <a:t>Sábado…</a:t>
            </a:r>
            <a:r>
              <a:rPr lang="es-ES" sz="2000" i="1" u="sng" dirty="0">
                <a:solidFill>
                  <a:schemeClr val="tx1"/>
                </a:solidFill>
              </a:rPr>
              <a:t/>
            </a:r>
            <a:br>
              <a:rPr lang="es-ES" sz="2000" i="1" u="sng" dirty="0">
                <a:solidFill>
                  <a:schemeClr val="tx1"/>
                </a:solidFill>
              </a:rPr>
            </a:br>
            <a:r>
              <a:rPr lang="es-ES" sz="2000" b="0" dirty="0">
                <a:solidFill>
                  <a:schemeClr val="tx1"/>
                </a:solidFill>
              </a:rPr>
              <a:t/>
            </a:r>
            <a:br>
              <a:rPr lang="es-ES" sz="2000" b="0" dirty="0">
                <a:solidFill>
                  <a:schemeClr val="tx1"/>
                </a:solidFill>
              </a:rPr>
            </a:br>
            <a:r>
              <a:rPr lang="es-ES" sz="1800" dirty="0">
                <a:solidFill>
                  <a:schemeClr val="tx1"/>
                </a:solidFill>
              </a:rPr>
              <a:t>¡ El 28 de mayo de 2016, descubrimos el Campo </a:t>
            </a:r>
            <a:r>
              <a:rPr lang="es-ES" sz="1800" dirty="0" err="1">
                <a:solidFill>
                  <a:schemeClr val="tx1"/>
                </a:solidFill>
              </a:rPr>
              <a:t>Nou</a:t>
            </a:r>
            <a:r>
              <a:rPr lang="es-ES" sz="1800" dirty="0">
                <a:solidFill>
                  <a:schemeClr val="tx1"/>
                </a:solidFill>
              </a:rPr>
              <a:t>, una de las mejores visitas para muchos. Es un estadio muy bello e impresionante y lo pasamos muy bien! ¡ Luego acabamos por una tarde de compras en el centro comercial Diagonal Mar!</a:t>
            </a:r>
            <a:br>
              <a:rPr lang="es-ES" sz="1800" dirty="0">
                <a:solidFill>
                  <a:schemeClr val="tx1"/>
                </a:solidFill>
              </a:rPr>
            </a:br>
            <a:r>
              <a:rPr lang="es-ES" sz="2000" dirty="0">
                <a:solidFill>
                  <a:schemeClr val="tx1"/>
                </a:solidFill>
              </a:rPr>
              <a:t/>
            </a:r>
            <a:br>
              <a:rPr lang="es-ES" sz="2000" dirty="0">
                <a:solidFill>
                  <a:schemeClr val="tx1"/>
                </a:solidFill>
              </a:rPr>
            </a:br>
            <a:r>
              <a:rPr lang="es-ES" sz="1800" dirty="0"/>
              <a:t/>
            </a:r>
            <a:br>
              <a:rPr lang="es-ES" sz="1800" dirty="0"/>
            </a:br>
            <a:endParaRPr lang="fr-FR" sz="1800" dirty="0">
              <a:latin typeface="Arial" pitchFamily="34" charset="0"/>
              <a:cs typeface="Arial" pitchFamily="34" charset="0"/>
            </a:endParaRPr>
          </a:p>
        </p:txBody>
      </p:sp>
      <p:pic>
        <p:nvPicPr>
          <p:cNvPr id="3" name="Image 2" descr="C:\Users\jean charles\Desktop\devoir espagnol\VOYAGE A BARCELONE PHOTO !!!!!!!!\Snapchat-2930784392118729660.jpg"/>
          <p:cNvPicPr/>
          <p:nvPr/>
        </p:nvPicPr>
        <p:blipFill>
          <a:blip r:embed="rId2" cstate="print"/>
          <a:srcRect/>
          <a:stretch>
            <a:fillRect/>
          </a:stretch>
        </p:blipFill>
        <p:spPr bwMode="auto">
          <a:xfrm>
            <a:off x="7000892" y="428604"/>
            <a:ext cx="1428760" cy="1653435"/>
          </a:xfrm>
          <a:prstGeom prst="rect">
            <a:avLst/>
          </a:prstGeom>
          <a:noFill/>
          <a:ln w="9525">
            <a:noFill/>
            <a:miter lim="800000"/>
            <a:headEnd/>
            <a:tailEnd/>
          </a:ln>
          <a:effectLst>
            <a:outerShdw blurRad="76200" dir="18900000" sy="23000" kx="-1200000" algn="bl" rotWithShape="0">
              <a:prstClr val="black">
                <a:alpha val="20000"/>
              </a:prstClr>
            </a:outerShdw>
          </a:effectLst>
          <a:scene3d>
            <a:camera prst="perspectiveHeroicExtremeLeftFacing"/>
            <a:lightRig rig="threePt" dir="t"/>
          </a:scene3d>
          <a:sp3d>
            <a:bevelT prst="angle"/>
          </a:sp3d>
        </p:spPr>
      </p:pic>
      <p:pic>
        <p:nvPicPr>
          <p:cNvPr id="4" name="Image 3" descr="C:\Users\jean charles\Desktop\devoir espagnol\VOYAGE A BARCELONE PHOTO !!!!!!!!\Snapchat-898100472457695907.jpg"/>
          <p:cNvPicPr/>
          <p:nvPr/>
        </p:nvPicPr>
        <p:blipFill>
          <a:blip r:embed="rId3" cstate="print"/>
          <a:srcRect/>
          <a:stretch>
            <a:fillRect/>
          </a:stretch>
        </p:blipFill>
        <p:spPr bwMode="auto">
          <a:xfrm>
            <a:off x="357158" y="266904"/>
            <a:ext cx="1357322" cy="1675977"/>
          </a:xfrm>
          <a:prstGeom prst="rect">
            <a:avLst/>
          </a:prstGeom>
          <a:noFill/>
          <a:ln w="9525">
            <a:noFill/>
            <a:miter lim="800000"/>
            <a:headEnd/>
            <a:tailEnd/>
          </a:ln>
          <a:effectLst>
            <a:outerShdw blurRad="76200" dir="13500000" sy="23000" kx="1200000" algn="br" rotWithShape="0">
              <a:prstClr val="black">
                <a:alpha val="20000"/>
              </a:prstClr>
            </a:outerShdw>
          </a:effectLst>
          <a:scene3d>
            <a:camera prst="perspectiveContrastingRightFacing"/>
            <a:lightRig rig="threePt" dir="t"/>
          </a:scene3d>
          <a:sp3d>
            <a:bevelT prst="angle"/>
          </a:sp3d>
        </p:spPr>
      </p:pic>
      <p:pic>
        <p:nvPicPr>
          <p:cNvPr id="5" name="Image 4" descr="C:\Users\jean charles\Desktop\devoir espagnol\VOYAGE A BARCELONE PHOTO !!!!!!!!\IMG_20160528_133528.jpg"/>
          <p:cNvPicPr/>
          <p:nvPr/>
        </p:nvPicPr>
        <p:blipFill>
          <a:blip r:embed="rId4" cstate="print"/>
          <a:srcRect/>
          <a:stretch>
            <a:fillRect/>
          </a:stretch>
        </p:blipFill>
        <p:spPr bwMode="auto">
          <a:xfrm>
            <a:off x="3357554" y="214290"/>
            <a:ext cx="2351114" cy="1447802"/>
          </a:xfrm>
          <a:prstGeom prst="roundRect">
            <a:avLst>
              <a:gd name="adj" fmla="val 16667"/>
            </a:avLst>
          </a:prstGeom>
          <a:ln>
            <a:noFill/>
          </a:ln>
          <a:effectLst>
            <a:outerShdw blurRad="152400" dist="317500" dir="5400000" sx="90000" sy="-19000" rotWithShape="0">
              <a:prstClr val="black">
                <a:alpha val="15000"/>
              </a:prst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 6" descr="C:\Users\jean charles\Desktop\devoir espagnol\VOYAGE A BARCELONE PHOTO !!!!!!!!\IMG_20160528_121953.jpg"/>
          <p:cNvPicPr/>
          <p:nvPr/>
        </p:nvPicPr>
        <p:blipFill>
          <a:blip r:embed="rId5" cstate="print"/>
          <a:srcRect/>
          <a:stretch>
            <a:fillRect/>
          </a:stretch>
        </p:blipFill>
        <p:spPr bwMode="auto">
          <a:xfrm flipH="1">
            <a:off x="6858015" y="3786190"/>
            <a:ext cx="1357322" cy="1920442"/>
          </a:xfrm>
          <a:prstGeom prst="rect">
            <a:avLst/>
          </a:prstGeom>
          <a:ln w="38100" cap="sq">
            <a:solidFill>
              <a:srgbClr val="000000"/>
            </a:solidFill>
            <a:prstDash val="solid"/>
            <a:miter lim="800000"/>
          </a:ln>
          <a:effectLst>
            <a:outerShdw blurRad="76200" dist="12700" dir="2700000" sy="-23000" kx="-800400" algn="bl" rotWithShape="0">
              <a:prstClr val="black">
                <a:alpha val="20000"/>
              </a:prstClr>
            </a:outerShdw>
          </a:effectLst>
        </p:spPr>
      </p:pic>
      <p:pic>
        <p:nvPicPr>
          <p:cNvPr id="8" name="Image 7" descr="C:\Users\jean charles\Desktop\devoir espagnol\VOYAGE A BARCELONE PHOTO !!!!!!!!\IMG_20160528_135601.jpg"/>
          <p:cNvPicPr/>
          <p:nvPr/>
        </p:nvPicPr>
        <p:blipFill>
          <a:blip r:embed="rId6" cstate="print"/>
          <a:srcRect/>
          <a:stretch>
            <a:fillRect/>
          </a:stretch>
        </p:blipFill>
        <p:spPr bwMode="auto">
          <a:xfrm>
            <a:off x="3357554" y="4000504"/>
            <a:ext cx="2353159" cy="1323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Image 8" descr="C:\Users\jean charles\Desktop\devoir espagnol\VOYAGE A BARCELONE PHOTO !!!!!!!!\IMG_20160528_134738.jpg"/>
          <p:cNvPicPr/>
          <p:nvPr/>
        </p:nvPicPr>
        <p:blipFill>
          <a:blip r:embed="rId7" cstate="print"/>
          <a:srcRect/>
          <a:stretch>
            <a:fillRect/>
          </a:stretch>
        </p:blipFill>
        <p:spPr bwMode="auto">
          <a:xfrm>
            <a:off x="3428992" y="5572140"/>
            <a:ext cx="2214578" cy="112395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Image 9" descr="C:\Users\jean charles\Desktop\devoir espagnol\VOYAGE A BARCELONE PHOTO !!!!!!!!\IMG_20160528_120732.jpg"/>
          <p:cNvPicPr/>
          <p:nvPr/>
        </p:nvPicPr>
        <p:blipFill>
          <a:blip r:embed="rId8" cstate="print"/>
          <a:srcRect/>
          <a:stretch>
            <a:fillRect/>
          </a:stretch>
        </p:blipFill>
        <p:spPr bwMode="auto">
          <a:xfrm>
            <a:off x="532851" y="5066562"/>
            <a:ext cx="1643074" cy="8627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newsfla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3347084"/>
            <a:ext cx="8229600" cy="3011486"/>
          </a:xfrm>
        </p:spPr>
        <p:txBody>
          <a:bodyPr>
            <a:normAutofit/>
          </a:bodyPr>
          <a:lstStyle/>
          <a:p>
            <a:r>
              <a:rPr lang="es-ES" sz="2800" i="1" u="sng" dirty="0">
                <a:solidFill>
                  <a:schemeClr val="tx1"/>
                </a:solidFill>
                <a:latin typeface="Arial" pitchFamily="34" charset="0"/>
                <a:cs typeface="Arial" pitchFamily="34" charset="0"/>
              </a:rPr>
              <a:t/>
            </a:r>
            <a:br>
              <a:rPr lang="es-ES" sz="2800" i="1" u="sng" dirty="0">
                <a:solidFill>
                  <a:schemeClr val="tx1"/>
                </a:solidFill>
                <a:latin typeface="Arial" pitchFamily="34" charset="0"/>
                <a:cs typeface="Arial" pitchFamily="34" charset="0"/>
              </a:rPr>
            </a:br>
            <a:r>
              <a:rPr lang="es-ES" sz="2800" i="1" u="sng" dirty="0">
                <a:solidFill>
                  <a:schemeClr val="tx1"/>
                </a:solidFill>
                <a:latin typeface="+mn-lt"/>
                <a:cs typeface="Arial" pitchFamily="34" charset="0"/>
              </a:rPr>
              <a:t>Domingo …</a:t>
            </a:r>
            <a:r>
              <a:rPr lang="es-ES" sz="1800" b="0" dirty="0"/>
              <a:t/>
            </a:r>
            <a:br>
              <a:rPr lang="es-ES" sz="1800" b="0" dirty="0"/>
            </a:br>
            <a:r>
              <a:rPr lang="es-ES" sz="1800" dirty="0"/>
              <a:t/>
            </a:r>
            <a:br>
              <a:rPr lang="es-ES" sz="1800" dirty="0"/>
            </a:br>
            <a:r>
              <a:rPr lang="es-ES" sz="1800" dirty="0">
                <a:solidFill>
                  <a:schemeClr val="tx1"/>
                </a:solidFill>
                <a:latin typeface="+mn-lt"/>
                <a:cs typeface="Arial" pitchFamily="34" charset="0"/>
              </a:rPr>
              <a:t>El 29 de mayo de 2016, apenas dormimos porque debíamos irnos a las 2h 30 de la mañana… Las maletas se hicieron difícilmente y a regañadientes. Nos despedimos de nuestra familia y nos fuimos  muy cansados y muy tristes de deber dejar Barcelona. Viajamos de nuevo unas  10 horas en avión, para volver a  Martinica  y encontrar a nuestras familias y el calor.</a:t>
            </a:r>
            <a:endParaRPr lang="fr-FR" sz="1800" dirty="0">
              <a:solidFill>
                <a:schemeClr val="tx1"/>
              </a:solidFill>
              <a:latin typeface="+mn-lt"/>
              <a:cs typeface="Arial" pitchFamily="34" charset="0"/>
            </a:endParaRPr>
          </a:p>
        </p:txBody>
      </p:sp>
      <p:pic>
        <p:nvPicPr>
          <p:cNvPr id="3" name="Image 2" descr="C:\Users\jean charles\Desktop\devoir espagnol\VOYAGE A BARCELONE PHOTO !!!!!!!!\IMG_20160529_070703.jpg"/>
          <p:cNvPicPr/>
          <p:nvPr/>
        </p:nvPicPr>
        <p:blipFill>
          <a:blip r:embed="rId2" cstate="print"/>
          <a:srcRect/>
          <a:stretch>
            <a:fillRect/>
          </a:stretch>
        </p:blipFill>
        <p:spPr bwMode="auto">
          <a:xfrm>
            <a:off x="1797503" y="154480"/>
            <a:ext cx="1357322" cy="17145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 3" descr="C:\Users\jean charles\Desktop\devoir espagnol\VOYAGE A BARCELONE PHOTO !!!!!!!!\IMG_20160529_070725.jpg"/>
          <p:cNvPicPr/>
          <p:nvPr/>
        </p:nvPicPr>
        <p:blipFill>
          <a:blip r:embed="rId3" cstate="print"/>
          <a:srcRect/>
          <a:stretch>
            <a:fillRect/>
          </a:stretch>
        </p:blipFill>
        <p:spPr bwMode="auto">
          <a:xfrm>
            <a:off x="3451568" y="1225316"/>
            <a:ext cx="2323886" cy="2357454"/>
          </a:xfrm>
          <a:prstGeom prst="roundRect">
            <a:avLst>
              <a:gd name="adj" fmla="val 8594"/>
            </a:avLst>
          </a:prstGeom>
          <a:solidFill>
            <a:srgbClr val="FFFFFF">
              <a:shade val="85000"/>
            </a:srgbClr>
          </a:solidFill>
          <a:ln>
            <a:noFill/>
          </a:ln>
          <a:effectLst>
            <a:reflection blurRad="6350" stA="50000" endA="300" endPos="55500" dist="50800" dir="5400000" sy="-100000" algn="bl" rotWithShape="0"/>
          </a:effectLst>
        </p:spPr>
      </p:pic>
      <p:pic>
        <p:nvPicPr>
          <p:cNvPr id="5" name="Image 4" descr="C:\Users\jean charles\Desktop\devoir espagnol\VOYAGE A BARCELONE PHOTO !!!!!!!!\IMG_20160529_070649.jpg"/>
          <p:cNvPicPr/>
          <p:nvPr/>
        </p:nvPicPr>
        <p:blipFill>
          <a:blip r:embed="rId4" cstate="print"/>
          <a:srcRect/>
          <a:stretch>
            <a:fillRect/>
          </a:stretch>
        </p:blipFill>
        <p:spPr bwMode="auto">
          <a:xfrm>
            <a:off x="113511" y="1439630"/>
            <a:ext cx="1500198" cy="214314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8" name="Image 7" descr="C:\Users\jean charles\Desktop\devoir espagnol\VOYAGE A BARCELONE PHOTO !!!!!!!!\IMG_20160529_070450.jpg"/>
          <p:cNvPicPr/>
          <p:nvPr/>
        </p:nvPicPr>
        <p:blipFill>
          <a:blip r:embed="rId5" cstate="print"/>
          <a:srcRect/>
          <a:stretch>
            <a:fillRect/>
          </a:stretch>
        </p:blipFill>
        <p:spPr bwMode="auto">
          <a:xfrm>
            <a:off x="7858148" y="1857364"/>
            <a:ext cx="1104900" cy="1963787"/>
          </a:xfrm>
          <a:prstGeom prst="rect">
            <a:avLst/>
          </a:prstGeom>
          <a:noFill/>
          <a:ln w="9525">
            <a:noFill/>
            <a:miter lim="800000"/>
            <a:headEnd/>
            <a:tailEnd/>
          </a:ln>
          <a:scene3d>
            <a:camera prst="orthographicFront"/>
            <a:lightRig rig="threePt" dir="t"/>
          </a:scene3d>
          <a:sp3d>
            <a:bevelT prst="slope"/>
          </a:sp3d>
        </p:spPr>
      </p:pic>
      <p:pic>
        <p:nvPicPr>
          <p:cNvPr id="9" name="Image 8" descr="C:\Users\jean charles\Desktop\devoir espagnol\VOYAGE A BARCELONE PHOTO !!!!!!!!\IMG_20160529_070520.jpg"/>
          <p:cNvPicPr/>
          <p:nvPr/>
        </p:nvPicPr>
        <p:blipFill>
          <a:blip r:embed="rId6" cstate="print"/>
          <a:srcRect/>
          <a:stretch>
            <a:fillRect/>
          </a:stretch>
        </p:blipFill>
        <p:spPr bwMode="auto">
          <a:xfrm>
            <a:off x="6072198" y="214290"/>
            <a:ext cx="1554480" cy="2762250"/>
          </a:xfrm>
          <a:prstGeom prst="rect">
            <a:avLst/>
          </a:prstGeom>
          <a:noFill/>
          <a:ln w="9525">
            <a:noFill/>
            <a:miter lim="800000"/>
            <a:headEnd/>
            <a:tailEnd/>
          </a:ln>
          <a:scene3d>
            <a:camera prst="orthographicFront"/>
            <a:lightRig rig="threePt" dir="t"/>
          </a:scene3d>
          <a:sp3d>
            <a:bevelT/>
          </a:sp3d>
        </p:spPr>
      </p:pic>
    </p:spTree>
  </p:cSld>
  <p:clrMapOvr>
    <a:masterClrMapping/>
  </p:clrMapOvr>
  <p:transition>
    <p:newsfla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7329510" cy="4654560"/>
          </a:xfrm>
        </p:spPr>
        <p:txBody>
          <a:bodyPr>
            <a:noAutofit/>
          </a:bodyPr>
          <a:lstStyle/>
          <a:p>
            <a:r>
              <a:rPr lang="es-ES" sz="2400" dirty="0">
                <a:solidFill>
                  <a:schemeClr val="tx1"/>
                </a:solidFill>
                <a:latin typeface="Comic Sans MS" pitchFamily="66" charset="0"/>
              </a:rPr>
              <a:t/>
            </a:r>
            <a:br>
              <a:rPr lang="es-ES" sz="2400" dirty="0">
                <a:solidFill>
                  <a:schemeClr val="tx1"/>
                </a:solidFill>
                <a:latin typeface="Comic Sans MS" pitchFamily="66" charset="0"/>
              </a:rPr>
            </a:br>
            <a:r>
              <a:rPr lang="es-ES" sz="2400" dirty="0">
                <a:solidFill>
                  <a:schemeClr val="tx1"/>
                </a:solidFill>
                <a:latin typeface="Comic Sans MS" pitchFamily="66" charset="0"/>
              </a:rPr>
              <a:t/>
            </a:r>
            <a:br>
              <a:rPr lang="es-ES" sz="2400" dirty="0">
                <a:solidFill>
                  <a:schemeClr val="tx1"/>
                </a:solidFill>
                <a:latin typeface="Comic Sans MS" pitchFamily="66" charset="0"/>
              </a:rPr>
            </a:br>
            <a:r>
              <a:rPr lang="es-ES" sz="2400" dirty="0">
                <a:solidFill>
                  <a:schemeClr val="tx1"/>
                </a:solidFill>
                <a:latin typeface="Comic Sans MS" pitchFamily="66" charset="0"/>
              </a:rPr>
              <a:t/>
            </a:r>
            <a:br>
              <a:rPr lang="es-ES" sz="2400" dirty="0">
                <a:solidFill>
                  <a:schemeClr val="tx1"/>
                </a:solidFill>
                <a:latin typeface="Comic Sans MS" pitchFamily="66" charset="0"/>
              </a:rPr>
            </a:br>
            <a:r>
              <a:rPr lang="es-ES" sz="2400" dirty="0">
                <a:solidFill>
                  <a:schemeClr val="tx1"/>
                </a:solidFill>
                <a:latin typeface="Corbel" panose="020B0503020204020204" pitchFamily="34" charset="0"/>
              </a:rPr>
              <a:t>GRACIAS!</a:t>
            </a:r>
            <a:br>
              <a:rPr lang="es-ES" sz="2400" dirty="0">
                <a:solidFill>
                  <a:schemeClr val="tx1"/>
                </a:solidFill>
                <a:latin typeface="Corbel" panose="020B0503020204020204" pitchFamily="34" charset="0"/>
              </a:rPr>
            </a:br>
            <a:r>
              <a:rPr lang="es-ES" sz="2400" dirty="0">
                <a:solidFill>
                  <a:schemeClr val="tx1"/>
                </a:solidFill>
                <a:latin typeface="Comic Sans MS" pitchFamily="66" charset="0"/>
              </a:rPr>
              <a:t/>
            </a:r>
            <a:br>
              <a:rPr lang="es-ES" sz="2400" dirty="0">
                <a:solidFill>
                  <a:schemeClr val="tx1"/>
                </a:solidFill>
                <a:latin typeface="Comic Sans MS" pitchFamily="66" charset="0"/>
              </a:rPr>
            </a:br>
            <a:r>
              <a:rPr lang="es-ES" sz="2000" dirty="0">
                <a:solidFill>
                  <a:schemeClr val="tx1"/>
                </a:solidFill>
                <a:latin typeface="Comic Sans MS" pitchFamily="66" charset="0"/>
              </a:rPr>
              <a:t> </a:t>
            </a:r>
            <a:r>
              <a:rPr lang="es-ES" sz="1800" dirty="0">
                <a:solidFill>
                  <a:schemeClr val="tx1"/>
                </a:solidFill>
                <a:latin typeface="Corbel" panose="020B0503020204020204" pitchFamily="34" charset="0"/>
              </a:rPr>
              <a:t>Pasamos un viaje espléndido, muy instructivo … Nos permitió ver y aprender nuevas cosas. Nuestra estancia en Barcelona me permitió enamorarme del idioma español y de la cultura y de la historia de España.</a:t>
            </a:r>
            <a:br>
              <a:rPr lang="es-ES" sz="1800" dirty="0">
                <a:solidFill>
                  <a:schemeClr val="tx1"/>
                </a:solidFill>
                <a:latin typeface="Corbel" panose="020B0503020204020204" pitchFamily="34" charset="0"/>
              </a:rPr>
            </a:br>
            <a:r>
              <a:rPr lang="es-ES" sz="1800" dirty="0">
                <a:solidFill>
                  <a:schemeClr val="tx1"/>
                </a:solidFill>
                <a:latin typeface="Corbel" panose="020B0503020204020204" pitchFamily="34" charset="0"/>
              </a:rPr>
              <a:t>Este viaje fue uno de los más bellos de mi vida y lo pasé muy bien  con gente muy agradable. ¡ Las Señoras Angele, Louise y </a:t>
            </a:r>
            <a:r>
              <a:rPr lang="es-ES" sz="1800" dirty="0" err="1">
                <a:solidFill>
                  <a:schemeClr val="tx1"/>
                </a:solidFill>
                <a:latin typeface="Corbel" panose="020B0503020204020204" pitchFamily="34" charset="0"/>
              </a:rPr>
              <a:t>Nonone</a:t>
            </a:r>
            <a:r>
              <a:rPr lang="es-ES" sz="1800" dirty="0">
                <a:solidFill>
                  <a:schemeClr val="tx1"/>
                </a:solidFill>
                <a:latin typeface="Corbel" panose="020B0503020204020204" pitchFamily="34" charset="0"/>
              </a:rPr>
              <a:t> fueron súper buenas y tolerantes con nosotros. Les agradezco a ellas y a todas las personas en España que nos acogieron, nos ayudaron y  nos permitieron pasar un viaje maravilloso. Claro, no olvido agradecer a todos los que contribuyeron en hacer posible esta estancia lingüística y cultural : DAREIC, CTM, LGT Joseph GAILLARD, familias, </a:t>
            </a:r>
            <a:r>
              <a:rPr lang="es-ES" sz="1800" dirty="0" err="1">
                <a:solidFill>
                  <a:schemeClr val="tx1"/>
                </a:solidFill>
                <a:latin typeface="Corbel" panose="020B0503020204020204" pitchFamily="34" charset="0"/>
              </a:rPr>
              <a:t>Lions</a:t>
            </a:r>
            <a:r>
              <a:rPr lang="es-ES" sz="1800" dirty="0">
                <a:solidFill>
                  <a:schemeClr val="tx1"/>
                </a:solidFill>
                <a:latin typeface="Corbel" panose="020B0503020204020204" pitchFamily="34" charset="0"/>
              </a:rPr>
              <a:t> Club y otros contribuyentes.</a:t>
            </a:r>
            <a:br>
              <a:rPr lang="es-ES" sz="1800" dirty="0">
                <a:solidFill>
                  <a:schemeClr val="tx1"/>
                </a:solidFill>
                <a:latin typeface="Corbel" panose="020B0503020204020204" pitchFamily="34" charset="0"/>
              </a:rPr>
            </a:br>
            <a:r>
              <a:rPr lang="es-ES" sz="1800" dirty="0">
                <a:solidFill>
                  <a:schemeClr val="tx1"/>
                </a:solidFill>
                <a:latin typeface="Corbel" panose="020B0503020204020204" pitchFamily="34" charset="0"/>
              </a:rPr>
              <a:t>! Si tuviera que volver a hacerlo, lo haría y no cambiaría nada. ¡ Salimos el corazón pesado pero lleno de recuerdos con gente a la que jamás olvidaré!!</a:t>
            </a:r>
            <a:endParaRPr lang="fr-FR" sz="2000" dirty="0">
              <a:solidFill>
                <a:schemeClr val="tx1"/>
              </a:solidFill>
              <a:latin typeface="Corbel" panose="020B0503020204020204" pitchFamily="34" charset="0"/>
            </a:endParaRPr>
          </a:p>
        </p:txBody>
      </p:sp>
      <p:pic>
        <p:nvPicPr>
          <p:cNvPr id="3" name="Image 2" descr="C:\Users\jean charles\AppData\Local\Microsoft\Windows\INetCache\Content.Word\IMG-20160526-WA0130.jpg"/>
          <p:cNvPicPr/>
          <p:nvPr/>
        </p:nvPicPr>
        <p:blipFill>
          <a:blip r:embed="rId3" cstate="print"/>
          <a:srcRect/>
          <a:stretch>
            <a:fillRect/>
          </a:stretch>
        </p:blipFill>
        <p:spPr bwMode="auto">
          <a:xfrm>
            <a:off x="7540405" y="1196752"/>
            <a:ext cx="1214446" cy="19288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 4" descr="C:\Users\jean charles\Desktop\devoir espagnol\VOYAGE A BARCELONE PHOTO !!!!!!!!\Snapchat-5451769066902990547.jpg"/>
          <p:cNvPicPr/>
          <p:nvPr/>
        </p:nvPicPr>
        <p:blipFill>
          <a:blip r:embed="rId4" cstate="print"/>
          <a:srcRect/>
          <a:stretch>
            <a:fillRect/>
          </a:stretch>
        </p:blipFill>
        <p:spPr bwMode="auto">
          <a:xfrm>
            <a:off x="7286644" y="3714752"/>
            <a:ext cx="1679103" cy="2761192"/>
          </a:xfrm>
          <a:prstGeom prst="rect">
            <a:avLst/>
          </a:prstGeom>
          <a:noFill/>
          <a:ln w="9525">
            <a:noFill/>
            <a:miter lim="800000"/>
            <a:headEnd/>
            <a:tailEnd/>
          </a:ln>
          <a:scene3d>
            <a:camera prst="orthographicFront"/>
            <a:lightRig rig="threePt" dir="t"/>
          </a:scene3d>
          <a:sp3d>
            <a:bevelT w="165100" prst="coolSlant"/>
          </a:sp3d>
        </p:spPr>
      </p:pic>
      <p:pic>
        <p:nvPicPr>
          <p:cNvPr id="7" name="Image 6" descr="F:\BARCELONE Mai 2016 a envoyer au Prince Harry\BARCELONE Mai 2016 314.jpg"/>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95536" y="4918688"/>
            <a:ext cx="2618105" cy="1737995"/>
          </a:xfrm>
          <a:prstGeom prst="rect">
            <a:avLst/>
          </a:prstGeom>
          <a:noFill/>
          <a:ln>
            <a:noFill/>
          </a:ln>
        </p:spPr>
      </p:pic>
      <p:pic>
        <p:nvPicPr>
          <p:cNvPr id="8" name="Image 7" descr="F:\BARCELONE Mai 2016 a envoyer au Prince Harry\BARCELONE Mai 2016 346.jpg"/>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rot="16200000">
            <a:off x="4242884" y="4838235"/>
            <a:ext cx="1957988" cy="1875821"/>
          </a:xfrm>
          <a:prstGeom prst="rect">
            <a:avLst/>
          </a:prstGeom>
          <a:noFill/>
          <a:ln>
            <a:noFill/>
          </a:ln>
        </p:spPr>
      </p:pic>
    </p:spTree>
  </p:cSld>
  <p:clrMapOvr>
    <a:masterClrMapping/>
  </p:clrMapOvr>
  <p:transition>
    <p:newsflash/>
  </p:transition>
</p:sld>
</file>

<file path=ppt/theme/theme1.xml><?xml version="1.0" encoding="utf-8"?>
<a:theme xmlns:a="http://schemas.openxmlformats.org/drawingml/2006/main" name="Profondeur">
  <a:themeElements>
    <a:clrScheme name="Profondeur">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Profondeur">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rofondeu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Depth" id="{7BEAFC2A-325C-49C4-AC08-2B765DA903F9}" vid="{1735E755-43E6-43AA-ABA2-C989ECC79AF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852</TotalTime>
  <Words>275</Words>
  <Application>Microsoft Office PowerPoint</Application>
  <PresentationFormat>Affichage à l'écran (4:3)</PresentationFormat>
  <Paragraphs>39</Paragraphs>
  <Slides>14</Slides>
  <Notes>1</Notes>
  <HiddenSlides>0</HiddenSlides>
  <MMClips>0</MMClips>
  <ScaleCrop>false</ScaleCrop>
  <HeadingPairs>
    <vt:vector size="4" baseType="variant">
      <vt:variant>
        <vt:lpstr>Thème</vt:lpstr>
      </vt:variant>
      <vt:variant>
        <vt:i4>1</vt:i4>
      </vt:variant>
      <vt:variant>
        <vt:lpstr>Titres des diapositives</vt:lpstr>
      </vt:variant>
      <vt:variant>
        <vt:i4>14</vt:i4>
      </vt:variant>
    </vt:vector>
  </HeadingPairs>
  <TitlesOfParts>
    <vt:vector size="15" baseType="lpstr">
      <vt:lpstr>Profondeur</vt:lpstr>
      <vt:lpstr>Diapositive 1</vt:lpstr>
      <vt:lpstr>Diapositive 2</vt:lpstr>
      <vt:lpstr>Diapositive 3</vt:lpstr>
      <vt:lpstr>Diapositive 4</vt:lpstr>
      <vt:lpstr>Diapositive 5</vt:lpstr>
      <vt:lpstr>Diapositive 6</vt:lpstr>
      <vt:lpstr>El primer día en kingsbrook y El primer día de visita   El 23 de mayo de 2016, nuestra anfitriona Montse nos acompañó a kingsbrook. Una vez en la escuela hicimos dos grupos de trabajo en salas separadas con profesores diferentes. ¡ Poco después de la una de la tarde nos fuimos a visitar la Plaza de Catalunya, las ramblas, la histórica fuente de canaletas. En las ramblas visitamos el maravilloso y apetecible mercado de la Boquería. Luego fuimos al  prestigioso Gran teatro de Liceu, la Plaça Real y por fin a la magnífica e inmensa Catedral  !</vt:lpstr>
      <vt:lpstr>Martes …   El 24 de mayo de 2016  nuestro grupo tuvo que cambiar de profesor. Fue una ocasión de intercambiar  una vez más sobre nuestras regiones respectivas. Después de las clases fuimos de visita. Primero nos paseamos por Passeig de Gracia, luego visitamos la Casa batlló y Casa Mila que son unos monumentos de Gaudi. A continuación descubrimos la Casa de Punxes, el Palau de la Musica Catalana y por fin  la Sagrada Familia, inmensa vista desde el exterior con su parque muy florido y acondicionado. Aquel día aprendimos a distinguir los tipos de arquitectura de la ciudad.  </vt:lpstr>
      <vt:lpstr>  Miércoles …   El 25 de mayo de 2016, después de la escuela, como cada tarde, salimos a descubrir la ciudad. Nos paramos en la plaza de Cristóbal Colón e hicimos muchas fotos . Disfrutamos del paseo. ¡ Luego nos dirigimos hacia el Puerto de Barcelona donde pasamos  juntos un momento estupendo e inolvidable. En el centro comercial Maremagnum hicimos algunas compras... Luego admiramos la vista magnífica de la ciudad cuando estábamos en el teleférico con destino a Montjuic . Fue un momento super guay.</vt:lpstr>
      <vt:lpstr>Jueves …   El 26 de mayo de 2016, fuimos al mercado para hacer una actividad pedida  por los profesores con los comerciantes. Una vez acabada regresamos a kingsbrook para recibir nuestros diplomas y despedirnos de los profesores. Para agradecerles a todos, hicimos un juego con ellos. Luego fuimos a visitar el interior espectacular  de la Sagrada Familia. Al fin del día asistimos a un fantástico  espectáculo de flamenco. Nos cautivó tanto la música como el baile.   </vt:lpstr>
      <vt:lpstr>Viernes …  El 27 de mayo de 2016, fuimos a Cosmocaixa un museo muy interesante e instructivo de ciencias.  Durante la visita pudimos realizar diferentes experiencias científicas.  Luego fuimos al Parque Guëll un lugar magnífico, que quedará para siempre grabado en nuestras memorias</vt:lpstr>
      <vt:lpstr>Sábado…  ¡ El 28 de mayo de 2016, descubrimos el Campo Nou, una de las mejores visitas para muchos. Es un estadio muy bello e impresionante y lo pasamos muy bien! ¡ Luego acabamos por una tarde de compras en el centro comercial Diagonal Mar!   </vt:lpstr>
      <vt:lpstr> Domingo …  El 29 de mayo de 2016, apenas dormimos porque debíamos irnos a las 2h 30 de la mañana… Las maletas se hicieron difícilmente y a regañadientes. Nos despedimos de nuestra familia y nos fuimos  muy cansados y muy tristes de deber dejar Barcelona. Viajamos de nuevo unas  10 horas en avión, para volver a  Martinica  y encontrar a nuestras familias y el calor.</vt:lpstr>
      <vt:lpstr>   GRACIAS!   Pasamos un viaje espléndido, muy instructivo … Nos permitió ver y aprender nuevas cosas. Nuestra estancia en Barcelona me permitió enamorarme del idioma español y de la cultura y de la historia de España. Este viaje fue uno de los más bellos de mi vida y lo pasé muy bien  con gente muy agradable. ¡ Las Señoras Angele, Louise y Nonone fueron súper buenas y tolerantes con nosotros. Les agradezco a ellas y a todas las personas en España que nos acogieron, nos ayudaron y  nos permitieron pasar un viaje maravilloso. Claro, no olvido agradecer a todos los que contribuyeron en hacer posible esta estancia lingüística y cultural : DAREIC, CTM, LGT Joseph GAILLARD, familias, Lions Club y otros contribuyentes. ! Si tuviera que volver a hacerlo, lo haría y no cambiaría nada. ¡ Salimos el corazón pesado pero lleno de recuerdos con gente a la que jamás olvidaré!!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ACE</dc:creator>
  <cp:lastModifiedBy>RECTORAT</cp:lastModifiedBy>
  <cp:revision>84</cp:revision>
  <dcterms:created xsi:type="dcterms:W3CDTF">2016-06-10T15:55:40Z</dcterms:created>
  <dcterms:modified xsi:type="dcterms:W3CDTF">2017-01-11T13:21:29Z</dcterms:modified>
</cp:coreProperties>
</file>