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handoutMasterIdLst>
    <p:handoutMasterId r:id="rId16"/>
  </p:handoutMasterIdLst>
  <p:sldIdLst>
    <p:sldId id="269" r:id="rId2"/>
    <p:sldId id="270" r:id="rId3"/>
    <p:sldId id="271" r:id="rId4"/>
    <p:sldId id="256" r:id="rId5"/>
    <p:sldId id="260" r:id="rId6"/>
    <p:sldId id="261" r:id="rId7"/>
    <p:sldId id="262" r:id="rId8"/>
    <p:sldId id="263" r:id="rId9"/>
    <p:sldId id="264" r:id="rId10"/>
    <p:sldId id="265" r:id="rId11"/>
    <p:sldId id="259" r:id="rId12"/>
    <p:sldId id="266" r:id="rId13"/>
    <p:sldId id="268" r:id="rId14"/>
  </p:sldIdLst>
  <p:sldSz cx="9144000" cy="6858000" type="screen4x3"/>
  <p:notesSz cx="6858000" cy="96615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CBE4014-DF31-4AF2-B461-2E824CBC004B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177338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9177338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FA1427D-6C5C-4413-8006-F59E4B9A61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666A4A4-60B5-47A6-A48D-764D4ED00ED9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12825" y="723900"/>
            <a:ext cx="4832350" cy="3624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589463"/>
            <a:ext cx="5486400" cy="4348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77338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177338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F1AC47-590F-41EC-A4ED-217943DA70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638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EAEF79-4D81-477E-A2E9-F4E8AA44D96A}" type="slidenum">
              <a:rPr lang="fr-FR" smtClean="0"/>
              <a:pPr/>
              <a:t>6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772400" cy="428628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1907704" y="188640"/>
            <a:ext cx="7056016" cy="936625"/>
          </a:xfrm>
        </p:spPr>
        <p:txBody>
          <a:bodyPr/>
          <a:lstStyle>
            <a:lvl1pPr marL="0" indent="0" algn="ctr">
              <a:buNone/>
              <a:defRPr sz="4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9FE3B-E48C-4250-A12F-3EFA81CC38FA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CDBE7-66BE-4EC1-83B0-AAEB82D2FC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F4260-30A4-4ABD-B5D6-4534F11DA43C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9CE97-4CDD-4C0B-902D-B375A6ADBD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5D050-7549-474B-BB6E-248B08DD9608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B1ACD-2170-4151-9E6D-6FF8DB568F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4707D-8AC5-4085-9958-701AD2F3F725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DB067-91D9-44AD-BD17-74CD64F08D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91555-9706-4139-A06F-E23A9891DC5A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6AA1B-739A-47E9-AC3E-FB7A3EC7AA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784D7-CF7A-49EE-9CAD-30406E039B01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45E51-0266-43FC-9471-5E1A135712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06378-2407-4FB6-A4DB-F2428C772B9D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46A2F-ECFA-48C0-B5AD-D33AD0F8D4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7EE4F-9741-4349-94EB-773DC1B5C3AE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41881-4031-4FA7-8C27-6DC328F51F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BD76E-1134-4D79-B575-0A42627F660E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7F8CF-B453-4FA7-AD7C-B92EA9B6F8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0A3F-7B4D-442D-B01C-119F503E9A59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A74DF-DCC9-4C86-A682-A9A8383340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AB9F3-5303-4072-96C5-8F798C5A05B8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88FB0-A1B1-4920-B567-99C5B13183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210E8A-D42F-4A81-8CC0-A736F19D886C}" type="datetimeFigureOut">
              <a:rPr lang="fr-FR"/>
              <a:pPr>
                <a:defRPr/>
              </a:pPr>
              <a:t>22/09/2015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7D589B-4CBE-44E2-AF8B-4143B032BE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1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Vie Lycéenne</a:t>
            </a:r>
          </a:p>
        </p:txBody>
      </p:sp>
      <p:sp>
        <p:nvSpPr>
          <p:cNvPr id="205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fr-FR" i="1" smtClean="0"/>
              <a:t>La démocratie lycéenne</a:t>
            </a:r>
          </a:p>
          <a:p>
            <a:pPr algn="ctr">
              <a:buFont typeface="Arial" charset="0"/>
              <a:buNone/>
            </a:pPr>
            <a:endParaRPr lang="fr-FR" i="1" smtClean="0"/>
          </a:p>
          <a:p>
            <a:pPr algn="ctr">
              <a:buFont typeface="Arial" charset="0"/>
              <a:buNone/>
            </a:pPr>
            <a:r>
              <a:rPr lang="fr-FR" smtClean="0"/>
              <a:t>On appelle démocratie lycéenne l'ensemble des instances de l'éducation nationale  favorisant l'expression des lycéens. La démocratie lycéenne est développée à tous les niveaux.</a:t>
            </a:r>
          </a:p>
          <a:p>
            <a:pPr algn="ctr">
              <a:buFont typeface="Arial" charset="0"/>
              <a:buNone/>
            </a:pPr>
            <a:endParaRPr lang="fr-FR" i="1" smtClean="0"/>
          </a:p>
        </p:txBody>
      </p:sp>
      <p:pic>
        <p:nvPicPr>
          <p:cNvPr id="2052" name="Imag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7938"/>
            <a:ext cx="2593975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719138"/>
          </a:xfrm>
        </p:spPr>
        <p:txBody>
          <a:bodyPr/>
          <a:lstStyle/>
          <a:p>
            <a:pPr algn="l">
              <a:defRPr/>
            </a:pPr>
            <a:r>
              <a:rPr lang="fr-FR" sz="2400" dirty="0" smtClean="0"/>
              <a:t>Dans l’EPLE, Etablissement Public Local d’Enseignement c’est-à-dire ton Lycée. </a:t>
            </a:r>
            <a:br>
              <a:rPr lang="fr-FR" sz="2400" dirty="0" smtClean="0"/>
            </a:b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 le Conseil des délégués pour la Vie Lycéenne  CVL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grpSp>
        <p:nvGrpSpPr>
          <p:cNvPr id="3075" name="Groupe 10"/>
          <p:cNvGrpSpPr>
            <a:grpSpLocks/>
          </p:cNvGrpSpPr>
          <p:nvPr/>
        </p:nvGrpSpPr>
        <p:grpSpPr bwMode="auto">
          <a:xfrm>
            <a:off x="684213" y="3429000"/>
            <a:ext cx="2016125" cy="2160588"/>
            <a:chOff x="3347864" y="2132856"/>
            <a:chExt cx="2016224" cy="2160240"/>
          </a:xfrm>
        </p:grpSpPr>
        <p:sp>
          <p:nvSpPr>
            <p:cNvPr id="7" name="Ellipse 6"/>
            <p:cNvSpPr/>
            <p:nvPr/>
          </p:nvSpPr>
          <p:spPr>
            <a:xfrm>
              <a:off x="3347864" y="2132856"/>
              <a:ext cx="2016224" cy="21602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097" name="ZoneTexte 7"/>
            <p:cNvSpPr txBox="1">
              <a:spLocks noChangeArrowheads="1"/>
            </p:cNvSpPr>
            <p:nvPr/>
          </p:nvSpPr>
          <p:spPr bwMode="auto">
            <a:xfrm>
              <a:off x="3491880" y="2564904"/>
              <a:ext cx="1656184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>
                  <a:solidFill>
                    <a:schemeClr val="bg1"/>
                  </a:solidFill>
                </a:rPr>
                <a:t>10 élus au </a:t>
              </a:r>
            </a:p>
            <a:p>
              <a:pPr algn="ctr"/>
              <a:endParaRPr lang="fr-FR" sz="800">
                <a:solidFill>
                  <a:schemeClr val="bg1"/>
                </a:solidFill>
              </a:endParaRP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CVL</a:t>
              </a:r>
            </a:p>
            <a:p>
              <a:pPr algn="ctr"/>
              <a:endParaRPr lang="fr-FR" sz="1000">
                <a:solidFill>
                  <a:schemeClr val="bg1"/>
                </a:solidFill>
              </a:endParaRP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Conseil de vie Lycéenne</a:t>
              </a:r>
            </a:p>
          </p:txBody>
        </p:sp>
      </p:grpSp>
      <p:sp>
        <p:nvSpPr>
          <p:cNvPr id="3076" name="ZoneTexte 11"/>
          <p:cNvSpPr txBox="1">
            <a:spLocks noChangeArrowheads="1"/>
          </p:cNvSpPr>
          <p:nvPr/>
        </p:nvSpPr>
        <p:spPr bwMode="auto">
          <a:xfrm>
            <a:off x="395288" y="6021388"/>
            <a:ext cx="4105275" cy="369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/>
              <a:t>TOUS LES ELEVES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563938" y="5732463"/>
            <a:ext cx="1728787" cy="3698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/>
              <a:t>LA CLASSE</a:t>
            </a:r>
          </a:p>
        </p:txBody>
      </p:sp>
      <p:grpSp>
        <p:nvGrpSpPr>
          <p:cNvPr id="3078" name="Groupe 38"/>
          <p:cNvGrpSpPr>
            <a:grpSpLocks/>
          </p:cNvGrpSpPr>
          <p:nvPr/>
        </p:nvGrpSpPr>
        <p:grpSpPr bwMode="auto">
          <a:xfrm>
            <a:off x="1476375" y="1628775"/>
            <a:ext cx="1366838" cy="1512888"/>
            <a:chOff x="1475656" y="1628800"/>
            <a:chExt cx="1368152" cy="1512168"/>
          </a:xfrm>
        </p:grpSpPr>
        <p:sp>
          <p:nvSpPr>
            <p:cNvPr id="14" name="Ellipse 13"/>
            <p:cNvSpPr/>
            <p:nvPr/>
          </p:nvSpPr>
          <p:spPr>
            <a:xfrm>
              <a:off x="1475656" y="1628800"/>
              <a:ext cx="1368152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095" name="ZoneTexte 14"/>
            <p:cNvSpPr txBox="1">
              <a:spLocks noChangeArrowheads="1"/>
            </p:cNvSpPr>
            <p:nvPr/>
          </p:nvSpPr>
          <p:spPr bwMode="auto">
            <a:xfrm>
              <a:off x="1619672" y="1916832"/>
              <a:ext cx="1152128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>
                  <a:solidFill>
                    <a:schemeClr val="bg1"/>
                  </a:solidFill>
                </a:rPr>
                <a:t>1 vice président</a:t>
              </a: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élève</a:t>
              </a:r>
            </a:p>
          </p:txBody>
        </p:sp>
      </p:grpSp>
      <p:sp>
        <p:nvSpPr>
          <p:cNvPr id="16" name="Rectangle à coins arrondis 15"/>
          <p:cNvSpPr/>
          <p:nvPr/>
        </p:nvSpPr>
        <p:spPr>
          <a:xfrm>
            <a:off x="4500563" y="1196975"/>
            <a:ext cx="4464050" cy="2592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4572000" y="1412875"/>
            <a:ext cx="4356100" cy="3154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Conseil d’Administration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(CA)</a:t>
            </a:r>
          </a:p>
          <a:p>
            <a:pPr algn="just">
              <a:defRPr/>
            </a:pPr>
            <a:endParaRPr lang="fr-FR" sz="500" dirty="0">
              <a:solidFill>
                <a:schemeClr val="bg1"/>
              </a:solidFill>
            </a:endParaRPr>
          </a:p>
          <a:p>
            <a:pPr algn="just">
              <a:defRPr/>
            </a:pPr>
            <a:r>
              <a:rPr lang="fr-FR" sz="1600" dirty="0">
                <a:solidFill>
                  <a:schemeClr val="bg1"/>
                </a:solidFill>
              </a:rPr>
              <a:t>Il s’agit de la plus haute instance de l’EPLE, on y traite toutes les questions relatives à l’organisation pédagogique et financière. C’est un lieu privilégié de dialogue et d’échanges.</a:t>
            </a:r>
          </a:p>
          <a:p>
            <a:pPr algn="just">
              <a:defRPr/>
            </a:pPr>
            <a:r>
              <a:rPr lang="fr-FR" sz="1600" dirty="0">
                <a:solidFill>
                  <a:schemeClr val="bg1"/>
                </a:solidFill>
              </a:rPr>
              <a:t>Le CA est présidé par le proviseur et est composé des représentants des professeurs et personnels, des parents et bien sur des                   élèves. </a:t>
            </a:r>
          </a:p>
          <a:p>
            <a:pPr>
              <a:defRPr/>
            </a:pPr>
            <a:endParaRPr lang="fr-FR" sz="1600" dirty="0"/>
          </a:p>
          <a:p>
            <a:pPr>
              <a:defRPr/>
            </a:pPr>
            <a:endParaRPr lang="fr-FR" sz="1600" dirty="0"/>
          </a:p>
          <a:p>
            <a:pPr>
              <a:defRPr/>
            </a:pPr>
            <a:endParaRPr lang="fr-FR" sz="1600" dirty="0"/>
          </a:p>
        </p:txBody>
      </p:sp>
      <p:sp>
        <p:nvSpPr>
          <p:cNvPr id="18" name="Ellipse 17"/>
          <p:cNvSpPr/>
          <p:nvPr/>
        </p:nvSpPr>
        <p:spPr>
          <a:xfrm>
            <a:off x="3779838" y="4005263"/>
            <a:ext cx="1296987" cy="1295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82" name="ZoneTexte 18"/>
          <p:cNvSpPr txBox="1">
            <a:spLocks noChangeArrowheads="1"/>
          </p:cNvSpPr>
          <p:nvPr/>
        </p:nvSpPr>
        <p:spPr bwMode="auto">
          <a:xfrm>
            <a:off x="3924300" y="4365625"/>
            <a:ext cx="1079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400" b="1">
                <a:solidFill>
                  <a:schemeClr val="tx2"/>
                </a:solidFill>
              </a:rPr>
              <a:t>délégués de classe</a:t>
            </a:r>
          </a:p>
          <a:p>
            <a:pPr algn="ctr"/>
            <a:r>
              <a:rPr lang="fr-FR" sz="1100">
                <a:solidFill>
                  <a:schemeClr val="tx2"/>
                </a:solidFill>
              </a:rPr>
              <a:t>(2)</a:t>
            </a:r>
          </a:p>
        </p:txBody>
      </p:sp>
      <p:sp>
        <p:nvSpPr>
          <p:cNvPr id="3083" name="ZoneTexte 19"/>
          <p:cNvSpPr txBox="1">
            <a:spLocks noChangeArrowheads="1"/>
          </p:cNvSpPr>
          <p:nvPr/>
        </p:nvSpPr>
        <p:spPr bwMode="auto">
          <a:xfrm>
            <a:off x="5364163" y="4005263"/>
            <a:ext cx="28797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/>
              <a:t>Tous les délégués élisent parmi eux 4 représentants au CA</a:t>
            </a:r>
          </a:p>
        </p:txBody>
      </p:sp>
      <p:sp>
        <p:nvSpPr>
          <p:cNvPr id="3084" name="ZoneTexte 20"/>
          <p:cNvSpPr txBox="1">
            <a:spLocks noChangeArrowheads="1"/>
          </p:cNvSpPr>
          <p:nvPr/>
        </p:nvSpPr>
        <p:spPr bwMode="auto">
          <a:xfrm>
            <a:off x="5940425" y="5157788"/>
            <a:ext cx="280828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400"/>
              <a:t>Les délégués de classe représentent les élèves au conseil de classe</a:t>
            </a:r>
          </a:p>
        </p:txBody>
      </p:sp>
      <p:cxnSp>
        <p:nvCxnSpPr>
          <p:cNvPr id="24" name="Connecteur droit avec flèche 23"/>
          <p:cNvCxnSpPr/>
          <p:nvPr/>
        </p:nvCxnSpPr>
        <p:spPr>
          <a:xfrm flipV="1">
            <a:off x="1979613" y="3068638"/>
            <a:ext cx="144462" cy="360362"/>
          </a:xfrm>
          <a:prstGeom prst="straightConnector1">
            <a:avLst/>
          </a:prstGeom>
          <a:ln w="50800" cmpd="dbl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4859338" y="3789363"/>
            <a:ext cx="144462" cy="360362"/>
          </a:xfrm>
          <a:prstGeom prst="straightConnector1">
            <a:avLst/>
          </a:prstGeom>
          <a:ln w="50800" cmpd="dbl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V="1">
            <a:off x="4427538" y="5300663"/>
            <a:ext cx="0" cy="360362"/>
          </a:xfrm>
          <a:prstGeom prst="straightConnector1">
            <a:avLst/>
          </a:prstGeom>
          <a:ln w="50800" cmpd="dbl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V="1">
            <a:off x="1835150" y="5589588"/>
            <a:ext cx="0" cy="360362"/>
          </a:xfrm>
          <a:prstGeom prst="straightConnector1">
            <a:avLst/>
          </a:prstGeom>
          <a:ln w="50800" cmpd="dbl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9" name="ZoneTexte 30"/>
          <p:cNvSpPr txBox="1">
            <a:spLocks noChangeArrowheads="1"/>
          </p:cNvSpPr>
          <p:nvPr/>
        </p:nvSpPr>
        <p:spPr bwMode="auto">
          <a:xfrm>
            <a:off x="2051050" y="5661025"/>
            <a:ext cx="936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 i="1"/>
              <a:t>Elisent</a:t>
            </a:r>
          </a:p>
        </p:txBody>
      </p:sp>
      <p:sp>
        <p:nvSpPr>
          <p:cNvPr id="3090" name="ZoneTexte 31"/>
          <p:cNvSpPr txBox="1">
            <a:spLocks noChangeArrowheads="1"/>
          </p:cNvSpPr>
          <p:nvPr/>
        </p:nvSpPr>
        <p:spPr bwMode="auto">
          <a:xfrm>
            <a:off x="4572000" y="5373688"/>
            <a:ext cx="936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 i="1"/>
              <a:t>Elit</a:t>
            </a:r>
          </a:p>
        </p:txBody>
      </p:sp>
      <p:sp>
        <p:nvSpPr>
          <p:cNvPr id="3091" name="ZoneTexte 32"/>
          <p:cNvSpPr txBox="1">
            <a:spLocks noChangeArrowheads="1"/>
          </p:cNvSpPr>
          <p:nvPr/>
        </p:nvSpPr>
        <p:spPr bwMode="auto">
          <a:xfrm>
            <a:off x="2195513" y="3213100"/>
            <a:ext cx="936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 i="1"/>
              <a:t>Elisent</a:t>
            </a:r>
          </a:p>
        </p:txBody>
      </p:sp>
      <p:sp>
        <p:nvSpPr>
          <p:cNvPr id="3092" name="ZoneTexte 33"/>
          <p:cNvSpPr txBox="1">
            <a:spLocks noChangeArrowheads="1"/>
          </p:cNvSpPr>
          <p:nvPr/>
        </p:nvSpPr>
        <p:spPr bwMode="auto">
          <a:xfrm>
            <a:off x="2987675" y="1916113"/>
            <a:ext cx="14398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 i="1"/>
              <a:t>Siège de droit</a:t>
            </a:r>
          </a:p>
        </p:txBody>
      </p:sp>
      <p:cxnSp>
        <p:nvCxnSpPr>
          <p:cNvPr id="35" name="Connecteur droit avec flèche 34"/>
          <p:cNvCxnSpPr/>
          <p:nvPr/>
        </p:nvCxnSpPr>
        <p:spPr>
          <a:xfrm>
            <a:off x="2843213" y="2349500"/>
            <a:ext cx="1657350" cy="0"/>
          </a:xfrm>
          <a:prstGeom prst="straightConnector1">
            <a:avLst/>
          </a:prstGeom>
          <a:ln w="508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2400" smtClean="0"/>
              <a:t/>
            </a:r>
            <a:br>
              <a:rPr lang="fr-FR" sz="2400" smtClean="0"/>
            </a:br>
            <a:r>
              <a:rPr lang="fr-FR" sz="2400" smtClean="0"/>
              <a:t>Dans l’Académie </a:t>
            </a:r>
            <a:br>
              <a:rPr lang="fr-FR" sz="2400" smtClean="0"/>
            </a:br>
            <a:r>
              <a:rPr lang="fr-FR" sz="2800" smtClean="0"/>
              <a:t>par le Conseil Académique à la Vie Lycéenne CAVL</a:t>
            </a:r>
            <a:r>
              <a:rPr lang="fr-FR" smtClean="0"/>
              <a:t/>
            </a:r>
            <a:br>
              <a:rPr lang="fr-FR" smtClean="0"/>
            </a:br>
            <a:endParaRPr lang="fr-FR" smtClean="0"/>
          </a:p>
        </p:txBody>
      </p:sp>
      <p:sp>
        <p:nvSpPr>
          <p:cNvPr id="4099" name="ZoneTexte 5"/>
          <p:cNvSpPr txBox="1">
            <a:spLocks noChangeArrowheads="1"/>
          </p:cNvSpPr>
          <p:nvPr/>
        </p:nvSpPr>
        <p:spPr bwMode="auto">
          <a:xfrm>
            <a:off x="395288" y="6021388"/>
            <a:ext cx="2592387" cy="369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/>
              <a:t>TOUS LES ELEVES</a:t>
            </a:r>
          </a:p>
        </p:txBody>
      </p:sp>
      <p:grpSp>
        <p:nvGrpSpPr>
          <p:cNvPr id="4100" name="Groupe 6"/>
          <p:cNvGrpSpPr>
            <a:grpSpLocks/>
          </p:cNvGrpSpPr>
          <p:nvPr/>
        </p:nvGrpSpPr>
        <p:grpSpPr bwMode="auto">
          <a:xfrm>
            <a:off x="1116013" y="4076700"/>
            <a:ext cx="1295400" cy="1512888"/>
            <a:chOff x="4067944" y="2780928"/>
            <a:chExt cx="1296144" cy="1512168"/>
          </a:xfrm>
        </p:grpSpPr>
        <p:sp>
          <p:nvSpPr>
            <p:cNvPr id="8" name="Ellipse 7"/>
            <p:cNvSpPr/>
            <p:nvPr/>
          </p:nvSpPr>
          <p:spPr>
            <a:xfrm>
              <a:off x="4067944" y="2780928"/>
              <a:ext cx="1296144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4112" name="ZoneTexte 8"/>
            <p:cNvSpPr txBox="1">
              <a:spLocks noChangeArrowheads="1"/>
            </p:cNvSpPr>
            <p:nvPr/>
          </p:nvSpPr>
          <p:spPr bwMode="auto">
            <a:xfrm>
              <a:off x="4139952" y="2924944"/>
              <a:ext cx="1152128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>
                  <a:solidFill>
                    <a:schemeClr val="bg1"/>
                  </a:solidFill>
                </a:rPr>
                <a:t>Les membres</a:t>
              </a:r>
            </a:p>
            <a:p>
              <a:pPr algn="ctr"/>
              <a:endParaRPr lang="fr-FR" sz="800">
                <a:solidFill>
                  <a:schemeClr val="bg1"/>
                </a:solidFill>
              </a:endParaRP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Du CVL</a:t>
              </a:r>
            </a:p>
            <a:p>
              <a:pPr algn="ctr"/>
              <a:endParaRPr lang="fr-FR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4101" name="Groupe 9"/>
          <p:cNvGrpSpPr>
            <a:grpSpLocks/>
          </p:cNvGrpSpPr>
          <p:nvPr/>
        </p:nvGrpSpPr>
        <p:grpSpPr bwMode="auto">
          <a:xfrm>
            <a:off x="827088" y="1557338"/>
            <a:ext cx="2016125" cy="2159000"/>
            <a:chOff x="3347864" y="2132856"/>
            <a:chExt cx="2016224" cy="2160240"/>
          </a:xfrm>
        </p:grpSpPr>
        <p:sp>
          <p:nvSpPr>
            <p:cNvPr id="11" name="Ellipse 10"/>
            <p:cNvSpPr/>
            <p:nvPr/>
          </p:nvSpPr>
          <p:spPr>
            <a:xfrm>
              <a:off x="3347864" y="2132856"/>
              <a:ext cx="2016224" cy="21602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4110" name="ZoneTexte 11"/>
            <p:cNvSpPr txBox="1">
              <a:spLocks noChangeArrowheads="1"/>
            </p:cNvSpPr>
            <p:nvPr/>
          </p:nvSpPr>
          <p:spPr bwMode="auto">
            <a:xfrm>
              <a:off x="3491880" y="2564904"/>
              <a:ext cx="1656184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>
                  <a:solidFill>
                    <a:schemeClr val="bg1"/>
                  </a:solidFill>
                </a:rPr>
                <a:t>Le CAVL</a:t>
              </a:r>
            </a:p>
            <a:p>
              <a:pPr algn="ctr"/>
              <a:r>
                <a:rPr lang="fr-FR">
                  <a:solidFill>
                    <a:schemeClr val="bg1"/>
                  </a:solidFill>
                </a:rPr>
                <a:t>20 élus lycéens parmi tous les élus CVL</a:t>
              </a:r>
            </a:p>
          </p:txBody>
        </p:sp>
      </p:grpSp>
      <p:cxnSp>
        <p:nvCxnSpPr>
          <p:cNvPr id="13" name="Connecteur droit avec flèche 12"/>
          <p:cNvCxnSpPr/>
          <p:nvPr/>
        </p:nvCxnSpPr>
        <p:spPr>
          <a:xfrm flipV="1">
            <a:off x="1763713" y="5516563"/>
            <a:ext cx="0" cy="504825"/>
          </a:xfrm>
          <a:prstGeom prst="straightConnector1">
            <a:avLst/>
          </a:prstGeom>
          <a:ln w="50800" cmpd="dbl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1763713" y="3716338"/>
            <a:ext cx="0" cy="360362"/>
          </a:xfrm>
          <a:prstGeom prst="straightConnector1">
            <a:avLst/>
          </a:prstGeom>
          <a:ln w="50800" cmpd="dbl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ZoneTexte 19"/>
          <p:cNvSpPr txBox="1">
            <a:spLocks noChangeArrowheads="1"/>
          </p:cNvSpPr>
          <p:nvPr/>
        </p:nvSpPr>
        <p:spPr bwMode="auto">
          <a:xfrm>
            <a:off x="1908175" y="3789363"/>
            <a:ext cx="9350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 i="1"/>
              <a:t>Elisent</a:t>
            </a:r>
          </a:p>
        </p:txBody>
      </p:sp>
      <p:sp>
        <p:nvSpPr>
          <p:cNvPr id="4105" name="ZoneTexte 20"/>
          <p:cNvSpPr txBox="1">
            <a:spLocks noChangeArrowheads="1"/>
          </p:cNvSpPr>
          <p:nvPr/>
        </p:nvSpPr>
        <p:spPr bwMode="auto">
          <a:xfrm>
            <a:off x="1908175" y="5732463"/>
            <a:ext cx="9350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 i="1"/>
              <a:t>Elisent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51520" y="1484784"/>
            <a:ext cx="461665" cy="208823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fr-FR" b="1" cap="all" dirty="0"/>
              <a:t>Académie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323528" y="4005064"/>
            <a:ext cx="461665" cy="172819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fr-FR" b="1" cap="all" dirty="0"/>
              <a:t>EPLE</a:t>
            </a:r>
          </a:p>
        </p:txBody>
      </p:sp>
      <p:sp>
        <p:nvSpPr>
          <p:cNvPr id="4108" name="ZoneTexte 23"/>
          <p:cNvSpPr txBox="1">
            <a:spLocks noChangeArrowheads="1"/>
          </p:cNvSpPr>
          <p:nvPr/>
        </p:nvSpPr>
        <p:spPr bwMode="auto">
          <a:xfrm>
            <a:off x="4284663" y="1916113"/>
            <a:ext cx="42481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fr-FR"/>
              <a:t>Le CAVL est l'échelon intermédiaire entre les CVL (Conseils de la vie lycéenne, dans tous les établissements) et le CNVL (Conseil national de la vie lycéenne, national). 20 élus lycéens y participent, dans chaque académie</a:t>
            </a:r>
          </a:p>
          <a:p>
            <a:pPr algn="just"/>
            <a:r>
              <a:rPr lang="fr-FR"/>
              <a:t>Le conseil académique de la vie lycéenne (CAVL) formule des avis sur les questions relatives à la vie scolaire et au travail scolaire des lycéens. </a:t>
            </a:r>
          </a:p>
          <a:p>
            <a:pPr algn="just"/>
            <a:r>
              <a:rPr lang="fr-FR"/>
              <a:t>Il est l'instance de dialogue entre les représentants lycéens et l'autorité académique : les élus lycéens peuvent être associés au programme de travail du CAVL.</a:t>
            </a:r>
          </a:p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685800" y="5445125"/>
            <a:ext cx="7772400" cy="71438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fr-FR" dirty="0"/>
          </a:p>
        </p:txBody>
      </p:sp>
      <p:sp>
        <p:nvSpPr>
          <p:cNvPr id="5123" name="Titr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772400" cy="3443288"/>
          </a:xfrm>
        </p:spPr>
        <p:txBody>
          <a:bodyPr/>
          <a:lstStyle/>
          <a:p>
            <a:r>
              <a:rPr lang="fr-FR" sz="6600" smtClean="0"/>
              <a:t>C V L</a:t>
            </a:r>
            <a:r>
              <a:rPr lang="fr-FR" sz="4800" smtClean="0"/>
              <a:t/>
            </a:r>
            <a:br>
              <a:rPr lang="fr-FR" sz="4800" smtClean="0"/>
            </a:br>
            <a:r>
              <a:rPr lang="fr-FR" sz="3100" smtClean="0"/>
              <a:t/>
            </a:r>
            <a:br>
              <a:rPr lang="fr-FR" sz="3100" smtClean="0"/>
            </a:br>
            <a:r>
              <a:rPr lang="fr-FR" sz="3100" smtClean="0"/>
              <a:t>Les Conseils des délégués pour la Vie Lycéenne</a:t>
            </a:r>
            <a:br>
              <a:rPr lang="fr-FR" sz="3100" smtClean="0"/>
            </a:br>
            <a:endParaRPr lang="fr-FR" sz="3100" smtClean="0"/>
          </a:p>
        </p:txBody>
      </p:sp>
      <p:sp>
        <p:nvSpPr>
          <p:cNvPr id="5" name="ZoneTexte 4"/>
          <p:cNvSpPr txBox="1"/>
          <p:nvPr/>
        </p:nvSpPr>
        <p:spPr>
          <a:xfrm>
            <a:off x="539750" y="692150"/>
            <a:ext cx="8353425" cy="1047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fr-FR" sz="3100" dirty="0">
                <a:latin typeface="+mn-lt"/>
              </a:rPr>
              <a:t>Mais intéressons nous aux élections d’aujourd’hui: l’élection des membres 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Attributions du CVL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CVL est obligatoirement consulté sur :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les principes généraux de l'organisation des études et du temps scolaire,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l'élaboration et la modification du projet d'établissement et du règlement intérieur,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les questions de restauration et d'internat,</a:t>
            </a:r>
          </a:p>
          <a:p>
            <a:pPr>
              <a:buFont typeface="Wingdings 3"/>
              <a:buChar char="a"/>
              <a:defRPr/>
            </a:pPr>
            <a:r>
              <a:rPr lang="fr-FR" dirty="0" smtClean="0"/>
              <a:t>les modalités générales d'organisation du travail personnel, de l'accompagnement personnalisé,</a:t>
            </a:r>
          </a:p>
          <a:p>
            <a:pPr>
              <a:buFont typeface="Arial" charset="0"/>
              <a:buNone/>
              <a:defRPr/>
            </a:pPr>
            <a:endParaRPr lang="fr-FR" dirty="0" smtClean="0"/>
          </a:p>
          <a:p>
            <a:pPr>
              <a:buFont typeface="Arial" charset="0"/>
              <a:buNone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CVL est obligatoirement consulté sur :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les dispositifs d'accompagnement des changements d'orientation, 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le soutien et l'aide aux élèves,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les échanges linguistiques et culturels en partenariat avec les établissement d'enseignement européens et étrangers, 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l'information liée à l'orientation, aux études scolaires et universitaires et aux carrières professionnelles,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CVL est obligatoirement consulté sur :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la santé, l'hygiène et la sécurité,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l'aménagement des espaces destinés à la vie lycéenne,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l'organisation des activités sportives, culturelles et périscolaires.</a:t>
            </a:r>
          </a:p>
          <a:p>
            <a:pPr>
              <a:buFont typeface="Arial" charset="0"/>
              <a:buNone/>
              <a:defRPr/>
            </a:pPr>
            <a:endParaRPr lang="fr-FR" dirty="0" smtClean="0"/>
          </a:p>
          <a:p>
            <a:pPr>
              <a:buFont typeface="Arial" charset="0"/>
              <a:buNone/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peut aussi faire des propositions sur :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la formation des représentants des élèves,</a:t>
            </a:r>
          </a:p>
          <a:p>
            <a:pPr>
              <a:buFont typeface="Arial" charset="0"/>
              <a:buNone/>
              <a:defRPr/>
            </a:pPr>
            <a:r>
              <a:rPr lang="fr-FR" dirty="0" smtClean="0">
                <a:sym typeface="Wingdings 3"/>
              </a:rPr>
              <a:t> </a:t>
            </a:r>
            <a:r>
              <a:rPr lang="fr-FR" dirty="0" smtClean="0"/>
              <a:t>les conditions d'utilisation des fonds lycéens.</a:t>
            </a:r>
          </a:p>
          <a:p>
            <a:pPr>
              <a:buFont typeface="Arial" charset="0"/>
              <a:buNone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Composition du CVL</a:t>
            </a:r>
          </a:p>
        </p:txBody>
      </p:sp>
      <p:pic>
        <p:nvPicPr>
          <p:cNvPr id="9219" name="Picture 3" descr="C:\Users\Chrystelle\AppData\Local\Microsoft\Windows\Temporary Internet Files\Content.IE5\J4VBTF70\MC90008896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1838" y="1268413"/>
            <a:ext cx="1027112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C:\Users\Chrystelle\AppData\Local\Microsoft\Windows\Temporary Internet Files\Content.IE5\J4VBTF70\MC90029757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5825" y="2328863"/>
            <a:ext cx="16097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ZoneTexte 10"/>
          <p:cNvSpPr txBox="1">
            <a:spLocks noChangeArrowheads="1"/>
          </p:cNvSpPr>
          <p:nvPr/>
        </p:nvSpPr>
        <p:spPr bwMode="auto">
          <a:xfrm>
            <a:off x="2843213" y="1268413"/>
            <a:ext cx="201612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u="sng"/>
              <a:t>1 Président</a:t>
            </a:r>
          </a:p>
          <a:p>
            <a:endParaRPr lang="fr-FR"/>
          </a:p>
          <a:p>
            <a:r>
              <a:rPr lang="fr-FR"/>
              <a:t>Le Chef d’établissement</a:t>
            </a:r>
          </a:p>
          <a:p>
            <a:endParaRPr lang="fr-FR"/>
          </a:p>
        </p:txBody>
      </p:sp>
      <p:sp>
        <p:nvSpPr>
          <p:cNvPr id="9222" name="ZoneTexte 11"/>
          <p:cNvSpPr txBox="1">
            <a:spLocks noChangeArrowheads="1"/>
          </p:cNvSpPr>
          <p:nvPr/>
        </p:nvSpPr>
        <p:spPr bwMode="auto">
          <a:xfrm>
            <a:off x="5219700" y="3933825"/>
            <a:ext cx="36734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/>
              <a:t>10 adultes</a:t>
            </a:r>
          </a:p>
          <a:p>
            <a:r>
              <a:rPr lang="fr-FR" sz="1400"/>
              <a:t>5 enseignants et/ou personnels d'éducation (CPE, surveillants)</a:t>
            </a:r>
          </a:p>
          <a:p>
            <a:r>
              <a:rPr lang="fr-FR" sz="1400"/>
              <a:t>3 personnels administratifs, sociaux et de santé, techniques, ouvriers et de service (ATOSS)</a:t>
            </a:r>
          </a:p>
          <a:p>
            <a:r>
              <a:rPr lang="fr-FR" sz="1400"/>
              <a:t>2 représentants des parents d'élèves</a:t>
            </a:r>
          </a:p>
          <a:p>
            <a:endParaRPr lang="fr-FR"/>
          </a:p>
        </p:txBody>
      </p:sp>
      <p:sp>
        <p:nvSpPr>
          <p:cNvPr id="9223" name="ZoneTexte 12"/>
          <p:cNvSpPr txBox="1">
            <a:spLocks noChangeArrowheads="1"/>
          </p:cNvSpPr>
          <p:nvPr/>
        </p:nvSpPr>
        <p:spPr bwMode="auto">
          <a:xfrm>
            <a:off x="395288" y="3789363"/>
            <a:ext cx="352901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  <a:p>
            <a:r>
              <a:rPr lang="fr-FR" b="1"/>
              <a:t>10 lycéens </a:t>
            </a:r>
            <a:r>
              <a:rPr lang="fr-FR"/>
              <a:t>élus pour deux ans, par l'ensemble des élèves de l'établissement, et renouvelés par moitié tous les ans. </a:t>
            </a:r>
          </a:p>
          <a:p>
            <a:endParaRPr lang="fr-FR"/>
          </a:p>
        </p:txBody>
      </p:sp>
      <p:sp>
        <p:nvSpPr>
          <p:cNvPr id="9224" name="ZoneTexte 13"/>
          <p:cNvSpPr txBox="1">
            <a:spLocks noChangeArrowheads="1"/>
          </p:cNvSpPr>
          <p:nvPr/>
        </p:nvSpPr>
        <p:spPr bwMode="auto">
          <a:xfrm>
            <a:off x="3924300" y="5732463"/>
            <a:ext cx="4751388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/>
              <a:t>Les adultes sont  là pour enrichir les débats: ils ne participent pas aux votes.</a:t>
            </a:r>
            <a:r>
              <a:rPr lang="fr-FR"/>
              <a:t/>
            </a:r>
            <a:br>
              <a:rPr lang="fr-FR"/>
            </a:br>
            <a:endParaRPr lang="fr-FR"/>
          </a:p>
        </p:txBody>
      </p:sp>
      <p:sp>
        <p:nvSpPr>
          <p:cNvPr id="15" name="Virage 14"/>
          <p:cNvSpPr/>
          <p:nvPr/>
        </p:nvSpPr>
        <p:spPr>
          <a:xfrm rot="10800000">
            <a:off x="8486775" y="5459413"/>
            <a:ext cx="360363" cy="6477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226" name="ZoneTexte 15"/>
          <p:cNvSpPr txBox="1">
            <a:spLocks noChangeArrowheads="1"/>
          </p:cNvSpPr>
          <p:nvPr/>
        </p:nvSpPr>
        <p:spPr bwMode="auto">
          <a:xfrm>
            <a:off x="611188" y="5661025"/>
            <a:ext cx="2881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/>
              <a:t>Dont un vice président élu</a:t>
            </a:r>
          </a:p>
        </p:txBody>
      </p:sp>
      <p:sp>
        <p:nvSpPr>
          <p:cNvPr id="17" name="Virage 16"/>
          <p:cNvSpPr/>
          <p:nvPr/>
        </p:nvSpPr>
        <p:spPr>
          <a:xfrm rot="10800000">
            <a:off x="2916238" y="5229225"/>
            <a:ext cx="360362" cy="6477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pic>
        <p:nvPicPr>
          <p:cNvPr id="9228" name="Image 17" descr="images eleve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2060575"/>
            <a:ext cx="167005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Le CVL se réunit:</a:t>
            </a:r>
          </a:p>
        </p:txBody>
      </p:sp>
      <p:sp>
        <p:nvSpPr>
          <p:cNvPr id="1024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fr-FR" smtClean="0"/>
              <a:t>Sur convocation du chef d’établissement</a:t>
            </a:r>
          </a:p>
          <a:p>
            <a:endParaRPr lang="fr-FR" smtClean="0"/>
          </a:p>
          <a:p>
            <a:pPr lvl="1" algn="just">
              <a:buFont typeface="Arial" charset="0"/>
              <a:buNone/>
            </a:pPr>
            <a:r>
              <a:rPr lang="fr-FR" sz="3200" smtClean="0"/>
              <a:t>Avant chaque CA </a:t>
            </a:r>
          </a:p>
          <a:p>
            <a:pPr lvl="1" algn="just">
              <a:buFont typeface="Arial" charset="0"/>
              <a:buNone/>
            </a:pPr>
            <a:r>
              <a:rPr lang="fr-FR" sz="3200" smtClean="0"/>
              <a:t>À la demande de la moitié des représentants des lycéens au sein dudit conseil</a:t>
            </a:r>
          </a:p>
          <a:p>
            <a:pPr algn="just">
              <a:buFont typeface="Arial" charset="0"/>
              <a:buNone/>
            </a:pPr>
            <a:endParaRPr lang="fr-FR" smtClean="0"/>
          </a:p>
          <a:p>
            <a:pPr algn="just">
              <a:buFont typeface="Arial" charset="0"/>
              <a:buNone/>
            </a:pPr>
            <a:r>
              <a:rPr lang="fr-FR" smtClean="0">
                <a:sym typeface="Wingdings 3" pitchFamily="18" charset="2"/>
              </a:rPr>
              <a:t></a:t>
            </a:r>
            <a:r>
              <a:rPr lang="fr-FR" smtClean="0"/>
              <a:t>Le CVL ne peut siéger valablement que si la majorité des lycéens est présente</a:t>
            </a:r>
            <a:endParaRPr lang="fr-FR" sz="4000" smtClean="0"/>
          </a:p>
          <a:p>
            <a:pPr>
              <a:buFont typeface="Arial" charset="0"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Au conseil d’administration</a:t>
            </a:r>
          </a:p>
        </p:txBody>
      </p:sp>
      <p:sp>
        <p:nvSpPr>
          <p:cNvPr id="1126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1" algn="just">
              <a:buFont typeface="Arial" charset="0"/>
              <a:buNone/>
            </a:pPr>
            <a:r>
              <a:rPr lang="fr-FR" smtClean="0">
                <a:sym typeface="Wingdings 3" pitchFamily="18" charset="2"/>
              </a:rPr>
              <a:t>L</a:t>
            </a:r>
            <a:r>
              <a:rPr lang="fr-FR" smtClean="0"/>
              <a:t>es représentants lycéens du CVL élisent parmi eux un représentant titulaire (vice president) et un suppléant au conseil d'administration de l'établissement</a:t>
            </a:r>
          </a:p>
          <a:p>
            <a:pPr algn="just">
              <a:buFont typeface="Arial" charset="0"/>
              <a:buNone/>
            </a:pPr>
            <a:r>
              <a:rPr lang="fr-FR" sz="2800" smtClean="0">
                <a:sym typeface="Wingdings 3" pitchFamily="18" charset="2"/>
              </a:rPr>
              <a:t></a:t>
            </a:r>
            <a:r>
              <a:rPr lang="fr-FR" sz="2800" smtClean="0"/>
              <a:t>Le titulaire présente les avis, propositions et compte-rendus de séance du CVL au conseil d'administration. Ils sont alors inscrits à l'ordre du jour et peuvent être affichés. Il assure aussi les fonctions de vice-président du CVL, au côté du chef d'établissement</a:t>
            </a:r>
          </a:p>
          <a:p>
            <a:pPr>
              <a:buFont typeface="Arial" charset="0"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Etre élu CVL c’est donc:</a:t>
            </a:r>
          </a:p>
        </p:txBody>
      </p:sp>
      <p:sp>
        <p:nvSpPr>
          <p:cNvPr id="1229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000" smtClean="0"/>
              <a:t>Consulter les lycéens et prendre en compte leurs demandes pour améliorer le cadre de vie,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1600" smtClean="0"/>
          </a:p>
          <a:p>
            <a:pPr eaLnBrk="1" hangingPunct="1">
              <a:lnSpc>
                <a:spcPct val="90000"/>
              </a:lnSpc>
            </a:pPr>
            <a:r>
              <a:rPr lang="fr-FR" sz="2000" smtClean="0"/>
              <a:t> informer et Communiquer avec les autres élèves par le biais d’un journal, d’un site, d’un blog, de l’affichage…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1600" smtClean="0"/>
          </a:p>
          <a:p>
            <a:pPr eaLnBrk="1" hangingPunct="1">
              <a:lnSpc>
                <a:spcPct val="90000"/>
              </a:lnSpc>
            </a:pPr>
            <a:r>
              <a:rPr lang="fr-FR" sz="2000" smtClean="0"/>
              <a:t>Formuler des propositions sur la vie du lycée en matière d’organisation sportives, culturelles, d’engagements humanitaires, restauration, internat, santé, aménagement d’espaces, orientation, dispositifs d’accompagnement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1600" smtClean="0"/>
          </a:p>
          <a:p>
            <a:pPr eaLnBrk="1" hangingPunct="1">
              <a:lnSpc>
                <a:spcPct val="90000"/>
              </a:lnSpc>
            </a:pPr>
            <a:r>
              <a:rPr lang="fr-FR" sz="2000" smtClean="0"/>
              <a:t>Créer du lien entre les instances (CVL-CAVL-CNVL, CA, CESC) et les associations (MDL ou autres partenaires)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1600" smtClean="0"/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fr-FR" sz="2000" b="1" i="1" smtClean="0">
                <a:sym typeface="Wingdings" pitchFamily="2" charset="2"/>
              </a:rPr>
              <a:t></a:t>
            </a:r>
            <a:r>
              <a:rPr lang="fr-FR" sz="2000" b="1" i="1" smtClean="0"/>
              <a:t>A vous de faire preuve d’imagination…</a:t>
            </a:r>
            <a:r>
              <a:rPr lang="fr-FR" sz="2000" b="1" i="1" smtClean="0">
                <a:sym typeface="Wingdings" pitchFamily="2" charset="2"/>
              </a:rPr>
              <a:t></a:t>
            </a:r>
            <a:endParaRPr lang="fr-FR" sz="2000" b="1" i="1" smtClean="0"/>
          </a:p>
          <a:p>
            <a:pPr>
              <a:buFont typeface="Arial" charset="0"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C’est aussi s’engager</a:t>
            </a:r>
          </a:p>
        </p:txBody>
      </p:sp>
      <p:sp>
        <p:nvSpPr>
          <p:cNvPr id="1331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fr-FR" smtClean="0">
                <a:sym typeface="Wingdings 3" pitchFamily="18" charset="2"/>
              </a:rPr>
              <a:t></a:t>
            </a:r>
            <a:r>
              <a:rPr lang="fr-FR" smtClean="0"/>
              <a:t>Auprès des lycéens</a:t>
            </a:r>
          </a:p>
          <a:p>
            <a:pPr lvl="1" eaLnBrk="1" hangingPunct="1"/>
            <a:r>
              <a:rPr lang="fr-FR" sz="1800" smtClean="0"/>
              <a:t>Être disponible et à l’écoute,</a:t>
            </a:r>
          </a:p>
          <a:p>
            <a:pPr lvl="1" eaLnBrk="1" hangingPunct="1"/>
            <a:r>
              <a:rPr lang="fr-FR" sz="1800" smtClean="0"/>
              <a:t>Communiquer sur les actions et propositions du CVL,</a:t>
            </a:r>
          </a:p>
          <a:p>
            <a:pPr lvl="1" eaLnBrk="1" hangingPunct="1"/>
            <a:r>
              <a:rPr lang="fr-FR" sz="1800" smtClean="0"/>
              <a:t>Accepter de prendre du temps sur son temps personnel,</a:t>
            </a:r>
          </a:p>
          <a:p>
            <a:pPr lvl="1" eaLnBrk="1" hangingPunct="1"/>
            <a:r>
              <a:rPr lang="fr-FR" sz="1800" smtClean="0"/>
              <a:t>Prendre des initiatives.</a:t>
            </a:r>
          </a:p>
          <a:p>
            <a:pPr lvl="1" eaLnBrk="1" hangingPunct="1">
              <a:buFontTx/>
              <a:buNone/>
            </a:pPr>
            <a:endParaRPr lang="fr-FR" sz="1800" smtClean="0"/>
          </a:p>
          <a:p>
            <a:pPr eaLnBrk="1" hangingPunct="1">
              <a:buFont typeface="Arial" charset="0"/>
              <a:buNone/>
            </a:pPr>
            <a:r>
              <a:rPr lang="fr-FR" smtClean="0">
                <a:sym typeface="Wingdings 3" pitchFamily="18" charset="2"/>
              </a:rPr>
              <a:t></a:t>
            </a:r>
            <a:r>
              <a:rPr lang="fr-FR" smtClean="0"/>
              <a:t>Lors des réunions:</a:t>
            </a:r>
          </a:p>
          <a:p>
            <a:pPr lvl="1" eaLnBrk="1" hangingPunct="1"/>
            <a:r>
              <a:rPr lang="fr-FR" sz="1800" smtClean="0"/>
              <a:t>Être présent, ou faire le lien avec son suppléant pour qu’il prenne le relais,</a:t>
            </a:r>
          </a:p>
          <a:p>
            <a:pPr lvl="1" eaLnBrk="1" hangingPunct="1"/>
            <a:r>
              <a:rPr lang="fr-FR" sz="1800" smtClean="0"/>
              <a:t>Proposer et s’impliquer dans les projets, participer activement,</a:t>
            </a:r>
          </a:p>
          <a:p>
            <a:pPr lvl="1" eaLnBrk="1" hangingPunct="1"/>
            <a:r>
              <a:rPr lang="fr-FR" sz="1800" smtClean="0"/>
              <a:t>Réfléchir ensemble,</a:t>
            </a:r>
          </a:p>
          <a:p>
            <a:pPr lvl="1" eaLnBrk="1" hangingPunct="1"/>
            <a:r>
              <a:rPr lang="fr-FR" sz="1800" smtClean="0"/>
              <a:t>Représenter fidèlement les lycéens.</a:t>
            </a:r>
          </a:p>
          <a:p>
            <a:pPr>
              <a:buFont typeface="Arial" charset="0"/>
              <a:buNone/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Passons à l’acte…</a:t>
            </a:r>
          </a:p>
        </p:txBody>
      </p:sp>
      <p:sp>
        <p:nvSpPr>
          <p:cNvPr id="1229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fr-FR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VOTONS</a:t>
            </a:r>
          </a:p>
          <a:p>
            <a:pPr>
              <a:buFont typeface="Arial" charset="0"/>
              <a:buNone/>
              <a:defRPr/>
            </a:pPr>
            <a:endParaRPr lang="fr-FR" sz="4000" dirty="0" smtClean="0"/>
          </a:p>
        </p:txBody>
      </p:sp>
      <p:pic>
        <p:nvPicPr>
          <p:cNvPr id="14340" name="Image 3" descr="isoloir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3429000"/>
            <a:ext cx="1871663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Image 4" descr="urn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3429000"/>
            <a:ext cx="2303462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968</TotalTime>
  <Words>846</Words>
  <Application>Microsoft Office PowerPoint</Application>
  <PresentationFormat>Affichage à l'écran (4:3)</PresentationFormat>
  <Paragraphs>109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Wingdings 3</vt:lpstr>
      <vt:lpstr>Wingdings</vt:lpstr>
      <vt:lpstr>Thème Office</vt:lpstr>
      <vt:lpstr>Vie Lycéenne</vt:lpstr>
      <vt:lpstr>Dans l’EPLE, Etablissement Public Local d’Enseignement c’est-à-dire ton Lycée.  Par le Conseil des délégués pour la Vie Lycéenne  CVL </vt:lpstr>
      <vt:lpstr> Dans l’Académie  par le Conseil Académique à la Vie Lycéenne CAVL </vt:lpstr>
      <vt:lpstr>C V L  Les Conseils des délégués pour la Vie Lycéenne </vt:lpstr>
      <vt:lpstr>Attributions du CVL</vt:lpstr>
      <vt:lpstr>Diapositive 6</vt:lpstr>
      <vt:lpstr>Diapositive 7</vt:lpstr>
      <vt:lpstr>Composition du CVL</vt:lpstr>
      <vt:lpstr>Le CVL se réunit:</vt:lpstr>
      <vt:lpstr>Au conseil d’administration</vt:lpstr>
      <vt:lpstr>Etre élu CVL c’est donc:</vt:lpstr>
      <vt:lpstr>C’est aussi s’engager</vt:lpstr>
      <vt:lpstr>Passons à l’acte…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élections professionnelles du 13 au 20 octobre 2011</dc:title>
  <dc:creator>RECTORAT</dc:creator>
  <cp:lastModifiedBy>viesco</cp:lastModifiedBy>
  <cp:revision>91</cp:revision>
  <dcterms:created xsi:type="dcterms:W3CDTF">2011-09-26T19:10:53Z</dcterms:created>
  <dcterms:modified xsi:type="dcterms:W3CDTF">2015-09-22T18:00:41Z</dcterms:modified>
</cp:coreProperties>
</file>