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5" r:id="rId10"/>
    <p:sldId id="266" r:id="rId11"/>
    <p:sldId id="264" r:id="rId12"/>
    <p:sldId id="267" r:id="rId13"/>
    <p:sldId id="268" r:id="rId14"/>
    <p:sldId id="269" r:id="rId15"/>
    <p:sldId id="270" r:id="rId16"/>
    <p:sldId id="273" r:id="rId17"/>
    <p:sldId id="271" r:id="rId18"/>
    <p:sldId id="272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09155-E986-46EC-AE8B-D78337E223D2}" type="datetimeFigureOut">
              <a:rPr lang="fr-FR" smtClean="0"/>
              <a:pPr/>
              <a:t>07/11/2016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6F985-F3AD-4A2B-AD78-69B812A40B0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533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isocè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3E4EDA51-528F-408D-BE47-71EF575E3FDF}" type="datetime1">
              <a:rPr lang="fr-FR" smtClean="0"/>
              <a:pPr/>
              <a:t>07/11/2016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CF254034-5567-41E6-B485-52FCEB90A8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F09FBB1-B455-408B-BFE9-1CE56AF819C7}" type="datetime1">
              <a:rPr lang="fr-FR" smtClean="0"/>
              <a:pPr/>
              <a:t>07/11/2016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iangle isocè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9EF8277-3613-4B76-8AC9-F56C71457891}" type="datetime1">
              <a:rPr lang="fr-FR" smtClean="0"/>
              <a:pPr/>
              <a:t>07/11/2016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CF254034-5567-41E6-B485-52FCEB90A881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1" name="Connecteur droit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D368C18-94B8-4708-90F1-88B89F621A3D}" type="datetime1">
              <a:rPr lang="fr-FR" smtClean="0"/>
              <a:pPr/>
              <a:t>07/11/2016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F254034-5567-41E6-B485-52FCEB90A8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80EAA30-810D-4398-8527-539D5D1BF24C}" type="datetime1">
              <a:rPr lang="fr-FR" smtClean="0"/>
              <a:pPr/>
              <a:t>07/11/2016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CF254034-5567-41E6-B485-52FCEB90A8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7CB3D-D0EC-475B-B721-C83F9060A038}" type="datetime1">
              <a:rPr lang="fr-FR" smtClean="0"/>
              <a:pPr/>
              <a:t>07/11/2016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6EC0979-D35B-4999-9850-1300EACD2F86}" type="datetime1">
              <a:rPr lang="fr-FR" smtClean="0"/>
              <a:pPr/>
              <a:t>07/11/2016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F254034-5567-41E6-B485-52FCEB90A8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B33FEDE-EE18-48C7-ABB4-FF2160DE0ECB}" type="datetime1">
              <a:rPr lang="fr-FR" smtClean="0"/>
              <a:pPr/>
              <a:t>07/11/2016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F254034-5567-41E6-B485-52FCEB90A8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3C495BEF-49C3-4269-B29F-B1C96C5B44ED}" type="datetime1">
              <a:rPr lang="fr-FR" smtClean="0"/>
              <a:pPr/>
              <a:t>07/11/2016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CF254034-5567-41E6-B485-52FCEB90A8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D7EB6-94BC-4804-BAE5-265DD7334EF0}" type="datetime1">
              <a:rPr lang="fr-FR" smtClean="0"/>
              <a:pPr/>
              <a:t>07/11/2016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CCCE6-7D86-46E4-9516-7F9C96665EAC}" type="datetime1">
              <a:rPr lang="fr-FR" smtClean="0"/>
              <a:pPr/>
              <a:t>07/11/2016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Connecteur droit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3A27B0B-2718-4572-8482-9994B9871A88}" type="datetime1">
              <a:rPr lang="fr-FR" smtClean="0"/>
              <a:pPr/>
              <a:t>07/11/2016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F254034-5567-41E6-B485-52FCEB90A8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hf hdr="0" dt="0"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Nirmala\Documents\LYC&#233;E\2016-2017\Moulin_Val_d'Or\Vocal%20001.m4a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Nirmala\Documents\LYC&#233;E\2016-2017\Moulin_Val_d'Or\Vocal%20002.m4a" TargetMode="Externa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Nirmala\Documents\LYC&#233;E\2016-2017\Moulin_Val_d'Or\Vocal%20001.m4a" TargetMode="External"/><Relationship Id="rId6" Type="http://schemas.openxmlformats.org/officeDocument/2006/relationships/image" Target="../media/image65.pn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latin typeface="Bell MT" pitchFamily="18" charset="0"/>
              </a:rPr>
              <a:t>Le Moulin du Val d’Or</a:t>
            </a:r>
            <a:br>
              <a:rPr lang="fr-FR" dirty="0" smtClean="0">
                <a:latin typeface="Bell MT" pitchFamily="18" charset="0"/>
              </a:rPr>
            </a:br>
            <a:r>
              <a:rPr lang="fr-FR" dirty="0" smtClean="0">
                <a:latin typeface="Bell MT" pitchFamily="18" charset="0"/>
              </a:rPr>
              <a:t>Sainte-Anne</a:t>
            </a:r>
            <a:endParaRPr lang="fr-FR" dirty="0">
              <a:latin typeface="Bell MT" pitchFamily="18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2852936"/>
            <a:ext cx="8712968" cy="2976736"/>
          </a:xfrm>
        </p:spPr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Bell MT" pitchFamily="18" charset="0"/>
              </a:rPr>
              <a:t>Visite pédagogique</a:t>
            </a:r>
          </a:p>
          <a:p>
            <a:r>
              <a:rPr lang="fr-FR" dirty="0" smtClean="0">
                <a:solidFill>
                  <a:schemeClr val="bg1"/>
                </a:solidFill>
                <a:latin typeface="Bell MT" pitchFamily="18" charset="0"/>
              </a:rPr>
              <a:t>Vendredi 04 novembre 2016</a:t>
            </a:r>
          </a:p>
          <a:p>
            <a:r>
              <a:rPr lang="fr-FR" dirty="0" smtClean="0">
                <a:solidFill>
                  <a:schemeClr val="bg1"/>
                </a:solidFill>
                <a:latin typeface="Bell MT" pitchFamily="18" charset="0"/>
              </a:rPr>
              <a:t>1</a:t>
            </a:r>
            <a:r>
              <a:rPr lang="fr-FR" baseline="30000" dirty="0" smtClean="0">
                <a:solidFill>
                  <a:schemeClr val="bg1"/>
                </a:solidFill>
                <a:latin typeface="Bell MT" pitchFamily="18" charset="0"/>
              </a:rPr>
              <a:t>ère</a:t>
            </a:r>
            <a:r>
              <a:rPr lang="fr-FR" dirty="0" smtClean="0">
                <a:solidFill>
                  <a:schemeClr val="bg1"/>
                </a:solidFill>
                <a:latin typeface="Bell MT" pitchFamily="18" charset="0"/>
              </a:rPr>
              <a:t> année et 2ème année C.A.P. Charpente</a:t>
            </a:r>
          </a:p>
          <a:p>
            <a:r>
              <a:rPr lang="fr-FR" dirty="0" smtClean="0">
                <a:solidFill>
                  <a:schemeClr val="bg1"/>
                </a:solidFill>
                <a:latin typeface="Bell MT" pitchFamily="18" charset="0"/>
              </a:rPr>
              <a:t>Accompagnateurs:</a:t>
            </a:r>
          </a:p>
          <a:p>
            <a:r>
              <a:rPr lang="fr-FR" dirty="0" smtClean="0">
                <a:solidFill>
                  <a:schemeClr val="bg1"/>
                </a:solidFill>
                <a:latin typeface="Bell MT" pitchFamily="18" charset="0"/>
              </a:rPr>
              <a:t>Mme. Dévasénarâdjounayagar (Arts Appliqués)</a:t>
            </a:r>
          </a:p>
          <a:p>
            <a:r>
              <a:rPr lang="fr-FR" dirty="0" smtClean="0">
                <a:solidFill>
                  <a:schemeClr val="bg1"/>
                </a:solidFill>
                <a:latin typeface="Bell MT" pitchFamily="18" charset="0"/>
              </a:rPr>
              <a:t>M. Hérault (Atelier Bois)</a:t>
            </a:r>
          </a:p>
          <a:p>
            <a:r>
              <a:rPr lang="fr-FR" dirty="0" smtClean="0">
                <a:solidFill>
                  <a:schemeClr val="bg1"/>
                </a:solidFill>
                <a:latin typeface="Bell MT" pitchFamily="18" charset="0"/>
              </a:rPr>
              <a:t>M. Joseph-reinette, (atelier Bois)</a:t>
            </a:r>
            <a:endParaRPr lang="fr-FR" dirty="0">
              <a:solidFill>
                <a:schemeClr val="bg1"/>
              </a:solidFill>
              <a:latin typeface="Bell MT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pic>
        <p:nvPicPr>
          <p:cNvPr id="6" name="Ti Emile Mabel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47664" y="105273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7544" y="332656"/>
            <a:ext cx="8352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Bell MT" pitchFamily="18" charset="0"/>
              </a:rPr>
              <a:t>Visite d’un monument inscrit sur la liste des Monuments historiques. </a:t>
            </a:r>
          </a:p>
          <a:p>
            <a:pPr algn="ctr"/>
            <a:r>
              <a:rPr lang="fr-FR" sz="2000" dirty="0" smtClean="0">
                <a:latin typeface="Bell MT" pitchFamily="18" charset="0"/>
              </a:rPr>
              <a:t>Plongée au cœur de notre Histoire</a:t>
            </a:r>
          </a:p>
          <a:p>
            <a:pPr algn="ctr"/>
            <a:r>
              <a:rPr lang="fr-FR" sz="2000" dirty="0" smtClean="0">
                <a:latin typeface="Bell MT" pitchFamily="18" charset="0"/>
              </a:rPr>
              <a:t>Patrimoine et Culture de la Martinique</a:t>
            </a:r>
            <a:endParaRPr lang="fr-FR" sz="2000" dirty="0">
              <a:latin typeface="Bell MT" pitchFamily="18" charset="0"/>
            </a:endParaRPr>
          </a:p>
        </p:txBody>
      </p:sp>
      <p:pic>
        <p:nvPicPr>
          <p:cNvPr id="1026" name="Picture 2" descr="C:\Users\Nirmala\Documents\LYCéE\2016-2017\Moulin_Val_d'Or\PB04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484784"/>
            <a:ext cx="5504160" cy="4128120"/>
          </a:xfrm>
          <a:prstGeom prst="rect">
            <a:avLst/>
          </a:prstGeom>
          <a:noFill/>
        </p:spPr>
      </p:pic>
      <p:pic>
        <p:nvPicPr>
          <p:cNvPr id="1027" name="Picture 3" descr="C:\Users\Nirmala\Documents\LYCéE\2016-2017\Moulin_Val_d'Or\PB0400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4149080"/>
            <a:ext cx="3295915" cy="2471936"/>
          </a:xfrm>
          <a:prstGeom prst="rect">
            <a:avLst/>
          </a:prstGeom>
          <a:noFill/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pic>
        <p:nvPicPr>
          <p:cNvPr id="7" name="Vocal 001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7740352" y="1556792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irmala\Documents\LYCéE\2016-2017\Moulin_Val_d'Or\PB04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3703960" cy="2777970"/>
          </a:xfrm>
          <a:prstGeom prst="rect">
            <a:avLst/>
          </a:prstGeom>
          <a:noFill/>
        </p:spPr>
      </p:pic>
      <p:pic>
        <p:nvPicPr>
          <p:cNvPr id="2051" name="Picture 3" descr="C:\Users\Nirmala\Documents\LYCéE\2016-2017\Moulin_Val_d'Or\PB04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81000"/>
            <a:ext cx="3991992" cy="2993994"/>
          </a:xfrm>
          <a:prstGeom prst="rect">
            <a:avLst/>
          </a:prstGeom>
          <a:noFill/>
        </p:spPr>
      </p:pic>
      <p:pic>
        <p:nvPicPr>
          <p:cNvPr id="2052" name="Picture 4" descr="C:\Users\Nirmala\Documents\LYCéE\2016-2017\Moulin_Val_d'Or\PB040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429000"/>
            <a:ext cx="3871979" cy="2903984"/>
          </a:xfrm>
          <a:prstGeom prst="rect">
            <a:avLst/>
          </a:prstGeom>
          <a:noFill/>
        </p:spPr>
      </p:pic>
      <p:pic>
        <p:nvPicPr>
          <p:cNvPr id="2053" name="Picture 5" descr="C:\Users\Nirmala\Documents\LYCéE\2016-2017\Moulin_Val_d'Or\PB0400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4926525" y="3866563"/>
            <a:ext cx="2924442" cy="2193332"/>
          </a:xfrm>
          <a:prstGeom prst="rect">
            <a:avLst/>
          </a:prstGeom>
          <a:noFill/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Nirmala\Documents\LYCéE\2016-2017\Moulin_Val_d'Or\PB040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429000"/>
            <a:ext cx="3391925" cy="2543944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251520" y="188640"/>
            <a:ext cx="54726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Bell MT" pitchFamily="18" charset="0"/>
              </a:rPr>
              <a:t>Un peu d’histoire</a:t>
            </a:r>
          </a:p>
          <a:p>
            <a:r>
              <a:rPr lang="fr-FR" sz="2000" dirty="0" smtClean="0">
                <a:latin typeface="Bell MT" pitchFamily="18" charset="0"/>
              </a:rPr>
              <a:t>Notre guide, Monsieur Georges Crétinoir, nous rappelle nos origines et notre particularité: un sacré mélange de sangs!</a:t>
            </a:r>
          </a:p>
          <a:p>
            <a:r>
              <a:rPr lang="fr-FR" sz="2000" dirty="0" smtClean="0">
                <a:latin typeface="Bell MT" pitchFamily="18" charset="0"/>
              </a:rPr>
              <a:t>De la colonisation à nos jours, en passant par la période  des « Engagés ».</a:t>
            </a:r>
            <a:endParaRPr lang="fr-FR" sz="2000" dirty="0">
              <a:latin typeface="Bell MT" pitchFamily="18" charset="0"/>
            </a:endParaRPr>
          </a:p>
        </p:txBody>
      </p:sp>
      <p:pic>
        <p:nvPicPr>
          <p:cNvPr id="3075" name="Picture 3" descr="C:\Users\Nirmala\Documents\LYCéE\2016-2017\Moulin_Val_d'Or\PB040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988840"/>
            <a:ext cx="4736075" cy="3552056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4067944" y="5589240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Bell MT" pitchFamily="18" charset="0"/>
              </a:rPr>
              <a:t>Des élèves attentifs, un auditoire conquis. L’aventure est tragique et belle…</a:t>
            </a:r>
            <a:endParaRPr lang="fr-FR" dirty="0">
              <a:latin typeface="Bell MT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Nirmala\Documents\LYCéE\2016-2017\Moulin_Val_d'Or\PB040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4544053" cy="3408040"/>
          </a:xfrm>
          <a:prstGeom prst="rect">
            <a:avLst/>
          </a:prstGeom>
          <a:noFill/>
        </p:spPr>
      </p:pic>
      <p:pic>
        <p:nvPicPr>
          <p:cNvPr id="5123" name="Picture 3" descr="C:\Users\Nirmala\Documents\LYCéE\2016-2017\Moulin_Val_d'Or\PB040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708920"/>
            <a:ext cx="4239568" cy="3179676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611560" y="4293096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Bell MT" pitchFamily="18" charset="0"/>
              </a:rPr>
              <a:t>Messieurs les professeurs  sont aussi captivés que les élèves!</a:t>
            </a:r>
            <a:endParaRPr lang="fr-FR" sz="2400" dirty="0">
              <a:latin typeface="Bell MT" pitchFamily="18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irmala\Documents\LYCéE\2016-2017\Moulin_Val_d'Or\PB040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80999"/>
            <a:ext cx="8240463" cy="6180347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611560" y="4869160"/>
            <a:ext cx="5040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bg1"/>
                </a:solidFill>
                <a:latin typeface="Bell MT" pitchFamily="18" charset="0"/>
              </a:rPr>
              <a:t>Les deux mulets, qui nous feront une démonstration tout à l’heure, sont nourris et nous attendent pour leur préparation.</a:t>
            </a:r>
            <a:endParaRPr lang="fr-FR" sz="2400" dirty="0">
              <a:solidFill>
                <a:schemeClr val="bg1"/>
              </a:solidFill>
              <a:latin typeface="Bell MT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Nirmala\Documents\LYCéE\2016-2017\Moulin_Val_d'Or\PB040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97514" y="3771038"/>
            <a:ext cx="3312368" cy="2484276"/>
          </a:xfrm>
          <a:prstGeom prst="rect">
            <a:avLst/>
          </a:prstGeom>
          <a:noFill/>
        </p:spPr>
      </p:pic>
      <p:pic>
        <p:nvPicPr>
          <p:cNvPr id="6148" name="Picture 4" descr="C:\Users\Nirmala\Documents\LYCéE\2016-2017\Moulin_Val_d'Or\PB040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4704523" cy="3528392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5004048" y="404664"/>
            <a:ext cx="3960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Bell MT" pitchFamily="18" charset="0"/>
              </a:rPr>
              <a:t>Nous allons aider à la préparation des mulets, qui sont des acteurs de la coupe et du transport de la canne, au même titre que le coupeur et que l’amarreuse ! (un couple très synchrone!)</a:t>
            </a:r>
            <a:endParaRPr lang="fr-FR" sz="2000" dirty="0">
              <a:latin typeface="Bell MT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073863" y="5672593"/>
            <a:ext cx="583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latin typeface="Bell MT" pitchFamily="18" charset="0"/>
              </a:rPr>
              <a:t>Monsieur Béroard, guide conférencier, continue la visite, en nous expliquant les différentes étapes de travail.</a:t>
            </a:r>
          </a:p>
          <a:p>
            <a:pPr algn="r"/>
            <a:r>
              <a:rPr lang="fr-FR" dirty="0" smtClean="0">
                <a:latin typeface="Bell MT" pitchFamily="18" charset="0"/>
              </a:rPr>
              <a:t>Les élèves sont mis à contribution!</a:t>
            </a:r>
            <a:endParaRPr lang="fr-FR" dirty="0">
              <a:latin typeface="Bell MT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2780928"/>
            <a:ext cx="3983765" cy="2987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Nirmala\Documents\LYCéE\2016-2017\Moulin_Val_d'Or\PB040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46451" y="2054763"/>
            <a:ext cx="5135893" cy="3851920"/>
          </a:xfrm>
          <a:prstGeom prst="rect">
            <a:avLst/>
          </a:prstGeom>
          <a:noFill/>
        </p:spPr>
      </p:pic>
      <p:pic>
        <p:nvPicPr>
          <p:cNvPr id="4" name="Picture 3" descr="C:\Users\Nirmala\Documents\LYCéE\2016-2017\Moulin_Val_d'Or\PB040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573016"/>
            <a:ext cx="3960440" cy="2970330"/>
          </a:xfrm>
          <a:prstGeom prst="rect">
            <a:avLst/>
          </a:prstGeom>
          <a:noFill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31972" y="260648"/>
            <a:ext cx="3840427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Nirmala\Documents\LYCéE\2016-2017\Moulin_Val_d'Or\PB0400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645024"/>
            <a:ext cx="3967989" cy="2975992"/>
          </a:xfrm>
          <a:prstGeom prst="rect">
            <a:avLst/>
          </a:prstGeom>
          <a:noFill/>
        </p:spPr>
      </p:pic>
      <p:pic>
        <p:nvPicPr>
          <p:cNvPr id="9219" name="Picture 3" descr="C:\Users\Nirmala\Documents\LYCéE\2016-2017\Moulin_Val_d'Or\PB0400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260648"/>
            <a:ext cx="4256021" cy="3192016"/>
          </a:xfrm>
          <a:prstGeom prst="rect">
            <a:avLst/>
          </a:prstGeom>
          <a:noFill/>
        </p:spPr>
      </p:pic>
      <p:pic>
        <p:nvPicPr>
          <p:cNvPr id="9220" name="Picture 4" descr="C:\Users\Nirmala\Documents\LYCéE\2016-2017\Moulin_Val_d'Or\PB0400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-146834" y="875026"/>
            <a:ext cx="4338960" cy="3254220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323528" y="4869160"/>
            <a:ext cx="40324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Bell MT" pitchFamily="18" charset="0"/>
              </a:rPr>
              <a:t>La canne est coupé, « désherbée », tranchée.</a:t>
            </a:r>
          </a:p>
          <a:p>
            <a:r>
              <a:rPr lang="fr-FR" sz="2000" dirty="0" smtClean="0">
                <a:latin typeface="Bell MT" pitchFamily="18" charset="0"/>
              </a:rPr>
              <a:t>ZIP! ZAP!  </a:t>
            </a:r>
            <a:r>
              <a:rPr lang="fr-FR" sz="2000" dirty="0" err="1" smtClean="0">
                <a:latin typeface="Bell MT" pitchFamily="18" charset="0"/>
              </a:rPr>
              <a:t>Wabap</a:t>
            </a:r>
            <a:r>
              <a:rPr lang="fr-FR" sz="2000" dirty="0" smtClean="0">
                <a:latin typeface="Bell MT" pitchFamily="18" charset="0"/>
              </a:rPr>
              <a:t>’!</a:t>
            </a:r>
          </a:p>
          <a:p>
            <a:r>
              <a:rPr lang="fr-FR" sz="2000" dirty="0" smtClean="0">
                <a:latin typeface="Bell MT" pitchFamily="18" charset="0"/>
              </a:rPr>
              <a:t>Un véritable travail à la chaîne pour le coupeur de canne.</a:t>
            </a:r>
            <a:endParaRPr lang="fr-FR" sz="2000" dirty="0">
              <a:latin typeface="Bell MT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pic>
        <p:nvPicPr>
          <p:cNvPr id="8" name="Vocal 002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2771800" y="5517232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Nirmala\Documents\LYCéE\2016-2017\Moulin_Val_d'Or\PB040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07675" y="188640"/>
            <a:ext cx="3264362" cy="2448272"/>
          </a:xfrm>
          <a:prstGeom prst="rect">
            <a:avLst/>
          </a:prstGeom>
          <a:noFill/>
        </p:spPr>
      </p:pic>
      <p:pic>
        <p:nvPicPr>
          <p:cNvPr id="10243" name="Picture 3" descr="C:\Users\Nirmala\Documents\LYCéE\2016-2017\Moulin_Val_d'Or\PB0400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780928"/>
            <a:ext cx="3312368" cy="2484276"/>
          </a:xfrm>
          <a:prstGeom prst="rect">
            <a:avLst/>
          </a:prstGeom>
          <a:noFill/>
        </p:spPr>
      </p:pic>
      <p:pic>
        <p:nvPicPr>
          <p:cNvPr id="10244" name="Picture 4" descr="C:\Users\Nirmala\Documents\LYCéE\2016-2017\Moulin_Val_d'Or\PB0400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365104"/>
            <a:ext cx="2808312" cy="210623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2571752"/>
            <a:ext cx="38884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/>
              <a:t>Les cannes, une fois coupées, doivent être amarrées(mis en fagots, par lots de 10, comme les 10 doigts de la main), pour être transportés par les bêtes jusqu’au moulin.</a:t>
            </a:r>
            <a:endParaRPr lang="fr-FR" sz="1600" dirty="0"/>
          </a:p>
        </p:txBody>
      </p:sp>
      <p:pic>
        <p:nvPicPr>
          <p:cNvPr id="6" name="Picture 2" descr="C:\Users\Nirmala\Documents\LYCéE\2016-2017\Moulin_Val_d'Or\PB0400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188640"/>
            <a:ext cx="2880320" cy="2160240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3787461" y="5223611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Bell MT" pitchFamily="18" charset="0"/>
              </a:rPr>
              <a:t>2 élèves ont montré leur tout nouveau savoir-faire!</a:t>
            </a:r>
          </a:p>
          <a:p>
            <a:r>
              <a:rPr lang="fr-FR" dirty="0" smtClean="0">
                <a:latin typeface="Bell MT" pitchFamily="18" charset="0"/>
              </a:rPr>
              <a:t>Nous gardons la preuve en image, pour témoigner de leurs intérêt et volonté! </a:t>
            </a:r>
          </a:p>
          <a:p>
            <a:r>
              <a:rPr lang="fr-FR" dirty="0" smtClean="0">
                <a:latin typeface="Bell MT" pitchFamily="18" charset="0"/>
              </a:rPr>
              <a:t>(vidéos de Mme. </a:t>
            </a:r>
            <a:r>
              <a:rPr lang="fr-FR" dirty="0" err="1" smtClean="0">
                <a:latin typeface="Bell MT" pitchFamily="18" charset="0"/>
              </a:rPr>
              <a:t>Dévas</a:t>
            </a:r>
            <a:r>
              <a:rPr lang="fr-FR" dirty="0" smtClean="0">
                <a:latin typeface="Bell MT" pitchFamily="18" charset="0"/>
              </a:rPr>
              <a:t>…)</a:t>
            </a:r>
            <a:endParaRPr lang="fr-FR" dirty="0">
              <a:latin typeface="Bell MT" pitchFamily="18" charset="0"/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Nirmala\Documents\LYCéE\2016-2017\Moulin_Val_d'Or\PB040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631952" cy="2723964"/>
          </a:xfrm>
          <a:prstGeom prst="rect">
            <a:avLst/>
          </a:prstGeom>
          <a:noFill/>
        </p:spPr>
      </p:pic>
      <p:pic>
        <p:nvPicPr>
          <p:cNvPr id="8197" name="Picture 5" descr="C:\Users\Nirmala\Documents\LYCéE\2016-2017\Moulin_Val_d'Or\PB0400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5600" y="404664"/>
            <a:ext cx="3744416" cy="2808312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4788024" y="3789040"/>
            <a:ext cx="4248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Bell MT" pitchFamily="18" charset="0"/>
              </a:rPr>
              <a:t>M. Joseph-Reinette teste la solidité du « paquet »…prêt à être embarqué!</a:t>
            </a:r>
            <a:endParaRPr lang="fr-FR" sz="2000" dirty="0">
              <a:latin typeface="Bell MT" pitchFamily="18" charset="0"/>
            </a:endParaRPr>
          </a:p>
        </p:txBody>
      </p:sp>
      <p:pic>
        <p:nvPicPr>
          <p:cNvPr id="8199" name="Picture 7" descr="C:\Users\Nirmala\Documents\LYCéE\2016-2017\Moulin_Val_d'Or\PB0400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175048"/>
            <a:ext cx="4536504" cy="3402378"/>
          </a:xfrm>
          <a:prstGeom prst="rect">
            <a:avLst/>
          </a:prstGeom>
          <a:noFill/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>
          <a:xfrm>
            <a:off x="457200" y="6536482"/>
            <a:ext cx="4260056" cy="300831"/>
          </a:xfrm>
        </p:spPr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Nirmala\Documents\LYCéE\2016-2017\Moulin_Val_d'Or\PB0400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501008"/>
            <a:ext cx="3487936" cy="2615952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3923928" y="260648"/>
            <a:ext cx="4464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Bell MT" pitchFamily="18" charset="0"/>
              </a:rPr>
              <a:t>Direction l’intérieur du moulin, où la canne sera broyée, le jus récolté, la bagasse ramassée.</a:t>
            </a:r>
            <a:endParaRPr lang="fr-FR" sz="2000" dirty="0">
              <a:latin typeface="Bell MT" pitchFamily="18" charset="0"/>
            </a:endParaRPr>
          </a:p>
        </p:txBody>
      </p:sp>
      <p:pic>
        <p:nvPicPr>
          <p:cNvPr id="11267" name="Picture 3" descr="C:\Users\Nirmala\Documents\LYCéE\2016-2017\Moulin_Val_d'Or\PB0400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556792"/>
            <a:ext cx="3031885" cy="2273914"/>
          </a:xfrm>
          <a:prstGeom prst="rect">
            <a:avLst/>
          </a:prstGeom>
          <a:noFill/>
        </p:spPr>
      </p:pic>
      <p:pic>
        <p:nvPicPr>
          <p:cNvPr id="11269" name="Picture 5" descr="C:\Users\Nirmala\Documents\LYCéE\2016-2017\Moulin_Val_d'Or\PB0400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933056"/>
            <a:ext cx="3607949" cy="2705962"/>
          </a:xfrm>
          <a:prstGeom prst="rect">
            <a:avLst/>
          </a:prstGeom>
          <a:noFill/>
        </p:spPr>
      </p:pic>
      <p:pic>
        <p:nvPicPr>
          <p:cNvPr id="11270" name="Picture 6" descr="C:\Users\Nirmala\Documents\LYCéE\2016-2017\Moulin_Val_d'Or\PB0400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88640"/>
            <a:ext cx="3456384" cy="2592288"/>
          </a:xfrm>
          <a:prstGeom prst="rect">
            <a:avLst/>
          </a:prstGeom>
          <a:noFill/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13</a:t>
            </a:fld>
            <a:endParaRPr lang="fr-FR"/>
          </a:p>
        </p:txBody>
      </p:sp>
      <p:pic>
        <p:nvPicPr>
          <p:cNvPr id="12290" name="Picture 2" descr="C:\Users\Nirmala\Documents\LYCéE\2016-2017\Moulin_Val_d'Or\PB0400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3103893" cy="2327920"/>
          </a:xfrm>
          <a:prstGeom prst="rect">
            <a:avLst/>
          </a:prstGeom>
          <a:noFill/>
        </p:spPr>
      </p:pic>
      <p:pic>
        <p:nvPicPr>
          <p:cNvPr id="12291" name="Picture 3" descr="C:\Users\Nirmala\Documents\LYCéE\2016-2017\Moulin_Val_d'Or\PB0400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404664"/>
            <a:ext cx="3127896" cy="2345922"/>
          </a:xfrm>
          <a:prstGeom prst="rect">
            <a:avLst/>
          </a:prstGeom>
          <a:noFill/>
        </p:spPr>
      </p:pic>
      <p:pic>
        <p:nvPicPr>
          <p:cNvPr id="12292" name="Picture 4" descr="C:\Users\Nirmala\Documents\LYCéE\2016-2017\Moulin_Val_d'Or\PB0400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852936"/>
            <a:ext cx="3631952" cy="2723964"/>
          </a:xfrm>
          <a:prstGeom prst="rect">
            <a:avLst/>
          </a:prstGeom>
          <a:noFill/>
        </p:spPr>
      </p:pic>
      <p:pic>
        <p:nvPicPr>
          <p:cNvPr id="12293" name="Picture 5" descr="C:\Users\Nirmala\Documents\LYCéE\2016-2017\Moulin_Val_d'Or\PB0400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2924944"/>
            <a:ext cx="4032448" cy="3024336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1403648" y="5949280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Bell MT" pitchFamily="18" charset="0"/>
              </a:rPr>
              <a:t>A l’intérieur de l’édifice, devant la machine à broyer</a:t>
            </a:r>
            <a:endParaRPr lang="fr-FR" sz="2400" dirty="0">
              <a:latin typeface="Bell MT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14</a:t>
            </a:fld>
            <a:endParaRPr lang="fr-FR"/>
          </a:p>
        </p:txBody>
      </p:sp>
      <p:pic>
        <p:nvPicPr>
          <p:cNvPr id="13315" name="Picture 3" descr="C:\Users\Nirmala\Documents\LYCéE\2016-2017\Moulin_Val_d'Or\PB0400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3703960" cy="2777970"/>
          </a:xfrm>
          <a:prstGeom prst="rect">
            <a:avLst/>
          </a:prstGeom>
          <a:noFill/>
        </p:spPr>
      </p:pic>
      <p:pic>
        <p:nvPicPr>
          <p:cNvPr id="13316" name="Picture 4" descr="C:\Users\Nirmala\Documents\LYCéE\2016-2017\Moulin_Val_d'Or\PB0400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6003" y="1340768"/>
            <a:ext cx="4256021" cy="3192016"/>
          </a:xfrm>
          <a:prstGeom prst="rect">
            <a:avLst/>
          </a:prstGeom>
          <a:noFill/>
        </p:spPr>
      </p:pic>
      <p:pic>
        <p:nvPicPr>
          <p:cNvPr id="13317" name="Picture 5" descr="C:\Users\Nirmala\Documents\LYCéE\2016-2017\Moulin_Val_d'Or\PB0400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573016"/>
            <a:ext cx="3583947" cy="2687960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4644008" y="4653136"/>
            <a:ext cx="3888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Bell MT" pitchFamily="18" charset="0"/>
              </a:rPr>
              <a:t>Les explications de M. Béroard sont complètes, détaillées et pleines d’anecdotes.</a:t>
            </a:r>
            <a:endParaRPr lang="fr-FR" sz="2400" dirty="0">
              <a:latin typeface="Bell MT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15</a:t>
            </a:fld>
            <a:endParaRPr lang="fr-FR"/>
          </a:p>
        </p:txBody>
      </p:sp>
      <p:pic>
        <p:nvPicPr>
          <p:cNvPr id="14338" name="Picture 2" descr="C:\Users\Nirmala\Documents\LYCéE\2016-2017\Moulin_Val_d'Or\PB0400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4536503" cy="3402377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323528" y="260648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Bell MT" pitchFamily="18" charset="0"/>
              </a:rPr>
              <a:t>La vedette de la sortie! La charpente de l’édifice! En forme de parapluie, avec une « Demoiselle ».</a:t>
            </a:r>
            <a:endParaRPr lang="fr-FR" sz="2400" dirty="0">
              <a:latin typeface="Bell MT" pitchFamily="18" charset="0"/>
            </a:endParaRPr>
          </a:p>
        </p:txBody>
      </p:sp>
      <p:pic>
        <p:nvPicPr>
          <p:cNvPr id="14339" name="Picture 3" descr="C:\Users\Nirmala\Documents\LYCéE\2016-2017\Moulin_Val_d'Or\PB0400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425674" y="1991150"/>
            <a:ext cx="5203056" cy="390229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16</a:t>
            </a:fld>
            <a:endParaRPr lang="fr-FR"/>
          </a:p>
        </p:txBody>
      </p:sp>
      <p:pic>
        <p:nvPicPr>
          <p:cNvPr id="17410" name="Picture 2" descr="C:\Users\Nirmala\Documents\LYCéE\2016-2017\Moulin_Val_d'Or\PB0400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332656"/>
            <a:ext cx="4032448" cy="3024336"/>
          </a:xfrm>
          <a:prstGeom prst="rect">
            <a:avLst/>
          </a:prstGeom>
          <a:noFill/>
        </p:spPr>
      </p:pic>
      <p:pic>
        <p:nvPicPr>
          <p:cNvPr id="17411" name="Picture 3" descr="C:\Users\Nirmala\Documents\LYCéE\2016-2017\Moulin_Val_d'Or\PB0400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140968"/>
            <a:ext cx="4496048" cy="3372036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323528" y="3645024"/>
            <a:ext cx="36724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Bell MT" pitchFamily="18" charset="0"/>
              </a:rPr>
              <a:t>Tenons et mortaises sont remplacés par des pièces d’assemblage en métal. Ce n’est pas ce que les plans de 1792 ont montré, mais les normes de sécurités contemporaines sont respectées.</a:t>
            </a:r>
            <a:endParaRPr lang="fr-FR" sz="2000" dirty="0">
              <a:latin typeface="Bell MT" pitchFamily="18" charset="0"/>
            </a:endParaRPr>
          </a:p>
        </p:txBody>
      </p:sp>
      <p:pic>
        <p:nvPicPr>
          <p:cNvPr id="17412" name="Picture 4" descr="C:\Users\Nirmala\Documents\LYCéE\2016-2017\Moulin_Val_d'Or\PB0400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32656"/>
            <a:ext cx="3552395" cy="266429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51520" y="188640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Bell MT" pitchFamily="18" charset="0"/>
              </a:rPr>
              <a:t>La machine à broyer.</a:t>
            </a:r>
            <a:endParaRPr lang="fr-FR" sz="2400" dirty="0">
              <a:latin typeface="Bell MT" pitchFamily="18" charset="0"/>
            </a:endParaRPr>
          </a:p>
        </p:txBody>
      </p:sp>
      <p:pic>
        <p:nvPicPr>
          <p:cNvPr id="15363" name="Picture 3" descr="C:\Users\Nirmala\Documents\LYCéE\2016-2017\Moulin_Val_d'Or\PB0400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60648"/>
            <a:ext cx="4512502" cy="3384376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6012160" y="4581128"/>
            <a:ext cx="28803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Bell MT" pitchFamily="18" charset="0"/>
              </a:rPr>
              <a:t>3 cylindres de fonte, qui ne broient QUE la canne, pas le bras, avec cet établi prévu pour palier à tous accident. </a:t>
            </a:r>
            <a:endParaRPr lang="fr-FR" sz="2000" dirty="0">
              <a:latin typeface="Bell MT" pitchFamily="18" charset="0"/>
            </a:endParaRPr>
          </a:p>
        </p:txBody>
      </p:sp>
      <p:pic>
        <p:nvPicPr>
          <p:cNvPr id="15364" name="Picture 4" descr="C:\Users\Nirmala\Documents\LYCéE\2016-2017\Moulin_Val_d'Or\PB0400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73460" y="4042012"/>
            <a:ext cx="2599836" cy="1949877"/>
          </a:xfrm>
          <a:prstGeom prst="rect">
            <a:avLst/>
          </a:prstGeom>
          <a:noFill/>
        </p:spPr>
      </p:pic>
      <p:pic>
        <p:nvPicPr>
          <p:cNvPr id="15365" name="Picture 5" descr="C:\Users\Nirmala\Documents\LYCéE\2016-2017\Moulin_Val_d'Or\PB0400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764704"/>
            <a:ext cx="3775968" cy="2831976"/>
          </a:xfrm>
          <a:prstGeom prst="rect">
            <a:avLst/>
          </a:prstGeom>
          <a:noFill/>
        </p:spPr>
      </p:pic>
      <p:pic>
        <p:nvPicPr>
          <p:cNvPr id="15366" name="Picture 6" descr="C:\Users\Nirmala\Documents\LYCéE\2016-2017\Moulin_Val_d'Or\PB04006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3717032"/>
            <a:ext cx="3295915" cy="247193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18</a:t>
            </a:fld>
            <a:endParaRPr lang="fr-FR"/>
          </a:p>
        </p:txBody>
      </p:sp>
      <p:pic>
        <p:nvPicPr>
          <p:cNvPr id="16386" name="Picture 2" descr="C:\Users\Nirmala\Documents\LYCéE\2016-2017\Moulin_Val_d'Or\PB0400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064000" cy="3048000"/>
          </a:xfrm>
          <a:prstGeom prst="rect">
            <a:avLst/>
          </a:prstGeom>
          <a:noFill/>
        </p:spPr>
      </p:pic>
      <p:pic>
        <p:nvPicPr>
          <p:cNvPr id="16387" name="Picture 3" descr="C:\Users\Nirmala\Documents\LYCéE\2016-2017\Moulin_Val_d'Or\PB0400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60648"/>
            <a:ext cx="4032448" cy="3024336"/>
          </a:xfrm>
          <a:prstGeom prst="rect">
            <a:avLst/>
          </a:prstGeom>
          <a:noFill/>
        </p:spPr>
      </p:pic>
      <p:pic>
        <p:nvPicPr>
          <p:cNvPr id="16388" name="Picture 4" descr="C:\Users\Nirmala\Documents\LYCéE\2016-2017\Moulin_Val_d'Or\PB0400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512332"/>
            <a:ext cx="3600400" cy="2700300"/>
          </a:xfrm>
          <a:prstGeom prst="rect">
            <a:avLst/>
          </a:prstGeom>
          <a:noFill/>
        </p:spPr>
      </p:pic>
      <p:pic>
        <p:nvPicPr>
          <p:cNvPr id="16389" name="Picture 5" descr="C:\Users\Nirmala\Documents\LYCéE\2016-2017\Moulin_Val_d'Or\PB04006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87957" y="3596678"/>
            <a:ext cx="3840428" cy="2880321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2195736" y="2924944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Bell MT" pitchFamily="18" charset="0"/>
              </a:rPr>
              <a:t>Tout le monde est attentif, enseignants et élèves de la section CAP Charpente.</a:t>
            </a:r>
            <a:endParaRPr lang="fr-FR" dirty="0">
              <a:latin typeface="Bell MT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19</a:t>
            </a:fld>
            <a:endParaRPr lang="fr-FR"/>
          </a:p>
        </p:txBody>
      </p:sp>
      <p:pic>
        <p:nvPicPr>
          <p:cNvPr id="18435" name="Picture 3" descr="C:\Users\Nirmala\Documents\LYCéE\2016-2017\Moulin_Val_d'Or\PB0400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71545">
            <a:off x="4792217" y="309678"/>
            <a:ext cx="3991992" cy="2993994"/>
          </a:xfrm>
          <a:prstGeom prst="rect">
            <a:avLst/>
          </a:prstGeom>
          <a:noFill/>
        </p:spPr>
      </p:pic>
      <p:pic>
        <p:nvPicPr>
          <p:cNvPr id="18436" name="Picture 4" descr="C:\Users\Nirmala\Documents\LYCéE\2016-2017\Moulin_Val_d'Or\PB0400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417422" y="3374994"/>
            <a:ext cx="3600400" cy="2700300"/>
          </a:xfrm>
          <a:prstGeom prst="rect">
            <a:avLst/>
          </a:prstGeom>
          <a:noFill/>
        </p:spPr>
      </p:pic>
      <p:pic>
        <p:nvPicPr>
          <p:cNvPr id="18438" name="Picture 6" descr="C:\Users\Nirmala\Documents\LYCéE\2016-2017\Moulin_Val_d'Or\PB0400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159519">
            <a:off x="-85426" y="816199"/>
            <a:ext cx="3703960" cy="2777970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5940152" y="4365104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Bell MT" pitchFamily="18" charset="0"/>
              </a:rPr>
              <a:t>Nous passons à l’étage, où sont les mulets, pour admirer de plus près l’ouvrage en bois.</a:t>
            </a:r>
            <a:endParaRPr lang="fr-FR" dirty="0">
              <a:latin typeface="Bell MT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20</a:t>
            </a:fld>
            <a:endParaRPr lang="fr-FR"/>
          </a:p>
        </p:txBody>
      </p:sp>
      <p:pic>
        <p:nvPicPr>
          <p:cNvPr id="4" name="Picture 5" descr="C:\Users\Nirmala\Documents\LYCéE\2016-2017\Moulin_Val_d'Or\PB040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71527" y="899719"/>
            <a:ext cx="4536504" cy="3402378"/>
          </a:xfrm>
          <a:prstGeom prst="rect">
            <a:avLst/>
          </a:prstGeom>
          <a:noFill/>
        </p:spPr>
      </p:pic>
      <p:pic>
        <p:nvPicPr>
          <p:cNvPr id="19458" name="Picture 2" descr="C:\Users\Nirmala\Documents\LYCéE\2016-2017\Moulin_Val_d'Or\PB0400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772816"/>
            <a:ext cx="4736075" cy="3552056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467544" y="5301208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Bell MT" pitchFamily="18" charset="0"/>
              </a:rPr>
              <a:t>Quel est le diamètre de ce moulin?...</a:t>
            </a:r>
          </a:p>
          <a:p>
            <a:r>
              <a:rPr lang="fr-FR" sz="2400" dirty="0" smtClean="0">
                <a:latin typeface="Bell MT" pitchFamily="18" charset="0"/>
              </a:rPr>
              <a:t>Monsieur Joseph-Reinette, aidé de Monsieur Hérault et des élèves volontaires, mesurent.</a:t>
            </a:r>
            <a:endParaRPr lang="fr-FR" sz="2400" dirty="0">
              <a:latin typeface="Bell MT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139952" y="260648"/>
            <a:ext cx="45365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Bell MT" pitchFamily="18" charset="0"/>
              </a:rPr>
              <a:t>Des collègues passionnés…qui ne manqueront pas de tirer profit de cette visite avec nos élèves de CAP Charpente du Lycée La Jetée.</a:t>
            </a:r>
            <a:endParaRPr lang="fr-FR" sz="2000" dirty="0">
              <a:latin typeface="Bell MT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51520" y="764704"/>
            <a:ext cx="4608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Qu’a-t-on retenu?...</a:t>
            </a:r>
          </a:p>
          <a:p>
            <a:r>
              <a:rPr lang="fr-FR" sz="1600" dirty="0" smtClean="0"/>
              <a:t>En écoutant Monsieur Crétinoir, les élèves répondent sérieusement aux questionnaires remis, préparé par Monsieur Hérault.</a:t>
            </a:r>
          </a:p>
          <a:p>
            <a:r>
              <a:rPr lang="fr-FR" sz="1600" dirty="0" smtClean="0"/>
              <a:t>Un véritable travail de préparation et d’équipe (interdisciplinarité et cohésion)</a:t>
            </a:r>
            <a:endParaRPr lang="fr-FR" sz="1600" dirty="0"/>
          </a:p>
        </p:txBody>
      </p:sp>
      <p:pic>
        <p:nvPicPr>
          <p:cNvPr id="20482" name="Picture 2" descr="C:\Users\Nirmala\Documents\LYCéE\2016-2017\Moulin_Val_d'Or\PB0400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381000"/>
            <a:ext cx="3487936" cy="2615952"/>
          </a:xfrm>
          <a:prstGeom prst="rect">
            <a:avLst/>
          </a:prstGeom>
          <a:noFill/>
        </p:spPr>
      </p:pic>
      <p:pic>
        <p:nvPicPr>
          <p:cNvPr id="20483" name="Picture 3" descr="C:\Users\Nirmala\Documents\LYCéE\2016-2017\Moulin_Val_d'Or\PB0400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573016"/>
            <a:ext cx="3679957" cy="2759968"/>
          </a:xfrm>
          <a:prstGeom prst="rect">
            <a:avLst/>
          </a:prstGeom>
          <a:noFill/>
        </p:spPr>
      </p:pic>
      <p:pic>
        <p:nvPicPr>
          <p:cNvPr id="20484" name="Picture 4" descr="C:\Users\Nirmala\Documents\LYCéE\2016-2017\Moulin_Val_d'Or\PB0400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284984"/>
            <a:ext cx="3631952" cy="272396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Mme. Dévasénarâdjounayagar (PLP-AACA)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54034-5567-41E6-B485-52FCEB90A881}" type="slidenum">
              <a:rPr lang="fr-FR" smtClean="0"/>
              <a:pPr/>
              <a:t>22</a:t>
            </a:fld>
            <a:endParaRPr lang="fr-FR"/>
          </a:p>
        </p:txBody>
      </p:sp>
      <p:pic>
        <p:nvPicPr>
          <p:cNvPr id="21506" name="Picture 2" descr="C:\Users\Nirmala\Documents\LYCéE\2016-2017\Moulin_Val_d'Or\PB040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94462" y="3414942"/>
            <a:ext cx="3343920" cy="2507940"/>
          </a:xfrm>
          <a:prstGeom prst="rect">
            <a:avLst/>
          </a:prstGeom>
          <a:noFill/>
        </p:spPr>
      </p:pic>
      <p:pic>
        <p:nvPicPr>
          <p:cNvPr id="21507" name="Picture 3" descr="C:\Users\Nirmala\Documents\LYCéE\2016-2017\Moulin_Val_d'Or\PB0400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04664"/>
            <a:ext cx="2880320" cy="2160240"/>
          </a:xfrm>
          <a:prstGeom prst="rect">
            <a:avLst/>
          </a:prstGeom>
          <a:noFill/>
        </p:spPr>
      </p:pic>
      <p:pic>
        <p:nvPicPr>
          <p:cNvPr id="21508" name="Picture 4" descr="C:\Users\Nirmala\Documents\LYCéE\2016-2017\Moulin_Val_d'Or\PB04007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3429000"/>
            <a:ext cx="3967989" cy="2975992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3707904" y="260648"/>
            <a:ext cx="52565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Bell MT" pitchFamily="18" charset="0"/>
              </a:rPr>
              <a:t>Une belle visite, guidée et pédagogique, qui nous a appris encore un peu plus sur nous-mêmes, notre culture sucrière et notre patrimoine.</a:t>
            </a:r>
          </a:p>
          <a:p>
            <a:r>
              <a:rPr lang="fr-FR" sz="2000" dirty="0" smtClean="0">
                <a:latin typeface="Bell MT" pitchFamily="18" charset="0"/>
              </a:rPr>
              <a:t>Un grand merci à nos guides, accueillants et disponibles, aux élèves des classes de C1 et C2 Charpente, disciplinés et attentifs; aux professeurs , qui m’ont accompagnée, et…aux animaux qui ont été sages, patients et disciplinés…EUX aussi…! ;-)</a:t>
            </a:r>
            <a:endParaRPr lang="fr-FR" sz="2000" dirty="0">
              <a:latin typeface="Bell MT" pitchFamily="18" charset="0"/>
            </a:endParaRPr>
          </a:p>
        </p:txBody>
      </p:sp>
      <p:pic>
        <p:nvPicPr>
          <p:cNvPr id="8" name="Vocal 001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460432" y="5805264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433</TotalTime>
  <Words>751</Words>
  <Application>Microsoft Office PowerPoint</Application>
  <PresentationFormat>Affichage à l'écran (4:3)</PresentationFormat>
  <Paragraphs>89</Paragraphs>
  <Slides>22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8" baseType="lpstr">
      <vt:lpstr>Bell MT</vt:lpstr>
      <vt:lpstr>Calibri</vt:lpstr>
      <vt:lpstr>Century Gothic</vt:lpstr>
      <vt:lpstr>Verdana</vt:lpstr>
      <vt:lpstr>Wingdings 2</vt:lpstr>
      <vt:lpstr>Verve</vt:lpstr>
      <vt:lpstr>Le Moulin du Val d’Or Sainte-Anne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Moulin du Val d’Or Sainte-Anne</dc:title>
  <dc:creator>Nirmala</dc:creator>
  <cp:lastModifiedBy>Jean-Claude GENNADE</cp:lastModifiedBy>
  <cp:revision>63</cp:revision>
  <dcterms:created xsi:type="dcterms:W3CDTF">2016-11-05T23:16:44Z</dcterms:created>
  <dcterms:modified xsi:type="dcterms:W3CDTF">2016-11-07T10:11:02Z</dcterms:modified>
</cp:coreProperties>
</file>