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Lst>
  <p:notesMasterIdLst>
    <p:notesMasterId r:id="rId34"/>
  </p:notesMasterIdLst>
  <p:sldIdLst>
    <p:sldId id="257" r:id="rId3"/>
    <p:sldId id="258" r:id="rId4"/>
    <p:sldId id="259" r:id="rId5"/>
    <p:sldId id="260" r:id="rId6"/>
    <p:sldId id="261" r:id="rId7"/>
    <p:sldId id="262" r:id="rId8"/>
    <p:sldId id="310" r:id="rId9"/>
    <p:sldId id="265" r:id="rId10"/>
    <p:sldId id="312" r:id="rId11"/>
    <p:sldId id="314" r:id="rId12"/>
    <p:sldId id="315" r:id="rId13"/>
    <p:sldId id="316" r:id="rId14"/>
    <p:sldId id="266" r:id="rId15"/>
    <p:sldId id="267" r:id="rId16"/>
    <p:sldId id="268" r:id="rId17"/>
    <p:sldId id="269" r:id="rId18"/>
    <p:sldId id="270" r:id="rId19"/>
    <p:sldId id="271" r:id="rId20"/>
    <p:sldId id="294" r:id="rId21"/>
    <p:sldId id="295" r:id="rId22"/>
    <p:sldId id="296" r:id="rId23"/>
    <p:sldId id="298" r:id="rId24"/>
    <p:sldId id="299" r:id="rId25"/>
    <p:sldId id="300" r:id="rId26"/>
    <p:sldId id="301" r:id="rId27"/>
    <p:sldId id="302" r:id="rId28"/>
    <p:sldId id="303" r:id="rId29"/>
    <p:sldId id="272" r:id="rId30"/>
    <p:sldId id="273" r:id="rId31"/>
    <p:sldId id="274" r:id="rId32"/>
    <p:sldId id="293" r:id="rId3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60352" autoAdjust="0"/>
  </p:normalViewPr>
  <p:slideViewPr>
    <p:cSldViewPr snapToGrid="0" snapToObjects="1">
      <p:cViewPr varScale="1">
        <p:scale>
          <a:sx n="70" d="100"/>
          <a:sy n="70" d="100"/>
        </p:scale>
        <p:origin x="2034" y="60"/>
      </p:cViewPr>
      <p:guideLst/>
    </p:cSldViewPr>
  </p:slideViewPr>
  <p:outlineViewPr>
    <p:cViewPr>
      <p:scale>
        <a:sx n="33" d="100"/>
        <a:sy n="33" d="100"/>
      </p:scale>
      <p:origin x="0" y="-942"/>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2CA28E-C7DD-D54C-A6FA-C393DE473801}" type="datetimeFigureOut">
              <a:rPr lang="fr-FR" smtClean="0"/>
              <a:t>31/08/2017</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779E75-C5B5-994E-951A-02476AD4F66F}" type="slidenum">
              <a:rPr lang="fr-FR" smtClean="0"/>
              <a:t>‹N°›</a:t>
            </a:fld>
            <a:endParaRPr lang="fr-FR"/>
          </a:p>
        </p:txBody>
      </p:sp>
    </p:spTree>
    <p:extLst>
      <p:ext uri="{BB962C8B-B14F-4D97-AF65-F5344CB8AC3E}">
        <p14:creationId xmlns:p14="http://schemas.microsoft.com/office/powerpoint/2010/main" val="431754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Ma%C3%AEtrise%20des%20usages%20p%C3%A9dagogiques%20des%20outils%20num.xlsx"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project.inria.fr/classcode/mais-pourquoi-classcode-parle-de-pensee-informatique/"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Enlever le logo DANE</a:t>
            </a:r>
          </a:p>
          <a:p>
            <a:r>
              <a:rPr lang="fr-FR" dirty="0" smtClean="0"/>
              <a:t>Logo de l’Académie</a:t>
            </a:r>
            <a:endParaRPr lang="fr-FR" dirty="0"/>
          </a:p>
        </p:txBody>
      </p:sp>
      <p:sp>
        <p:nvSpPr>
          <p:cNvPr id="4" name="Espace réservé du numéro de diapositive 3"/>
          <p:cNvSpPr>
            <a:spLocks noGrp="1"/>
          </p:cNvSpPr>
          <p:nvPr>
            <p:ph type="sldNum" sz="quarter" idx="10"/>
          </p:nvPr>
        </p:nvSpPr>
        <p:spPr/>
        <p:txBody>
          <a:bodyPr/>
          <a:lstStyle/>
          <a:p>
            <a:fld id="{008454B5-50EF-404B-9235-DE501B71A847}" type="slidenum">
              <a:rPr lang="fr-FR" smtClean="0">
                <a:solidFill>
                  <a:prstClr val="black"/>
                </a:solidFill>
              </a:rPr>
              <a:pPr/>
              <a:t>1</a:t>
            </a:fld>
            <a:endParaRPr lang="fr-FR">
              <a:solidFill>
                <a:prstClr val="black"/>
              </a:solidFill>
            </a:endParaRPr>
          </a:p>
        </p:txBody>
      </p:sp>
    </p:spTree>
    <p:extLst>
      <p:ext uri="{BB962C8B-B14F-4D97-AF65-F5344CB8AC3E}">
        <p14:creationId xmlns:p14="http://schemas.microsoft.com/office/powerpoint/2010/main" val="568379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BDEFD0E-13E7-7443-862A-466BAB7710CB}" type="slidenum">
              <a:rPr lang="fr-FR" smtClean="0">
                <a:solidFill>
                  <a:prstClr val="black"/>
                </a:solidFill>
              </a:rPr>
              <a:pPr/>
              <a:t>2</a:t>
            </a:fld>
            <a:endParaRPr lang="fr-FR">
              <a:solidFill>
                <a:prstClr val="black"/>
              </a:solidFill>
            </a:endParaRPr>
          </a:p>
        </p:txBody>
      </p:sp>
    </p:spTree>
    <p:extLst>
      <p:ext uri="{BB962C8B-B14F-4D97-AF65-F5344CB8AC3E}">
        <p14:creationId xmlns:p14="http://schemas.microsoft.com/office/powerpoint/2010/main" val="1387411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08454B5-50EF-404B-9235-DE501B71A847}" type="slidenum">
              <a:rPr lang="fr-FR" smtClean="0">
                <a:solidFill>
                  <a:prstClr val="black"/>
                </a:solidFill>
              </a:rPr>
              <a:pPr/>
              <a:t>4</a:t>
            </a:fld>
            <a:endParaRPr lang="fr-FR">
              <a:solidFill>
                <a:prstClr val="black"/>
              </a:solidFill>
            </a:endParaRPr>
          </a:p>
        </p:txBody>
      </p:sp>
    </p:spTree>
    <p:extLst>
      <p:ext uri="{BB962C8B-B14F-4D97-AF65-F5344CB8AC3E}">
        <p14:creationId xmlns:p14="http://schemas.microsoft.com/office/powerpoint/2010/main" val="1491115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9779E75-C5B5-994E-951A-02476AD4F66F}" type="slidenum">
              <a:rPr lang="fr-FR" smtClean="0"/>
              <a:t>5</a:t>
            </a:fld>
            <a:endParaRPr lang="fr-FR"/>
          </a:p>
        </p:txBody>
      </p:sp>
    </p:spTree>
    <p:extLst>
      <p:ext uri="{BB962C8B-B14F-4D97-AF65-F5344CB8AC3E}">
        <p14:creationId xmlns:p14="http://schemas.microsoft.com/office/powerpoint/2010/main" val="1678974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r>
              <a:rPr lang="fr-FR" b="1" dirty="0"/>
              <a:t>La direction du numérique </a:t>
            </a:r>
            <a:r>
              <a:rPr lang="fr-FR" dirty="0"/>
              <a:t>pour l’éducation (DNE)assure la mise en place et le déploiement du service public du numérique éducatif. Elle dispose d’une compétence générale en matière de pilotage et de mise en œuvre des systèmes d’information.</a:t>
            </a:r>
          </a:p>
          <a:p>
            <a:endParaRPr lang="fr-FR" sz="1200" kern="1200" dirty="0">
              <a:solidFill>
                <a:schemeClr val="tx1"/>
              </a:solidFill>
              <a:effectLst/>
              <a:latin typeface="+mn-lt"/>
              <a:ea typeface="+mn-ea"/>
              <a:cs typeface="+mn-cs"/>
            </a:endParaRPr>
          </a:p>
          <a:p>
            <a:r>
              <a:rPr lang="fr-FR" b="1" dirty="0"/>
              <a:t>La DANE </a:t>
            </a:r>
            <a:r>
              <a:rPr lang="fr-FR" dirty="0"/>
              <a:t>met en œuvre la stratégie académique relative au numérique éducatif définie par la déléguée académique au numérique, sous l'autorité de la rectrice.</a:t>
            </a:r>
            <a:br>
              <a:rPr lang="fr-FR" dirty="0"/>
            </a:br>
            <a:r>
              <a:rPr lang="fr-FR" dirty="0"/>
              <a:t>Elle est chargée de favoriser et d'accompagner le développement et les usages du numérique au service de la pédagogie.</a:t>
            </a:r>
            <a:br>
              <a:rPr lang="fr-FR" dirty="0"/>
            </a:br>
            <a:r>
              <a:rPr lang="fr-FR" dirty="0"/>
              <a:t>Elle met en œuvre la politique numérique éducative de l’académie en partenariat avec les collectivités locales.</a:t>
            </a:r>
            <a:br>
              <a:rPr lang="fr-FR" dirty="0"/>
            </a:br>
            <a:r>
              <a:rPr lang="fr-FR" dirty="0"/>
              <a:t>Elle accompagne les établissements au quotidien, suscite les innovations et aide à leur propagation. Elle pilote la formation au et par le numérique en collaboration avec la DAFPEN.</a:t>
            </a:r>
            <a:endParaRPr lang="fr-FR" sz="120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Le IAN</a:t>
            </a:r>
            <a:r>
              <a:rPr lang="fr-FR" sz="1200" kern="1200" dirty="0">
                <a:solidFill>
                  <a:schemeClr val="tx1"/>
                </a:solidFill>
                <a:effectLst/>
                <a:latin typeface="+mn-lt"/>
                <a:ea typeface="+mn-ea"/>
                <a:cs typeface="+mn-cs"/>
              </a:rPr>
              <a:t> fait connaître les ressources numériques éducatives (</a:t>
            </a:r>
            <a:r>
              <a:rPr lang="fr-FR" sz="1200" kern="1200" dirty="0" err="1">
                <a:solidFill>
                  <a:schemeClr val="tx1"/>
                </a:solidFill>
                <a:effectLst/>
                <a:latin typeface="+mn-lt"/>
                <a:ea typeface="+mn-ea"/>
                <a:cs typeface="+mn-cs"/>
              </a:rPr>
              <a:t>Éduthèque</a:t>
            </a:r>
            <a:r>
              <a:rPr lang="fr-FR" sz="1200" kern="1200" dirty="0">
                <a:solidFill>
                  <a:schemeClr val="tx1"/>
                </a:solidFill>
                <a:effectLst/>
                <a:latin typeface="+mn-lt"/>
                <a:ea typeface="+mn-ea"/>
                <a:cs typeface="+mn-cs"/>
              </a:rPr>
              <a:t>, portails, ...), les contenus d'accompagnement (</a:t>
            </a:r>
            <a:r>
              <a:rPr lang="fr-FR" sz="1200" kern="1200" dirty="0" err="1">
                <a:solidFill>
                  <a:schemeClr val="tx1"/>
                </a:solidFill>
                <a:effectLst/>
                <a:latin typeface="+mn-lt"/>
                <a:ea typeface="+mn-ea"/>
                <a:cs typeface="+mn-cs"/>
              </a:rPr>
              <a:t>EDU'Base</a:t>
            </a:r>
            <a:r>
              <a:rPr lang="fr-FR" sz="1200" kern="1200" dirty="0">
                <a:solidFill>
                  <a:schemeClr val="tx1"/>
                </a:solidFill>
                <a:effectLst/>
                <a:latin typeface="+mn-lt"/>
                <a:ea typeface="+mn-ea"/>
                <a:cs typeface="+mn-cs"/>
              </a:rPr>
              <a:t>) et les projets développés au niveau national par la DNE. Il est associé aux manifestations académiques autour du numérique éducatif.</a:t>
            </a:r>
          </a:p>
          <a:p>
            <a:r>
              <a:rPr lang="fr-FR" sz="1200" kern="1200" dirty="0">
                <a:solidFill>
                  <a:schemeClr val="tx1"/>
                </a:solidFill>
                <a:effectLst/>
                <a:latin typeface="+mn-lt"/>
                <a:ea typeface="+mn-ea"/>
                <a:cs typeface="+mn-cs"/>
              </a:rPr>
              <a:t>Il repère des pratiques dans son académie, dans sa discipline. Il coordonne et accompagne la publication de scénarios pour en rendre compte sur l'espace académique.</a:t>
            </a:r>
          </a:p>
          <a:p>
            <a:r>
              <a:rPr lang="fr-FR" sz="1400" b="0" dirty="0">
                <a:solidFill>
                  <a:srgbClr val="FFC000"/>
                </a:solidFill>
              </a:rPr>
              <a:t>En</a:t>
            </a:r>
            <a:r>
              <a:rPr lang="fr-FR" b="0" dirty="0">
                <a:solidFill>
                  <a:srgbClr val="FFC000"/>
                </a:solidFill>
              </a:rPr>
              <a:t> Martinique il existe</a:t>
            </a:r>
            <a:r>
              <a:rPr lang="fr-FR" b="0" baseline="0" dirty="0">
                <a:solidFill>
                  <a:srgbClr val="FFC000"/>
                </a:solidFill>
              </a:rPr>
              <a:t> 15</a:t>
            </a:r>
            <a:r>
              <a:rPr lang="fr-FR" b="0" dirty="0">
                <a:solidFill>
                  <a:srgbClr val="FFC000"/>
                </a:solidFill>
              </a:rPr>
              <a:t> IAN.</a:t>
            </a:r>
          </a:p>
          <a:p>
            <a:endParaRPr lang="fr-FR" b="0" dirty="0">
              <a:solidFill>
                <a:srgbClr val="FFC000"/>
              </a:solidFill>
            </a:endParaRPr>
          </a:p>
          <a:p>
            <a:r>
              <a:rPr lang="fr-FR" b="1" dirty="0">
                <a:solidFill>
                  <a:srgbClr val="FFC000"/>
                </a:solidFill>
              </a:rPr>
              <a:t>L’Assistant d’Education </a:t>
            </a:r>
            <a:r>
              <a:rPr lang="fr-FR" b="0" dirty="0">
                <a:solidFill>
                  <a:srgbClr val="FFC000"/>
                </a:solidFill>
              </a:rPr>
              <a:t>a pour</a:t>
            </a:r>
            <a:r>
              <a:rPr lang="fr-FR" b="0" baseline="0" dirty="0">
                <a:solidFill>
                  <a:srgbClr val="FFC000"/>
                </a:solidFill>
              </a:rPr>
              <a:t> mission : </a:t>
            </a:r>
          </a:p>
          <a:p>
            <a:pPr marL="171450" lvl="0" indent="-171450">
              <a:buFont typeface="Arial" charset="0"/>
              <a:buChar char="•"/>
            </a:pPr>
            <a:r>
              <a:rPr lang="fr-FR" sz="1200" kern="1200" dirty="0">
                <a:solidFill>
                  <a:schemeClr val="tx1"/>
                </a:solidFill>
                <a:effectLst/>
                <a:latin typeface="+mn-lt"/>
                <a:ea typeface="+mn-ea"/>
                <a:cs typeface="+mn-cs"/>
              </a:rPr>
              <a:t>Accompagner </a:t>
            </a:r>
            <a:r>
              <a:rPr lang="fr-FR" sz="1200" b="0" kern="1200" dirty="0">
                <a:solidFill>
                  <a:schemeClr val="tx1"/>
                </a:solidFill>
                <a:effectLst/>
                <a:latin typeface="+mn-lt"/>
                <a:ea typeface="+mn-ea"/>
                <a:cs typeface="+mn-cs"/>
              </a:rPr>
              <a:t>les élèves et les enseignants </a:t>
            </a:r>
            <a:r>
              <a:rPr lang="fr-FR" sz="1200" kern="1200" dirty="0">
                <a:solidFill>
                  <a:schemeClr val="tx1"/>
                </a:solidFill>
                <a:effectLst/>
                <a:latin typeface="+mn-lt"/>
                <a:ea typeface="+mn-ea"/>
                <a:cs typeface="+mn-cs"/>
              </a:rPr>
              <a:t>dans leurs usages du Numérique Pédagogique ;</a:t>
            </a:r>
          </a:p>
          <a:p>
            <a:pPr marL="171450" lvl="0" indent="-171450">
              <a:buFont typeface="Arial" charset="0"/>
              <a:buChar char="•"/>
            </a:pPr>
            <a:r>
              <a:rPr lang="fr-FR" sz="1200" kern="1200" dirty="0">
                <a:solidFill>
                  <a:schemeClr val="tx1"/>
                </a:solidFill>
                <a:effectLst/>
                <a:latin typeface="+mn-lt"/>
                <a:ea typeface="+mn-ea"/>
                <a:cs typeface="+mn-cs"/>
              </a:rPr>
              <a:t>Configurer et administrer l’ensemble des services de l’établissement (SCRIBE, SLP, HORUS, AMON, …) et stations clientes</a:t>
            </a:r>
          </a:p>
          <a:p>
            <a:pPr marL="171450" lvl="0" indent="-171450">
              <a:buFont typeface="Arial" charset="0"/>
              <a:buChar char="•"/>
            </a:pPr>
            <a:r>
              <a:rPr lang="fr-FR" sz="1200" kern="1200" dirty="0">
                <a:solidFill>
                  <a:schemeClr val="tx1"/>
                </a:solidFill>
                <a:effectLst/>
                <a:latin typeface="+mn-lt"/>
                <a:ea typeface="+mn-ea"/>
                <a:cs typeface="+mn-cs"/>
              </a:rPr>
              <a:t>Participer au paramétrage de l’ENT CARAMBOLE</a:t>
            </a:r>
          </a:p>
          <a:p>
            <a:pPr marL="171450" lvl="0" indent="-171450">
              <a:buFont typeface="Arial" charset="0"/>
              <a:buChar char="•"/>
            </a:pPr>
            <a:r>
              <a:rPr lang="fr-FR" sz="1200" kern="1200" dirty="0">
                <a:solidFill>
                  <a:schemeClr val="tx1"/>
                </a:solidFill>
                <a:effectLst/>
                <a:latin typeface="+mn-lt"/>
                <a:ea typeface="+mn-ea"/>
                <a:cs typeface="+mn-cs"/>
              </a:rPr>
              <a:t>Faciliter l’accès des personnels de l’établissement aux modules de formation offerts par la plateforme académique de FOAD ;</a:t>
            </a:r>
            <a:endParaRPr lang="fr-FR" b="0" dirty="0">
              <a:solidFill>
                <a:srgbClr val="FFC000"/>
              </a:solidFill>
            </a:endParaRPr>
          </a:p>
          <a:p>
            <a:endParaRPr lang="fr-FR" dirty="0"/>
          </a:p>
          <a:p>
            <a:r>
              <a:rPr lang="fr-FR" b="1" dirty="0"/>
              <a:t>Le référent numérique (RUPN) </a:t>
            </a:r>
            <a:r>
              <a:rPr lang="fr-FR" dirty="0"/>
              <a:t>aide la mise en place d’une culture numérique commune au sein de de l’établissement. Il est avant tout un conseiller du chef d’établissement, un animateur de la vie numérique et un formateur.</a:t>
            </a:r>
          </a:p>
          <a:p>
            <a:r>
              <a:rPr lang="fr-FR" dirty="0"/>
              <a:t>Ses missions sont les suivantes :</a:t>
            </a:r>
          </a:p>
          <a:p>
            <a:pPr marL="228600" indent="-228600">
              <a:buFont typeface="+mj-lt"/>
              <a:buAutoNum type="arabicPeriod"/>
            </a:pPr>
            <a:r>
              <a:rPr lang="fr-FR" dirty="0"/>
              <a:t>Conseiller les personnels de direction dans le pilotage de l’établissement et accompagner les enseignants dans la prise en compte du numérique au quotidien dans les classes.</a:t>
            </a:r>
          </a:p>
          <a:p>
            <a:pPr marL="228600" indent="-228600">
              <a:buFont typeface="+mj-lt"/>
              <a:buAutoNum type="arabicPeriod"/>
            </a:pPr>
            <a:r>
              <a:rPr lang="fr-FR" dirty="0"/>
              <a:t>Assurer la disponibilité technique des équipements en lien avec les collectivités territoriales chargées de l’équipement et de la maintenance.</a:t>
            </a:r>
          </a:p>
          <a:p>
            <a:pPr marL="228600" indent="-228600">
              <a:buFont typeface="+mj-lt"/>
              <a:buAutoNum type="arabicPeriod"/>
            </a:pPr>
            <a:r>
              <a:rPr lang="fr-FR" dirty="0"/>
              <a:t>Administrer les services en ligne par délégation du chef d’établissement.</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0" dirty="0">
                <a:solidFill>
                  <a:srgbClr val="FFC000"/>
                </a:solidFill>
              </a:rPr>
              <a:t>En</a:t>
            </a:r>
            <a:r>
              <a:rPr lang="fr-FR" b="0" dirty="0">
                <a:solidFill>
                  <a:srgbClr val="FFC000"/>
                </a:solidFill>
              </a:rPr>
              <a:t> Martinique il y</a:t>
            </a:r>
            <a:r>
              <a:rPr lang="fr-FR" b="0" baseline="0" dirty="0">
                <a:solidFill>
                  <a:srgbClr val="FFC000"/>
                </a:solidFill>
              </a:rPr>
              <a:t> a 66</a:t>
            </a:r>
            <a:r>
              <a:rPr lang="fr-FR" b="0" dirty="0">
                <a:solidFill>
                  <a:srgbClr val="FFC000"/>
                </a:solidFill>
              </a:rPr>
              <a:t> RRUPN</a:t>
            </a:r>
          </a:p>
          <a:p>
            <a:pPr marL="0" marR="0" indent="0" algn="l" defTabSz="914400" rtl="0" eaLnBrk="1" fontAlgn="auto" latinLnBrk="0" hangingPunct="1">
              <a:lnSpc>
                <a:spcPct val="100000"/>
              </a:lnSpc>
              <a:spcBef>
                <a:spcPts val="0"/>
              </a:spcBef>
              <a:spcAft>
                <a:spcPts val="0"/>
              </a:spcAft>
              <a:buClrTx/>
              <a:buSzTx/>
              <a:buFontTx/>
              <a:buNone/>
              <a:tabLst/>
              <a:defRPr/>
            </a:pPr>
            <a:endParaRPr lang="fr-FR" b="1" dirty="0">
              <a:solidFill>
                <a:srgbClr val="FFC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b="1" dirty="0">
                <a:solidFill>
                  <a:srgbClr val="FFC000"/>
                </a:solidFill>
              </a:rPr>
              <a:t>Le Webmestre</a:t>
            </a:r>
            <a:r>
              <a:rPr lang="fr-FR" b="0" dirty="0">
                <a:solidFill>
                  <a:srgbClr val="FFC000"/>
                </a:solidFill>
              </a:rPr>
              <a:t> gère</a:t>
            </a:r>
            <a:r>
              <a:rPr lang="fr-FR" b="0" baseline="0" dirty="0">
                <a:solidFill>
                  <a:srgbClr val="FFC000"/>
                </a:solidFill>
              </a:rPr>
              <a:t> et anime un site disciplinaire ou d’établissement. La responsabilité éditoriale revient à  l’IA/ IPR de la discipline ou du chef d’établissement.</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0" dirty="0">
                <a:solidFill>
                  <a:srgbClr val="FFC000"/>
                </a:solidFill>
              </a:rPr>
              <a:t>En</a:t>
            </a:r>
            <a:r>
              <a:rPr lang="fr-FR" b="0" dirty="0">
                <a:solidFill>
                  <a:srgbClr val="FFC000"/>
                </a:solidFill>
              </a:rPr>
              <a:t> Martinique il existe environ 90 webmestres.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b="0" dirty="0">
              <a:solidFill>
                <a:srgbClr val="FFC000"/>
              </a:solidFill>
            </a:endParaRPr>
          </a:p>
          <a:p>
            <a:r>
              <a:rPr lang="fr-FR" sz="1200" b="1" i="0" u="none" strike="noStrike" kern="1200" baseline="0" dirty="0">
                <a:solidFill>
                  <a:schemeClr val="tx1"/>
                </a:solidFill>
                <a:latin typeface="+mn-lt"/>
                <a:ea typeface="+mn-ea"/>
                <a:cs typeface="+mn-cs"/>
              </a:rPr>
              <a:t>L’animateur TICE</a:t>
            </a:r>
            <a:r>
              <a:rPr lang="fr-FR" sz="1200" b="0" i="0" u="none" strike="noStrike" kern="1200" baseline="0" dirty="0">
                <a:solidFill>
                  <a:schemeClr val="tx1"/>
                </a:solidFill>
                <a:latin typeface="+mn-lt"/>
                <a:ea typeface="+mn-ea"/>
                <a:cs typeface="+mn-cs"/>
              </a:rPr>
              <a:t> est un enseignant du premier degré, exerçant à temps plein, déchargé de tout ou partie de son service d'enseignement. Ses missions comprennent :</a:t>
            </a:r>
          </a:p>
          <a:p>
            <a:pPr marL="171450" indent="-171450">
              <a:buFont typeface="Arial" charset="0"/>
              <a:buChar char="•"/>
            </a:pPr>
            <a:r>
              <a:rPr lang="fr-FR" sz="1200" b="0" i="0" u="none" strike="noStrike" kern="1200" baseline="0" dirty="0">
                <a:solidFill>
                  <a:schemeClr val="tx1"/>
                </a:solidFill>
                <a:latin typeface="+mn-lt"/>
                <a:ea typeface="+mn-ea"/>
                <a:cs typeface="+mn-cs"/>
              </a:rPr>
              <a:t>l'accompagnement et le suivi des enseignants dans le développement des usages du numérique dans les pratiques d'apprentissage et d'enseignement.</a:t>
            </a:r>
          </a:p>
          <a:p>
            <a:pPr marL="171450" indent="-171450">
              <a:buFont typeface="Arial" charset="0"/>
              <a:buChar char="•"/>
            </a:pPr>
            <a:r>
              <a:rPr lang="fr-FR" sz="1200" b="0" i="0" u="none" strike="noStrike" kern="1200" baseline="0" dirty="0">
                <a:solidFill>
                  <a:schemeClr val="tx1"/>
                </a:solidFill>
                <a:latin typeface="+mn-lt"/>
                <a:ea typeface="+mn-ea"/>
                <a:cs typeface="+mn-cs"/>
              </a:rPr>
              <a:t>l'analyse et la production de ressources pédagogiques.</a:t>
            </a:r>
          </a:p>
          <a:p>
            <a:pPr marL="171450" indent="-171450">
              <a:buFont typeface="Arial" charset="0"/>
              <a:buChar char="•"/>
            </a:pPr>
            <a:r>
              <a:rPr lang="fr-FR" sz="1200" b="0" i="0" u="none" strike="noStrike" kern="1200" baseline="0" dirty="0">
                <a:solidFill>
                  <a:schemeClr val="tx1"/>
                </a:solidFill>
                <a:latin typeface="+mn-lt"/>
                <a:ea typeface="+mn-ea"/>
                <a:cs typeface="+mn-cs"/>
              </a:rPr>
              <a:t>l'aide et le conseil auprès des enseignants, des IEN, des élus pour le développement du numérique à l'école.</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0" dirty="0">
                <a:solidFill>
                  <a:srgbClr val="FFC000"/>
                </a:solidFill>
              </a:rPr>
              <a:t>En</a:t>
            </a:r>
            <a:r>
              <a:rPr lang="fr-FR" b="0" dirty="0">
                <a:solidFill>
                  <a:srgbClr val="FFC000"/>
                </a:solidFill>
              </a:rPr>
              <a:t> Martinique il existe 12 </a:t>
            </a:r>
            <a:r>
              <a:rPr lang="fr-FR" b="0" dirty="0" err="1">
                <a:solidFill>
                  <a:srgbClr val="FFC000"/>
                </a:solidFill>
              </a:rPr>
              <a:t>aTICE</a:t>
            </a:r>
            <a:r>
              <a:rPr lang="fr-FR" b="0" dirty="0">
                <a:solidFill>
                  <a:srgbClr val="FFC000"/>
                </a:solidFill>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fr-FR" b="0" dirty="0">
              <a:solidFill>
                <a:srgbClr val="FFC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b="1" dirty="0">
                <a:solidFill>
                  <a:srgbClr val="FFC000"/>
                </a:solidFill>
              </a:rPr>
              <a:t>Les tuteurs Formation A</a:t>
            </a:r>
            <a:r>
              <a:rPr lang="fr-FR" b="1" baseline="0" dirty="0">
                <a:solidFill>
                  <a:srgbClr val="FFC000"/>
                </a:solidFill>
              </a:rPr>
              <a:t> Distance (FAD) </a:t>
            </a:r>
            <a:r>
              <a:rPr lang="fr-FR" b="0" baseline="0" dirty="0">
                <a:solidFill>
                  <a:srgbClr val="FFC000"/>
                </a:solidFill>
              </a:rPr>
              <a:t>interviennent dans le cadre du tutorat à distance des parcours </a:t>
            </a:r>
            <a:r>
              <a:rPr lang="fr-FR" b="0" baseline="0" dirty="0" err="1">
                <a:solidFill>
                  <a:srgbClr val="FFC000"/>
                </a:solidFill>
              </a:rPr>
              <a:t>M@gistère</a:t>
            </a:r>
            <a:r>
              <a:rPr lang="fr-FR" b="0" baseline="0" dirty="0">
                <a:solidFill>
                  <a:srgbClr val="FFC000"/>
                </a:solidFill>
              </a:rPr>
              <a:t>.</a:t>
            </a:r>
          </a:p>
          <a:p>
            <a:pPr marL="0" marR="0" indent="0" algn="l" defTabSz="914400" rtl="0" eaLnBrk="1" fontAlgn="auto" latinLnBrk="0" hangingPunct="1">
              <a:lnSpc>
                <a:spcPct val="100000"/>
              </a:lnSpc>
              <a:spcBef>
                <a:spcPts val="0"/>
              </a:spcBef>
              <a:spcAft>
                <a:spcPts val="0"/>
              </a:spcAft>
              <a:buClrTx/>
              <a:buSzTx/>
              <a:buFontTx/>
              <a:buNone/>
              <a:tabLst/>
              <a:defRPr/>
            </a:pPr>
            <a:r>
              <a:rPr lang="fr-FR" b="0" baseline="0" dirty="0">
                <a:solidFill>
                  <a:srgbClr val="FFC000"/>
                </a:solidFill>
              </a:rPr>
              <a:t>Leurs missions :</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fr-FR" b="0" baseline="0" dirty="0">
                <a:solidFill>
                  <a:srgbClr val="FFC000"/>
                </a:solidFill>
              </a:rPr>
              <a:t>Communiquer avec les apprenants  (motiver, relancer, anticiper et répondre aux questions des apprenants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fr-FR" b="0" baseline="0" dirty="0">
                <a:solidFill>
                  <a:srgbClr val="FFC000"/>
                </a:solidFill>
              </a:rPr>
              <a:t>Adapter et modifier les parcours proposés dans l’offre nationale</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fr-FR" b="0" baseline="0" dirty="0">
                <a:solidFill>
                  <a:srgbClr val="FFC000"/>
                </a:solidFill>
              </a:rPr>
              <a:t>Créer des parcours de Formation A Distance</a:t>
            </a:r>
            <a:endParaRPr lang="fr-FR" b="0" dirty="0">
              <a:solidFill>
                <a:srgbClr val="FFC000"/>
              </a:solidFill>
            </a:endParaRPr>
          </a:p>
        </p:txBody>
      </p:sp>
      <p:sp>
        <p:nvSpPr>
          <p:cNvPr id="4" name="Espace réservé du numéro de diapositive 3"/>
          <p:cNvSpPr>
            <a:spLocks noGrp="1"/>
          </p:cNvSpPr>
          <p:nvPr>
            <p:ph type="sldNum" sz="quarter" idx="10"/>
          </p:nvPr>
        </p:nvSpPr>
        <p:spPr/>
        <p:txBody>
          <a:bodyPr/>
          <a:lstStyle/>
          <a:p>
            <a:fld id="{008454B5-50EF-404B-9235-DE501B71A847}" type="slidenum">
              <a:rPr lang="fr-FR" smtClean="0">
                <a:solidFill>
                  <a:prstClr val="black"/>
                </a:solidFill>
              </a:rPr>
              <a:pPr/>
              <a:t>6</a:t>
            </a:fld>
            <a:endParaRPr lang="fr-FR">
              <a:solidFill>
                <a:prstClr val="black"/>
              </a:solidFill>
            </a:endParaRPr>
          </a:p>
        </p:txBody>
      </p:sp>
    </p:spTree>
    <p:extLst>
      <p:ext uri="{BB962C8B-B14F-4D97-AF65-F5344CB8AC3E}">
        <p14:creationId xmlns:p14="http://schemas.microsoft.com/office/powerpoint/2010/main" val="1156374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r>
              <a:rPr lang="fr-FR" sz="1200" b="1" kern="1200" dirty="0">
                <a:solidFill>
                  <a:schemeClr val="tx1"/>
                </a:solidFill>
                <a:effectLst/>
                <a:latin typeface="+mn-lt"/>
                <a:ea typeface="+mn-ea"/>
                <a:cs typeface="+mn-cs"/>
              </a:rPr>
              <a:t>Le IAN</a:t>
            </a:r>
            <a:r>
              <a:rPr lang="fr-FR" sz="1200" kern="1200" dirty="0">
                <a:solidFill>
                  <a:schemeClr val="tx1"/>
                </a:solidFill>
                <a:effectLst/>
                <a:latin typeface="+mn-lt"/>
                <a:ea typeface="+mn-ea"/>
                <a:cs typeface="+mn-cs"/>
              </a:rPr>
              <a:t> fait connaître les ressources numériques éducatives (</a:t>
            </a:r>
            <a:r>
              <a:rPr lang="fr-FR" sz="1200" kern="1200" dirty="0" err="1">
                <a:solidFill>
                  <a:schemeClr val="tx1"/>
                </a:solidFill>
                <a:effectLst/>
                <a:latin typeface="+mn-lt"/>
                <a:ea typeface="+mn-ea"/>
                <a:cs typeface="+mn-cs"/>
              </a:rPr>
              <a:t>Éduthèque</a:t>
            </a:r>
            <a:r>
              <a:rPr lang="fr-FR" sz="1200" kern="1200" dirty="0">
                <a:solidFill>
                  <a:schemeClr val="tx1"/>
                </a:solidFill>
                <a:effectLst/>
                <a:latin typeface="+mn-lt"/>
                <a:ea typeface="+mn-ea"/>
                <a:cs typeface="+mn-cs"/>
              </a:rPr>
              <a:t>, portails, ...), les contenus d'accompagnement (</a:t>
            </a:r>
            <a:r>
              <a:rPr lang="fr-FR" sz="1200" kern="1200" dirty="0" err="1">
                <a:solidFill>
                  <a:schemeClr val="tx1"/>
                </a:solidFill>
                <a:effectLst/>
                <a:latin typeface="+mn-lt"/>
                <a:ea typeface="+mn-ea"/>
                <a:cs typeface="+mn-cs"/>
              </a:rPr>
              <a:t>EDU'Base</a:t>
            </a:r>
            <a:r>
              <a:rPr lang="fr-FR" sz="1200" kern="1200" dirty="0">
                <a:solidFill>
                  <a:schemeClr val="tx1"/>
                </a:solidFill>
                <a:effectLst/>
                <a:latin typeface="+mn-lt"/>
                <a:ea typeface="+mn-ea"/>
                <a:cs typeface="+mn-cs"/>
              </a:rPr>
              <a:t>) et les projets développés au niveau national par la DNE. Il est associé aux manifestations académiques autour du numérique éducatif.</a:t>
            </a:r>
          </a:p>
          <a:p>
            <a:r>
              <a:rPr lang="fr-FR" sz="1200" kern="1200" dirty="0">
                <a:solidFill>
                  <a:schemeClr val="tx1"/>
                </a:solidFill>
                <a:effectLst/>
                <a:latin typeface="+mn-lt"/>
                <a:ea typeface="+mn-ea"/>
                <a:cs typeface="+mn-cs"/>
              </a:rPr>
              <a:t>Il repère des pratiques dans son académie, dans sa discipline. Il coordonne et accompagne la publication de scénarios pour en rendre compte sur l'espace académique.</a:t>
            </a:r>
          </a:p>
          <a:p>
            <a:r>
              <a:rPr lang="fr-FR" sz="1400" b="0" dirty="0">
                <a:solidFill>
                  <a:srgbClr val="FFC000"/>
                </a:solidFill>
              </a:rPr>
              <a:t>En</a:t>
            </a:r>
            <a:r>
              <a:rPr lang="fr-FR" b="0" dirty="0">
                <a:solidFill>
                  <a:srgbClr val="FFC000"/>
                </a:solidFill>
              </a:rPr>
              <a:t> Martinique il existe</a:t>
            </a:r>
            <a:r>
              <a:rPr lang="fr-FR" b="0" baseline="0" dirty="0">
                <a:solidFill>
                  <a:srgbClr val="FFC000"/>
                </a:solidFill>
              </a:rPr>
              <a:t> 15</a:t>
            </a:r>
            <a:r>
              <a:rPr lang="fr-FR" b="0" dirty="0">
                <a:solidFill>
                  <a:srgbClr val="FFC000"/>
                </a:solidFill>
              </a:rPr>
              <a:t> IAN.</a:t>
            </a:r>
          </a:p>
          <a:p>
            <a:endParaRPr lang="fr-FR" b="0" dirty="0">
              <a:solidFill>
                <a:srgbClr val="FFC000"/>
              </a:solidFill>
            </a:endParaRPr>
          </a:p>
          <a:p>
            <a:r>
              <a:rPr lang="fr-FR" b="1" dirty="0">
                <a:solidFill>
                  <a:srgbClr val="FFC000"/>
                </a:solidFill>
              </a:rPr>
              <a:t>L’Assistant d’Education </a:t>
            </a:r>
            <a:r>
              <a:rPr lang="fr-FR" b="0" dirty="0">
                <a:solidFill>
                  <a:srgbClr val="FFC000"/>
                </a:solidFill>
              </a:rPr>
              <a:t>a pour</a:t>
            </a:r>
            <a:r>
              <a:rPr lang="fr-FR" b="0" baseline="0" dirty="0">
                <a:solidFill>
                  <a:srgbClr val="FFC000"/>
                </a:solidFill>
              </a:rPr>
              <a:t> mission : </a:t>
            </a:r>
          </a:p>
          <a:p>
            <a:pPr marL="171450" lvl="0" indent="-171450">
              <a:buFont typeface="Arial" charset="0"/>
              <a:buChar char="•"/>
            </a:pPr>
            <a:r>
              <a:rPr lang="fr-FR" sz="1200" kern="1200" dirty="0">
                <a:solidFill>
                  <a:schemeClr val="tx1"/>
                </a:solidFill>
                <a:effectLst/>
                <a:latin typeface="+mn-lt"/>
                <a:ea typeface="+mn-ea"/>
                <a:cs typeface="+mn-cs"/>
              </a:rPr>
              <a:t>Accompagner </a:t>
            </a:r>
            <a:r>
              <a:rPr lang="fr-FR" sz="1200" b="0" kern="1200" dirty="0">
                <a:solidFill>
                  <a:schemeClr val="tx1"/>
                </a:solidFill>
                <a:effectLst/>
                <a:latin typeface="+mn-lt"/>
                <a:ea typeface="+mn-ea"/>
                <a:cs typeface="+mn-cs"/>
              </a:rPr>
              <a:t>les élèves et les enseignants </a:t>
            </a:r>
            <a:r>
              <a:rPr lang="fr-FR" sz="1200" kern="1200" dirty="0">
                <a:solidFill>
                  <a:schemeClr val="tx1"/>
                </a:solidFill>
                <a:effectLst/>
                <a:latin typeface="+mn-lt"/>
                <a:ea typeface="+mn-ea"/>
                <a:cs typeface="+mn-cs"/>
              </a:rPr>
              <a:t>dans leurs usages du Numérique Pédagogique ;</a:t>
            </a:r>
          </a:p>
          <a:p>
            <a:pPr marL="171450" lvl="0" indent="-171450">
              <a:buFont typeface="Arial" charset="0"/>
              <a:buChar char="•"/>
            </a:pPr>
            <a:r>
              <a:rPr lang="fr-FR" sz="1200" kern="1200" dirty="0">
                <a:solidFill>
                  <a:schemeClr val="tx1"/>
                </a:solidFill>
                <a:effectLst/>
                <a:latin typeface="+mn-lt"/>
                <a:ea typeface="+mn-ea"/>
                <a:cs typeface="+mn-cs"/>
              </a:rPr>
              <a:t>Configurer et administrer l’ensemble des services de l’établissement (SCRIBE, SLP, HORUS, AMON, …) et stations clientes</a:t>
            </a:r>
          </a:p>
          <a:p>
            <a:pPr marL="171450" lvl="0" indent="-171450">
              <a:buFont typeface="Arial" charset="0"/>
              <a:buChar char="•"/>
            </a:pPr>
            <a:r>
              <a:rPr lang="fr-FR" sz="1200" kern="1200" dirty="0">
                <a:solidFill>
                  <a:schemeClr val="tx1"/>
                </a:solidFill>
                <a:effectLst/>
                <a:latin typeface="+mn-lt"/>
                <a:ea typeface="+mn-ea"/>
                <a:cs typeface="+mn-cs"/>
              </a:rPr>
              <a:t>Participer au paramétrage de l’ENT CARAMBOLE</a:t>
            </a:r>
          </a:p>
          <a:p>
            <a:pPr marL="171450" lvl="0" indent="-171450">
              <a:buFont typeface="Arial" charset="0"/>
              <a:buChar char="•"/>
            </a:pPr>
            <a:r>
              <a:rPr lang="fr-FR" sz="1200" kern="1200" dirty="0">
                <a:solidFill>
                  <a:schemeClr val="tx1"/>
                </a:solidFill>
                <a:effectLst/>
                <a:latin typeface="+mn-lt"/>
                <a:ea typeface="+mn-ea"/>
                <a:cs typeface="+mn-cs"/>
              </a:rPr>
              <a:t>Faciliter l’accès des personnels de l’établissement aux modules de formation offerts par la plateforme académique de FOAD.</a:t>
            </a:r>
            <a:endParaRPr lang="fr-FR" b="0" dirty="0">
              <a:solidFill>
                <a:srgbClr val="FFC000"/>
              </a:solidFill>
            </a:endParaRPr>
          </a:p>
          <a:p>
            <a:endParaRPr lang="fr-FR" dirty="0"/>
          </a:p>
          <a:p>
            <a:r>
              <a:rPr lang="fr-FR" b="1" dirty="0"/>
              <a:t>Le référent numérique (</a:t>
            </a:r>
            <a:r>
              <a:rPr lang="fr-FR" b="1" dirty="0" smtClean="0"/>
              <a:t>RRUPN</a:t>
            </a:r>
            <a:r>
              <a:rPr lang="fr-FR" b="1" dirty="0"/>
              <a:t>) </a:t>
            </a:r>
            <a:r>
              <a:rPr lang="fr-FR" dirty="0"/>
              <a:t>aide la mise en place d’une culture numérique commune au sein de de l’établissement. Il est avant tout un conseiller du chef d’établissement, un animateur de la vie numérique et un formateur.</a:t>
            </a:r>
          </a:p>
          <a:p>
            <a:r>
              <a:rPr lang="fr-FR" dirty="0"/>
              <a:t>Ses missions sont les suivantes :</a:t>
            </a:r>
          </a:p>
          <a:p>
            <a:pPr marL="171450" indent="-171450">
              <a:buFont typeface="Arial" charset="0"/>
              <a:buChar char="•"/>
            </a:pPr>
            <a:r>
              <a:rPr lang="fr-FR" dirty="0"/>
              <a:t>Conseiller les personnels de direction dans le pilotage de l’établissement et accompagner les enseignants dans la prise en compte du numérique au quotidien dans les </a:t>
            </a:r>
            <a:r>
              <a:rPr lang="fr-FR" dirty="0" smtClean="0"/>
              <a:t>classes:</a:t>
            </a:r>
          </a:p>
          <a:p>
            <a:r>
              <a:rPr lang="fr-FR" sz="1200" kern="1200" dirty="0" smtClean="0">
                <a:solidFill>
                  <a:schemeClr val="tx1"/>
                </a:solidFill>
                <a:effectLst/>
                <a:latin typeface="+mn-lt"/>
                <a:ea typeface="+mn-ea"/>
                <a:cs typeface="+mn-cs"/>
              </a:rPr>
              <a:t>L’accompagnement des équipes pédagogiques consiste à :</a:t>
            </a:r>
          </a:p>
          <a:p>
            <a:pPr lvl="0"/>
            <a:r>
              <a:rPr lang="fr-FR" sz="1200" kern="1200" dirty="0" smtClean="0">
                <a:solidFill>
                  <a:schemeClr val="tx1"/>
                </a:solidFill>
                <a:effectLst/>
                <a:latin typeface="+mn-lt"/>
                <a:ea typeface="+mn-ea"/>
                <a:cs typeface="+mn-cs"/>
              </a:rPr>
              <a:t>Proposer des exemples de pratiques ;</a:t>
            </a:r>
          </a:p>
          <a:p>
            <a:pPr lvl="0"/>
            <a:r>
              <a:rPr lang="fr-FR" sz="1200" kern="1200" dirty="0" smtClean="0">
                <a:solidFill>
                  <a:schemeClr val="tx1"/>
                </a:solidFill>
                <a:effectLst/>
                <a:latin typeface="+mn-lt"/>
                <a:ea typeface="+mn-ea"/>
                <a:cs typeface="+mn-cs"/>
              </a:rPr>
              <a:t>Aider à la mise en œuvre de projets pédagogiques ;</a:t>
            </a:r>
          </a:p>
          <a:p>
            <a:pPr lvl="0"/>
            <a:r>
              <a:rPr lang="fr-FR" sz="1200" kern="1200" dirty="0" smtClean="0">
                <a:solidFill>
                  <a:schemeClr val="tx1"/>
                </a:solidFill>
                <a:effectLst/>
                <a:latin typeface="+mn-lt"/>
                <a:ea typeface="+mn-ea"/>
                <a:cs typeface="+mn-cs"/>
              </a:rPr>
              <a:t>Conseiller sur le choix de ressources pédagogiques ;</a:t>
            </a:r>
          </a:p>
          <a:p>
            <a:pPr lvl="0"/>
            <a:r>
              <a:rPr lang="fr-FR" sz="1200" kern="1200" dirty="0" smtClean="0">
                <a:solidFill>
                  <a:schemeClr val="tx1"/>
                </a:solidFill>
                <a:effectLst/>
                <a:latin typeface="+mn-lt"/>
                <a:ea typeface="+mn-ea"/>
                <a:cs typeface="+mn-cs"/>
              </a:rPr>
              <a:t>Orienter les enseignants vers des formations adaptées à leurs besoins et les aider si nécessaire.</a:t>
            </a:r>
          </a:p>
          <a:p>
            <a:pPr marL="171450" indent="-171450">
              <a:buFont typeface="Arial" charset="0"/>
              <a:buChar char="•"/>
            </a:pPr>
            <a:endParaRPr lang="fr-FR" dirty="0"/>
          </a:p>
          <a:p>
            <a:pPr marL="171450" indent="-171450">
              <a:buFont typeface="Arial" charset="0"/>
              <a:buChar char="•"/>
            </a:pPr>
            <a:r>
              <a:rPr lang="fr-FR" dirty="0"/>
              <a:t>Assurer la disponibilité technique des équipements en lien avec les collectivités territoriales chargées de l’équipement et de la maintenance.</a:t>
            </a:r>
          </a:p>
          <a:p>
            <a:pPr marL="171450" indent="-171450">
              <a:buFont typeface="Arial" charset="0"/>
              <a:buChar char="•"/>
            </a:pPr>
            <a:r>
              <a:rPr lang="fr-FR" dirty="0"/>
              <a:t>Administrer les services en ligne par délégation du chef d’établissement.</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0" dirty="0">
                <a:solidFill>
                  <a:srgbClr val="FFC000"/>
                </a:solidFill>
              </a:rPr>
              <a:t>En</a:t>
            </a:r>
            <a:r>
              <a:rPr lang="fr-FR" b="0" dirty="0">
                <a:solidFill>
                  <a:srgbClr val="FFC000"/>
                </a:solidFill>
              </a:rPr>
              <a:t> Martinique il y</a:t>
            </a:r>
            <a:r>
              <a:rPr lang="fr-FR" b="0" baseline="0" dirty="0">
                <a:solidFill>
                  <a:srgbClr val="FFC000"/>
                </a:solidFill>
              </a:rPr>
              <a:t> a 66</a:t>
            </a:r>
            <a:r>
              <a:rPr lang="fr-FR" b="0" dirty="0">
                <a:solidFill>
                  <a:srgbClr val="FFC000"/>
                </a:solidFill>
              </a:rPr>
              <a:t> RRUPN.</a:t>
            </a:r>
          </a:p>
          <a:p>
            <a:pPr marL="0" marR="0" indent="0" algn="l" defTabSz="914400" rtl="0" eaLnBrk="1" fontAlgn="auto" latinLnBrk="0" hangingPunct="1">
              <a:lnSpc>
                <a:spcPct val="100000"/>
              </a:lnSpc>
              <a:spcBef>
                <a:spcPts val="0"/>
              </a:spcBef>
              <a:spcAft>
                <a:spcPts val="0"/>
              </a:spcAft>
              <a:buClrTx/>
              <a:buSzTx/>
              <a:buFontTx/>
              <a:buNone/>
              <a:tabLst/>
              <a:defRPr/>
            </a:pPr>
            <a:endParaRPr lang="fr-FR" b="1" dirty="0">
              <a:solidFill>
                <a:srgbClr val="FFC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b="1" dirty="0">
                <a:solidFill>
                  <a:srgbClr val="FFC000"/>
                </a:solidFill>
              </a:rPr>
              <a:t>Le Webmestre</a:t>
            </a:r>
            <a:r>
              <a:rPr lang="fr-FR" b="0" dirty="0">
                <a:solidFill>
                  <a:srgbClr val="FFC000"/>
                </a:solidFill>
              </a:rPr>
              <a:t> gère</a:t>
            </a:r>
            <a:r>
              <a:rPr lang="fr-FR" b="0" baseline="0" dirty="0">
                <a:solidFill>
                  <a:srgbClr val="FFC000"/>
                </a:solidFill>
              </a:rPr>
              <a:t> et anime un site disciplinaire ou d’établissement. La responsabilité éditoriale revient à  l’IA/ IPR de la discipline ou du chef d’établissement.</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0" dirty="0">
                <a:solidFill>
                  <a:srgbClr val="FFC000"/>
                </a:solidFill>
              </a:rPr>
              <a:t>En</a:t>
            </a:r>
            <a:r>
              <a:rPr lang="fr-FR" b="0" dirty="0">
                <a:solidFill>
                  <a:srgbClr val="FFC000"/>
                </a:solidFill>
              </a:rPr>
              <a:t> Martinique il existe environ 90 webmestres.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b="0" dirty="0">
              <a:solidFill>
                <a:srgbClr val="FFC000"/>
              </a:solidFill>
            </a:endParaRPr>
          </a:p>
          <a:p>
            <a:r>
              <a:rPr lang="fr-FR" sz="1200" b="1" i="0" u="none" strike="noStrike" kern="1200" baseline="0" dirty="0">
                <a:solidFill>
                  <a:schemeClr val="tx1"/>
                </a:solidFill>
                <a:latin typeface="+mn-lt"/>
                <a:ea typeface="+mn-ea"/>
                <a:cs typeface="+mn-cs"/>
              </a:rPr>
              <a:t>L’animateur TICE</a:t>
            </a:r>
            <a:r>
              <a:rPr lang="fr-FR" sz="1200" b="0" i="0" u="none" strike="noStrike" kern="1200" baseline="0" dirty="0">
                <a:solidFill>
                  <a:schemeClr val="tx1"/>
                </a:solidFill>
                <a:latin typeface="+mn-lt"/>
                <a:ea typeface="+mn-ea"/>
                <a:cs typeface="+mn-cs"/>
              </a:rPr>
              <a:t> est un enseignant du premier degré, exerçant à temps plein, déchargé de tout ou partie de son service d'enseignement. Ses missions comprennent :</a:t>
            </a:r>
          </a:p>
          <a:p>
            <a:pPr marL="171450" indent="-171450">
              <a:buFont typeface="Arial" charset="0"/>
              <a:buChar char="•"/>
            </a:pPr>
            <a:r>
              <a:rPr lang="fr-FR" sz="1200" b="0" i="0" u="none" strike="noStrike" kern="1200" baseline="0" dirty="0">
                <a:solidFill>
                  <a:schemeClr val="tx1"/>
                </a:solidFill>
                <a:latin typeface="+mn-lt"/>
                <a:ea typeface="+mn-ea"/>
                <a:cs typeface="+mn-cs"/>
              </a:rPr>
              <a:t>l'accompagnement et le suivi des enseignants dans le développement des usages du numérique dans les pratiques d'apprentissage et d'enseignement.</a:t>
            </a:r>
          </a:p>
          <a:p>
            <a:pPr marL="171450" indent="-171450">
              <a:buFont typeface="Arial" charset="0"/>
              <a:buChar char="•"/>
            </a:pPr>
            <a:r>
              <a:rPr lang="fr-FR" sz="1200" b="0" i="0" u="none" strike="noStrike" kern="1200" baseline="0" dirty="0">
                <a:solidFill>
                  <a:schemeClr val="tx1"/>
                </a:solidFill>
                <a:latin typeface="+mn-lt"/>
                <a:ea typeface="+mn-ea"/>
                <a:cs typeface="+mn-cs"/>
              </a:rPr>
              <a:t>l'analyse et la production de ressources pédagogiques.</a:t>
            </a:r>
          </a:p>
          <a:p>
            <a:pPr marL="171450" indent="-171450">
              <a:buFont typeface="Arial" charset="0"/>
              <a:buChar char="•"/>
            </a:pPr>
            <a:r>
              <a:rPr lang="fr-FR" sz="1200" b="0" i="0" u="none" strike="noStrike" kern="1200" baseline="0" dirty="0">
                <a:solidFill>
                  <a:schemeClr val="tx1"/>
                </a:solidFill>
                <a:latin typeface="+mn-lt"/>
                <a:ea typeface="+mn-ea"/>
                <a:cs typeface="+mn-cs"/>
              </a:rPr>
              <a:t>l'aide et le conseil auprès des enseignants, des IEN, des élus pour le développement du numérique à l'école.</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0" dirty="0">
                <a:solidFill>
                  <a:srgbClr val="FFC000"/>
                </a:solidFill>
              </a:rPr>
              <a:t>En</a:t>
            </a:r>
            <a:r>
              <a:rPr lang="fr-FR" b="0" dirty="0">
                <a:solidFill>
                  <a:srgbClr val="FFC000"/>
                </a:solidFill>
              </a:rPr>
              <a:t> Martinique il existe 12</a:t>
            </a:r>
            <a:r>
              <a:rPr lang="fr-FR" b="0" baseline="0" dirty="0">
                <a:solidFill>
                  <a:srgbClr val="FFC000"/>
                </a:solidFill>
              </a:rPr>
              <a:t> </a:t>
            </a:r>
            <a:r>
              <a:rPr lang="fr-FR" b="0" baseline="0" dirty="0" err="1">
                <a:solidFill>
                  <a:srgbClr val="FFC000"/>
                </a:solidFill>
              </a:rPr>
              <a:t>aTICE</a:t>
            </a:r>
            <a:r>
              <a:rPr lang="fr-FR" b="0" baseline="0" dirty="0">
                <a:solidFill>
                  <a:srgbClr val="FFC000"/>
                </a:solidFill>
              </a:rPr>
              <a:t>.</a:t>
            </a:r>
            <a:endParaRPr lang="fr-FR" b="0" dirty="0">
              <a:solidFill>
                <a:srgbClr val="FFC000"/>
              </a:solidFill>
            </a:endParaRPr>
          </a:p>
        </p:txBody>
      </p:sp>
      <p:sp>
        <p:nvSpPr>
          <p:cNvPr id="4" name="Espace réservé du numéro de diapositive 3"/>
          <p:cNvSpPr>
            <a:spLocks noGrp="1"/>
          </p:cNvSpPr>
          <p:nvPr>
            <p:ph type="sldNum" sz="quarter" idx="10"/>
          </p:nvPr>
        </p:nvSpPr>
        <p:spPr/>
        <p:txBody>
          <a:bodyPr/>
          <a:lstStyle/>
          <a:p>
            <a:fld id="{008454B5-50EF-404B-9235-DE501B71A847}" type="slidenum">
              <a:rPr lang="fr-FR" smtClean="0">
                <a:solidFill>
                  <a:prstClr val="black"/>
                </a:solidFill>
              </a:rPr>
              <a:pPr/>
              <a:t>7</a:t>
            </a:fld>
            <a:endParaRPr lang="fr-FR">
              <a:solidFill>
                <a:prstClr val="black"/>
              </a:solidFill>
            </a:endParaRPr>
          </a:p>
        </p:txBody>
      </p:sp>
    </p:spTree>
    <p:extLst>
      <p:ext uri="{BB962C8B-B14F-4D97-AF65-F5344CB8AC3E}">
        <p14:creationId xmlns:p14="http://schemas.microsoft.com/office/powerpoint/2010/main" val="1258755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i="0" kern="1200" dirty="0" smtClean="0">
                <a:solidFill>
                  <a:schemeClr val="tx1"/>
                </a:solidFill>
                <a:effectLst/>
                <a:latin typeface="+mn-lt"/>
                <a:ea typeface="+mn-ea"/>
                <a:cs typeface="+mn-cs"/>
              </a:rPr>
              <a:t>La commission numérique a pour but d’assister le chef d’établissement et l’équipe de direction dans le pilotage du numérique de l’établissement.</a:t>
            </a:r>
            <a:r>
              <a:rPr lang="fr-FR" b="1" dirty="0" smtClean="0"/>
              <a:t/>
            </a:r>
            <a:br>
              <a:rPr lang="fr-FR" b="1" dirty="0" smtClean="0"/>
            </a:br>
            <a:r>
              <a:rPr lang="fr-FR" sz="1200" b="1" i="0" kern="1200" dirty="0" smtClean="0">
                <a:solidFill>
                  <a:schemeClr val="tx1"/>
                </a:solidFill>
                <a:effectLst/>
                <a:latin typeface="+mn-lt"/>
                <a:ea typeface="+mn-ea"/>
                <a:cs typeface="+mn-cs"/>
              </a:rPr>
              <a:t>Selon le projet académique, « Le numérique doit contribuer au développement des nouvelles pratiques pédagogiques</a:t>
            </a:r>
            <a:r>
              <a:rPr lang="fr-FR" sz="1200" b="0" i="0" kern="1200" dirty="0" smtClean="0">
                <a:solidFill>
                  <a:schemeClr val="tx1"/>
                </a:solidFill>
                <a:effectLst/>
                <a:latin typeface="+mn-lt"/>
                <a:ea typeface="+mn-ea"/>
                <a:cs typeface="+mn-cs"/>
              </a:rPr>
              <a:t> ».</a:t>
            </a:r>
          </a:p>
          <a:p>
            <a:endParaRPr lang="fr-FR" sz="1200" b="0" i="0" kern="1200" dirty="0" smtClean="0">
              <a:solidFill>
                <a:schemeClr val="tx1"/>
              </a:solidFill>
              <a:effectLst/>
              <a:latin typeface="+mn-lt"/>
              <a:ea typeface="+mn-ea"/>
              <a:cs typeface="+mn-cs"/>
            </a:endParaRPr>
          </a:p>
          <a:p>
            <a:r>
              <a:rPr lang="fr-FR" dirty="0" smtClean="0"/>
              <a:t>http://www.dane.ac-versailles.fr/infos/la-commission-numerique-de-l-etablissement</a:t>
            </a:r>
          </a:p>
          <a:p>
            <a:endParaRPr lang="fr-FR" dirty="0" smtClean="0"/>
          </a:p>
          <a:p>
            <a:r>
              <a:rPr lang="fr-FR" dirty="0" smtClean="0"/>
              <a:t>La </a:t>
            </a:r>
            <a:r>
              <a:rPr lang="fr-FR" dirty="0"/>
              <a:t>composition de cette commission peut différer en fonction des établissements et peut évoluer en fonction de l'ordre du jour. </a:t>
            </a:r>
          </a:p>
          <a:p>
            <a:r>
              <a:rPr lang="fr-FR" dirty="0"/>
              <a:t>Classiquement on trouvera :</a:t>
            </a:r>
          </a:p>
          <a:p>
            <a:pPr marL="171450" indent="-171450">
              <a:buChar char="•"/>
            </a:pPr>
            <a:r>
              <a:rPr lang="fr-FR" dirty="0"/>
              <a:t>le chef d’établissement (et/ou un membre de la direction) et le(s) RRUPN qui assurent souvent conjointement l’animation de la commission ;</a:t>
            </a:r>
            <a:endParaRPr dirty="0"/>
          </a:p>
          <a:p>
            <a:pPr marL="171450" indent="-171450">
              <a:buChar char="•"/>
            </a:pPr>
            <a:r>
              <a:rPr lang="fr-FR" dirty="0"/>
              <a:t>un membre d’intendance (agent comptable, gestionnaire) ;</a:t>
            </a:r>
            <a:endParaRPr dirty="0"/>
          </a:p>
          <a:p>
            <a:pPr marL="171450" indent="-171450">
              <a:buChar char="•"/>
            </a:pPr>
            <a:r>
              <a:rPr lang="fr-FR" dirty="0"/>
              <a:t>un enseignant référent par discipline (ou pôle disciplinaire), y compris le documentaliste ;</a:t>
            </a:r>
            <a:endParaRPr dirty="0"/>
          </a:p>
          <a:p>
            <a:pPr marL="171450" indent="-171450">
              <a:buChar char="•"/>
            </a:pPr>
            <a:r>
              <a:rPr lang="fr-FR" dirty="0"/>
              <a:t>un membre de la vie scolaire (CPE,...) ;</a:t>
            </a:r>
            <a:endParaRPr dirty="0"/>
          </a:p>
          <a:p>
            <a:pPr marL="171450" indent="-171450">
              <a:buChar char="•"/>
            </a:pPr>
            <a:r>
              <a:rPr lang="fr-FR" dirty="0"/>
              <a:t>éventuellement parents, élèves élus au CA, au CVL, au CVC.</a:t>
            </a:r>
            <a:endParaRPr dirty="0"/>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008454B5-50EF-404B-9235-DE501B71A847}" type="slidenum">
              <a:rPr lang="fr-FR" smtClean="0">
                <a:solidFill>
                  <a:prstClr val="black"/>
                </a:solidFill>
              </a:rPr>
              <a:pPr/>
              <a:t>8</a:t>
            </a:fld>
            <a:endParaRPr lang="fr-FR">
              <a:solidFill>
                <a:prstClr val="black"/>
              </a:solidFill>
            </a:endParaRPr>
          </a:p>
        </p:txBody>
      </p:sp>
    </p:spTree>
    <p:extLst>
      <p:ext uri="{BB962C8B-B14F-4D97-AF65-F5344CB8AC3E}">
        <p14:creationId xmlns:p14="http://schemas.microsoft.com/office/powerpoint/2010/main" val="568736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9779E75-C5B5-994E-951A-02476AD4F66F}" type="slidenum">
              <a:rPr lang="fr-FR" smtClean="0"/>
              <a:t>9</a:t>
            </a:fld>
            <a:endParaRPr lang="fr-FR"/>
          </a:p>
        </p:txBody>
      </p:sp>
    </p:spTree>
    <p:extLst>
      <p:ext uri="{BB962C8B-B14F-4D97-AF65-F5344CB8AC3E}">
        <p14:creationId xmlns:p14="http://schemas.microsoft.com/office/powerpoint/2010/main" val="1896046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08454B5-50EF-404B-9235-DE501B71A847}" type="slidenum">
              <a:rPr lang="fr-FR" smtClean="0"/>
              <a:pPr/>
              <a:t>10</a:t>
            </a:fld>
            <a:endParaRPr lang="fr-FR"/>
          </a:p>
        </p:txBody>
      </p:sp>
    </p:spTree>
    <p:extLst>
      <p:ext uri="{BB962C8B-B14F-4D97-AF65-F5344CB8AC3E}">
        <p14:creationId xmlns:p14="http://schemas.microsoft.com/office/powerpoint/2010/main" val="1925715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r>
              <a:rPr lang="fr-FR" b="1" baseline="0" dirty="0"/>
              <a:t>Autres </a:t>
            </a:r>
            <a:r>
              <a:rPr lang="fr-FR" b="1" baseline="0" dirty="0" smtClean="0"/>
              <a:t>: liste du matériel  à présenter </a:t>
            </a:r>
            <a:r>
              <a:rPr lang="fr-FR" b="1" baseline="0" dirty="0" err="1" smtClean="0"/>
              <a:t>succintement</a:t>
            </a:r>
            <a:r>
              <a:rPr lang="fr-FR" b="1" baseline="0" dirty="0" smtClean="0"/>
              <a:t> </a:t>
            </a:r>
          </a:p>
          <a:p>
            <a:endParaRPr lang="fr-FR" b="1" baseline="0" dirty="0" smtClean="0"/>
          </a:p>
          <a:p>
            <a:endParaRPr lang="fr-FR" b="1" baseline="0" dirty="0"/>
          </a:p>
          <a:p>
            <a:endParaRPr lang="fr-FR" b="0" baseline="0" dirty="0"/>
          </a:p>
        </p:txBody>
      </p:sp>
      <p:sp>
        <p:nvSpPr>
          <p:cNvPr id="4" name="Espace réservé du numéro de diapositive 3"/>
          <p:cNvSpPr>
            <a:spLocks noGrp="1"/>
          </p:cNvSpPr>
          <p:nvPr>
            <p:ph type="sldNum" sz="quarter" idx="10"/>
          </p:nvPr>
        </p:nvSpPr>
        <p:spPr/>
        <p:txBody>
          <a:bodyPr/>
          <a:lstStyle/>
          <a:p>
            <a:fld id="{008454B5-50EF-404B-9235-DE501B71A847}" type="slidenum">
              <a:rPr lang="fr-FR" smtClean="0"/>
              <a:pPr/>
              <a:t>11</a:t>
            </a:fld>
            <a:endParaRPr lang="fr-FR"/>
          </a:p>
        </p:txBody>
      </p:sp>
    </p:spTree>
    <p:extLst>
      <p:ext uri="{BB962C8B-B14F-4D97-AF65-F5344CB8AC3E}">
        <p14:creationId xmlns:p14="http://schemas.microsoft.com/office/powerpoint/2010/main" val="1116704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r>
              <a:rPr lang="fr-FR" b="1"/>
              <a:t>Personnels :</a:t>
            </a:r>
          </a:p>
          <a:p>
            <a:r>
              <a:rPr lang="fr-FR"/>
              <a:t>Afficher</a:t>
            </a:r>
            <a:r>
              <a:rPr lang="fr-FR" baseline="0"/>
              <a:t> l’équipe en charge du numérique au sein de l’école/l’établissement et/ou la circonscription. Utiliser des photos.</a:t>
            </a:r>
          </a:p>
          <a:p>
            <a:r>
              <a:rPr lang="fr-FR" baseline="0"/>
              <a:t>Pour une circonscription/une école :</a:t>
            </a:r>
          </a:p>
          <a:p>
            <a:r>
              <a:rPr lang="fr-FR" baseline="0"/>
              <a:t>IEN, CPC, </a:t>
            </a:r>
            <a:r>
              <a:rPr lang="fr-FR" baseline="0" err="1"/>
              <a:t>aTICE</a:t>
            </a:r>
            <a:r>
              <a:rPr lang="fr-FR" baseline="0"/>
              <a:t>, REEN</a:t>
            </a:r>
          </a:p>
          <a:p>
            <a:endParaRPr lang="fr-FR" baseline="0"/>
          </a:p>
          <a:p>
            <a:r>
              <a:rPr lang="fr-FR" baseline="0"/>
              <a:t>Pour un Collège ou un Lycée :</a:t>
            </a:r>
          </a:p>
          <a:p>
            <a:r>
              <a:rPr lang="fr-FR" baseline="0" err="1"/>
              <a:t>PerDIR</a:t>
            </a:r>
            <a:r>
              <a:rPr lang="fr-FR" baseline="0"/>
              <a:t>, RRUPN, AED TICE</a:t>
            </a:r>
          </a:p>
          <a:p>
            <a:endParaRPr lang="fr-FR" baseline="0"/>
          </a:p>
          <a:p>
            <a:r>
              <a:rPr lang="fr-FR" b="1" baseline="0"/>
              <a:t>Matériels :</a:t>
            </a:r>
          </a:p>
          <a:p>
            <a:r>
              <a:rPr lang="fr-FR" baseline="0"/>
              <a:t>Lister le matériel mis à disposition des collègues dans l’école/l’établissement et/ou la circonscription. On peut s’appuyer sur l’enquête ETIC.</a:t>
            </a:r>
          </a:p>
          <a:p>
            <a:endParaRPr lang="fr-FR" baseline="0"/>
          </a:p>
          <a:p>
            <a:r>
              <a:rPr lang="fr-FR" b="1" baseline="0"/>
              <a:t>Autres :</a:t>
            </a:r>
          </a:p>
          <a:p>
            <a:endParaRPr lang="fr-FR" b="0" baseline="0"/>
          </a:p>
        </p:txBody>
      </p:sp>
      <p:sp>
        <p:nvSpPr>
          <p:cNvPr id="4" name="Espace réservé du numéro de diapositive 3"/>
          <p:cNvSpPr>
            <a:spLocks noGrp="1"/>
          </p:cNvSpPr>
          <p:nvPr>
            <p:ph type="sldNum" sz="quarter" idx="10"/>
          </p:nvPr>
        </p:nvSpPr>
        <p:spPr/>
        <p:txBody>
          <a:bodyPr/>
          <a:lstStyle/>
          <a:p>
            <a:fld id="{008454B5-50EF-404B-9235-DE501B71A847}" type="slidenum">
              <a:rPr lang="fr-FR" smtClean="0"/>
              <a:pPr/>
              <a:t>12</a:t>
            </a:fld>
            <a:endParaRPr lang="fr-FR"/>
          </a:p>
        </p:txBody>
      </p:sp>
    </p:spTree>
    <p:extLst>
      <p:ext uri="{BB962C8B-B14F-4D97-AF65-F5344CB8AC3E}">
        <p14:creationId xmlns:p14="http://schemas.microsoft.com/office/powerpoint/2010/main" val="1084730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r>
              <a:rPr lang="fr-FR" dirty="0"/>
              <a:t>Cette diapositive contient des liens vers les diapositives correspondantes,</a:t>
            </a:r>
          </a:p>
          <a:p>
            <a:endParaRPr lang="fr-FR" dirty="0"/>
          </a:p>
        </p:txBody>
      </p:sp>
      <p:sp>
        <p:nvSpPr>
          <p:cNvPr id="4" name="Espace réservé du numéro de diapositive 3"/>
          <p:cNvSpPr>
            <a:spLocks noGrp="1"/>
          </p:cNvSpPr>
          <p:nvPr>
            <p:ph type="sldNum" sz="quarter" idx="10"/>
          </p:nvPr>
        </p:nvSpPr>
        <p:spPr/>
        <p:txBody>
          <a:bodyPr/>
          <a:lstStyle/>
          <a:p>
            <a:fld id="{008454B5-50EF-404B-9235-DE501B71A847}" type="slidenum">
              <a:rPr lang="fr-FR" smtClean="0">
                <a:solidFill>
                  <a:prstClr val="black"/>
                </a:solidFill>
              </a:rPr>
              <a:pPr/>
              <a:t>14</a:t>
            </a:fld>
            <a:endParaRPr lang="fr-FR">
              <a:solidFill>
                <a:prstClr val="black"/>
              </a:solidFill>
            </a:endParaRPr>
          </a:p>
        </p:txBody>
      </p:sp>
    </p:spTree>
    <p:extLst>
      <p:ext uri="{BB962C8B-B14F-4D97-AF65-F5344CB8AC3E}">
        <p14:creationId xmlns:p14="http://schemas.microsoft.com/office/powerpoint/2010/main" val="1616209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9779E75-C5B5-994E-951A-02476AD4F66F}" type="slidenum">
              <a:rPr lang="fr-FR" smtClean="0"/>
              <a:t>15</a:t>
            </a:fld>
            <a:endParaRPr lang="fr-FR"/>
          </a:p>
        </p:txBody>
      </p:sp>
    </p:spTree>
    <p:extLst>
      <p:ext uri="{BB962C8B-B14F-4D97-AF65-F5344CB8AC3E}">
        <p14:creationId xmlns:p14="http://schemas.microsoft.com/office/powerpoint/2010/main" val="3576010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Jusqu'au 30 septembre 2019</a:t>
            </a:r>
          </a:p>
        </p:txBody>
      </p:sp>
      <p:sp>
        <p:nvSpPr>
          <p:cNvPr id="4" name="Espace réservé du numéro de diapositive 3"/>
          <p:cNvSpPr>
            <a:spLocks noGrp="1"/>
          </p:cNvSpPr>
          <p:nvPr>
            <p:ph type="sldNum" sz="quarter" idx="10"/>
          </p:nvPr>
        </p:nvSpPr>
        <p:spPr/>
        <p:txBody>
          <a:bodyPr/>
          <a:lstStyle/>
          <a:p>
            <a:fld id="{008454B5-50EF-404B-9235-DE501B71A847}" type="slidenum">
              <a:rPr lang="fr-FR" smtClean="0">
                <a:solidFill>
                  <a:prstClr val="black"/>
                </a:solidFill>
              </a:rPr>
              <a:pPr/>
              <a:t>16</a:t>
            </a:fld>
            <a:endParaRPr lang="fr-FR">
              <a:solidFill>
                <a:prstClr val="black"/>
              </a:solidFill>
            </a:endParaRPr>
          </a:p>
        </p:txBody>
      </p:sp>
    </p:spTree>
    <p:extLst>
      <p:ext uri="{BB962C8B-B14F-4D97-AF65-F5344CB8AC3E}">
        <p14:creationId xmlns:p14="http://schemas.microsoft.com/office/powerpoint/2010/main" val="5587473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9779E75-C5B5-994E-951A-02476AD4F66F}" type="slidenum">
              <a:rPr lang="fr-FR" smtClean="0"/>
              <a:t>17</a:t>
            </a:fld>
            <a:endParaRPr lang="fr-FR"/>
          </a:p>
        </p:txBody>
      </p:sp>
    </p:spTree>
    <p:extLst>
      <p:ext uri="{BB962C8B-B14F-4D97-AF65-F5344CB8AC3E}">
        <p14:creationId xmlns:p14="http://schemas.microsoft.com/office/powerpoint/2010/main" val="5163032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08454B5-50EF-404B-9235-DE501B71A847}" type="slidenum">
              <a:rPr lang="fr-FR" smtClean="0">
                <a:solidFill>
                  <a:prstClr val="black"/>
                </a:solidFill>
              </a:rPr>
              <a:pPr/>
              <a:t>18</a:t>
            </a:fld>
            <a:endParaRPr lang="fr-FR">
              <a:solidFill>
                <a:prstClr val="black"/>
              </a:solidFill>
            </a:endParaRPr>
          </a:p>
        </p:txBody>
      </p:sp>
    </p:spTree>
    <p:extLst>
      <p:ext uri="{BB962C8B-B14F-4D97-AF65-F5344CB8AC3E}">
        <p14:creationId xmlns:p14="http://schemas.microsoft.com/office/powerpoint/2010/main" val="2101150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Le Plan numérique pour favoriser la généralisation des usages pédagogiques du numérique</a:t>
            </a:r>
          </a:p>
          <a:p>
            <a:r>
              <a:rPr lang="fr-FR" sz="1200" b="0" i="0" u="none" strike="noStrike" kern="1200" baseline="0" dirty="0" smtClean="0">
                <a:solidFill>
                  <a:schemeClr val="tx1"/>
                </a:solidFill>
                <a:latin typeface="+mn-lt"/>
                <a:ea typeface="+mn-ea"/>
                <a:cs typeface="+mn-cs"/>
              </a:rPr>
              <a:t>La nécessité, pour les élèves, d'acquérir et de maîtriser les compétences numériques, réaffirmée dans les nouveaux</a:t>
            </a:r>
          </a:p>
          <a:p>
            <a:r>
              <a:rPr lang="fr-FR" sz="1200" b="0" i="0" u="none" strike="noStrike" kern="1200" baseline="0" dirty="0" smtClean="0">
                <a:solidFill>
                  <a:schemeClr val="tx1"/>
                </a:solidFill>
                <a:latin typeface="+mn-lt"/>
                <a:ea typeface="+mn-ea"/>
                <a:cs typeface="+mn-cs"/>
              </a:rPr>
              <a:t>programmes, et le recours croissant de tous les enseignements aux outils et aux ressources numériques, imposent d'accélérer</a:t>
            </a:r>
          </a:p>
          <a:p>
            <a:r>
              <a:rPr lang="fr-FR" sz="1200" b="0" i="0" u="none" strike="noStrike" kern="1200" baseline="0" dirty="0" smtClean="0">
                <a:solidFill>
                  <a:schemeClr val="tx1"/>
                </a:solidFill>
                <a:latin typeface="+mn-lt"/>
                <a:ea typeface="+mn-ea"/>
                <a:cs typeface="+mn-cs"/>
              </a:rPr>
              <a:t>le déploiement du numérique dans les écoles et les établissements scolaires. Il s'agit aussi de poursuivre les efforts accomplis</a:t>
            </a:r>
          </a:p>
          <a:p>
            <a:r>
              <a:rPr lang="fr-FR" sz="1200" b="0" i="0" u="none" strike="noStrike" kern="1200" baseline="0" dirty="0" smtClean="0">
                <a:solidFill>
                  <a:schemeClr val="tx1"/>
                </a:solidFill>
                <a:latin typeface="+mn-lt"/>
                <a:ea typeface="+mn-ea"/>
                <a:cs typeface="+mn-cs"/>
              </a:rPr>
              <a:t>ces dernières années dans ce domaine et d'amplifier les résultats positifs soulignés par la récente enquête Pisa. L'ambition du</a:t>
            </a:r>
          </a:p>
          <a:p>
            <a:r>
              <a:rPr lang="fr-FR" sz="1200" b="0" i="0" u="none" strike="noStrike" kern="1200" baseline="0" dirty="0" smtClean="0">
                <a:solidFill>
                  <a:schemeClr val="tx1"/>
                </a:solidFill>
                <a:latin typeface="+mn-lt"/>
                <a:ea typeface="+mn-ea"/>
                <a:cs typeface="+mn-cs"/>
              </a:rPr>
              <a:t>Plan numérique consiste précisément à créer des conditions favorables à la généralisation des usages pédagogiques du</a:t>
            </a:r>
          </a:p>
          <a:p>
            <a:r>
              <a:rPr lang="fr-FR" sz="1200" b="0" i="0" u="none" strike="noStrike" kern="1200" baseline="0" dirty="0" smtClean="0">
                <a:solidFill>
                  <a:schemeClr val="tx1"/>
                </a:solidFill>
                <a:latin typeface="+mn-lt"/>
                <a:ea typeface="+mn-ea"/>
                <a:cs typeface="+mn-cs"/>
              </a:rPr>
              <a:t>numérique.</a:t>
            </a:r>
          </a:p>
          <a:p>
            <a:r>
              <a:rPr lang="fr-FR" sz="1200" b="0" i="0" u="none" strike="noStrike" kern="1200" baseline="0" dirty="0" smtClean="0">
                <a:solidFill>
                  <a:schemeClr val="tx1"/>
                </a:solidFill>
                <a:latin typeface="+mn-lt"/>
                <a:ea typeface="+mn-ea"/>
                <a:cs typeface="+mn-cs"/>
              </a:rPr>
              <a:t>Pour cela, un effort sans précédent en matière de formation sera conduit. Les actions réalisées en académies, notamment</a:t>
            </a:r>
          </a:p>
          <a:p>
            <a:r>
              <a:rPr lang="fr-FR" sz="1200" b="0" i="0" u="none" strike="noStrike" kern="1200" baseline="0" dirty="0" smtClean="0">
                <a:solidFill>
                  <a:schemeClr val="tx1"/>
                </a:solidFill>
                <a:latin typeface="+mn-lt"/>
                <a:ea typeface="+mn-ea"/>
                <a:cs typeface="+mn-cs"/>
              </a:rPr>
              <a:t>les trois journées de formation des enseignants de collège, dédiées au numérique, seront poursuivies au cours de l'année</a:t>
            </a:r>
          </a:p>
          <a:p>
            <a:r>
              <a:rPr lang="fr-FR" sz="1200" b="0" i="0" u="none" strike="noStrike" kern="1200" baseline="0" dirty="0" smtClean="0">
                <a:solidFill>
                  <a:schemeClr val="tx1"/>
                </a:solidFill>
                <a:latin typeface="+mn-lt"/>
                <a:ea typeface="+mn-ea"/>
                <a:cs typeface="+mn-cs"/>
              </a:rPr>
              <a:t>scolaire 20162017.</a:t>
            </a:r>
          </a:p>
          <a:p>
            <a:r>
              <a:rPr lang="fr-FR" sz="1200" b="0" i="0" u="none" strike="noStrike" kern="1200" baseline="0" dirty="0" smtClean="0">
                <a:solidFill>
                  <a:schemeClr val="tx1"/>
                </a:solidFill>
                <a:latin typeface="+mn-lt"/>
                <a:ea typeface="+mn-ea"/>
                <a:cs typeface="+mn-cs"/>
              </a:rPr>
              <a:t>Les formations destinées aux enseignants mettront davantage l'accent sur les usages du numérique dans</a:t>
            </a:r>
          </a:p>
          <a:p>
            <a:r>
              <a:rPr lang="fr-FR" sz="1200" b="0" i="0" u="none" strike="noStrike" kern="1200" baseline="0" dirty="0" smtClean="0">
                <a:solidFill>
                  <a:schemeClr val="tx1"/>
                </a:solidFill>
                <a:latin typeface="+mn-lt"/>
                <a:ea typeface="+mn-ea"/>
                <a:cs typeface="+mn-cs"/>
              </a:rPr>
              <a:t>les enseignements, tandis que les formations de l'encadrement privilégieront les thématiques liées au pilotage d'un projet</a:t>
            </a:r>
          </a:p>
          <a:p>
            <a:r>
              <a:rPr lang="fr-FR" sz="1200" b="0" i="0" u="none" strike="noStrike" kern="1200" baseline="0" dirty="0" smtClean="0">
                <a:solidFill>
                  <a:schemeClr val="tx1"/>
                </a:solidFill>
                <a:latin typeface="+mn-lt"/>
                <a:ea typeface="+mn-ea"/>
                <a:cs typeface="+mn-cs"/>
              </a:rPr>
              <a:t>numérique. Les académies comme les établissements pourront mobiliser les services d'accompagnement de Réseau </a:t>
            </a:r>
            <a:r>
              <a:rPr lang="fr-FR" sz="1200" b="0" i="0" u="none" strike="noStrike" kern="1200" baseline="0" dirty="0" err="1" smtClean="0">
                <a:solidFill>
                  <a:schemeClr val="tx1"/>
                </a:solidFill>
                <a:latin typeface="+mn-lt"/>
                <a:ea typeface="+mn-ea"/>
                <a:cs typeface="+mn-cs"/>
              </a:rPr>
              <a:t>Canopé</a:t>
            </a:r>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et s'appuyer sur le dispositif de formation par le numérique que représente </a:t>
            </a:r>
            <a:r>
              <a:rPr lang="fr-FR" sz="1200" b="0" i="0" u="none" strike="noStrike" kern="1200" baseline="0" dirty="0" err="1" smtClean="0">
                <a:solidFill>
                  <a:schemeClr val="tx1"/>
                </a:solidFill>
                <a:latin typeface="+mn-lt"/>
                <a:ea typeface="+mn-ea"/>
                <a:cs typeface="+mn-cs"/>
              </a:rPr>
              <a:t>M@gistère</a:t>
            </a:r>
            <a:r>
              <a:rPr lang="fr-FR" sz="1200" b="0" i="0" u="none" strike="noStrike" kern="1200" baseline="0" dirty="0" smtClean="0">
                <a:solidFill>
                  <a:schemeClr val="tx1"/>
                </a:solidFill>
                <a:latin typeface="+mn-lt"/>
                <a:ea typeface="+mn-ea"/>
                <a:cs typeface="+mn-cs"/>
              </a:rPr>
              <a:t>.</a:t>
            </a:r>
            <a:endParaRPr lang="fr-FR" dirty="0" smtClean="0"/>
          </a:p>
          <a:p>
            <a:pPr marL="0" indent="0">
              <a:buFontTx/>
              <a:buNone/>
            </a:pPr>
            <a:endParaRPr lang="fr-FR" dirty="0" smtClean="0"/>
          </a:p>
          <a:p>
            <a:pPr marL="0" indent="0">
              <a:buFontTx/>
              <a:buNone/>
            </a:pPr>
            <a:r>
              <a:rPr lang="fr-FR" b="1" dirty="0" smtClean="0"/>
              <a:t>3 volets de formation pour les enseignants</a:t>
            </a:r>
          </a:p>
          <a:p>
            <a:pPr marL="171450" indent="-171450">
              <a:buFontTx/>
              <a:buChar char="-"/>
            </a:pPr>
            <a:endParaRPr lang="fr-FR" b="1" dirty="0" smtClean="0"/>
          </a:p>
          <a:p>
            <a:pPr marL="171450" indent="-171450">
              <a:buFontTx/>
              <a:buChar char="-"/>
            </a:pPr>
            <a:r>
              <a:rPr lang="fr-FR" b="1" dirty="0" smtClean="0"/>
              <a:t>Culture numérique et éducation aux médis et à l’information</a:t>
            </a:r>
          </a:p>
          <a:p>
            <a:pPr marL="0" indent="0">
              <a:buFontTx/>
              <a:buNone/>
            </a:pPr>
            <a:r>
              <a:rPr lang="fr-FR" b="1" dirty="0" smtClean="0"/>
              <a:t>Objectif</a:t>
            </a:r>
            <a:r>
              <a:rPr lang="fr-FR" b="1" baseline="0" dirty="0" smtClean="0"/>
              <a:t> :  Avec l'arrivée de nouveaux outils et de nouvelles ressources en ligne dans les établissements, l'objectif de cette formation est d'accompagner les enseignants afin de développer leur culture numérique. </a:t>
            </a:r>
            <a:endParaRPr lang="fr-FR" b="1" dirty="0" smtClean="0"/>
          </a:p>
          <a:p>
            <a:pPr marL="0" indent="0">
              <a:buFontTx/>
              <a:buNone/>
            </a:pPr>
            <a:endParaRPr lang="fr-FR" b="1" dirty="0" smtClean="0"/>
          </a:p>
          <a:p>
            <a:pPr marL="171450" indent="-171450">
              <a:buFontTx/>
              <a:buChar char="-"/>
            </a:pPr>
            <a:r>
              <a:rPr lang="fr-FR" b="1" dirty="0" smtClean="0"/>
              <a:t>Maîtrise des usages des outils numérique</a:t>
            </a:r>
          </a:p>
          <a:p>
            <a:pPr marL="0" indent="0">
              <a:buFontTx/>
              <a:buNone/>
            </a:pPr>
            <a:r>
              <a:rPr lang="fr-FR" b="1" dirty="0" smtClean="0"/>
              <a:t>Objectif</a:t>
            </a:r>
            <a:r>
              <a:rPr lang="fr-FR" b="1" baseline="0" dirty="0" smtClean="0"/>
              <a:t> : Accompagner les enseignants dans l'utilisation des outils nomades et des nouvelles ressources en ligne dans les établissements.</a:t>
            </a:r>
            <a:endParaRPr lang="fr-FR" b="1" dirty="0" smtClean="0"/>
          </a:p>
          <a:p>
            <a:endParaRPr lang="fr-FR" b="1" dirty="0" smtClean="0"/>
          </a:p>
          <a:p>
            <a:r>
              <a:rPr lang="fr-FR" b="1" dirty="0" smtClean="0"/>
              <a:t>- Numérique</a:t>
            </a:r>
            <a:r>
              <a:rPr lang="fr-FR" b="1" baseline="0" dirty="0" smtClean="0"/>
              <a:t> et usages pédagogiques :</a:t>
            </a:r>
          </a:p>
          <a:p>
            <a:pPr marL="0" indent="0">
              <a:buFontTx/>
              <a:buNone/>
            </a:pPr>
            <a:r>
              <a:rPr lang="fr-FR" b="1" baseline="0" dirty="0" smtClean="0"/>
              <a:t>Objectif : Accompagner les enseignants afin de leur permettre d’intensifier et d’optimiser les usages du numérique avec l’arrivée de nouveaux outils et de nouvelles ressources en ligne.</a:t>
            </a:r>
          </a:p>
          <a:p>
            <a:pPr marL="0" indent="0">
              <a:buFontTx/>
              <a:buNone/>
            </a:pPr>
            <a:endParaRPr lang="fr-FR" baseline="0" dirty="0" smtClean="0"/>
          </a:p>
          <a:p>
            <a:pPr marL="0" indent="0">
              <a:buFontTx/>
              <a:buNone/>
            </a:pPr>
            <a:endParaRPr lang="fr-FR" baseline="0" dirty="0" smtClean="0"/>
          </a:p>
          <a:p>
            <a:pPr marL="0" indent="0">
              <a:buFontTx/>
              <a:buNone/>
            </a:pPr>
            <a:endParaRPr lang="fr-FR" baseline="0" dirty="0" smtClean="0"/>
          </a:p>
        </p:txBody>
      </p:sp>
      <p:sp>
        <p:nvSpPr>
          <p:cNvPr id="4" name="Espace réservé du numéro de diapositive 3"/>
          <p:cNvSpPr>
            <a:spLocks noGrp="1"/>
          </p:cNvSpPr>
          <p:nvPr>
            <p:ph type="sldNum" sz="quarter" idx="10"/>
          </p:nvPr>
        </p:nvSpPr>
        <p:spPr/>
        <p:txBody>
          <a:bodyPr/>
          <a:lstStyle/>
          <a:p>
            <a:fld id="{BBDEFD0E-13E7-7443-862A-466BAB7710CB}" type="slidenum">
              <a:rPr lang="fr-FR" smtClean="0"/>
              <a:t>20</a:t>
            </a:fld>
            <a:endParaRPr lang="fr-FR"/>
          </a:p>
        </p:txBody>
      </p:sp>
    </p:spTree>
    <p:extLst>
      <p:ext uri="{BB962C8B-B14F-4D97-AF65-F5344CB8AC3E}">
        <p14:creationId xmlns:p14="http://schemas.microsoft.com/office/powerpoint/2010/main" val="1310461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Tx/>
              <a:buChar char="-"/>
            </a:pPr>
            <a:endParaRPr lang="fr-FR" baseline="0" dirty="0" smtClean="0"/>
          </a:p>
          <a:p>
            <a:r>
              <a:rPr lang="fr-FR" sz="1200" b="1" u="sng" kern="1200" dirty="0" smtClean="0">
                <a:solidFill>
                  <a:schemeClr val="tx1"/>
                </a:solidFill>
                <a:effectLst/>
                <a:latin typeface="+mn-lt"/>
                <a:ea typeface="+mn-ea"/>
                <a:cs typeface="+mn-cs"/>
                <a:hlinkClick r:id="rId3" action="ppaction://hlinkfile"/>
              </a:rPr>
              <a:t>Maîtrise des usages pédagogiques des outils numériques</a:t>
            </a:r>
            <a:endParaRPr lang="fr-FR" sz="1200" kern="1200" dirty="0" smtClean="0">
              <a:solidFill>
                <a:schemeClr val="tx1"/>
              </a:solidFill>
              <a:effectLst/>
              <a:latin typeface="+mn-lt"/>
              <a:ea typeface="+mn-ea"/>
              <a:cs typeface="+mn-cs"/>
            </a:endParaRPr>
          </a:p>
          <a:p>
            <a:pPr lvl="0"/>
            <a:r>
              <a:rPr lang="fr-FR" sz="1200" kern="1200" dirty="0" smtClean="0">
                <a:solidFill>
                  <a:schemeClr val="tx1"/>
                </a:solidFill>
                <a:effectLst/>
                <a:latin typeface="+mn-lt"/>
                <a:ea typeface="+mn-ea"/>
                <a:cs typeface="+mn-cs"/>
              </a:rPr>
              <a:t>Travailler en équipe / partager ses pratiques avec le numérique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rgbClr val="C00000"/>
                </a:solidFill>
                <a:effectLst/>
                <a:latin typeface="+mn-lt"/>
                <a:ea typeface="+mn-ea"/>
                <a:cs typeface="+mn-cs"/>
              </a:rPr>
              <a:t>(priorité)</a:t>
            </a:r>
            <a:r>
              <a:rPr lang="fr-FR" sz="1200" kern="1200" baseline="0" dirty="0" smtClean="0">
                <a:solidFill>
                  <a:srgbClr val="C00000"/>
                </a:solidFill>
                <a:effectLst/>
                <a:latin typeface="+mn-lt"/>
                <a:ea typeface="+mn-ea"/>
                <a:cs typeface="+mn-cs"/>
              </a:rPr>
              <a:t> </a:t>
            </a:r>
            <a:r>
              <a:rPr lang="fr-FR" sz="1200" kern="1200" dirty="0" smtClean="0">
                <a:solidFill>
                  <a:srgbClr val="C00000"/>
                </a:solidFill>
                <a:effectLst/>
                <a:latin typeface="+mn-lt"/>
                <a:ea typeface="+mn-ea"/>
                <a:cs typeface="+mn-cs"/>
              </a:rPr>
              <a:t>Renforcer l’interactivité avec et entre les élèves avec le numérique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rgbClr val="C00000"/>
                </a:solidFill>
                <a:effectLst/>
                <a:latin typeface="+mn-lt"/>
                <a:ea typeface="+mn-ea"/>
                <a:cs typeface="+mn-cs"/>
              </a:rPr>
              <a:t>Rendre les élèves autonomes avec le numérique</a:t>
            </a:r>
          </a:p>
          <a:p>
            <a:pPr lvl="0"/>
            <a:r>
              <a:rPr lang="fr-FR" sz="1200" kern="1200" dirty="0" smtClean="0">
                <a:solidFill>
                  <a:srgbClr val="C00000"/>
                </a:solidFill>
                <a:effectLst/>
                <a:latin typeface="+mn-lt"/>
                <a:ea typeface="+mn-ea"/>
                <a:cs typeface="+mn-cs"/>
              </a:rPr>
              <a:t>(priorité) Evaluer les acquis de l’élève avec le numérique </a:t>
            </a:r>
          </a:p>
          <a:p>
            <a:pPr lvl="0"/>
            <a:r>
              <a:rPr lang="fr-FR" sz="1200" kern="1200" dirty="0" smtClean="0">
                <a:solidFill>
                  <a:srgbClr val="C00000"/>
                </a:solidFill>
                <a:effectLst/>
                <a:latin typeface="+mn-lt"/>
                <a:ea typeface="+mn-ea"/>
                <a:cs typeface="+mn-cs"/>
              </a:rPr>
              <a:t>(priorité) Personnaliser les apprentissages des élèves avec le numérique – un exemple avec la classe inversée - Créer des parcours adaptés aux élèves</a:t>
            </a:r>
          </a:p>
          <a:p>
            <a:pPr lvl="0"/>
            <a:r>
              <a:rPr lang="fr-FR" sz="1200" kern="1200" dirty="0" smtClean="0">
                <a:solidFill>
                  <a:schemeClr val="tx1"/>
                </a:solidFill>
                <a:effectLst/>
                <a:latin typeface="+mn-lt"/>
                <a:ea typeface="+mn-ea"/>
                <a:cs typeface="+mn-cs"/>
              </a:rPr>
              <a:t>Associer les parents</a:t>
            </a:r>
            <a:endParaRPr lang="fr-FR" baseline="0" dirty="0" smtClean="0"/>
          </a:p>
          <a:p>
            <a:pPr marL="171450" indent="-171450">
              <a:buFontTx/>
              <a:buChar char="-"/>
            </a:pPr>
            <a:endParaRPr lang="fr-FR" dirty="0" smtClean="0"/>
          </a:p>
          <a:p>
            <a:pPr marL="0" indent="0">
              <a:buFontTx/>
              <a:buNone/>
            </a:pPr>
            <a:endParaRPr lang="fr-FR" dirty="0" smtClean="0"/>
          </a:p>
        </p:txBody>
      </p:sp>
      <p:sp>
        <p:nvSpPr>
          <p:cNvPr id="4" name="Espace réservé du numéro de diapositive 3"/>
          <p:cNvSpPr>
            <a:spLocks noGrp="1"/>
          </p:cNvSpPr>
          <p:nvPr>
            <p:ph type="sldNum" sz="quarter" idx="10"/>
          </p:nvPr>
        </p:nvSpPr>
        <p:spPr/>
        <p:txBody>
          <a:bodyPr/>
          <a:lstStyle/>
          <a:p>
            <a:fld id="{BBDEFD0E-13E7-7443-862A-466BAB7710CB}" type="slidenum">
              <a:rPr lang="fr-FR" smtClean="0"/>
              <a:t>21</a:t>
            </a:fld>
            <a:endParaRPr lang="fr-FR"/>
          </a:p>
        </p:txBody>
      </p:sp>
    </p:spTree>
    <p:extLst>
      <p:ext uri="{BB962C8B-B14F-4D97-AF65-F5344CB8AC3E}">
        <p14:creationId xmlns:p14="http://schemas.microsoft.com/office/powerpoint/2010/main" val="16844937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r>
              <a:rPr lang="fr-FR" b="1" dirty="0">
                <a:solidFill>
                  <a:srgbClr val="7030A0"/>
                </a:solidFill>
              </a:rPr>
              <a:t>Le kit numérique de l’enseignant est l’action pour le numérique de la rentrée</a:t>
            </a:r>
            <a:r>
              <a:rPr lang="fr-FR" b="1" baseline="0" dirty="0">
                <a:solidFill>
                  <a:srgbClr val="7030A0"/>
                </a:solidFill>
              </a:rPr>
              <a:t>, il commence par cette présentation et doit se poursuivre durant la semaine de prérentrée pendant les conseils d’enseignement ou autres par la présentation des ressources numériques académiques actuelles et nouvelles disponibles sur internet.</a:t>
            </a:r>
            <a:endParaRPr lang="fr-FR" b="1" dirty="0">
              <a:solidFill>
                <a:srgbClr val="7030A0"/>
              </a:solidFill>
            </a:endParaRPr>
          </a:p>
          <a:p>
            <a:r>
              <a:rPr lang="fr-FR" dirty="0"/>
              <a:t>Les dispositifs</a:t>
            </a:r>
            <a:r>
              <a:rPr lang="fr-FR" baseline="0" dirty="0"/>
              <a:t> proposés peuvent être ouverts pour 15 à 20 personnes.</a:t>
            </a:r>
          </a:p>
          <a:p>
            <a:r>
              <a:rPr lang="fr-FR" baseline="0" dirty="0"/>
              <a:t>Les dispositifs peuvent être couplés avec des parcours </a:t>
            </a:r>
            <a:r>
              <a:rPr lang="fr-FR" baseline="0" dirty="0" err="1"/>
              <a:t>M@gistère</a:t>
            </a:r>
            <a:r>
              <a:rPr lang="fr-FR" baseline="0" dirty="0"/>
              <a:t>.</a:t>
            </a:r>
          </a:p>
          <a:p>
            <a:r>
              <a:rPr lang="fr-FR" baseline="0" dirty="0"/>
              <a:t>Les enseignants doivent indiquer leur choix de dispositif auprès de leur chef d’établissement avant le 20 septembre (à confirmer)</a:t>
            </a:r>
          </a:p>
          <a:p>
            <a:endParaRPr lang="fr-FR" baseline="0" dirty="0"/>
          </a:p>
        </p:txBody>
      </p:sp>
      <p:sp>
        <p:nvSpPr>
          <p:cNvPr id="4" name="Espace réservé du numéro de diapositive 3"/>
          <p:cNvSpPr>
            <a:spLocks noGrp="1"/>
          </p:cNvSpPr>
          <p:nvPr>
            <p:ph type="sldNum" sz="quarter" idx="10"/>
          </p:nvPr>
        </p:nvSpPr>
        <p:spPr/>
        <p:txBody>
          <a:bodyPr/>
          <a:lstStyle/>
          <a:p>
            <a:fld id="{008454B5-50EF-404B-9235-DE501B71A847}" type="slidenum">
              <a:rPr lang="fr-FR" smtClean="0"/>
              <a:pPr/>
              <a:t>22</a:t>
            </a:fld>
            <a:endParaRPr lang="fr-FR"/>
          </a:p>
        </p:txBody>
      </p:sp>
    </p:spTree>
    <p:extLst>
      <p:ext uri="{BB962C8B-B14F-4D97-AF65-F5344CB8AC3E}">
        <p14:creationId xmlns:p14="http://schemas.microsoft.com/office/powerpoint/2010/main" val="16629483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p:cNvSpPr>
            <a:spLocks noGrp="1" noRot="1" noChangeAspect="1" noTextEdit="1"/>
          </p:cNvSpPr>
          <p:nvPr>
            <p:ph type="sldImg"/>
          </p:nvPr>
        </p:nvSpPr>
        <p:spPr bwMode="auto">
          <a:xfrm>
            <a:off x="685800" y="1143000"/>
            <a:ext cx="5486400" cy="3086100"/>
          </a:xfrm>
          <a:noFill/>
          <a:ln>
            <a:solidFill>
              <a:srgbClr val="000000"/>
            </a:solidFill>
            <a:miter lim="800000"/>
            <a:headEnd/>
            <a:tailEnd/>
          </a:ln>
        </p:spPr>
      </p:sp>
      <p:sp>
        <p:nvSpPr>
          <p:cNvPr id="31747" name="Espace réservé des commentaires 2"/>
          <p:cNvSpPr>
            <a:spLocks noGrp="1"/>
          </p:cNvSpPr>
          <p:nvPr>
            <p:ph type="body" idx="1"/>
          </p:nvPr>
        </p:nvSpPr>
        <p:spPr bwMode="auto">
          <a:noFill/>
        </p:spPr>
        <p:txBody>
          <a:bodyPr/>
          <a:lstStyle/>
          <a:p>
            <a:r>
              <a:rPr lang="fr-FR" baseline="0" dirty="0">
                <a:ea typeface="ＭＳ Ｐゴシック" pitchFamily="34" charset="-128"/>
              </a:rPr>
              <a:t> Le kit numérique fait partie des 10 modules proposés dans le PAF à ce titre une régularisation de ce temps de formation sera effectuée dans GAIA. </a:t>
            </a:r>
          </a:p>
          <a:p>
            <a:endParaRPr lang="fr-FR" baseline="0" dirty="0">
              <a:ea typeface="ＭＳ Ｐゴシック" pitchFamily="34" charset="-128"/>
            </a:endParaRPr>
          </a:p>
          <a:p>
            <a:r>
              <a:rPr lang="fr-FR" dirty="0">
                <a:ea typeface="ＭＳ Ｐゴシック" pitchFamily="34" charset="-128"/>
              </a:rPr>
              <a:t>L’entrée par le PIA permet</a:t>
            </a:r>
            <a:r>
              <a:rPr lang="fr-FR" baseline="0" dirty="0">
                <a:ea typeface="ＭＳ Ｐゴシック" pitchFamily="34" charset="-128"/>
              </a:rPr>
              <a:t> d’accéder aux services GAIA, </a:t>
            </a:r>
            <a:r>
              <a:rPr lang="fr-FR" baseline="0" dirty="0" err="1">
                <a:ea typeface="ＭＳ Ｐゴシック" pitchFamily="34" charset="-128"/>
              </a:rPr>
              <a:t>Sogomar</a:t>
            </a:r>
            <a:r>
              <a:rPr lang="fr-FR" baseline="0" dirty="0">
                <a:ea typeface="ＭＳ Ｐゴシック" pitchFamily="34" charset="-128"/>
              </a:rPr>
              <a:t>, </a:t>
            </a:r>
            <a:r>
              <a:rPr lang="fr-FR" baseline="0" dirty="0" err="1">
                <a:ea typeface="ＭＳ Ｐゴシック" pitchFamily="34" charset="-128"/>
              </a:rPr>
              <a:t>Eduthèque</a:t>
            </a:r>
            <a:r>
              <a:rPr lang="fr-FR" baseline="0" dirty="0">
                <a:ea typeface="ＭＳ Ｐゴシック" pitchFamily="34" charset="-128"/>
              </a:rPr>
              <a:t>, </a:t>
            </a:r>
            <a:r>
              <a:rPr lang="fr-FR" baseline="0" dirty="0" err="1">
                <a:ea typeface="ＭＳ Ｐゴシック" pitchFamily="34" charset="-128"/>
              </a:rPr>
              <a:t>m@gistère</a:t>
            </a:r>
            <a:r>
              <a:rPr lang="fr-FR" baseline="0" dirty="0">
                <a:ea typeface="ＭＳ Ｐゴシック" pitchFamily="34" charset="-128"/>
              </a:rPr>
              <a:t> et d’autres services.</a:t>
            </a:r>
            <a:endParaRPr lang="fr-FR" dirty="0">
              <a:ea typeface="ＭＳ Ｐゴシック" pitchFamily="34" charset="-128"/>
            </a:endParaRPr>
          </a:p>
        </p:txBody>
      </p:sp>
      <p:sp>
        <p:nvSpPr>
          <p:cNvPr id="31748" name="Espace réservé du numéro de diapositive 3"/>
          <p:cNvSpPr>
            <a:spLocks noGrp="1"/>
          </p:cNvSpPr>
          <p:nvPr>
            <p:ph type="sldNum" sz="quarter" idx="5"/>
          </p:nvPr>
        </p:nvSpPr>
        <p:spPr bwMode="auto">
          <a:noFill/>
          <a:ln>
            <a:miter lim="800000"/>
            <a:headEnd/>
            <a:tailEnd/>
          </a:ln>
        </p:spPr>
        <p:txBody>
          <a:bodyPr/>
          <a:lstStyle/>
          <a:p>
            <a:fld id="{A44307FA-209B-4BAC-B89A-4E098490B6B2}" type="slidenum">
              <a:rPr lang="fr-FR" smtClean="0">
                <a:latin typeface="Arial" charset="0"/>
                <a:cs typeface="Arial" charset="0"/>
              </a:rPr>
              <a:pPr/>
              <a:t>23</a:t>
            </a:fld>
            <a:endParaRPr lang="fr-FR">
              <a:latin typeface="Arial" charset="0"/>
              <a:cs typeface="Arial" charset="0"/>
            </a:endParaRPr>
          </a:p>
        </p:txBody>
      </p:sp>
    </p:spTree>
    <p:extLst>
      <p:ext uri="{BB962C8B-B14F-4D97-AF65-F5344CB8AC3E}">
        <p14:creationId xmlns:p14="http://schemas.microsoft.com/office/powerpoint/2010/main" val="7201487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kern="1200" dirty="0" smtClean="0">
                <a:solidFill>
                  <a:schemeClr val="tx1"/>
                </a:solidFill>
                <a:latin typeface="+mn-lt"/>
                <a:ea typeface="+mn-ea"/>
                <a:cs typeface="+mn-cs"/>
              </a:rPr>
              <a:t>Les </a:t>
            </a:r>
            <a:r>
              <a:rPr lang="fr-FR" sz="1200" b="1" kern="1200" dirty="0" err="1" smtClean="0">
                <a:solidFill>
                  <a:schemeClr val="tx1"/>
                </a:solidFill>
                <a:latin typeface="+mn-lt"/>
                <a:ea typeface="+mn-ea"/>
                <a:cs typeface="+mn-cs"/>
              </a:rPr>
              <a:t>WebÉNum</a:t>
            </a:r>
            <a:r>
              <a:rPr lang="fr-FR" sz="1200" b="1" kern="1200" dirty="0" smtClean="0">
                <a:solidFill>
                  <a:schemeClr val="tx1"/>
                </a:solidFill>
                <a:latin typeface="+mn-lt"/>
                <a:ea typeface="+mn-ea"/>
                <a:cs typeface="+mn-cs"/>
              </a:rPr>
              <a:t> sont un cycle de webinaires proposés par des collègues qui présentent, à partir de leur expérience en classe, un usage du numérique facile à mettre en œuvre, éventuellement lié à un outil.</a:t>
            </a:r>
            <a:endParaRPr lang="fr-FR" sz="1200" b="0" kern="1200" dirty="0" smtClean="0">
              <a:solidFill>
                <a:schemeClr val="tx1"/>
              </a:solidFill>
              <a:latin typeface="+mn-lt"/>
              <a:ea typeface="+mn-ea"/>
              <a:cs typeface="+mn-cs"/>
            </a:endParaRPr>
          </a:p>
          <a:p>
            <a:r>
              <a:rPr lang="fr-FR" sz="1200" b="0" kern="1200" dirty="0" smtClean="0">
                <a:solidFill>
                  <a:schemeClr val="tx1"/>
                </a:solidFill>
                <a:latin typeface="+mn-lt"/>
                <a:ea typeface="+mn-ea"/>
                <a:cs typeface="+mn-cs"/>
              </a:rPr>
              <a:t>Cette présentation dure moins de 30 minutes, et les participants peuvent poser des questions (par clavardage) qui seront traitées par l'intervenant.</a:t>
            </a:r>
          </a:p>
          <a:p>
            <a:r>
              <a:rPr lang="fr-FR" sz="1200" b="0" kern="1200" dirty="0" smtClean="0">
                <a:solidFill>
                  <a:schemeClr val="tx1"/>
                </a:solidFill>
                <a:latin typeface="+mn-lt"/>
                <a:ea typeface="+mn-ea"/>
                <a:cs typeface="+mn-cs"/>
              </a:rPr>
              <a:t>L'enregistrement de ces présentations est disponible sur ce même espace dès la fin de leur diffusion, et restera accessible toute l'année.			</a:t>
            </a:r>
          </a:p>
          <a:p>
            <a:pPr marL="171450" indent="-171450">
              <a:buFontTx/>
              <a:buChar char="-"/>
            </a:pPr>
            <a:endParaRPr lang="fr-FR" dirty="0" smtClean="0"/>
          </a:p>
          <a:p>
            <a:pPr marL="0" indent="0">
              <a:buFontTx/>
              <a:buNone/>
            </a:pPr>
            <a:endParaRPr lang="fr-FR" dirty="0" smtClean="0"/>
          </a:p>
        </p:txBody>
      </p:sp>
      <p:sp>
        <p:nvSpPr>
          <p:cNvPr id="4" name="Espace réservé du numéro de diapositive 3"/>
          <p:cNvSpPr>
            <a:spLocks noGrp="1"/>
          </p:cNvSpPr>
          <p:nvPr>
            <p:ph type="sldNum" sz="quarter" idx="10"/>
          </p:nvPr>
        </p:nvSpPr>
        <p:spPr/>
        <p:txBody>
          <a:bodyPr/>
          <a:lstStyle/>
          <a:p>
            <a:fld id="{BBDEFD0E-13E7-7443-862A-466BAB7710CB}" type="slidenum">
              <a:rPr lang="fr-FR" smtClean="0"/>
              <a:t>25</a:t>
            </a:fld>
            <a:endParaRPr lang="fr-FR"/>
          </a:p>
        </p:txBody>
      </p:sp>
    </p:spTree>
    <p:extLst>
      <p:ext uri="{BB962C8B-B14F-4D97-AF65-F5344CB8AC3E}">
        <p14:creationId xmlns:p14="http://schemas.microsoft.com/office/powerpoint/2010/main" val="11525048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kern="1200" dirty="0" smtClean="0">
                <a:solidFill>
                  <a:schemeClr val="tx1"/>
                </a:solidFill>
                <a:latin typeface="+mn-lt"/>
                <a:ea typeface="+mn-ea"/>
                <a:cs typeface="+mn-cs"/>
              </a:rPr>
              <a:t>Les </a:t>
            </a:r>
            <a:r>
              <a:rPr lang="fr-FR" sz="1200" b="1" kern="1200" dirty="0" err="1" smtClean="0">
                <a:solidFill>
                  <a:schemeClr val="tx1"/>
                </a:solidFill>
                <a:latin typeface="+mn-lt"/>
                <a:ea typeface="+mn-ea"/>
                <a:cs typeface="+mn-cs"/>
              </a:rPr>
              <a:t>WebÉNum</a:t>
            </a:r>
            <a:r>
              <a:rPr lang="fr-FR" sz="1200" b="1" kern="1200" dirty="0" smtClean="0">
                <a:solidFill>
                  <a:schemeClr val="tx1"/>
                </a:solidFill>
                <a:latin typeface="+mn-lt"/>
                <a:ea typeface="+mn-ea"/>
                <a:cs typeface="+mn-cs"/>
              </a:rPr>
              <a:t> sont un cycle de webinaires proposés par des collègues qui présentent, à partir de leur expérience en classe, un usage du numérique facile à mettre en œuvre, éventuellement lié à un outil.</a:t>
            </a:r>
            <a:endParaRPr lang="fr-FR" sz="1200" b="0" kern="1200" dirty="0" smtClean="0">
              <a:solidFill>
                <a:schemeClr val="tx1"/>
              </a:solidFill>
              <a:latin typeface="+mn-lt"/>
              <a:ea typeface="+mn-ea"/>
              <a:cs typeface="+mn-cs"/>
            </a:endParaRPr>
          </a:p>
          <a:p>
            <a:r>
              <a:rPr lang="fr-FR" sz="1200" b="0" kern="1200" dirty="0" smtClean="0">
                <a:solidFill>
                  <a:schemeClr val="tx1"/>
                </a:solidFill>
                <a:latin typeface="+mn-lt"/>
                <a:ea typeface="+mn-ea"/>
                <a:cs typeface="+mn-cs"/>
              </a:rPr>
              <a:t>Cette présentation dure moins de 30 minutes, et les participants peuvent poser des questions (par clavardage) qui seront traitées par l'intervenant.</a:t>
            </a:r>
          </a:p>
          <a:p>
            <a:r>
              <a:rPr lang="fr-FR" sz="1200" b="0" kern="1200" dirty="0" smtClean="0">
                <a:solidFill>
                  <a:schemeClr val="tx1"/>
                </a:solidFill>
                <a:latin typeface="+mn-lt"/>
                <a:ea typeface="+mn-ea"/>
                <a:cs typeface="+mn-cs"/>
              </a:rPr>
              <a:t>L'enregistrement de ces présentations est disponible sur ce même espace dès la fin de leur diffusion, et restera accessible toute l'année.			</a:t>
            </a:r>
          </a:p>
          <a:p>
            <a:pPr marL="171450" indent="-171450">
              <a:buFontTx/>
              <a:buChar char="-"/>
            </a:pPr>
            <a:endParaRPr lang="fr-FR" dirty="0" smtClean="0"/>
          </a:p>
          <a:p>
            <a:pPr marL="0" indent="0">
              <a:buFontTx/>
              <a:buNone/>
            </a:pPr>
            <a:endParaRPr lang="fr-FR" dirty="0" smtClean="0"/>
          </a:p>
        </p:txBody>
      </p:sp>
      <p:sp>
        <p:nvSpPr>
          <p:cNvPr id="4" name="Espace réservé du numéro de diapositive 3"/>
          <p:cNvSpPr>
            <a:spLocks noGrp="1"/>
          </p:cNvSpPr>
          <p:nvPr>
            <p:ph type="sldNum" sz="quarter" idx="10"/>
          </p:nvPr>
        </p:nvSpPr>
        <p:spPr/>
        <p:txBody>
          <a:bodyPr/>
          <a:lstStyle/>
          <a:p>
            <a:fld id="{BBDEFD0E-13E7-7443-862A-466BAB7710CB}" type="slidenum">
              <a:rPr lang="fr-FR" smtClean="0"/>
              <a:t>26</a:t>
            </a:fld>
            <a:endParaRPr lang="fr-FR"/>
          </a:p>
        </p:txBody>
      </p:sp>
    </p:spTree>
    <p:extLst>
      <p:ext uri="{BB962C8B-B14F-4D97-AF65-F5344CB8AC3E}">
        <p14:creationId xmlns:p14="http://schemas.microsoft.com/office/powerpoint/2010/main" val="14755423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kern="1200" dirty="0" smtClean="0">
                <a:solidFill>
                  <a:schemeClr val="tx1"/>
                </a:solidFill>
                <a:latin typeface="+mn-lt"/>
                <a:ea typeface="+mn-ea"/>
                <a:cs typeface="+mn-cs"/>
              </a:rPr>
              <a:t>Les </a:t>
            </a:r>
            <a:r>
              <a:rPr lang="fr-FR" sz="1200" b="1" kern="1200" dirty="0" err="1" smtClean="0">
                <a:solidFill>
                  <a:schemeClr val="tx1"/>
                </a:solidFill>
                <a:latin typeface="+mn-lt"/>
                <a:ea typeface="+mn-ea"/>
                <a:cs typeface="+mn-cs"/>
              </a:rPr>
              <a:t>WebÉNum</a:t>
            </a:r>
            <a:r>
              <a:rPr lang="fr-FR" sz="1200" b="1" kern="1200" dirty="0" smtClean="0">
                <a:solidFill>
                  <a:schemeClr val="tx1"/>
                </a:solidFill>
                <a:latin typeface="+mn-lt"/>
                <a:ea typeface="+mn-ea"/>
                <a:cs typeface="+mn-cs"/>
              </a:rPr>
              <a:t> sont un cycle de webinaires proposés par des collègues qui présentent, à partir de leur expérience en classe, un usage du numérique facile à mettre en œuvre, éventuellement lié à un outil.</a:t>
            </a:r>
            <a:endParaRPr lang="fr-FR" sz="1200" b="0" kern="1200" dirty="0" smtClean="0">
              <a:solidFill>
                <a:schemeClr val="tx1"/>
              </a:solidFill>
              <a:latin typeface="+mn-lt"/>
              <a:ea typeface="+mn-ea"/>
              <a:cs typeface="+mn-cs"/>
            </a:endParaRPr>
          </a:p>
          <a:p>
            <a:r>
              <a:rPr lang="fr-FR" sz="1200" b="0" kern="1200" dirty="0" smtClean="0">
                <a:solidFill>
                  <a:schemeClr val="tx1"/>
                </a:solidFill>
                <a:latin typeface="+mn-lt"/>
                <a:ea typeface="+mn-ea"/>
                <a:cs typeface="+mn-cs"/>
              </a:rPr>
              <a:t>Cette présentation dure moins de 30 minutes, et les participants peuvent poser des questions (par clavardage) qui seront traitées par l'intervenant.</a:t>
            </a:r>
          </a:p>
          <a:p>
            <a:r>
              <a:rPr lang="fr-FR" sz="1200" b="0" kern="1200" dirty="0" smtClean="0">
                <a:solidFill>
                  <a:schemeClr val="tx1"/>
                </a:solidFill>
                <a:latin typeface="+mn-lt"/>
                <a:ea typeface="+mn-ea"/>
                <a:cs typeface="+mn-cs"/>
              </a:rPr>
              <a:t>L'enregistrement de ces présentations est disponible sur ce même espace dès la fin de leur diffusion, et restera accessible toute l'année.			</a:t>
            </a:r>
          </a:p>
          <a:p>
            <a:pPr marL="171450" indent="-171450">
              <a:buFontTx/>
              <a:buChar char="-"/>
            </a:pPr>
            <a:endParaRPr lang="fr-FR" dirty="0" smtClean="0"/>
          </a:p>
          <a:p>
            <a:pPr marL="0" indent="0">
              <a:buFontTx/>
              <a:buNone/>
            </a:pPr>
            <a:endParaRPr lang="fr-FR" dirty="0" smtClean="0"/>
          </a:p>
        </p:txBody>
      </p:sp>
      <p:sp>
        <p:nvSpPr>
          <p:cNvPr id="4" name="Espace réservé du numéro de diapositive 3"/>
          <p:cNvSpPr>
            <a:spLocks noGrp="1"/>
          </p:cNvSpPr>
          <p:nvPr>
            <p:ph type="sldNum" sz="quarter" idx="10"/>
          </p:nvPr>
        </p:nvSpPr>
        <p:spPr/>
        <p:txBody>
          <a:bodyPr/>
          <a:lstStyle/>
          <a:p>
            <a:fld id="{BBDEFD0E-13E7-7443-862A-466BAB7710CB}" type="slidenum">
              <a:rPr lang="fr-FR" smtClean="0"/>
              <a:t>27</a:t>
            </a:fld>
            <a:endParaRPr lang="fr-FR"/>
          </a:p>
        </p:txBody>
      </p:sp>
    </p:spTree>
    <p:extLst>
      <p:ext uri="{BB962C8B-B14F-4D97-AF65-F5344CB8AC3E}">
        <p14:creationId xmlns:p14="http://schemas.microsoft.com/office/powerpoint/2010/main" val="12567461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r>
              <a:rPr lang="fr-FR" b="1" dirty="0" err="1"/>
              <a:t>Eduthèque</a:t>
            </a:r>
            <a:r>
              <a:rPr lang="fr-FR" b="1" baseline="0" dirty="0"/>
              <a:t> : </a:t>
            </a:r>
            <a:r>
              <a:rPr lang="fr-FR" dirty="0"/>
              <a:t>Ce service s’adresse à tous les enseignants du premier et du second degré et leurs élèves. Il rassemble des ressources pédagogiques structurées.</a:t>
            </a:r>
          </a:p>
          <a:p>
            <a:endParaRPr lang="fr-FR" b="1" dirty="0"/>
          </a:p>
          <a:p>
            <a:r>
              <a:rPr lang="fr-FR" b="1" dirty="0" err="1"/>
              <a:t>Myriae</a:t>
            </a:r>
            <a:r>
              <a:rPr lang="fr-FR" b="1" dirty="0"/>
              <a:t> : </a:t>
            </a:r>
            <a:r>
              <a:rPr lang="fr-FR" kern="1200" dirty="0">
                <a:effectLst/>
                <a:latin typeface="+mn-lt"/>
                <a:ea typeface="+mn-ea"/>
                <a:cs typeface="+mn-cs"/>
              </a:rPr>
              <a:t>ressources numériques mises à disposition, des enseignants</a:t>
            </a:r>
            <a:r>
              <a:rPr lang="fr-FR" kern="1200" baseline="0" dirty="0">
                <a:effectLst/>
                <a:latin typeface="+mn-lt"/>
                <a:ea typeface="+mn-ea"/>
                <a:cs typeface="+mn-cs"/>
              </a:rPr>
              <a:t> et des élèves,</a:t>
            </a:r>
            <a:r>
              <a:rPr lang="fr-FR" kern="1200" dirty="0">
                <a:effectLst/>
                <a:latin typeface="+mn-lt"/>
                <a:ea typeface="+mn-ea"/>
                <a:cs typeface="+mn-cs"/>
              </a:rPr>
              <a:t> gratuitement.</a:t>
            </a:r>
            <a:endParaRPr lang="fr-FR" dirty="0">
              <a:latin typeface="+mn-lt"/>
            </a:endParaRPr>
          </a:p>
          <a:p>
            <a:endParaRPr lang="fr-FR" b="1" dirty="0"/>
          </a:p>
          <a:p>
            <a:r>
              <a:rPr lang="fr-FR" b="1" dirty="0" err="1"/>
              <a:t>Prim</a:t>
            </a:r>
            <a:r>
              <a:rPr lang="fr-FR" b="1" dirty="0"/>
              <a:t>’ à bord : </a:t>
            </a:r>
            <a:r>
              <a:rPr lang="fr-FR" dirty="0"/>
              <a:t>Le portail du numérique pour le premier degré</a:t>
            </a:r>
          </a:p>
          <a:p>
            <a:endParaRPr lang="fr-FR" b="1" dirty="0"/>
          </a:p>
          <a:p>
            <a:r>
              <a:rPr lang="fr-FR" b="1" dirty="0"/>
              <a:t>ORNA : </a:t>
            </a:r>
            <a:r>
              <a:rPr lang="fr-FR" b="0" dirty="0"/>
              <a:t>Observatoire de Ressources Numériques Adaptées</a:t>
            </a:r>
            <a:r>
              <a:rPr lang="fr-FR" b="0" baseline="0" dirty="0"/>
              <a:t> : </a:t>
            </a:r>
            <a:r>
              <a:rPr lang="fr-FR" b="0" dirty="0"/>
              <a:t>Recenser, analyser,</a:t>
            </a:r>
            <a:r>
              <a:rPr lang="fr-FR" b="0" baseline="0" dirty="0"/>
              <a:t> évaluer, adapter</a:t>
            </a:r>
            <a:r>
              <a:rPr lang="fr-FR" b="0" dirty="0"/>
              <a:t>, des ressources numériques,</a:t>
            </a:r>
            <a:r>
              <a:rPr lang="fr-FR" b="0" baseline="0" dirty="0"/>
              <a:t> sur tous supports,</a:t>
            </a:r>
            <a:r>
              <a:rPr lang="fr-FR" b="0" dirty="0"/>
              <a:t> utilisables par des profs non spécialisés confrontés</a:t>
            </a:r>
            <a:r>
              <a:rPr lang="fr-FR" b="0" baseline="0" dirty="0"/>
              <a:t> à la scolarisation d’élèves en situation de handicap.</a:t>
            </a:r>
            <a:r>
              <a:rPr lang="fr-FR" dirty="0"/>
              <a:t> </a:t>
            </a:r>
            <a:endParaRPr lang="fr-FR" b="0" dirty="0"/>
          </a:p>
          <a:p>
            <a:endParaRPr lang="fr-FR" b="0" dirty="0"/>
          </a:p>
          <a:p>
            <a:r>
              <a:rPr lang="fr-FR" b="1" dirty="0"/>
              <a:t>English for </a:t>
            </a:r>
            <a:r>
              <a:rPr lang="fr-FR" b="1" dirty="0" err="1"/>
              <a:t>schools</a:t>
            </a:r>
            <a:r>
              <a:rPr lang="fr-FR" b="1" dirty="0"/>
              <a:t> : </a:t>
            </a:r>
            <a:r>
              <a:rPr lang="fr-FR" b="0" dirty="0"/>
              <a:t>un service de ressources numériques pédagogiques pour les 8-11 ans accessible en ligne, pour un apprentissage ludique et facilité de l'anglais en classe et à la maison. English for </a:t>
            </a:r>
            <a:r>
              <a:rPr lang="fr-FR" b="0" dirty="0" err="1"/>
              <a:t>schools</a:t>
            </a:r>
            <a:r>
              <a:rPr lang="fr-FR" b="0" dirty="0"/>
              <a:t> est un des onze nouveaux services pour faire entrer l'École dans l'ère du numérique. Le site s'adresse aux élèves et aux enseignants.</a:t>
            </a:r>
          </a:p>
          <a:p>
            <a:endParaRPr lang="fr-FR" b="1" dirty="0"/>
          </a:p>
          <a:p>
            <a:r>
              <a:rPr lang="fr-FR" b="1" dirty="0"/>
              <a:t>Les</a:t>
            </a:r>
            <a:r>
              <a:rPr lang="fr-FR" b="1" baseline="0" dirty="0"/>
              <a:t> fondamentaux : </a:t>
            </a:r>
            <a:r>
              <a:rPr lang="fr-FR" b="0" dirty="0"/>
              <a:t>Découvrez sur Les fondamentaux plus de 300 films d’animation pour apprendre, de façon ludique, les notions fondamentales de l’école élémentaire en français, mathématiques, sciences, technologie et instruction civique.</a:t>
            </a:r>
          </a:p>
          <a:p>
            <a:endParaRPr dirty="0"/>
          </a:p>
        </p:txBody>
      </p:sp>
      <p:sp>
        <p:nvSpPr>
          <p:cNvPr id="4" name="Espace réservé du numéro de diapositive 3"/>
          <p:cNvSpPr>
            <a:spLocks noGrp="1"/>
          </p:cNvSpPr>
          <p:nvPr>
            <p:ph type="sldNum" sz="quarter" idx="10"/>
          </p:nvPr>
        </p:nvSpPr>
        <p:spPr/>
        <p:txBody>
          <a:bodyPr/>
          <a:lstStyle/>
          <a:p>
            <a:fld id="{C3C1AE9B-04A6-C94D-B900-8152940F0262}" type="slidenum">
              <a:rPr lang="fr-FR" smtClean="0"/>
              <a:pPr/>
              <a:t>29</a:t>
            </a:fld>
            <a:endParaRPr lang="fr-FR"/>
          </a:p>
        </p:txBody>
      </p:sp>
    </p:spTree>
    <p:extLst>
      <p:ext uri="{BB962C8B-B14F-4D97-AF65-F5344CB8AC3E}">
        <p14:creationId xmlns:p14="http://schemas.microsoft.com/office/powerpoint/2010/main" val="2735698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r>
              <a:rPr lang="fr-FR" b="1"/>
              <a:t>PIX </a:t>
            </a:r>
            <a:r>
              <a:rPr lang="fr-FR"/>
              <a:t>: projet public de plateforme en ligne d’évaluation et de certification des compétences numériques en cours de développement.</a:t>
            </a:r>
          </a:p>
          <a:p>
            <a:r>
              <a:rPr lang="fr-FR"/>
              <a:t>Le service sera accessible </a:t>
            </a:r>
            <a:r>
              <a:rPr lang="fr-FR" b="1"/>
              <a:t>gratuitement</a:t>
            </a:r>
            <a:r>
              <a:rPr lang="fr-FR"/>
              <a:t> et ouvert à tous les francophones :</a:t>
            </a:r>
            <a:endParaRPr/>
          </a:p>
          <a:p>
            <a:pPr marL="285750" indent="-285750">
              <a:buChar char="•"/>
            </a:pPr>
            <a:r>
              <a:rPr lang="fr-FR"/>
              <a:t>Collégiens (à partir de la 4e) et lycéens</a:t>
            </a:r>
            <a:endParaRPr/>
          </a:p>
          <a:p>
            <a:pPr marL="285750" indent="-285750">
              <a:buChar char="•"/>
            </a:pPr>
            <a:r>
              <a:rPr lang="fr-FR"/>
              <a:t>Étudiants</a:t>
            </a:r>
            <a:endParaRPr/>
          </a:p>
          <a:p>
            <a:pPr marL="285750" indent="-285750">
              <a:buChar char="•"/>
            </a:pPr>
            <a:r>
              <a:rPr lang="fr-FR"/>
              <a:t>Professionnels de tous secteurs</a:t>
            </a:r>
            <a:endParaRPr/>
          </a:p>
          <a:p>
            <a:pPr marL="285750" indent="-285750">
              <a:buChar char="•"/>
            </a:pPr>
            <a:r>
              <a:rPr lang="fr-FR"/>
              <a:t>Citoyens</a:t>
            </a:r>
            <a:endParaRPr/>
          </a:p>
          <a:p>
            <a:r>
              <a:rPr lang="fr-FR"/>
              <a:t>Son objectif est d’accompagner l’élévation du niveau général de connaissances et de compétences numériques et ainsi de préparer la transformation digitale de l’ensemble de notre société et de notre économie.</a:t>
            </a:r>
            <a:endParaRPr/>
          </a:p>
          <a:p>
            <a:endParaRPr lang="fr-FR"/>
          </a:p>
          <a:p>
            <a:r>
              <a:rPr lang="fr-FR" b="1"/>
              <a:t>Le Cartable Fantastique : </a:t>
            </a:r>
            <a:r>
              <a:rPr lang="fr-FR"/>
              <a:t>association qui propose des ressources permettant de faciliter la scolarité des enfants en situation de handicap, et plus particulièrement dyspraxiques. Ces ressources naissent du croisement des regards de chercheurs en sciences cognitives et d’enseignants.</a:t>
            </a:r>
          </a:p>
          <a:p>
            <a:endParaRPr lang="fr-FR"/>
          </a:p>
          <a:p>
            <a:r>
              <a:rPr lang="fr-FR" b="1" err="1"/>
              <a:t>Class'code</a:t>
            </a:r>
            <a:r>
              <a:rPr lang="fr-FR" b="1"/>
              <a:t> : </a:t>
            </a:r>
            <a:r>
              <a:rPr lang="fr-FR"/>
              <a:t>programme de formation gratuit à destination de toutes personnes désireuses d’initier les jeunes de 8 à 14 ans à la </a:t>
            </a:r>
            <a:r>
              <a:rPr lang="fr-FR">
                <a:hlinkClick r:id="rId3"/>
              </a:rPr>
              <a:t>pensée informatique</a:t>
            </a:r>
            <a:r>
              <a:rPr lang="fr-FR"/>
              <a:t>. Le programme comprend de 1 à 5 modules de formation en ligne d’une dizaine d’heures chacun, couplé à des temps de rencontre présentielle pour partager, expérimenter et échanger entre apprenants.</a:t>
            </a:r>
          </a:p>
          <a:p>
            <a:endParaRPr lang="fr-FR"/>
          </a:p>
          <a:p>
            <a:r>
              <a:rPr lang="fr-FR" b="1"/>
              <a:t>Code-</a:t>
            </a:r>
            <a:r>
              <a:rPr lang="fr-FR" b="1" err="1"/>
              <a:t>Decode</a:t>
            </a:r>
            <a:r>
              <a:rPr lang="fr-FR" b="1"/>
              <a:t> : </a:t>
            </a:r>
            <a:r>
              <a:rPr lang="fr-FR"/>
              <a:t>suite d’applications et de ressources qui permettent d’initier les enfants à la programmation et à la culture numérique.</a:t>
            </a:r>
            <a:endParaRPr/>
          </a:p>
        </p:txBody>
      </p:sp>
      <p:sp>
        <p:nvSpPr>
          <p:cNvPr id="4" name="Espace réservé du numéro de diapositive 3"/>
          <p:cNvSpPr>
            <a:spLocks noGrp="1"/>
          </p:cNvSpPr>
          <p:nvPr>
            <p:ph type="sldNum" sz="quarter" idx="10"/>
          </p:nvPr>
        </p:nvSpPr>
        <p:spPr/>
        <p:txBody>
          <a:bodyPr/>
          <a:lstStyle/>
          <a:p>
            <a:fld id="{C3C1AE9B-04A6-C94D-B900-8152940F0262}" type="slidenum">
              <a:rPr lang="fr-FR" smtClean="0"/>
              <a:pPr/>
              <a:t>30</a:t>
            </a:fld>
            <a:endParaRPr lang="fr-FR"/>
          </a:p>
        </p:txBody>
      </p:sp>
    </p:spTree>
    <p:extLst>
      <p:ext uri="{BB962C8B-B14F-4D97-AF65-F5344CB8AC3E}">
        <p14:creationId xmlns:p14="http://schemas.microsoft.com/office/powerpoint/2010/main" val="10690365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08454B5-50EF-404B-9235-DE501B71A847}" type="slidenum">
              <a:rPr lang="fr-FR" smtClean="0"/>
              <a:pPr/>
              <a:t>31</a:t>
            </a:fld>
            <a:endParaRPr lang="fr-FR"/>
          </a:p>
        </p:txBody>
      </p:sp>
    </p:spTree>
    <p:extLst>
      <p:ext uri="{BB962C8B-B14F-4D97-AF65-F5344CB8AC3E}">
        <p14:creationId xmlns:p14="http://schemas.microsoft.com/office/powerpoint/2010/main" val="247130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présentation ou de parti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454146" y="976321"/>
            <a:ext cx="10526183" cy="2433895"/>
          </a:xfrm>
        </p:spPr>
        <p:txBody>
          <a:bodyPr/>
          <a:lstStyle/>
          <a:p>
            <a:r>
              <a:rPr lang="fr-FR" dirty="0" smtClean="0"/>
              <a:t>CLIQUEZ ET MODIFIEZ LE TITRE</a:t>
            </a:r>
            <a:endParaRPr lang="fr-FR" dirty="0"/>
          </a:p>
        </p:txBody>
      </p:sp>
      <p:sp>
        <p:nvSpPr>
          <p:cNvPr id="3" name="Sous-titre 2"/>
          <p:cNvSpPr>
            <a:spLocks noGrp="1"/>
          </p:cNvSpPr>
          <p:nvPr>
            <p:ph type="subTitle" idx="1"/>
          </p:nvPr>
        </p:nvSpPr>
        <p:spPr>
          <a:xfrm>
            <a:off x="1454145" y="3472208"/>
            <a:ext cx="10128253" cy="1752600"/>
          </a:xfrm>
        </p:spPr>
        <p:txBody>
          <a:bodyPr/>
          <a:lstStyle>
            <a:lvl1pPr marL="0" indent="0" algn="l">
              <a:buNone/>
              <a:defRPr>
                <a:solidFill>
                  <a:srgbClr val="1FA1E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6" name="Espace réservé du numéro de diapositive 5"/>
          <p:cNvSpPr>
            <a:spLocks noGrp="1"/>
          </p:cNvSpPr>
          <p:nvPr>
            <p:ph type="sldNum" sz="quarter" idx="12"/>
          </p:nvPr>
        </p:nvSpPr>
        <p:spPr/>
        <p:txBody>
          <a:bodyPr/>
          <a:lstStyle/>
          <a:p>
            <a:fld id="{1FC8907D-B208-DC44-82F5-2940ECA1C9FA}" type="slidenum">
              <a:rPr lang="fr-FR" smtClean="0"/>
              <a:pPr/>
              <a:t>‹N°›</a:t>
            </a:fld>
            <a:endParaRPr lang="fr-FR"/>
          </a:p>
        </p:txBody>
      </p:sp>
    </p:spTree>
    <p:extLst>
      <p:ext uri="{BB962C8B-B14F-4D97-AF65-F5344CB8AC3E}">
        <p14:creationId xmlns:p14="http://schemas.microsoft.com/office/powerpoint/2010/main" val="14018976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age de fin - Contact">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463315" y="3283200"/>
            <a:ext cx="7863635" cy="2108160"/>
          </a:xfrm>
        </p:spPr>
        <p:txBody>
          <a:bodyPr anchor="t" anchorCtr="0">
            <a:normAutofit/>
          </a:bodyPr>
          <a:lstStyle>
            <a:lvl1pPr>
              <a:defRPr sz="1500" baseline="0"/>
            </a:lvl1pPr>
          </a:lstStyle>
          <a:p>
            <a:r>
              <a:rPr lang="fr-FR" dirty="0" smtClean="0"/>
              <a:t>Contacts :</a:t>
            </a:r>
            <a:endParaRPr lang="fr-FR" dirty="0"/>
          </a:p>
        </p:txBody>
      </p:sp>
      <p:sp>
        <p:nvSpPr>
          <p:cNvPr id="5" name="Espace réservé du numéro de diapositive 4"/>
          <p:cNvSpPr>
            <a:spLocks noGrp="1"/>
          </p:cNvSpPr>
          <p:nvPr>
            <p:ph type="sldNum" sz="quarter" idx="12"/>
          </p:nvPr>
        </p:nvSpPr>
        <p:spPr/>
        <p:txBody>
          <a:bodyPr/>
          <a:lstStyle/>
          <a:p>
            <a:fld id="{1FC8907D-B208-DC44-82F5-2940ECA1C9FA}" type="slidenum">
              <a:rPr lang="fr-FR" smtClean="0"/>
              <a:pPr/>
              <a:t>‹N°›</a:t>
            </a:fld>
            <a:endParaRPr lang="fr-FR" dirty="0"/>
          </a:p>
        </p:txBody>
      </p:sp>
    </p:spTree>
    <p:extLst>
      <p:ext uri="{BB962C8B-B14F-4D97-AF65-F5344CB8AC3E}">
        <p14:creationId xmlns:p14="http://schemas.microsoft.com/office/powerpoint/2010/main" val="136834855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Cliquez et modifiez le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6CAC011E-20E8-4A40-8DFC-B541C7F7E6E5}" type="datetimeFigureOut">
              <a:rPr lang="fr-FR" smtClean="0">
                <a:solidFill>
                  <a:prstClr val="black">
                    <a:tint val="75000"/>
                  </a:prstClr>
                </a:solidFill>
              </a:rPr>
              <a:pPr/>
              <a:t>31/08/2017</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8602C969-D416-8943-84F6-A708F6B9410D}"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2427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CAC011E-20E8-4A40-8DFC-B541C7F7E6E5}" type="datetimeFigureOut">
              <a:rPr lang="fr-FR" smtClean="0">
                <a:solidFill>
                  <a:prstClr val="black">
                    <a:tint val="75000"/>
                  </a:prstClr>
                </a:solidFill>
              </a:rPr>
              <a:pPr/>
              <a:t>31/08/2017</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8602C969-D416-8943-84F6-A708F6B9410D}"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114474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1" y="1709740"/>
            <a:ext cx="10515600" cy="2852737"/>
          </a:xfrm>
        </p:spPr>
        <p:txBody>
          <a:bodyPr anchor="b"/>
          <a:lstStyle>
            <a:lvl1pPr>
              <a:defRPr sz="6000"/>
            </a:lvl1pPr>
          </a:lstStyle>
          <a:p>
            <a:r>
              <a:rPr lang="fr-FR"/>
              <a:t>Cliquez et modifiez le titre</a:t>
            </a:r>
          </a:p>
        </p:txBody>
      </p:sp>
      <p:sp>
        <p:nvSpPr>
          <p:cNvPr id="3" name="Espace réservé du texte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6CAC011E-20E8-4A40-8DFC-B541C7F7E6E5}" type="datetimeFigureOut">
              <a:rPr lang="fr-FR" smtClean="0">
                <a:solidFill>
                  <a:prstClr val="black">
                    <a:tint val="75000"/>
                  </a:prstClr>
                </a:solidFill>
              </a:rPr>
              <a:pPr/>
              <a:t>31/08/2017</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8602C969-D416-8943-84F6-A708F6B9410D}"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730320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6CAC011E-20E8-4A40-8DFC-B541C7F7E6E5}" type="datetimeFigureOut">
              <a:rPr lang="fr-FR" smtClean="0">
                <a:solidFill>
                  <a:prstClr val="black">
                    <a:tint val="75000"/>
                  </a:prstClr>
                </a:solidFill>
              </a:rPr>
              <a:pPr/>
              <a:t>31/08/2017</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8602C969-D416-8943-84F6-A708F6B9410D}"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031518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7"/>
            <a:ext cx="10515600" cy="1325563"/>
          </a:xfrm>
        </p:spPr>
        <p:txBody>
          <a:bodyPr/>
          <a:lstStyle/>
          <a:p>
            <a:r>
              <a:rPr lang="fr-FR"/>
              <a:t>Cliquez et modifiez le titre</a:t>
            </a:r>
          </a:p>
        </p:txBody>
      </p:sp>
      <p:sp>
        <p:nvSpPr>
          <p:cNvPr id="3" name="Espace réservé du texte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839789"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72201"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6CAC011E-20E8-4A40-8DFC-B541C7F7E6E5}" type="datetimeFigureOut">
              <a:rPr lang="fr-FR" smtClean="0">
                <a:solidFill>
                  <a:prstClr val="black">
                    <a:tint val="75000"/>
                  </a:prstClr>
                </a:solidFill>
              </a:rPr>
              <a:pPr/>
              <a:t>31/08/2017</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8602C969-D416-8943-84F6-A708F6B9410D}"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049107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6CAC011E-20E8-4A40-8DFC-B541C7F7E6E5}" type="datetimeFigureOut">
              <a:rPr lang="fr-FR" smtClean="0">
                <a:solidFill>
                  <a:prstClr val="black">
                    <a:tint val="75000"/>
                  </a:prstClr>
                </a:solidFill>
              </a:rPr>
              <a:pPr/>
              <a:t>31/08/2017</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8602C969-D416-8943-84F6-A708F6B9410D}"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78830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CAC011E-20E8-4A40-8DFC-B541C7F7E6E5}" type="datetimeFigureOut">
              <a:rPr lang="fr-FR" smtClean="0">
                <a:solidFill>
                  <a:prstClr val="black">
                    <a:tint val="75000"/>
                  </a:prstClr>
                </a:solidFill>
              </a:rPr>
              <a:pPr/>
              <a:t>31/08/2017</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8602C969-D416-8943-84F6-A708F6B9410D}"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49944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Cliquez et modifiez le titre</a:t>
            </a:r>
          </a:p>
        </p:txBody>
      </p:sp>
      <p:sp>
        <p:nvSpPr>
          <p:cNvPr id="3" name="Espace réservé du contenu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6CAC011E-20E8-4A40-8DFC-B541C7F7E6E5}" type="datetimeFigureOut">
              <a:rPr lang="fr-FR" smtClean="0">
                <a:solidFill>
                  <a:prstClr val="black">
                    <a:tint val="75000"/>
                  </a:prstClr>
                </a:solidFill>
              </a:rPr>
              <a:pPr/>
              <a:t>31/08/2017</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8602C969-D416-8943-84F6-A708F6B9410D}"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01221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Cliquez et modifiez le titre</a:t>
            </a:r>
          </a:p>
        </p:txBody>
      </p:sp>
      <p:sp>
        <p:nvSpPr>
          <p:cNvPr id="3" name="Espace réservé pour une image  2"/>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6CAC011E-20E8-4A40-8DFC-B541C7F7E6E5}" type="datetimeFigureOut">
              <a:rPr lang="fr-FR" smtClean="0">
                <a:solidFill>
                  <a:prstClr val="black">
                    <a:tint val="75000"/>
                  </a:prstClr>
                </a:solidFill>
              </a:rPr>
              <a:pPr/>
              <a:t>31/08/2017</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8602C969-D416-8943-84F6-A708F6B9410D}"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84610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CAC011E-20E8-4A40-8DFC-B541C7F7E6E5}" type="datetimeFigureOut">
              <a:rPr lang="fr-FR" smtClean="0">
                <a:solidFill>
                  <a:prstClr val="black">
                    <a:tint val="75000"/>
                  </a:prstClr>
                </a:solidFill>
              </a:rPr>
              <a:pPr/>
              <a:t>31/08/2017</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8602C969-D416-8943-84F6-A708F6B9410D}"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808544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1" y="365125"/>
            <a:ext cx="2628900" cy="5811838"/>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838201"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CAC011E-20E8-4A40-8DFC-B541C7F7E6E5}" type="datetimeFigureOut">
              <a:rPr lang="fr-FR" smtClean="0">
                <a:solidFill>
                  <a:prstClr val="black">
                    <a:tint val="75000"/>
                  </a:prstClr>
                </a:solidFill>
              </a:rPr>
              <a:pPr/>
              <a:t>31/08/2017</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8602C969-D416-8943-84F6-A708F6B9410D}"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185645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3 photos">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6238875" y="3536156"/>
            <a:ext cx="5441156" cy="2964656"/>
          </a:xfrm>
          <a:prstGeom prst="rect">
            <a:avLst/>
          </a:prstGeom>
        </p:spPr>
        <p:txBody>
          <a:bodyPr lIns="91439" tIns="45719" rIns="91439" bIns="45719" anchor="t">
            <a:noAutofit/>
          </a:bodyPr>
          <a:lstStyle/>
          <a:p>
            <a:endParaRPr/>
          </a:p>
        </p:txBody>
      </p:sp>
      <p:sp>
        <p:nvSpPr>
          <p:cNvPr id="84" name="Shape 84"/>
          <p:cNvSpPr>
            <a:spLocks noGrp="1"/>
          </p:cNvSpPr>
          <p:nvPr>
            <p:ph type="pic" sz="quarter" idx="14"/>
          </p:nvPr>
        </p:nvSpPr>
        <p:spPr>
          <a:xfrm>
            <a:off x="6248075" y="357188"/>
            <a:ext cx="5441157" cy="2964656"/>
          </a:xfrm>
          <a:prstGeom prst="rect">
            <a:avLst/>
          </a:prstGeom>
        </p:spPr>
        <p:txBody>
          <a:bodyPr lIns="91439" tIns="45719" rIns="91439" bIns="45719" anchor="t">
            <a:noAutofit/>
          </a:bodyPr>
          <a:lstStyle/>
          <a:p>
            <a:endParaRPr/>
          </a:p>
        </p:txBody>
      </p:sp>
      <p:sp>
        <p:nvSpPr>
          <p:cNvPr id="85" name="Shape 85"/>
          <p:cNvSpPr>
            <a:spLocks noGrp="1"/>
          </p:cNvSpPr>
          <p:nvPr>
            <p:ph type="pic" idx="15"/>
          </p:nvPr>
        </p:nvSpPr>
        <p:spPr>
          <a:xfrm>
            <a:off x="500063" y="357189"/>
            <a:ext cx="5445216" cy="6143625"/>
          </a:xfrm>
          <a:prstGeom prst="rect">
            <a:avLst/>
          </a:prstGeom>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2138831549"/>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Portrait 4 poses avec légendes">
    <p:spTree>
      <p:nvGrpSpPr>
        <p:cNvPr id="1" name=""/>
        <p:cNvGrpSpPr/>
        <p:nvPr/>
      </p:nvGrpSpPr>
      <p:grpSpPr>
        <a:xfrm>
          <a:off x="0" y="0"/>
          <a:ext cx="0" cy="0"/>
          <a:chOff x="0" y="0"/>
          <a:chExt cx="0" cy="0"/>
        </a:xfrm>
      </p:grpSpPr>
      <p:sp>
        <p:nvSpPr>
          <p:cNvPr id="17" name="Picture Placeholder 16"/>
          <p:cNvSpPr>
            <a:spLocks noGrp="1"/>
          </p:cNvSpPr>
          <p:nvPr>
            <p:ph type="pic" sz="quarter" idx="14"/>
          </p:nvPr>
        </p:nvSpPr>
        <p:spPr>
          <a:xfrm>
            <a:off x="2489200" y="228600"/>
            <a:ext cx="3048000"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14" name="Picture Placeholder 13"/>
          <p:cNvSpPr>
            <a:spLocks noGrp="1"/>
          </p:cNvSpPr>
          <p:nvPr>
            <p:ph type="pic" sz="quarter" idx="26"/>
          </p:nvPr>
        </p:nvSpPr>
        <p:spPr>
          <a:xfrm>
            <a:off x="2489200" y="3505200"/>
            <a:ext cx="3046952"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8" name="Picture Placeholder 7"/>
          <p:cNvSpPr>
            <a:spLocks noGrp="1"/>
          </p:cNvSpPr>
          <p:nvPr>
            <p:ph type="pic" sz="quarter" idx="25"/>
          </p:nvPr>
        </p:nvSpPr>
        <p:spPr>
          <a:xfrm>
            <a:off x="5740400" y="228600"/>
            <a:ext cx="3048000"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19" name="Picture Placeholder 18"/>
          <p:cNvSpPr>
            <a:spLocks noGrp="1"/>
          </p:cNvSpPr>
          <p:nvPr>
            <p:ph type="pic" sz="quarter" idx="27"/>
          </p:nvPr>
        </p:nvSpPr>
        <p:spPr>
          <a:xfrm>
            <a:off x="5741448" y="3505200"/>
            <a:ext cx="3046952"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22" name="Text Placeholder 21"/>
          <p:cNvSpPr>
            <a:spLocks noGrp="1"/>
          </p:cNvSpPr>
          <p:nvPr>
            <p:ph type="body" sz="quarter" idx="16" hasCustomPrompt="1"/>
          </p:nvPr>
        </p:nvSpPr>
        <p:spPr>
          <a:xfrm>
            <a:off x="203200" y="228600"/>
            <a:ext cx="2235200" cy="2743200"/>
          </a:xfrm>
        </p:spPr>
        <p:txBody>
          <a:bodyPr anchor="t" anchorCtr="0"/>
          <a:lstStyle>
            <a:lvl1pPr marL="0" marR="0" indent="0" algn="r" eaLnBrk="1" latinLnBrk="0" hangingPunct="1">
              <a:buFontTx/>
              <a:buNone/>
              <a:defRPr kumimoji="0" lang="fr-FR" sz="1600" baseline="0"/>
            </a:lvl1pPr>
            <a:extLst/>
          </a:lstStyle>
          <a:p>
            <a:pPr lvl="0"/>
            <a:r>
              <a:rPr kumimoji="0" lang="fr-FR"/>
              <a:t>Cliquez pour ajouter une légende</a:t>
            </a:r>
          </a:p>
        </p:txBody>
      </p:sp>
      <p:sp>
        <p:nvSpPr>
          <p:cNvPr id="5" name="Text Placeholder 4"/>
          <p:cNvSpPr>
            <a:spLocks noGrp="1"/>
          </p:cNvSpPr>
          <p:nvPr>
            <p:ph type="body" sz="quarter" idx="29" hasCustomPrompt="1"/>
          </p:nvPr>
        </p:nvSpPr>
        <p:spPr>
          <a:xfrm>
            <a:off x="8839200" y="228600"/>
            <a:ext cx="2235200" cy="1905000"/>
          </a:xfrm>
        </p:spPr>
        <p:txBody>
          <a:bodyPr anchor="t" anchorCtr="0"/>
          <a:lstStyle>
            <a:lvl1pPr marL="0" marR="0" indent="0" algn="l" eaLnBrk="1" latinLnBrk="0" hangingPunct="1">
              <a:buFontTx/>
              <a:buNone/>
              <a:defRPr kumimoji="0" lang="fr-FR" sz="1600" baseline="0"/>
            </a:lvl1pPr>
            <a:extLst/>
          </a:lstStyle>
          <a:p>
            <a:pPr lvl="0"/>
            <a:r>
              <a:rPr kumimoji="0" lang="fr-FR"/>
              <a:t>Cliquez pour ajouter une légende</a:t>
            </a:r>
          </a:p>
        </p:txBody>
      </p:sp>
      <p:sp>
        <p:nvSpPr>
          <p:cNvPr id="20" name="Text Placeholder 19"/>
          <p:cNvSpPr>
            <a:spLocks noGrp="1"/>
          </p:cNvSpPr>
          <p:nvPr>
            <p:ph type="body" sz="quarter" idx="28" hasCustomPrompt="1"/>
          </p:nvPr>
        </p:nvSpPr>
        <p:spPr>
          <a:xfrm>
            <a:off x="203200" y="4724400"/>
            <a:ext cx="2235200" cy="1905000"/>
          </a:xfrm>
        </p:spPr>
        <p:txBody>
          <a:bodyPr anchor="b" anchorCtr="0"/>
          <a:lstStyle>
            <a:lvl1pPr marL="0" marR="0" indent="0" algn="r" eaLnBrk="1" latinLnBrk="0" hangingPunct="1">
              <a:buFontTx/>
              <a:buNone/>
              <a:defRPr kumimoji="0" lang="fr-FR" sz="1600" baseline="0"/>
            </a:lvl1pPr>
            <a:extLst/>
          </a:lstStyle>
          <a:p>
            <a:pPr lvl="0"/>
            <a:r>
              <a:rPr kumimoji="0" lang="fr-FR"/>
              <a:t>Cliquez pour ajouter une légende</a:t>
            </a:r>
          </a:p>
        </p:txBody>
      </p:sp>
      <p:sp>
        <p:nvSpPr>
          <p:cNvPr id="21" name="Text Placeholder 20"/>
          <p:cNvSpPr>
            <a:spLocks noGrp="1"/>
          </p:cNvSpPr>
          <p:nvPr>
            <p:ph type="body" sz="quarter" idx="30" hasCustomPrompt="1"/>
          </p:nvPr>
        </p:nvSpPr>
        <p:spPr>
          <a:xfrm>
            <a:off x="8839200" y="4724400"/>
            <a:ext cx="2235200" cy="1905000"/>
          </a:xfrm>
        </p:spPr>
        <p:txBody>
          <a:bodyPr anchor="b" anchorCtr="0"/>
          <a:lstStyle>
            <a:lvl1pPr marL="0" marR="0" indent="0" algn="l" eaLnBrk="1" latinLnBrk="0" hangingPunct="1">
              <a:buFontTx/>
              <a:buNone/>
              <a:defRPr kumimoji="0" lang="fr-FR" sz="1600" baseline="0"/>
            </a:lvl1pPr>
            <a:extLst/>
          </a:lstStyle>
          <a:p>
            <a:pPr lvl="0"/>
            <a:r>
              <a:rPr kumimoji="0" lang="fr-FR"/>
              <a:t>Cliquez pour ajouter une légende</a:t>
            </a:r>
          </a:p>
        </p:txBody>
      </p:sp>
      <p:sp>
        <p:nvSpPr>
          <p:cNvPr id="10" name="Rectangle 9"/>
          <p:cNvSpPr>
            <a:spLocks noGrp="1"/>
          </p:cNvSpPr>
          <p:nvPr>
            <p:ph type="dt" sz="half" idx="31"/>
          </p:nvPr>
        </p:nvSpPr>
        <p:spPr/>
        <p:txBody>
          <a:bodyPr/>
          <a:lstStyle>
            <a:extLst/>
          </a:lstStyle>
          <a:p>
            <a:pPr algn="r"/>
            <a:fld id="{9668B50E-0B48-4566-8609-C51CF752A7DF}" type="datetimeFigureOut">
              <a:rPr lang="fr-FR">
                <a:solidFill>
                  <a:prstClr val="white"/>
                </a:solidFill>
              </a:rPr>
              <a:pPr algn="r"/>
              <a:t>31/08/2017</a:t>
            </a:fld>
            <a:endParaRPr lang="fr-FR">
              <a:solidFill>
                <a:prstClr val="black">
                  <a:tint val="75000"/>
                </a:prstClr>
              </a:solidFill>
            </a:endParaRPr>
          </a:p>
        </p:txBody>
      </p:sp>
      <p:sp>
        <p:nvSpPr>
          <p:cNvPr id="11" name="Rectangle 10"/>
          <p:cNvSpPr>
            <a:spLocks noGrp="1"/>
          </p:cNvSpPr>
          <p:nvPr>
            <p:ph type="sldNum" sz="quarter" idx="32"/>
          </p:nvPr>
        </p:nvSpPr>
        <p:spPr/>
        <p:txBody>
          <a:bodyPr/>
          <a:lstStyle>
            <a:extLst/>
          </a:lstStyle>
          <a:p>
            <a:fld id="{8A4431D5-1B33-458B-8AFD-CECCB0FA18CB}" type="slidenum">
              <a:rPr lang="fr-FR">
                <a:solidFill>
                  <a:srgbClr val="FFFFFF"/>
                </a:solidFill>
              </a:rPr>
              <a:pPr/>
              <a:t>‹N°›</a:t>
            </a:fld>
            <a:endParaRPr lang="fr-FR">
              <a:solidFill>
                <a:prstClr val="black">
                  <a:tint val="75000"/>
                </a:prstClr>
              </a:solidFill>
            </a:endParaRPr>
          </a:p>
        </p:txBody>
      </p:sp>
      <p:sp>
        <p:nvSpPr>
          <p:cNvPr id="12" name="Rectangle 11"/>
          <p:cNvSpPr>
            <a:spLocks noGrp="1"/>
          </p:cNvSpPr>
          <p:nvPr>
            <p:ph type="ftr" sz="quarter" idx="33"/>
          </p:nvPr>
        </p:nvSpPr>
        <p:spPr/>
        <p:txBody>
          <a:bodyPr/>
          <a:lstStyle>
            <a:extLst/>
          </a:lstStyle>
          <a:p>
            <a:endParaRPr lang="fr-FR">
              <a:solidFill>
                <a:prstClr val="black">
                  <a:tint val="75000"/>
                </a:prstClr>
              </a:solidFill>
            </a:endParaRPr>
          </a:p>
        </p:txBody>
      </p:sp>
    </p:spTree>
    <p:extLst>
      <p:ext uri="{BB962C8B-B14F-4D97-AF65-F5344CB8AC3E}">
        <p14:creationId xmlns:p14="http://schemas.microsoft.com/office/powerpoint/2010/main" val="35708806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5 poses : paysage 2 poses, portrait 3 poses">
    <p:spTree>
      <p:nvGrpSpPr>
        <p:cNvPr id="1" name=""/>
        <p:cNvGrpSpPr/>
        <p:nvPr/>
      </p:nvGrpSpPr>
      <p:grpSpPr>
        <a:xfrm>
          <a:off x="0" y="0"/>
          <a:ext cx="0" cy="0"/>
          <a:chOff x="0" y="0"/>
          <a:chExt cx="0" cy="0"/>
        </a:xfrm>
      </p:grpSpPr>
      <p:sp>
        <p:nvSpPr>
          <p:cNvPr id="9" name="Picture Placeholder 8"/>
          <p:cNvSpPr>
            <a:spLocks noGrp="1"/>
          </p:cNvSpPr>
          <p:nvPr>
            <p:ph type="pic" sz="quarter" idx="26"/>
          </p:nvPr>
        </p:nvSpPr>
        <p:spPr>
          <a:xfrm>
            <a:off x="304800" y="228600"/>
            <a:ext cx="3474720" cy="347472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7" name="Picture Placeholder 6"/>
          <p:cNvSpPr>
            <a:spLocks noGrp="1"/>
          </p:cNvSpPr>
          <p:nvPr>
            <p:ph type="pic" sz="quarter" idx="29"/>
          </p:nvPr>
        </p:nvSpPr>
        <p:spPr>
          <a:xfrm>
            <a:off x="304800" y="3867150"/>
            <a:ext cx="5283200" cy="2743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27" name="Picture Placeholder 26"/>
          <p:cNvSpPr>
            <a:spLocks noGrp="1"/>
          </p:cNvSpPr>
          <p:nvPr>
            <p:ph type="pic" sz="quarter" idx="30"/>
          </p:nvPr>
        </p:nvSpPr>
        <p:spPr>
          <a:xfrm>
            <a:off x="5892800" y="3867150"/>
            <a:ext cx="5283200" cy="2743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14" name="Picture Placeholder 13"/>
          <p:cNvSpPr>
            <a:spLocks noGrp="1"/>
          </p:cNvSpPr>
          <p:nvPr>
            <p:ph type="pic" sz="quarter" idx="27"/>
          </p:nvPr>
        </p:nvSpPr>
        <p:spPr>
          <a:xfrm>
            <a:off x="4013200" y="228600"/>
            <a:ext cx="3474720" cy="347472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12" name="Picture Placeholder 11"/>
          <p:cNvSpPr>
            <a:spLocks noGrp="1"/>
          </p:cNvSpPr>
          <p:nvPr>
            <p:ph type="pic" sz="quarter" idx="28"/>
          </p:nvPr>
        </p:nvSpPr>
        <p:spPr>
          <a:xfrm>
            <a:off x="7721600" y="228600"/>
            <a:ext cx="3474720" cy="347472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8" name="Rectangle 7"/>
          <p:cNvSpPr>
            <a:spLocks noGrp="1"/>
          </p:cNvSpPr>
          <p:nvPr>
            <p:ph type="dt" sz="half" idx="31"/>
          </p:nvPr>
        </p:nvSpPr>
        <p:spPr/>
        <p:txBody>
          <a:bodyPr/>
          <a:lstStyle>
            <a:extLst/>
          </a:lstStyle>
          <a:p>
            <a:pPr algn="r"/>
            <a:fld id="{9668B50E-0B48-4566-8609-C51CF752A7DF}" type="datetimeFigureOut">
              <a:rPr lang="fr-FR">
                <a:solidFill>
                  <a:prstClr val="white"/>
                </a:solidFill>
              </a:rPr>
              <a:pPr algn="r"/>
              <a:t>31/08/2017</a:t>
            </a:fld>
            <a:endParaRPr lang="fr-FR">
              <a:solidFill>
                <a:prstClr val="black">
                  <a:tint val="75000"/>
                </a:prstClr>
              </a:solidFill>
            </a:endParaRPr>
          </a:p>
        </p:txBody>
      </p:sp>
      <p:sp>
        <p:nvSpPr>
          <p:cNvPr id="10" name="Rectangle 9"/>
          <p:cNvSpPr>
            <a:spLocks noGrp="1"/>
          </p:cNvSpPr>
          <p:nvPr>
            <p:ph type="sldNum" sz="quarter" idx="32"/>
          </p:nvPr>
        </p:nvSpPr>
        <p:spPr/>
        <p:txBody>
          <a:bodyPr/>
          <a:lstStyle>
            <a:extLst/>
          </a:lstStyle>
          <a:p>
            <a:fld id="{8A4431D5-1B33-458B-8AFD-CECCB0FA18CB}" type="slidenum">
              <a:rPr lang="fr-FR">
                <a:solidFill>
                  <a:srgbClr val="FFFFFF"/>
                </a:solidFill>
              </a:rPr>
              <a:pPr/>
              <a:t>‹N°›</a:t>
            </a:fld>
            <a:endParaRPr lang="fr-FR">
              <a:solidFill>
                <a:prstClr val="black">
                  <a:tint val="75000"/>
                </a:prstClr>
              </a:solidFill>
            </a:endParaRPr>
          </a:p>
        </p:txBody>
      </p:sp>
      <p:sp>
        <p:nvSpPr>
          <p:cNvPr id="11" name="Rectangle 10"/>
          <p:cNvSpPr>
            <a:spLocks noGrp="1"/>
          </p:cNvSpPr>
          <p:nvPr>
            <p:ph type="ftr" sz="quarter" idx="33"/>
          </p:nvPr>
        </p:nvSpPr>
        <p:spPr/>
        <p:txBody>
          <a:bodyPr/>
          <a:lstStyle>
            <a:extLst/>
          </a:lstStyle>
          <a:p>
            <a:endParaRPr lang="fr-FR">
              <a:solidFill>
                <a:prstClr val="black">
                  <a:tint val="75000"/>
                </a:prstClr>
              </a:solidFill>
            </a:endParaRPr>
          </a:p>
        </p:txBody>
      </p:sp>
    </p:spTree>
    <p:extLst>
      <p:ext uri="{BB962C8B-B14F-4D97-AF65-F5344CB8AC3E}">
        <p14:creationId xmlns:p14="http://schemas.microsoft.com/office/powerpoint/2010/main" val="23812455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Paysage 2 poses avec légendes">
    <p:spTree>
      <p:nvGrpSpPr>
        <p:cNvPr id="1" name=""/>
        <p:cNvGrpSpPr/>
        <p:nvPr/>
      </p:nvGrpSpPr>
      <p:grpSpPr>
        <a:xfrm>
          <a:off x="0" y="0"/>
          <a:ext cx="0" cy="0"/>
          <a:chOff x="0" y="0"/>
          <a:chExt cx="0" cy="0"/>
        </a:xfrm>
      </p:grpSpPr>
      <p:sp>
        <p:nvSpPr>
          <p:cNvPr id="31" name="Picture Placeholder 30"/>
          <p:cNvSpPr>
            <a:spLocks noGrp="1" noChangeAspect="1"/>
          </p:cNvSpPr>
          <p:nvPr>
            <p:ph type="pic" sz="quarter" idx="13"/>
          </p:nvPr>
        </p:nvSpPr>
        <p:spPr>
          <a:xfrm>
            <a:off x="5791200" y="1085850"/>
            <a:ext cx="5384800" cy="302895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8" name="Picture Placeholder 7"/>
          <p:cNvSpPr>
            <a:spLocks noGrp="1" noChangeAspect="1"/>
          </p:cNvSpPr>
          <p:nvPr>
            <p:ph type="pic" sz="quarter" idx="14"/>
          </p:nvPr>
        </p:nvSpPr>
        <p:spPr>
          <a:xfrm>
            <a:off x="203200" y="1085850"/>
            <a:ext cx="5384800" cy="302895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24" name="Text Placeholder 23"/>
          <p:cNvSpPr>
            <a:spLocks noGrp="1"/>
          </p:cNvSpPr>
          <p:nvPr>
            <p:ph type="body" sz="quarter" idx="16" hasCustomPrompt="1"/>
          </p:nvPr>
        </p:nvSpPr>
        <p:spPr>
          <a:xfrm>
            <a:off x="203200" y="4267200"/>
            <a:ext cx="5384800" cy="1066800"/>
          </a:xfrm>
        </p:spPr>
        <p:txBody>
          <a:bodyPr anchor="t"/>
          <a:lstStyle>
            <a:lvl1pPr marL="0" marR="0" indent="0" algn="r" eaLnBrk="1" latinLnBrk="0" hangingPunct="1">
              <a:buFontTx/>
              <a:buNone/>
              <a:defRPr kumimoji="0" lang="fr-FR" sz="1800" baseline="0"/>
            </a:lvl1pPr>
            <a:extLst/>
          </a:lstStyle>
          <a:p>
            <a:pPr lvl="0"/>
            <a:r>
              <a:rPr kumimoji="0" lang="fr-FR"/>
              <a:t>Cliquez pour ajouter une légende</a:t>
            </a:r>
          </a:p>
        </p:txBody>
      </p:sp>
      <p:sp>
        <p:nvSpPr>
          <p:cNvPr id="2" name="Text Placeholder 1"/>
          <p:cNvSpPr>
            <a:spLocks noGrp="1"/>
          </p:cNvSpPr>
          <p:nvPr>
            <p:ph type="body" sz="quarter" idx="17" hasCustomPrompt="1"/>
          </p:nvPr>
        </p:nvSpPr>
        <p:spPr>
          <a:xfrm>
            <a:off x="5791200" y="4267200"/>
            <a:ext cx="5384800" cy="1066800"/>
          </a:xfrm>
        </p:spPr>
        <p:txBody>
          <a:bodyPr anchor="t"/>
          <a:lstStyle>
            <a:lvl1pPr marL="0" marR="0" indent="0" algn="r" eaLnBrk="1" latinLnBrk="0" hangingPunct="1">
              <a:buFontTx/>
              <a:buNone/>
              <a:defRPr kumimoji="0" lang="fr-FR" sz="1800" baseline="0"/>
            </a:lvl1pPr>
            <a:extLst/>
          </a:lstStyle>
          <a:p>
            <a:pPr lvl="0"/>
            <a:r>
              <a:rPr kumimoji="0" lang="fr-FR"/>
              <a:t>Cliquez pour ajouter une légende</a:t>
            </a:r>
          </a:p>
        </p:txBody>
      </p:sp>
      <p:sp>
        <p:nvSpPr>
          <p:cNvPr id="6" name="Rectangle 5"/>
          <p:cNvSpPr>
            <a:spLocks noGrp="1"/>
          </p:cNvSpPr>
          <p:nvPr>
            <p:ph type="dt" sz="half" idx="18"/>
          </p:nvPr>
        </p:nvSpPr>
        <p:spPr/>
        <p:txBody>
          <a:bodyPr/>
          <a:lstStyle>
            <a:extLst/>
          </a:lstStyle>
          <a:p>
            <a:pPr algn="r"/>
            <a:fld id="{9668B50E-0B48-4566-8609-C51CF752A7DF}" type="datetimeFigureOut">
              <a:rPr lang="fr-FR">
                <a:solidFill>
                  <a:prstClr val="white"/>
                </a:solidFill>
              </a:rPr>
              <a:pPr algn="r"/>
              <a:t>31/08/2017</a:t>
            </a:fld>
            <a:endParaRPr lang="fr-FR">
              <a:solidFill>
                <a:prstClr val="black">
                  <a:tint val="75000"/>
                </a:prstClr>
              </a:solidFill>
            </a:endParaRPr>
          </a:p>
        </p:txBody>
      </p:sp>
      <p:sp>
        <p:nvSpPr>
          <p:cNvPr id="7" name="Rectangle 6"/>
          <p:cNvSpPr>
            <a:spLocks noGrp="1"/>
          </p:cNvSpPr>
          <p:nvPr>
            <p:ph type="sldNum" sz="quarter" idx="19"/>
          </p:nvPr>
        </p:nvSpPr>
        <p:spPr/>
        <p:txBody>
          <a:bodyPr/>
          <a:lstStyle>
            <a:extLst/>
          </a:lstStyle>
          <a:p>
            <a:fld id="{8A4431D5-1B33-458B-8AFD-CECCB0FA18CB}" type="slidenum">
              <a:rPr lang="fr-FR">
                <a:solidFill>
                  <a:srgbClr val="FFFFFF"/>
                </a:solidFill>
              </a:rPr>
              <a:pPr/>
              <a:t>‹N°›</a:t>
            </a:fld>
            <a:endParaRPr lang="fr-FR">
              <a:solidFill>
                <a:prstClr val="black">
                  <a:tint val="75000"/>
                </a:prstClr>
              </a:solidFill>
            </a:endParaRPr>
          </a:p>
        </p:txBody>
      </p:sp>
      <p:sp>
        <p:nvSpPr>
          <p:cNvPr id="9" name="Rectangle 8"/>
          <p:cNvSpPr>
            <a:spLocks noGrp="1"/>
          </p:cNvSpPr>
          <p:nvPr>
            <p:ph type="ftr" sz="quarter" idx="20"/>
          </p:nvPr>
        </p:nvSpPr>
        <p:spPr/>
        <p:txBody>
          <a:bodyPr/>
          <a:lstStyle>
            <a:extLst/>
          </a:lstStyle>
          <a:p>
            <a:endParaRPr lang="fr-FR">
              <a:solidFill>
                <a:prstClr val="black">
                  <a:tint val="75000"/>
                </a:prstClr>
              </a:solidFill>
            </a:endParaRPr>
          </a:p>
        </p:txBody>
      </p:sp>
    </p:spTree>
    <p:extLst>
      <p:ext uri="{BB962C8B-B14F-4D97-AF65-F5344CB8AC3E}">
        <p14:creationId xmlns:p14="http://schemas.microsoft.com/office/powerpoint/2010/main" val="142139602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Portrait 3 poses avec légendes">
    <p:spTree>
      <p:nvGrpSpPr>
        <p:cNvPr id="1" name=""/>
        <p:cNvGrpSpPr/>
        <p:nvPr/>
      </p:nvGrpSpPr>
      <p:grpSpPr>
        <a:xfrm>
          <a:off x="0" y="0"/>
          <a:ext cx="0" cy="0"/>
          <a:chOff x="0" y="0"/>
          <a:chExt cx="0" cy="0"/>
        </a:xfrm>
      </p:grpSpPr>
      <p:sp>
        <p:nvSpPr>
          <p:cNvPr id="20" name="Picture Placeholder 19"/>
          <p:cNvSpPr>
            <a:spLocks noGrp="1" noChangeAspect="1"/>
          </p:cNvSpPr>
          <p:nvPr>
            <p:ph type="pic" sz="quarter" idx="10"/>
          </p:nvPr>
        </p:nvSpPr>
        <p:spPr>
          <a:xfrm>
            <a:off x="304800" y="533400"/>
            <a:ext cx="3454400" cy="3454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29" name="Picture Placeholder 28"/>
          <p:cNvSpPr>
            <a:spLocks noGrp="1" noChangeAspect="1"/>
          </p:cNvSpPr>
          <p:nvPr>
            <p:ph type="pic" sz="quarter" idx="11"/>
          </p:nvPr>
        </p:nvSpPr>
        <p:spPr>
          <a:xfrm>
            <a:off x="4064000" y="533400"/>
            <a:ext cx="3454400" cy="3454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10" name="Picture Placeholder 9"/>
          <p:cNvSpPr>
            <a:spLocks noGrp="1" noChangeAspect="1"/>
          </p:cNvSpPr>
          <p:nvPr>
            <p:ph type="pic" sz="quarter" idx="12"/>
          </p:nvPr>
        </p:nvSpPr>
        <p:spPr>
          <a:xfrm>
            <a:off x="7823200" y="533400"/>
            <a:ext cx="3454400" cy="3454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2" name="Text Placeholder 1"/>
          <p:cNvSpPr>
            <a:spLocks noGrp="1"/>
          </p:cNvSpPr>
          <p:nvPr>
            <p:ph type="body" sz="quarter" idx="13" hasCustomPrompt="1"/>
          </p:nvPr>
        </p:nvSpPr>
        <p:spPr>
          <a:xfrm>
            <a:off x="304800" y="4343400"/>
            <a:ext cx="3454400" cy="1676400"/>
          </a:xfrm>
        </p:spPr>
        <p:txBody>
          <a:bodyPr anchor="t" anchorCtr="0">
            <a:noAutofit/>
          </a:bodyPr>
          <a:lstStyle>
            <a:lvl1pPr marL="0" marR="0" indent="0" algn="l" eaLnBrk="1" latinLnBrk="0" hangingPunct="1">
              <a:buFontTx/>
              <a:buNone/>
              <a:defRPr kumimoji="0" lang="fr-FR" sz="2000" baseline="0"/>
            </a:lvl1pPr>
            <a:extLst/>
          </a:lstStyle>
          <a:p>
            <a:pPr lvl="0"/>
            <a:r>
              <a:rPr kumimoji="0" lang="fr-FR"/>
              <a:t>Cliquez pour ajouter une légende</a:t>
            </a:r>
          </a:p>
        </p:txBody>
      </p:sp>
      <p:sp>
        <p:nvSpPr>
          <p:cNvPr id="15" name="Text Placeholder 14"/>
          <p:cNvSpPr>
            <a:spLocks noGrp="1"/>
          </p:cNvSpPr>
          <p:nvPr>
            <p:ph type="body" sz="quarter" idx="14" hasCustomPrompt="1"/>
          </p:nvPr>
        </p:nvSpPr>
        <p:spPr>
          <a:xfrm>
            <a:off x="4064000" y="4343400"/>
            <a:ext cx="3454400" cy="1676400"/>
          </a:xfrm>
        </p:spPr>
        <p:txBody>
          <a:bodyPr anchor="t" anchorCtr="0">
            <a:noAutofit/>
          </a:bodyPr>
          <a:lstStyle>
            <a:lvl1pPr marL="0" marR="0" indent="0" algn="l" eaLnBrk="1" latinLnBrk="0" hangingPunct="1">
              <a:buFontTx/>
              <a:buNone/>
              <a:defRPr kumimoji="0" lang="fr-FR" sz="2000" baseline="0"/>
            </a:lvl1pPr>
            <a:extLst/>
          </a:lstStyle>
          <a:p>
            <a:pPr lvl="0"/>
            <a:r>
              <a:rPr kumimoji="0" lang="fr-FR"/>
              <a:t>Cliquez pour ajouter une légende</a:t>
            </a:r>
          </a:p>
        </p:txBody>
      </p:sp>
      <p:sp>
        <p:nvSpPr>
          <p:cNvPr id="13" name="Text Placeholder 12"/>
          <p:cNvSpPr>
            <a:spLocks noGrp="1"/>
          </p:cNvSpPr>
          <p:nvPr>
            <p:ph type="body" sz="quarter" idx="15" hasCustomPrompt="1"/>
          </p:nvPr>
        </p:nvSpPr>
        <p:spPr>
          <a:xfrm>
            <a:off x="7823200" y="4343400"/>
            <a:ext cx="3454400" cy="1676400"/>
          </a:xfrm>
        </p:spPr>
        <p:txBody>
          <a:bodyPr anchor="t" anchorCtr="0">
            <a:noAutofit/>
          </a:bodyPr>
          <a:lstStyle>
            <a:lvl1pPr marL="0" marR="0" indent="0" algn="l" eaLnBrk="1" latinLnBrk="0" hangingPunct="1">
              <a:buFontTx/>
              <a:buNone/>
              <a:defRPr kumimoji="0" lang="fr-FR" sz="2000" baseline="0"/>
            </a:lvl1pPr>
            <a:extLst/>
          </a:lstStyle>
          <a:p>
            <a:pPr lvl="0"/>
            <a:r>
              <a:rPr kumimoji="0" lang="fr-FR"/>
              <a:t>Cliquez pour ajouter une légende</a:t>
            </a:r>
          </a:p>
        </p:txBody>
      </p:sp>
      <p:sp>
        <p:nvSpPr>
          <p:cNvPr id="30" name="Rectangle 29"/>
          <p:cNvSpPr/>
          <p:nvPr/>
        </p:nvSpPr>
        <p:spPr>
          <a:xfrm>
            <a:off x="11852364" y="0"/>
            <a:ext cx="101600" cy="6858000"/>
          </a:xfrm>
          <a:prstGeom prst="rect">
            <a:avLst/>
          </a:prstGeom>
          <a:solidFill>
            <a:schemeClr val="accent1"/>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fr-FR">
              <a:solidFill>
                <a:prstClr val="white"/>
              </a:solidFill>
            </a:endParaRPr>
          </a:p>
        </p:txBody>
      </p:sp>
      <p:sp>
        <p:nvSpPr>
          <p:cNvPr id="9" name="Rectangle 8"/>
          <p:cNvSpPr>
            <a:spLocks noGrp="1"/>
          </p:cNvSpPr>
          <p:nvPr>
            <p:ph type="dt" sz="half" idx="16"/>
          </p:nvPr>
        </p:nvSpPr>
        <p:spPr/>
        <p:txBody>
          <a:bodyPr/>
          <a:lstStyle>
            <a:extLst/>
          </a:lstStyle>
          <a:p>
            <a:pPr algn="r"/>
            <a:fld id="{9668B50E-0B48-4566-8609-C51CF752A7DF}" type="datetimeFigureOut">
              <a:rPr lang="fr-FR">
                <a:solidFill>
                  <a:prstClr val="white"/>
                </a:solidFill>
              </a:rPr>
              <a:pPr algn="r"/>
              <a:t>31/08/2017</a:t>
            </a:fld>
            <a:endParaRPr lang="fr-FR">
              <a:solidFill>
                <a:prstClr val="black">
                  <a:tint val="75000"/>
                </a:prstClr>
              </a:solidFill>
            </a:endParaRPr>
          </a:p>
        </p:txBody>
      </p:sp>
      <p:sp>
        <p:nvSpPr>
          <p:cNvPr id="11" name="Rectangle 10"/>
          <p:cNvSpPr>
            <a:spLocks noGrp="1"/>
          </p:cNvSpPr>
          <p:nvPr>
            <p:ph type="sldNum" sz="quarter" idx="17"/>
          </p:nvPr>
        </p:nvSpPr>
        <p:spPr/>
        <p:txBody>
          <a:bodyPr/>
          <a:lstStyle>
            <a:extLst/>
          </a:lstStyle>
          <a:p>
            <a:fld id="{8A4431D5-1B33-458B-8AFD-CECCB0FA18CB}" type="slidenum">
              <a:rPr lang="fr-FR">
                <a:solidFill>
                  <a:srgbClr val="FFFFFF"/>
                </a:solidFill>
              </a:rPr>
              <a:pPr/>
              <a:t>‹N°›</a:t>
            </a:fld>
            <a:endParaRPr lang="fr-FR">
              <a:solidFill>
                <a:prstClr val="black">
                  <a:tint val="75000"/>
                </a:prstClr>
              </a:solidFill>
            </a:endParaRPr>
          </a:p>
        </p:txBody>
      </p:sp>
      <p:sp>
        <p:nvSpPr>
          <p:cNvPr id="12" name="Rectangle 11"/>
          <p:cNvSpPr>
            <a:spLocks noGrp="1"/>
          </p:cNvSpPr>
          <p:nvPr>
            <p:ph type="ftr" sz="quarter" idx="18"/>
          </p:nvPr>
        </p:nvSpPr>
        <p:spPr/>
        <p:txBody>
          <a:bodyPr/>
          <a:lstStyle>
            <a:extLst/>
          </a:lstStyle>
          <a:p>
            <a:endParaRPr lang="fr-FR">
              <a:solidFill>
                <a:prstClr val="black">
                  <a:tint val="75000"/>
                </a:prstClr>
              </a:solidFill>
            </a:endParaRPr>
          </a:p>
        </p:txBody>
      </p:sp>
    </p:spTree>
    <p:extLst>
      <p:ext uri="{BB962C8B-B14F-4D97-AF65-F5344CB8AC3E}">
        <p14:creationId xmlns:p14="http://schemas.microsoft.com/office/powerpoint/2010/main" val="2020595391"/>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5 poses : paysage 3 poses, portrait 2 poses">
    <p:spTree>
      <p:nvGrpSpPr>
        <p:cNvPr id="1" name=""/>
        <p:cNvGrpSpPr/>
        <p:nvPr/>
      </p:nvGrpSpPr>
      <p:grpSpPr>
        <a:xfrm>
          <a:off x="0" y="0"/>
          <a:ext cx="0" cy="0"/>
          <a:chOff x="0" y="0"/>
          <a:chExt cx="0" cy="0"/>
        </a:xfrm>
      </p:grpSpPr>
      <p:sp>
        <p:nvSpPr>
          <p:cNvPr id="19" name="Picture Placeholder 18"/>
          <p:cNvSpPr>
            <a:spLocks noGrp="1"/>
          </p:cNvSpPr>
          <p:nvPr>
            <p:ph type="pic" sz="quarter" idx="14"/>
          </p:nvPr>
        </p:nvSpPr>
        <p:spPr>
          <a:xfrm>
            <a:off x="304800" y="3429000"/>
            <a:ext cx="2760205"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12" name="Picture Placeholder 11"/>
          <p:cNvSpPr>
            <a:spLocks noGrp="1"/>
          </p:cNvSpPr>
          <p:nvPr>
            <p:ph type="pic" sz="quarter" idx="17"/>
          </p:nvPr>
        </p:nvSpPr>
        <p:spPr>
          <a:xfrm>
            <a:off x="3251200" y="228600"/>
            <a:ext cx="7416800" cy="417195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15" name="Picture Placeholder 14"/>
          <p:cNvSpPr>
            <a:spLocks noGrp="1"/>
          </p:cNvSpPr>
          <p:nvPr>
            <p:ph type="pic" sz="quarter" idx="26"/>
          </p:nvPr>
        </p:nvSpPr>
        <p:spPr>
          <a:xfrm>
            <a:off x="304800" y="228600"/>
            <a:ext cx="2760205"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31" name="Picture Placeholder 30"/>
          <p:cNvSpPr>
            <a:spLocks noGrp="1"/>
          </p:cNvSpPr>
          <p:nvPr>
            <p:ph type="pic" sz="quarter" idx="27"/>
          </p:nvPr>
        </p:nvSpPr>
        <p:spPr>
          <a:xfrm>
            <a:off x="7010400" y="4495800"/>
            <a:ext cx="3657600" cy="20574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17" name="Picture Placeholder 16"/>
          <p:cNvSpPr>
            <a:spLocks noGrp="1"/>
          </p:cNvSpPr>
          <p:nvPr>
            <p:ph type="pic" sz="quarter" idx="28"/>
          </p:nvPr>
        </p:nvSpPr>
        <p:spPr>
          <a:xfrm>
            <a:off x="3251200" y="4495800"/>
            <a:ext cx="3657600" cy="20574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fr-FR" sz="2000">
                <a:solidFill>
                  <a:schemeClr val="tx2"/>
                </a:solidFill>
                <a:latin typeface="+mn-lt"/>
                <a:ea typeface="+mn-ea"/>
                <a:cs typeface="+mn-cs"/>
              </a:defRPr>
            </a:lvl1pPr>
            <a:extLst/>
          </a:lstStyle>
          <a:p>
            <a:pPr marL="342900" indent="-342900" algn="ctr" eaLnBrk="1" latinLnBrk="0" hangingPunct="1"/>
            <a:r>
              <a:rPr lang="fr-FR" smtClean="0"/>
              <a:t>Faire glisser l'image vers l'espace réservé ou cliquer sur l'icône pour l'ajouter</a:t>
            </a:r>
            <a:endParaRPr/>
          </a:p>
        </p:txBody>
      </p:sp>
      <p:sp>
        <p:nvSpPr>
          <p:cNvPr id="7" name="Rectangle 6"/>
          <p:cNvSpPr>
            <a:spLocks noGrp="1"/>
          </p:cNvSpPr>
          <p:nvPr>
            <p:ph type="dt" sz="half" idx="29"/>
          </p:nvPr>
        </p:nvSpPr>
        <p:spPr/>
        <p:txBody>
          <a:bodyPr/>
          <a:lstStyle>
            <a:extLst/>
          </a:lstStyle>
          <a:p>
            <a:pPr algn="r"/>
            <a:fld id="{9668B50E-0B48-4566-8609-C51CF752A7DF}" type="datetimeFigureOut">
              <a:rPr lang="fr-FR">
                <a:solidFill>
                  <a:prstClr val="white"/>
                </a:solidFill>
              </a:rPr>
              <a:pPr algn="r"/>
              <a:t>31/08/2017</a:t>
            </a:fld>
            <a:endParaRPr lang="fr-FR">
              <a:solidFill>
                <a:prstClr val="black">
                  <a:tint val="75000"/>
                </a:prstClr>
              </a:solidFill>
            </a:endParaRPr>
          </a:p>
        </p:txBody>
      </p:sp>
      <p:sp>
        <p:nvSpPr>
          <p:cNvPr id="8" name="Rectangle 7"/>
          <p:cNvSpPr>
            <a:spLocks noGrp="1"/>
          </p:cNvSpPr>
          <p:nvPr>
            <p:ph type="sldNum" sz="quarter" idx="30"/>
          </p:nvPr>
        </p:nvSpPr>
        <p:spPr/>
        <p:txBody>
          <a:bodyPr/>
          <a:lstStyle>
            <a:extLst/>
          </a:lstStyle>
          <a:p>
            <a:fld id="{8A4431D5-1B33-458B-8AFD-CECCB0FA18CB}" type="slidenum">
              <a:rPr lang="fr-FR">
                <a:solidFill>
                  <a:srgbClr val="FFFFFF"/>
                </a:solidFill>
              </a:rPr>
              <a:pPr/>
              <a:t>‹N°›</a:t>
            </a:fld>
            <a:endParaRPr lang="fr-FR">
              <a:solidFill>
                <a:prstClr val="black">
                  <a:tint val="75000"/>
                </a:prstClr>
              </a:solidFill>
            </a:endParaRPr>
          </a:p>
        </p:txBody>
      </p:sp>
      <p:sp>
        <p:nvSpPr>
          <p:cNvPr id="9" name="Rectangle 8"/>
          <p:cNvSpPr>
            <a:spLocks noGrp="1"/>
          </p:cNvSpPr>
          <p:nvPr>
            <p:ph type="ftr" sz="quarter" idx="31"/>
          </p:nvPr>
        </p:nvSpPr>
        <p:spPr/>
        <p:txBody>
          <a:bodyPr/>
          <a:lstStyle>
            <a:extLst/>
          </a:lstStyle>
          <a:p>
            <a:endParaRPr lang="fr-FR">
              <a:solidFill>
                <a:prstClr val="black">
                  <a:tint val="75000"/>
                </a:prstClr>
              </a:solidFill>
            </a:endParaRPr>
          </a:p>
        </p:txBody>
      </p:sp>
    </p:spTree>
    <p:extLst>
      <p:ext uri="{BB962C8B-B14F-4D97-AF65-F5344CB8AC3E}">
        <p14:creationId xmlns:p14="http://schemas.microsoft.com/office/powerpoint/2010/main" val="99732610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463314" y="915840"/>
            <a:ext cx="10643729" cy="2548962"/>
          </a:xfrm>
          <a:prstGeom prst="rect">
            <a:avLst/>
          </a:prstGeom>
        </p:spPr>
        <p:txBody>
          <a:bodyPr vert="horz" lIns="91440" tIns="45720" rIns="91440" bIns="45720" rtlCol="0" anchor="ctr">
            <a:noAutofit/>
          </a:bodyPr>
          <a:lstStyle/>
          <a:p>
            <a:r>
              <a:rPr lang="fr-FR" dirty="0" smtClean="0"/>
              <a:t>CLIQUEZ ET MODIFIEZ </a:t>
            </a:r>
            <a:br>
              <a:rPr lang="fr-FR" dirty="0" smtClean="0"/>
            </a:br>
            <a:r>
              <a:rPr lang="fr-FR" dirty="0" smtClean="0"/>
              <a:t>LE TITRE</a:t>
            </a:r>
            <a:endParaRPr lang="fr-FR" dirty="0"/>
          </a:p>
        </p:txBody>
      </p:sp>
      <p:sp>
        <p:nvSpPr>
          <p:cNvPr id="3" name="Espace réservé du texte 2"/>
          <p:cNvSpPr>
            <a:spLocks noGrp="1"/>
          </p:cNvSpPr>
          <p:nvPr>
            <p:ph type="body" idx="1"/>
          </p:nvPr>
        </p:nvSpPr>
        <p:spPr>
          <a:xfrm>
            <a:off x="1463315" y="3464804"/>
            <a:ext cx="10119084" cy="1249263"/>
          </a:xfrm>
          <a:prstGeom prst="rect">
            <a:avLst/>
          </a:prstGeom>
        </p:spPr>
        <p:txBody>
          <a:bodyPr vert="horz" lIns="91440" tIns="45720" rIns="91440" bIns="45720" rtlCol="0">
            <a:normAutofit/>
          </a:bodyPr>
          <a:lstStyle/>
          <a:p>
            <a:pPr lvl="0"/>
            <a:r>
              <a:rPr lang="fr-FR" dirty="0" smtClean="0"/>
              <a:t>Cliquez pour modifier les styles du texte du masque</a:t>
            </a:r>
          </a:p>
        </p:txBody>
      </p:sp>
      <p:sp>
        <p:nvSpPr>
          <p:cNvPr id="6" name="Espace réservé du numéro de diapositive 5"/>
          <p:cNvSpPr>
            <a:spLocks noGrp="1"/>
          </p:cNvSpPr>
          <p:nvPr>
            <p:ph type="sldNum" sz="quarter" idx="4"/>
          </p:nvPr>
        </p:nvSpPr>
        <p:spPr>
          <a:xfrm>
            <a:off x="10930003" y="6390911"/>
            <a:ext cx="538504" cy="365125"/>
          </a:xfrm>
          <a:prstGeom prst="rect">
            <a:avLst/>
          </a:prstGeom>
        </p:spPr>
        <p:txBody>
          <a:bodyPr vert="horz" lIns="91440" tIns="45720" rIns="91440" bIns="45720" rtlCol="0" anchor="ctr"/>
          <a:lstStyle>
            <a:lvl1pPr algn="r">
              <a:defRPr sz="1000" b="1">
                <a:solidFill>
                  <a:srgbClr val="404040"/>
                </a:solidFill>
              </a:defRPr>
            </a:lvl1pPr>
          </a:lstStyle>
          <a:p>
            <a:pPr defTabSz="457200"/>
            <a:fld id="{1FC8907D-B208-DC44-82F5-2940ECA1C9FA}" type="slidenum">
              <a:rPr lang="fr-FR" smtClean="0"/>
              <a:pPr defTabSz="457200"/>
              <a:t>‹N°›</a:t>
            </a:fld>
            <a:endParaRPr lang="fr-FR" dirty="0"/>
          </a:p>
        </p:txBody>
      </p:sp>
      <p:pic>
        <p:nvPicPr>
          <p:cNvPr id="8" name="Image 11" descr="2014_MENESRlogo_horizontal.jp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80140" y="6180053"/>
            <a:ext cx="2208245" cy="463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Connecteur droit 15"/>
          <p:cNvCxnSpPr/>
          <p:nvPr userDrawn="1"/>
        </p:nvCxnSpPr>
        <p:spPr>
          <a:xfrm>
            <a:off x="931847" y="5516417"/>
            <a:ext cx="8387644" cy="0"/>
          </a:xfrm>
          <a:prstGeom prst="line">
            <a:avLst/>
          </a:prstGeom>
          <a:ln w="57150" cap="rnd" cmpd="sng">
            <a:solidFill>
              <a:srgbClr val="139FE8"/>
            </a:solidFill>
            <a:round/>
          </a:ln>
          <a:effectLst/>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userDrawn="1"/>
        </p:nvCxnSpPr>
        <p:spPr>
          <a:xfrm flipV="1">
            <a:off x="9326951" y="4489081"/>
            <a:ext cx="2026356" cy="1024465"/>
          </a:xfrm>
          <a:prstGeom prst="line">
            <a:avLst/>
          </a:prstGeom>
          <a:ln w="57150" cap="rnd" cmpd="sng">
            <a:solidFill>
              <a:srgbClr val="139FE8"/>
            </a:solidFill>
            <a:round/>
          </a:ln>
          <a:effectLst/>
        </p:spPr>
        <p:style>
          <a:lnRef idx="2">
            <a:schemeClr val="accent1"/>
          </a:lnRef>
          <a:fillRef idx="0">
            <a:schemeClr val="accent1"/>
          </a:fillRef>
          <a:effectRef idx="1">
            <a:schemeClr val="accent1"/>
          </a:effectRef>
          <a:fontRef idx="minor">
            <a:schemeClr val="tx1"/>
          </a:fontRef>
        </p:style>
      </p:cxnSp>
      <p:cxnSp>
        <p:nvCxnSpPr>
          <p:cNvPr id="18" name="Connecteur droit 17"/>
          <p:cNvCxnSpPr/>
          <p:nvPr userDrawn="1"/>
        </p:nvCxnSpPr>
        <p:spPr>
          <a:xfrm flipH="1" flipV="1">
            <a:off x="931848" y="1"/>
            <a:ext cx="393" cy="5507953"/>
          </a:xfrm>
          <a:prstGeom prst="line">
            <a:avLst/>
          </a:prstGeom>
          <a:ln w="57150" cap="rnd" cmpd="sng">
            <a:solidFill>
              <a:srgbClr val="139FE8"/>
            </a:solidFill>
            <a:round/>
          </a:ln>
          <a:effectLst/>
        </p:spPr>
        <p:style>
          <a:lnRef idx="2">
            <a:schemeClr val="accent1"/>
          </a:lnRef>
          <a:fillRef idx="0">
            <a:schemeClr val="accent1"/>
          </a:fillRef>
          <a:effectRef idx="1">
            <a:schemeClr val="accent1"/>
          </a:effectRef>
          <a:fontRef idx="minor">
            <a:schemeClr val="tx1"/>
          </a:fontRef>
        </p:style>
      </p:cxnSp>
      <p:sp>
        <p:nvSpPr>
          <p:cNvPr id="12" name="Espace réservé du pied de page 4"/>
          <p:cNvSpPr txBox="1">
            <a:spLocks/>
          </p:cNvSpPr>
          <p:nvPr userDrawn="1"/>
        </p:nvSpPr>
        <p:spPr>
          <a:xfrm>
            <a:off x="9319491" y="6390911"/>
            <a:ext cx="1547099"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smtClean="0">
              <a:solidFill>
                <a:srgbClr val="1B8ED9"/>
              </a:solidFill>
            </a:endParaRPr>
          </a:p>
          <a:p>
            <a:pPr>
              <a:lnSpc>
                <a:spcPts val="1320"/>
              </a:lnSpc>
            </a:pPr>
            <a:r>
              <a:rPr lang="fr-FR" dirty="0" smtClean="0">
                <a:solidFill>
                  <a:prstClr val="black">
                    <a:lumMod val="75000"/>
                    <a:lumOff val="25000"/>
                  </a:prstClr>
                </a:solidFill>
              </a:rPr>
              <a:t>09/10/2015</a:t>
            </a:r>
          </a:p>
          <a:p>
            <a:endParaRPr lang="fr-FR" dirty="0">
              <a:solidFill>
                <a:prstClr val="black">
                  <a:tint val="75000"/>
                </a:prstClr>
              </a:solidFill>
            </a:endParaRPr>
          </a:p>
        </p:txBody>
      </p:sp>
      <p:sp>
        <p:nvSpPr>
          <p:cNvPr id="13" name="Espace réservé du pied de page 4"/>
          <p:cNvSpPr txBox="1">
            <a:spLocks/>
          </p:cNvSpPr>
          <p:nvPr userDrawn="1"/>
        </p:nvSpPr>
        <p:spPr>
          <a:xfrm>
            <a:off x="3143367" y="6146185"/>
            <a:ext cx="4160200"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smtClean="0">
              <a:solidFill>
                <a:srgbClr val="1B8ED9"/>
              </a:solidFill>
            </a:endParaRPr>
          </a:p>
          <a:p>
            <a:pPr>
              <a:lnSpc>
                <a:spcPts val="1320"/>
              </a:lnSpc>
            </a:pPr>
            <a:r>
              <a:rPr lang="fr-FR" b="1" dirty="0" smtClean="0">
                <a:solidFill>
                  <a:srgbClr val="139FE8"/>
                </a:solidFill>
              </a:rPr>
              <a:t>DNE</a:t>
            </a:r>
            <a:r>
              <a:rPr lang="fr-FR" dirty="0" smtClean="0">
                <a:solidFill>
                  <a:srgbClr val="00919D"/>
                </a:solidFill>
              </a:rPr>
              <a:t/>
            </a:r>
            <a:br>
              <a:rPr lang="fr-FR" dirty="0" smtClean="0">
                <a:solidFill>
                  <a:srgbClr val="00919D"/>
                </a:solidFill>
              </a:rPr>
            </a:br>
            <a:r>
              <a:rPr lang="fr-FR" dirty="0" smtClean="0">
                <a:solidFill>
                  <a:prstClr val="black">
                    <a:lumMod val="75000"/>
                    <a:lumOff val="25000"/>
                  </a:prstClr>
                </a:solidFill>
              </a:rPr>
              <a:t>hackathon</a:t>
            </a:r>
          </a:p>
          <a:p>
            <a:endParaRPr lang="fr-FR" dirty="0">
              <a:solidFill>
                <a:prstClr val="black">
                  <a:tint val="75000"/>
                </a:prstClr>
              </a:solidFill>
            </a:endParaRPr>
          </a:p>
        </p:txBody>
      </p:sp>
      <p:pic>
        <p:nvPicPr>
          <p:cNvPr id="2050" name="Picture 2" descr="C:\Users\mmoureau\Documents\documents graphiques\Logos\bloc_typo_ecole_numerique.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793990" y="172323"/>
            <a:ext cx="3092277" cy="922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721698"/>
      </p:ext>
    </p:extLst>
  </p:cSld>
  <p:clrMap bg1="lt1" tx1="dk1" bg2="lt2" tx2="dk2" accent1="accent1" accent2="accent2" accent3="accent3" accent4="accent4" accent5="accent5" accent6="accent6" hlink="hlink" folHlink="folHlink"/>
  <p:sldLayoutIdLst>
    <p:sldLayoutId id="2147483661" r:id="rId1"/>
    <p:sldLayoutId id="2147483662" r:id="rId2"/>
  </p:sldLayoutIdLst>
  <p:timing>
    <p:tnLst>
      <p:par>
        <p:cTn id="1" dur="indefinite" restart="never" nodeType="tmRoot"/>
      </p:par>
    </p:tnLst>
  </p:timing>
  <p:hf hdr="0"/>
  <p:txStyles>
    <p:titleStyle>
      <a:lvl1pPr algn="l" defTabSz="457200" rtl="0" eaLnBrk="1" latinLnBrk="0" hangingPunct="1">
        <a:spcBef>
          <a:spcPct val="0"/>
        </a:spcBef>
        <a:buNone/>
        <a:defRPr sz="5000" kern="1200">
          <a:solidFill>
            <a:schemeClr val="tx1">
              <a:lumMod val="75000"/>
              <a:lumOff val="25000"/>
            </a:schemeClr>
          </a:solidFill>
          <a:latin typeface="+mj-lt"/>
          <a:ea typeface="+mj-ea"/>
          <a:cs typeface="+mj-cs"/>
        </a:defRPr>
      </a:lvl1pPr>
    </p:titleStyle>
    <p:bodyStyle>
      <a:lvl1pPr marL="0" indent="0" algn="l" defTabSz="457200" rtl="0" eaLnBrk="1" latinLnBrk="0" hangingPunct="1">
        <a:spcBef>
          <a:spcPct val="20000"/>
        </a:spcBef>
        <a:buFont typeface="Arial"/>
        <a:buNone/>
        <a:defRPr sz="3200" kern="1200">
          <a:solidFill>
            <a:srgbClr val="1FA1E5"/>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AC011E-20E8-4A40-8DFC-B541C7F7E6E5}" type="datetimeFigureOut">
              <a:rPr lang="fr-FR" smtClean="0">
                <a:solidFill>
                  <a:prstClr val="black">
                    <a:tint val="75000"/>
                  </a:prstClr>
                </a:solidFill>
              </a:rPr>
              <a:pPr/>
              <a:t>31/08/2017</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02C969-D416-8943-84F6-A708F6B9410D}"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85630742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Lst>
  <p:txStyles>
    <p:titleStyle>
      <a:lvl1pPr algn="l" defTabSz="914377"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a:buChar char="•"/>
        <a:defRPr sz="2400" b="0" i="0" u="none"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7.jp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hyperlink" Target="http://eduscol.education.fr/pid29737/education-aux-medias-information.html"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13.jpg"/><Relationship Id="rId13" Type="http://schemas.openxmlformats.org/officeDocument/2006/relationships/image" Target="../media/image17.JPG"/><Relationship Id="rId3" Type="http://schemas.openxmlformats.org/officeDocument/2006/relationships/image" Target="../media/image8.png"/><Relationship Id="rId7" Type="http://schemas.openxmlformats.org/officeDocument/2006/relationships/image" Target="../media/image12.jpg"/><Relationship Id="rId12"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11.jpeg"/><Relationship Id="rId11" Type="http://schemas.openxmlformats.org/officeDocument/2006/relationships/image" Target="../media/image15.png"/><Relationship Id="rId5" Type="http://schemas.openxmlformats.org/officeDocument/2006/relationships/image" Target="../media/image10.jpg"/><Relationship Id="rId10" Type="http://schemas.openxmlformats.org/officeDocument/2006/relationships/hyperlink" Target="http://www.freepik.com/" TargetMode="External"/><Relationship Id="rId4" Type="http://schemas.openxmlformats.org/officeDocument/2006/relationships/image" Target="../media/image9.jpeg"/><Relationship Id="rId9" Type="http://schemas.openxmlformats.org/officeDocument/2006/relationships/image" Target="../media/image14.emf"/></Relationships>
</file>

<file path=ppt/slides/_rels/slide7.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18.jpg"/><Relationship Id="rId7"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20.jpg"/><Relationship Id="rId5" Type="http://schemas.openxmlformats.org/officeDocument/2006/relationships/image" Target="../media/image13.jpg"/><Relationship Id="rId4" Type="http://schemas.openxmlformats.org/officeDocument/2006/relationships/image" Target="../media/image19.jpeg"/><Relationship Id="rId9"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hyperlink" Target="http://www.dane.ac-versailles.fr/infos/la-commission-numerique-de-l-etablissement" TargetMode="External"/><Relationship Id="rId7"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8.jpg"/><Relationship Id="rId9" Type="http://schemas.openxmlformats.org/officeDocument/2006/relationships/hyperlink" Target="http://www.freepik.com/"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hyperlink" Target="https://lyc-lajetee.ac-martinique.fr/envole/portal/mypage.php#tab/6" TargetMode="External"/><Relationship Id="rId5" Type="http://schemas.openxmlformats.org/officeDocument/2006/relationships/image" Target="../media/image26.jp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8.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slide" Target="slide14.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slide" Target="slide13.xml"/><Relationship Id="rId11" Type="http://schemas.openxmlformats.org/officeDocument/2006/relationships/hyperlink" Target="http://www.freepik.com/" TargetMode="External"/><Relationship Id="rId5" Type="http://schemas.openxmlformats.org/officeDocument/2006/relationships/slide" Target="slide8.xml"/><Relationship Id="rId10" Type="http://schemas.openxmlformats.org/officeDocument/2006/relationships/image" Target="../media/image32.png"/><Relationship Id="rId4" Type="http://schemas.openxmlformats.org/officeDocument/2006/relationships/image" Target="../media/image29.png"/><Relationship Id="rId9"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34.png"/><Relationship Id="rId4" Type="http://schemas.openxmlformats.org/officeDocument/2006/relationships/hyperlink" Target="https://pia.ac-martinique.fr:8443/login?service=https://sogomar.ac-martinique.fr/SOGo/so/index"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37.png"/><Relationship Id="rId4" Type="http://schemas.openxmlformats.org/officeDocument/2006/relationships/hyperlink" Target="https://bv.ac-martinique.fr/iprof/ServletIpro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extranet.ac-martinique.fr/arena/pages/accueill.jsf"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42.jpeg"/><Relationship Id="rId4" Type="http://schemas.openxmlformats.org/officeDocument/2006/relationships/image" Target="../media/image41.jpg"/></Relationships>
</file>

<file path=ppt/slides/_rels/slide2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2.png"/><Relationship Id="rId3" Type="http://schemas.openxmlformats.org/officeDocument/2006/relationships/hyperlink" Target="https://pia.ac-martinique.fr/" TargetMode="External"/><Relationship Id="rId7" Type="http://schemas.openxmlformats.org/officeDocument/2006/relationships/image" Target="../media/image47.png"/><Relationship Id="rId12" Type="http://schemas.openxmlformats.org/officeDocument/2006/relationships/hyperlink" Target="http://kids.englishforschools.fr/"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jpeg"/><Relationship Id="rId4" Type="http://schemas.openxmlformats.org/officeDocument/2006/relationships/hyperlink" Target="flyer-magistere.pdf" TargetMode="External"/><Relationship Id="rId9" Type="http://schemas.openxmlformats.org/officeDocument/2006/relationships/image" Target="../media/image49.jpeg"/></Relationships>
</file>

<file path=ppt/slides/_rels/slide24.xml.rels><?xml version="1.0" encoding="UTF-8" standalone="yes"?>
<Relationships xmlns="http://schemas.openxmlformats.org/package/2006/relationships"><Relationship Id="rId3" Type="http://schemas.openxmlformats.org/officeDocument/2006/relationships/hyperlink" Target="https://elearning.phm.education.gouv.fr/connect/" TargetMode="External"/><Relationship Id="rId7" Type="http://schemas.openxmlformats.org/officeDocument/2006/relationships/image" Target="../media/image25.png"/><Relationship Id="rId2" Type="http://schemas.openxmlformats.org/officeDocument/2006/relationships/hyperlink" Target="https://magistere.education.fr/ac-martinique/" TargetMode="External"/><Relationship Id="rId1" Type="http://schemas.openxmlformats.org/officeDocument/2006/relationships/slideLayout" Target="../slideLayouts/slideLayout6.xml"/><Relationship Id="rId6" Type="http://schemas.openxmlformats.org/officeDocument/2006/relationships/image" Target="../media/image55.gif"/><Relationship Id="rId5" Type="http://schemas.openxmlformats.org/officeDocument/2006/relationships/image" Target="../media/image54.pn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6.png"/><Relationship Id="rId4"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58.png"/></Relationships>
</file>

<file path=ppt/slides/_rels/slide2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3.xml"/><Relationship Id="rId1" Type="http://schemas.openxmlformats.org/officeDocument/2006/relationships/slideLayout" Target="../slideLayouts/slideLayout8.xml"/><Relationship Id="rId5" Type="http://schemas.openxmlformats.org/officeDocument/2006/relationships/image" Target="../media/image59.png"/><Relationship Id="rId4" Type="http://schemas.openxmlformats.org/officeDocument/2006/relationships/hyperlink" Target="https://magistere.education.fr/ac-rennes/course/view.php?id=3175&amp;pageid=39757"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25.png"/><Relationship Id="rId3" Type="http://schemas.openxmlformats.org/officeDocument/2006/relationships/hyperlink" Target="http://eduscol.education.fr/primabord/" TargetMode="External"/><Relationship Id="rId7" Type="http://schemas.openxmlformats.org/officeDocument/2006/relationships/hyperlink" Target="http://www.reseau-canope.fr/lesfondamentaux/accueil.html" TargetMode="External"/><Relationship Id="rId12"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52.png"/><Relationship Id="rId11" Type="http://schemas.openxmlformats.org/officeDocument/2006/relationships/hyperlink" Target="http://www.edutheque.fr/accueil.html" TargetMode="External"/><Relationship Id="rId5" Type="http://schemas.openxmlformats.org/officeDocument/2006/relationships/hyperlink" Target="http://kids.englishforschools.fr/" TargetMode="External"/><Relationship Id="rId15" Type="http://schemas.openxmlformats.org/officeDocument/2006/relationships/image" Target="../media/image65.png"/><Relationship Id="rId10" Type="http://schemas.openxmlformats.org/officeDocument/2006/relationships/image" Target="../media/image62.png"/><Relationship Id="rId4" Type="http://schemas.openxmlformats.org/officeDocument/2006/relationships/image" Target="../media/image60.png"/><Relationship Id="rId9" Type="http://schemas.openxmlformats.org/officeDocument/2006/relationships/hyperlink" Target="http://inshea.fr/fr/content/orna-observatoire-des-ressources-numeriques-adaptees" TargetMode="External"/><Relationship Id="rId14" Type="http://schemas.openxmlformats.org/officeDocument/2006/relationships/image" Target="../media/image64.emf"/></Relationships>
</file>

<file path=ppt/slides/_rels/slide30.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25.png"/><Relationship Id="rId7" Type="http://schemas.openxmlformats.org/officeDocument/2006/relationships/image" Target="../media/image69.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68.jpeg"/><Relationship Id="rId5" Type="http://schemas.openxmlformats.org/officeDocument/2006/relationships/image" Target="../media/image67.png"/><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4"/>
          <p:cNvSpPr>
            <a:spLocks noGrp="1"/>
          </p:cNvSpPr>
          <p:nvPr>
            <p:ph type="sldNum" sz="quarter" idx="12"/>
          </p:nvPr>
        </p:nvSpPr>
        <p:spPr>
          <a:xfrm>
            <a:off x="9773852" y="6390911"/>
            <a:ext cx="351529" cy="365125"/>
          </a:xfrm>
        </p:spPr>
        <p:txBody>
          <a:bodyPr/>
          <a:lstStyle/>
          <a:p>
            <a:fld id="{C6B7B3CB-E3BA-F74C-AB76-86EFC5843CD6}" type="slidenum">
              <a:rPr lang="fr-FR" smtClean="0"/>
              <a:pPr/>
              <a:t>1</a:t>
            </a:fld>
            <a:endParaRPr lang="fr-FR" dirty="0"/>
          </a:p>
        </p:txBody>
      </p:sp>
      <p:sp>
        <p:nvSpPr>
          <p:cNvPr id="3" name="Sous-titre 2"/>
          <p:cNvSpPr>
            <a:spLocks noGrp="1"/>
          </p:cNvSpPr>
          <p:nvPr>
            <p:ph type="subTitle" idx="1"/>
          </p:nvPr>
        </p:nvSpPr>
        <p:spPr>
          <a:xfrm>
            <a:off x="2529190" y="3705102"/>
            <a:ext cx="7596190" cy="985651"/>
          </a:xfrm>
        </p:spPr>
        <p:txBody>
          <a:bodyPr>
            <a:normAutofit fontScale="92500"/>
          </a:bodyPr>
          <a:lstStyle/>
          <a:p>
            <a:r>
              <a:rPr lang="fr-FR" sz="2400" b="1" dirty="0" smtClean="0">
                <a:solidFill>
                  <a:schemeClr val="tx1"/>
                </a:solidFill>
                <a:latin typeface="Cambria" pitchFamily="18" charset="0"/>
              </a:rPr>
              <a:t>Académie de Martinique</a:t>
            </a:r>
          </a:p>
          <a:p>
            <a:r>
              <a:rPr lang="fr-FR" sz="2400" b="1" dirty="0" smtClean="0">
                <a:solidFill>
                  <a:schemeClr val="tx1"/>
                </a:solidFill>
                <a:latin typeface="Cambria" pitchFamily="18" charset="0"/>
              </a:rPr>
              <a:t>Délégation Académique au Numérique pour l’Éducation</a:t>
            </a:r>
            <a:endParaRPr lang="fr-FR" sz="1100" dirty="0">
              <a:solidFill>
                <a:schemeClr val="tx1"/>
              </a:solidFill>
            </a:endParaRPr>
          </a:p>
        </p:txBody>
      </p:sp>
      <p:sp>
        <p:nvSpPr>
          <p:cNvPr id="4" name="ZoneTexte 3"/>
          <p:cNvSpPr txBox="1"/>
          <p:nvPr/>
        </p:nvSpPr>
        <p:spPr>
          <a:xfrm>
            <a:off x="1422401" y="2073942"/>
            <a:ext cx="9726862" cy="830997"/>
          </a:xfrm>
          <a:prstGeom prst="rect">
            <a:avLst/>
          </a:prstGeom>
          <a:solidFill>
            <a:srgbClr val="0070C0"/>
          </a:solidFill>
        </p:spPr>
        <p:txBody>
          <a:bodyPr wrap="square" rtlCol="0">
            <a:spAutoFit/>
          </a:bodyPr>
          <a:lstStyle/>
          <a:p>
            <a:pPr algn="ctr" defTabSz="457200"/>
            <a:r>
              <a:rPr lang="fr-FR" sz="4800" b="1" dirty="0">
                <a:solidFill>
                  <a:prstClr val="white"/>
                </a:solidFill>
                <a:latin typeface="Cambria" pitchFamily="18" charset="0"/>
              </a:rPr>
              <a:t>LA CLÉ NUMÉRIQUE DE RENTRÉE</a:t>
            </a:r>
          </a:p>
        </p:txBody>
      </p:sp>
      <p:sp>
        <p:nvSpPr>
          <p:cNvPr id="10" name="Rectangle 9"/>
          <p:cNvSpPr/>
          <p:nvPr/>
        </p:nvSpPr>
        <p:spPr>
          <a:xfrm>
            <a:off x="1" y="-26822"/>
            <a:ext cx="12191999" cy="119522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pic>
        <p:nvPicPr>
          <p:cNvPr id="5" name="Image 4"/>
          <p:cNvPicPr>
            <a:picLocks noChangeAspect="1"/>
          </p:cNvPicPr>
          <p:nvPr/>
        </p:nvPicPr>
        <p:blipFill>
          <a:blip r:embed="rId3" cstate="print">
            <a:clrChange>
              <a:clrFrom>
                <a:srgbClr val="F8F7F3"/>
              </a:clrFrom>
              <a:clrTo>
                <a:srgbClr val="F8F7F3">
                  <a:alpha val="0"/>
                </a:srgbClr>
              </a:clrTo>
            </a:clrChange>
            <a:extLst>
              <a:ext uri="{28A0092B-C50C-407E-A947-70E740481C1C}">
                <a14:useLocalDpi xmlns:a14="http://schemas.microsoft.com/office/drawing/2010/main" val="0"/>
              </a:ext>
            </a:extLst>
          </a:blip>
          <a:stretch>
            <a:fillRect/>
          </a:stretch>
        </p:blipFill>
        <p:spPr>
          <a:xfrm>
            <a:off x="9178943" y="38933"/>
            <a:ext cx="2707180" cy="1076987"/>
          </a:xfrm>
          <a:prstGeom prst="rect">
            <a:avLst/>
          </a:prstGeom>
        </p:spPr>
      </p:pic>
      <p:sp>
        <p:nvSpPr>
          <p:cNvPr id="9" name="Rectangle 8"/>
          <p:cNvSpPr/>
          <p:nvPr/>
        </p:nvSpPr>
        <p:spPr>
          <a:xfrm>
            <a:off x="-1" y="5662777"/>
            <a:ext cx="12191999" cy="119522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pic>
        <p:nvPicPr>
          <p:cNvPr id="12" name="Imag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5761" y="5999162"/>
            <a:ext cx="1483087" cy="522451"/>
          </a:xfrm>
          <a:prstGeom prst="rect">
            <a:avLst/>
          </a:prstGeom>
        </p:spPr>
      </p:pic>
      <p:sp>
        <p:nvSpPr>
          <p:cNvPr id="2" name="Rectangle 1"/>
          <p:cNvSpPr/>
          <p:nvPr/>
        </p:nvSpPr>
        <p:spPr>
          <a:xfrm>
            <a:off x="7911" y="-30764"/>
            <a:ext cx="505438" cy="4318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b="1">
                <a:solidFill>
                  <a:prstClr val="white"/>
                </a:solidFill>
              </a:rPr>
              <a:t>1D</a:t>
            </a:r>
          </a:p>
        </p:txBody>
      </p:sp>
      <p:sp>
        <p:nvSpPr>
          <p:cNvPr id="13" name="Rectangle 12"/>
          <p:cNvSpPr/>
          <p:nvPr/>
        </p:nvSpPr>
        <p:spPr>
          <a:xfrm>
            <a:off x="513235" y="-38784"/>
            <a:ext cx="505438" cy="431819"/>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b="1" dirty="0">
                <a:solidFill>
                  <a:prstClr val="white"/>
                </a:solidFill>
              </a:rPr>
              <a:t>2D</a:t>
            </a:r>
          </a:p>
        </p:txBody>
      </p:sp>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630" y="5490916"/>
            <a:ext cx="2984500" cy="1600200"/>
          </a:xfrm>
          <a:prstGeom prst="rect">
            <a:avLst/>
          </a:prstGeom>
        </p:spPr>
      </p:pic>
    </p:spTree>
    <p:extLst>
      <p:ext uri="{BB962C8B-B14F-4D97-AF65-F5344CB8AC3E}">
        <p14:creationId xmlns:p14="http://schemas.microsoft.com/office/powerpoint/2010/main" val="1514450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0" name="Picture 416" descr="C:\Users\Tom\AppData\Local\Microsoft\Windows\Temporary Internet Files\Content.IE5\3TCQXQ9O\MPj04331760000[1].jpg"/>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itre 1"/>
          <p:cNvSpPr>
            <a:spLocks noGrp="1"/>
          </p:cNvSpPr>
          <p:nvPr>
            <p:ph type="ctrTitle"/>
          </p:nvPr>
        </p:nvSpPr>
        <p:spPr>
          <a:xfrm>
            <a:off x="0" y="404664"/>
            <a:ext cx="12192000" cy="3816424"/>
          </a:xfrm>
          <a:solidFill>
            <a:schemeClr val="bg1"/>
          </a:solidFill>
          <a:ln w="57150">
            <a:solidFill>
              <a:schemeClr val="accent1"/>
            </a:solidFill>
          </a:ln>
        </p:spPr>
        <p:txBody>
          <a:bodyPr>
            <a:normAutofit/>
          </a:bodyPr>
          <a:lstStyle/>
          <a:p>
            <a:pPr algn="l"/>
            <a:r>
              <a:rPr lang="fr-FR" sz="2400" i="1" dirty="0"/>
              <a:t/>
            </a:r>
            <a:br>
              <a:rPr lang="fr-FR" sz="2400" i="1" dirty="0"/>
            </a:br>
            <a:r>
              <a:rPr lang="fr-FR" sz="2400" i="1" dirty="0"/>
              <a:t>	- </a:t>
            </a:r>
            <a:r>
              <a:rPr lang="fr-FR" sz="2400" i="1" dirty="0" smtClean="0"/>
              <a:t>La circulaire de rentrée</a:t>
            </a:r>
            <a:br>
              <a:rPr lang="fr-FR" sz="2400" i="1" dirty="0" smtClean="0"/>
            </a:br>
            <a:r>
              <a:rPr lang="fr-FR" sz="2400" i="1" dirty="0" smtClean="0"/>
              <a:t>	- Le </a:t>
            </a:r>
            <a:r>
              <a:rPr lang="fr-FR" sz="2400" i="1" dirty="0"/>
              <a:t>réseau du numérique</a:t>
            </a:r>
            <a:br>
              <a:rPr lang="fr-FR" sz="2400" i="1" dirty="0"/>
            </a:br>
            <a:r>
              <a:rPr lang="fr-FR" sz="2400" i="1" dirty="0"/>
              <a:t>	- Les ressources internes</a:t>
            </a:r>
            <a:br>
              <a:rPr lang="fr-FR" sz="2400" i="1" dirty="0"/>
            </a:br>
            <a:r>
              <a:rPr lang="fr-FR" sz="2400" i="1" dirty="0"/>
              <a:t>	- Des outils pour votre gestion </a:t>
            </a:r>
            <a:r>
              <a:rPr lang="fr-FR" sz="2400" i="1" dirty="0" smtClean="0"/>
              <a:t>administrative</a:t>
            </a:r>
            <a:r>
              <a:rPr lang="fr-FR" sz="2400" i="1" dirty="0"/>
              <a:t/>
            </a:r>
            <a:br>
              <a:rPr lang="fr-FR" sz="2400" i="1" dirty="0"/>
            </a:br>
            <a:r>
              <a:rPr lang="fr-FR" sz="2400" i="1" dirty="0"/>
              <a:t> 	- Des ressources mises à disposition des enseignants </a:t>
            </a:r>
            <a:br>
              <a:rPr lang="fr-FR" sz="2400" i="1" dirty="0"/>
            </a:br>
            <a:r>
              <a:rPr lang="fr-FR" sz="2400" i="1" dirty="0"/>
              <a:t>	- Se </a:t>
            </a:r>
            <a:r>
              <a:rPr lang="fr-FR" sz="2400" i="1" dirty="0" smtClean="0"/>
              <a:t>former</a:t>
            </a:r>
            <a:r>
              <a:rPr lang="fr-FR" sz="2400" i="1" dirty="0"/>
              <a:t/>
            </a:r>
            <a:br>
              <a:rPr lang="fr-FR" sz="2400" i="1" dirty="0"/>
            </a:br>
            <a:r>
              <a:rPr lang="fr-FR" sz="2400" i="1" dirty="0"/>
              <a:t/>
            </a:r>
            <a:br>
              <a:rPr lang="fr-FR" sz="2400" i="1" dirty="0"/>
            </a:br>
            <a:endParaRPr lang="fr-FR" sz="2800" dirty="0"/>
          </a:p>
        </p:txBody>
      </p:sp>
      <p:sp>
        <p:nvSpPr>
          <p:cNvPr id="10" name="Sous-titre 2"/>
          <p:cNvSpPr>
            <a:spLocks noGrp="1"/>
          </p:cNvSpPr>
          <p:nvPr>
            <p:ph type="subTitle" idx="1"/>
          </p:nvPr>
        </p:nvSpPr>
        <p:spPr>
          <a:xfrm>
            <a:off x="0" y="5445224"/>
            <a:ext cx="12192000" cy="1198984"/>
          </a:xfrm>
          <a:solidFill>
            <a:srgbClr val="FFFFFF"/>
          </a:solidFill>
        </p:spPr>
        <p:txBody>
          <a:bodyPr/>
          <a:lstStyle/>
          <a:p>
            <a:r>
              <a:rPr lang="fr-FR"/>
              <a:t> </a:t>
            </a:r>
          </a:p>
        </p:txBody>
      </p:sp>
      <p:pic>
        <p:nvPicPr>
          <p:cNvPr id="12" name="Image 11"/>
          <p:cNvPicPr>
            <a:picLocks noChangeAspect="1"/>
          </p:cNvPicPr>
          <p:nvPr/>
        </p:nvPicPr>
        <p:blipFill>
          <a:blip r:embed="rId4" cstate="print">
            <a:clrChange>
              <a:clrFrom>
                <a:srgbClr val="F8F7F3"/>
              </a:clrFrom>
              <a:clrTo>
                <a:srgbClr val="F8F7F3">
                  <a:alpha val="0"/>
                </a:srgbClr>
              </a:clrTo>
            </a:clrChange>
            <a:extLst>
              <a:ext uri="{28A0092B-C50C-407E-A947-70E740481C1C}">
                <a14:useLocalDpi xmlns:a14="http://schemas.microsoft.com/office/drawing/2010/main" val="0"/>
              </a:ext>
            </a:extLst>
          </a:blip>
          <a:stretch>
            <a:fillRect/>
          </a:stretch>
        </p:blipFill>
        <p:spPr>
          <a:xfrm>
            <a:off x="7938656" y="5565383"/>
            <a:ext cx="2707180" cy="1076987"/>
          </a:xfrm>
          <a:prstGeom prst="rect">
            <a:avLst/>
          </a:prstGeom>
        </p:spPr>
      </p:pic>
      <p:pic>
        <p:nvPicPr>
          <p:cNvPr id="7" name="Image 6"/>
          <p:cNvPicPr/>
          <p:nvPr/>
        </p:nvPicPr>
        <p:blipFill>
          <a:blip r:embed="rId5">
            <a:extLst>
              <a:ext uri="{28A0092B-C50C-407E-A947-70E740481C1C}">
                <a14:useLocalDpi xmlns:a14="http://schemas.microsoft.com/office/drawing/2010/main" val="0"/>
              </a:ext>
            </a:extLst>
          </a:blip>
          <a:stretch>
            <a:fillRect/>
          </a:stretch>
        </p:blipFill>
        <p:spPr>
          <a:xfrm>
            <a:off x="6096000" y="5422733"/>
            <a:ext cx="904875" cy="1243965"/>
          </a:xfrm>
          <a:prstGeom prst="rect">
            <a:avLst/>
          </a:prstGeom>
        </p:spPr>
      </p:pic>
      <p:sp>
        <p:nvSpPr>
          <p:cNvPr id="11" name="Rectangle 10"/>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a:solidFill>
                  <a:prstClr val="white"/>
                </a:solidFill>
              </a:rPr>
              <a:t>1D</a:t>
            </a:r>
          </a:p>
        </p:txBody>
      </p:sp>
      <p:sp>
        <p:nvSpPr>
          <p:cNvPr id="13" name="Rectangle 12"/>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dirty="0">
                <a:solidFill>
                  <a:prstClr val="white"/>
                </a:solidFill>
              </a:rPr>
              <a:t>2D</a:t>
            </a:r>
          </a:p>
        </p:txBody>
      </p:sp>
    </p:spTree>
    <p:extLst>
      <p:ext uri="{BB962C8B-B14F-4D97-AF65-F5344CB8AC3E}">
        <p14:creationId xmlns:p14="http://schemas.microsoft.com/office/powerpoint/2010/main" val="9499482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p:cNvSpPr txBox="1">
            <a:spLocks/>
          </p:cNvSpPr>
          <p:nvPr/>
        </p:nvSpPr>
        <p:spPr>
          <a:xfrm>
            <a:off x="0" y="5858933"/>
            <a:ext cx="11381508" cy="355599"/>
          </a:xfrm>
          <a:prstGeom prst="rect">
            <a:avLst/>
          </a:prstGeom>
          <a:solidFill>
            <a:srgbClr val="37A7E9"/>
          </a:solidFill>
        </p:spPr>
        <p:txBody>
          <a:bodyPr/>
          <a:lstStyle>
            <a:lvl1pPr marL="228594" indent="-228594" algn="l" defTabSz="914377"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a:buChar char="•"/>
              <a:defRPr sz="2400" b="0" i="0" u="none"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fr-FR" sz="2000" dirty="0" smtClean="0">
                <a:solidFill>
                  <a:prstClr val="black"/>
                </a:solidFill>
              </a:rPr>
              <a:t>Délégation au Numérique  pour l’Education – Académie de Martinique</a:t>
            </a:r>
            <a:endParaRPr lang="fr-FR" sz="2000" dirty="0">
              <a:solidFill>
                <a:prstClr val="black"/>
              </a:solidFill>
            </a:endParaRPr>
          </a:p>
        </p:txBody>
      </p:sp>
      <p:sp>
        <p:nvSpPr>
          <p:cNvPr id="3" name="Rectangle 2"/>
          <p:cNvSpPr/>
          <p:nvPr/>
        </p:nvSpPr>
        <p:spPr>
          <a:xfrm>
            <a:off x="11226801" y="0"/>
            <a:ext cx="442740" cy="6858000"/>
          </a:xfrm>
          <a:prstGeom prst="rect">
            <a:avLst/>
          </a:prstGeom>
          <a:solidFill>
            <a:srgbClr val="FA2966"/>
          </a:solidFill>
          <a:ln>
            <a:solidFill>
              <a:srgbClr val="FA2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4" name="Rectangle 3"/>
          <p:cNvSpPr/>
          <p:nvPr/>
        </p:nvSpPr>
        <p:spPr>
          <a:xfrm>
            <a:off x="11669541" y="0"/>
            <a:ext cx="20072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ZoneTexte 4"/>
          <p:cNvSpPr txBox="1"/>
          <p:nvPr/>
        </p:nvSpPr>
        <p:spPr>
          <a:xfrm>
            <a:off x="1354669" y="2438402"/>
            <a:ext cx="8812541" cy="1107996"/>
          </a:xfrm>
          <a:prstGeom prst="rect">
            <a:avLst/>
          </a:prstGeom>
          <a:noFill/>
        </p:spPr>
        <p:txBody>
          <a:bodyPr wrap="none" rtlCol="0">
            <a:spAutoFit/>
          </a:bodyPr>
          <a:lstStyle/>
          <a:p>
            <a:r>
              <a:rPr lang="fr-FR" sz="6600" b="1" dirty="0">
                <a:solidFill>
                  <a:srgbClr val="4472C4">
                    <a:lumMod val="75000"/>
                  </a:srgbClr>
                </a:solidFill>
              </a:rPr>
              <a:t>CIRCULAIRE DE RENTRÉE</a:t>
            </a:r>
          </a:p>
        </p:txBody>
      </p:sp>
      <p:sp>
        <p:nvSpPr>
          <p:cNvPr id="8" name="Rectangle 7"/>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a:solidFill>
                  <a:prstClr val="white"/>
                </a:solidFill>
              </a:rPr>
              <a:t>1D</a:t>
            </a:r>
          </a:p>
        </p:txBody>
      </p:sp>
      <p:sp>
        <p:nvSpPr>
          <p:cNvPr id="9" name="Rectangle 8"/>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dirty="0">
                <a:solidFill>
                  <a:prstClr val="white"/>
                </a:solidFill>
              </a:rPr>
              <a:t>2D</a:t>
            </a:r>
          </a:p>
        </p:txBody>
      </p:sp>
    </p:spTree>
    <p:extLst>
      <p:ext uri="{BB962C8B-B14F-4D97-AF65-F5344CB8AC3E}">
        <p14:creationId xmlns:p14="http://schemas.microsoft.com/office/powerpoint/2010/main" val="8393051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extLst/>
          </p:nvPr>
        </p:nvSpPr>
        <p:spPr>
          <a:xfrm>
            <a:off x="838200" y="0"/>
            <a:ext cx="10515600" cy="846667"/>
          </a:xfrm>
        </p:spPr>
        <p:txBody>
          <a:bodyPr/>
          <a:lstStyle/>
          <a:p>
            <a:pPr algn="ctr"/>
            <a:r>
              <a:rPr lang="fr-FR"/>
              <a:t>Circulaire de Rentrée 2017</a:t>
            </a:r>
          </a:p>
        </p:txBody>
      </p:sp>
      <p:sp>
        <p:nvSpPr>
          <p:cNvPr id="3" name="Espace réservé du contenu 2"/>
          <p:cNvSpPr>
            <a:spLocks noGrp="1"/>
          </p:cNvSpPr>
          <p:nvPr>
            <p:ph idx="1"/>
            <p:extLst/>
          </p:nvPr>
        </p:nvSpPr>
        <p:spPr>
          <a:xfrm>
            <a:off x="123825" y="1028700"/>
            <a:ext cx="12063050" cy="4351338"/>
          </a:xfrm>
        </p:spPr>
        <p:txBody>
          <a:bodyPr vert="horz" lIns="91440" tIns="45720" rIns="91440" bIns="45720" rtlCol="0" anchor="t">
            <a:normAutofit fontScale="77500" lnSpcReduction="20000"/>
          </a:bodyPr>
          <a:lstStyle/>
          <a:p>
            <a:pPr marL="227965" indent="-227965"/>
            <a:r>
              <a:rPr lang="fr-FR" sz="3600" b="1" i="1" u="sng" dirty="0"/>
              <a:t>Préambule</a:t>
            </a:r>
            <a:r>
              <a:rPr lang="fr-FR" sz="3600" b="1" i="1" dirty="0"/>
              <a:t> </a:t>
            </a:r>
            <a:endParaRPr lang="fr-FR" sz="3100" dirty="0"/>
          </a:p>
          <a:p>
            <a:pPr marL="0" indent="0">
              <a:buNone/>
            </a:pPr>
            <a:r>
              <a:rPr lang="fr-FR" dirty="0"/>
              <a:t>En 2012, la France a fait le choix de s'engager en faveur de la jeunesse et la </a:t>
            </a:r>
            <a:r>
              <a:rPr lang="fr-FR" sz="3700" b="1" dirty="0"/>
              <a:t>refondation de l'École est devenue alors l'une des priorités de l'action publique.</a:t>
            </a:r>
            <a:r>
              <a:rPr lang="fr-FR" sz="3700" dirty="0"/>
              <a:t> </a:t>
            </a:r>
            <a:r>
              <a:rPr lang="fr-FR" dirty="0"/>
              <a:t>Cinq ans après, [...] priorité à l'école primaire, réforme du collège, rénovation des enseignements et de l'évaluation des acquis des élèves, renforcement de la formation des enseignants et personnels d'éducation, [...]développement du numérique éducatif : l'ensemble de ces mesures sont nécessaires pour </a:t>
            </a:r>
            <a:r>
              <a:rPr lang="fr-FR" sz="3800" b="1" dirty="0"/>
              <a:t>permettre à chaque élève de construire progressivement un parcours cohérent, souple et sécurisé</a:t>
            </a:r>
            <a:r>
              <a:rPr lang="fr-FR" sz="3800" dirty="0"/>
              <a:t> </a:t>
            </a:r>
            <a:r>
              <a:rPr lang="fr-FR" dirty="0"/>
              <a:t>répondant à ses </a:t>
            </a:r>
            <a:r>
              <a:rPr lang="fr-FR" sz="3800" b="1" dirty="0"/>
              <a:t>besoins et à ses aspirations</a:t>
            </a:r>
            <a:r>
              <a:rPr lang="fr-FR" dirty="0"/>
              <a:t>.</a:t>
            </a:r>
            <a:endParaRPr dirty="0"/>
          </a:p>
          <a:p>
            <a:pPr marL="0" indent="0">
              <a:buNone/>
            </a:pPr>
            <a:endParaRPr lang="fr-FR" dirty="0"/>
          </a:p>
          <a:p>
            <a:pPr marL="227965" indent="-227965"/>
            <a:r>
              <a:rPr lang="fr-FR" sz="3100" b="1" u="sng" dirty="0"/>
              <a:t>L'éducation aux médias et à l'information - La formation de l'esprit critique</a:t>
            </a:r>
            <a:endParaRPr sz="3100" dirty="0"/>
          </a:p>
          <a:p>
            <a:pPr marL="0" indent="0">
              <a:buNone/>
            </a:pPr>
            <a:r>
              <a:rPr lang="fr-FR" dirty="0"/>
              <a:t>Dans une société de l'information et de la communication, et dans le contexte de prévention de la radicalisation, </a:t>
            </a:r>
            <a:r>
              <a:rPr lang="fr-FR" dirty="0" smtClean="0"/>
              <a:t>la formation </a:t>
            </a:r>
            <a:r>
              <a:rPr lang="fr-FR" dirty="0"/>
              <a:t>des élèves impose une</a:t>
            </a:r>
            <a:r>
              <a:rPr lang="fr-FR" b="1" dirty="0"/>
              <a:t> </a:t>
            </a:r>
            <a:r>
              <a:rPr lang="fr-FR" sz="3700" b="1" dirty="0">
                <a:hlinkClick r:id="rId3"/>
              </a:rPr>
              <a:t>éducation renforcée aux médias et à l'information</a:t>
            </a:r>
            <a:r>
              <a:rPr lang="fr-FR" sz="3700" b="1" dirty="0"/>
              <a:t>, incombant en particulier aux professeurs documentalistes...</a:t>
            </a:r>
            <a:endParaRPr lang="fr-FR" sz="3700" dirty="0"/>
          </a:p>
          <a:p>
            <a:pPr marL="0" indent="0">
              <a:buNone/>
            </a:pPr>
            <a:endParaRPr lang="fr-FR" dirty="0"/>
          </a:p>
          <a:p>
            <a:pPr marL="227965" indent="-227965"/>
            <a:endParaRPr lang="fr-FR" dirty="0"/>
          </a:p>
        </p:txBody>
      </p:sp>
      <p:sp>
        <p:nvSpPr>
          <p:cNvPr id="4" name="Rectangle 3"/>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a:solidFill>
                  <a:prstClr val="white"/>
                </a:solidFill>
              </a:rPr>
              <a:t>1D</a:t>
            </a:r>
          </a:p>
        </p:txBody>
      </p:sp>
      <p:sp>
        <p:nvSpPr>
          <p:cNvPr id="5" name="Rectangle 4"/>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dirty="0">
                <a:solidFill>
                  <a:prstClr val="white"/>
                </a:solidFill>
              </a:rPr>
              <a:t>2D</a:t>
            </a:r>
          </a:p>
        </p:txBody>
      </p:sp>
    </p:spTree>
    <p:extLst>
      <p:ext uri="{BB962C8B-B14F-4D97-AF65-F5344CB8AC3E}">
        <p14:creationId xmlns:p14="http://schemas.microsoft.com/office/powerpoint/2010/main" val="15282558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p:cNvSpPr txBox="1">
            <a:spLocks/>
          </p:cNvSpPr>
          <p:nvPr/>
        </p:nvSpPr>
        <p:spPr>
          <a:xfrm>
            <a:off x="0" y="5858933"/>
            <a:ext cx="11381508" cy="355599"/>
          </a:xfrm>
          <a:prstGeom prst="rect">
            <a:avLst/>
          </a:prstGeom>
          <a:solidFill>
            <a:srgbClr val="37A7E9"/>
          </a:solidFill>
        </p:spPr>
        <p:txBody>
          <a:bodyPr/>
          <a:lstStyle>
            <a:lvl1pPr marL="228594" indent="-228594" algn="l" defTabSz="914377"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a:buChar char="•"/>
              <a:defRPr sz="2400" b="0" i="0" u="none"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fr-FR" sz="2000" dirty="0" smtClean="0">
                <a:solidFill>
                  <a:prstClr val="black"/>
                </a:solidFill>
              </a:rPr>
              <a:t>Délégation au Numérique  pour l’Education – Académie de Martinique</a:t>
            </a:r>
            <a:endParaRPr lang="fr-FR" sz="2000" dirty="0">
              <a:solidFill>
                <a:prstClr val="black"/>
              </a:solidFill>
            </a:endParaRPr>
          </a:p>
        </p:txBody>
      </p:sp>
      <p:sp>
        <p:nvSpPr>
          <p:cNvPr id="3" name="Rectangle 2"/>
          <p:cNvSpPr/>
          <p:nvPr/>
        </p:nvSpPr>
        <p:spPr>
          <a:xfrm>
            <a:off x="11226801" y="0"/>
            <a:ext cx="442740" cy="6858000"/>
          </a:xfrm>
          <a:prstGeom prst="rect">
            <a:avLst/>
          </a:prstGeom>
          <a:solidFill>
            <a:srgbClr val="FA2966"/>
          </a:solidFill>
          <a:ln>
            <a:solidFill>
              <a:srgbClr val="FA2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4" name="Rectangle 3"/>
          <p:cNvSpPr/>
          <p:nvPr/>
        </p:nvSpPr>
        <p:spPr>
          <a:xfrm>
            <a:off x="11669541" y="0"/>
            <a:ext cx="20072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ZoneTexte 4"/>
          <p:cNvSpPr txBox="1"/>
          <p:nvPr/>
        </p:nvSpPr>
        <p:spPr>
          <a:xfrm>
            <a:off x="863604" y="2438402"/>
            <a:ext cx="9865137" cy="1107996"/>
          </a:xfrm>
          <a:prstGeom prst="rect">
            <a:avLst/>
          </a:prstGeom>
          <a:noFill/>
        </p:spPr>
        <p:txBody>
          <a:bodyPr wrap="none" rtlCol="0">
            <a:spAutoFit/>
          </a:bodyPr>
          <a:lstStyle/>
          <a:p>
            <a:r>
              <a:rPr lang="fr-FR" sz="6600" b="1">
                <a:solidFill>
                  <a:srgbClr val="4472C4">
                    <a:lumMod val="75000"/>
                  </a:srgbClr>
                </a:solidFill>
              </a:rPr>
              <a:t>LE RÉSEAU DU NUMÉRIQUE</a:t>
            </a:r>
            <a:endParaRPr lang="fr-FR" sz="6600" b="1" dirty="0">
              <a:solidFill>
                <a:srgbClr val="4472C4">
                  <a:lumMod val="75000"/>
                </a:srgbClr>
              </a:solidFill>
            </a:endParaRPr>
          </a:p>
        </p:txBody>
      </p:sp>
      <p:sp>
        <p:nvSpPr>
          <p:cNvPr id="6" name="ZoneTexte 5"/>
          <p:cNvSpPr txBox="1"/>
          <p:nvPr/>
        </p:nvSpPr>
        <p:spPr>
          <a:xfrm>
            <a:off x="1354667" y="3877733"/>
            <a:ext cx="4926349" cy="1200329"/>
          </a:xfrm>
          <a:prstGeom prst="rect">
            <a:avLst/>
          </a:prstGeom>
          <a:noFill/>
        </p:spPr>
        <p:txBody>
          <a:bodyPr wrap="none" rtlCol="0">
            <a:spAutoFit/>
          </a:bodyPr>
          <a:lstStyle/>
          <a:p>
            <a:pPr marL="342900" indent="-342900">
              <a:buFontTx/>
              <a:buChar char="-"/>
            </a:pPr>
            <a:r>
              <a:rPr lang="fr-FR" sz="2400" dirty="0">
                <a:solidFill>
                  <a:prstClr val="black"/>
                </a:solidFill>
              </a:rPr>
              <a:t>Du Ministère à l’Etablissement</a:t>
            </a:r>
          </a:p>
          <a:p>
            <a:pPr marL="342900" indent="-342900">
              <a:buFontTx/>
              <a:buChar char="-"/>
            </a:pPr>
            <a:r>
              <a:rPr lang="fr-FR" sz="2400" dirty="0">
                <a:solidFill>
                  <a:prstClr val="black"/>
                </a:solidFill>
              </a:rPr>
              <a:t>Dans mon Etablissement</a:t>
            </a:r>
          </a:p>
          <a:p>
            <a:pPr marL="342900" indent="-342900">
              <a:buFontTx/>
              <a:buChar char="-"/>
            </a:pPr>
            <a:r>
              <a:rPr lang="fr-FR" sz="2400" dirty="0" smtClean="0">
                <a:solidFill>
                  <a:prstClr val="black"/>
                </a:solidFill>
              </a:rPr>
              <a:t>La </a:t>
            </a:r>
            <a:r>
              <a:rPr lang="fr-FR" sz="2400" dirty="0">
                <a:solidFill>
                  <a:prstClr val="black"/>
                </a:solidFill>
              </a:rPr>
              <a:t>Commission Numérique en EPLE</a:t>
            </a:r>
          </a:p>
        </p:txBody>
      </p:sp>
      <p:sp>
        <p:nvSpPr>
          <p:cNvPr id="7" name="Rectangle 6"/>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a:solidFill>
                  <a:prstClr val="white"/>
                </a:solidFill>
              </a:rPr>
              <a:t>1D</a:t>
            </a:r>
          </a:p>
        </p:txBody>
      </p:sp>
      <p:sp>
        <p:nvSpPr>
          <p:cNvPr id="8" name="Rectangle 7"/>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dirty="0">
                <a:solidFill>
                  <a:prstClr val="white"/>
                </a:solidFill>
              </a:rPr>
              <a:t>2D</a:t>
            </a:r>
          </a:p>
        </p:txBody>
      </p:sp>
    </p:spTree>
    <p:extLst>
      <p:ext uri="{BB962C8B-B14F-4D97-AF65-F5344CB8AC3E}">
        <p14:creationId xmlns:p14="http://schemas.microsoft.com/office/powerpoint/2010/main" val="35745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5289"/>
            <a:ext cx="12192000" cy="707886"/>
          </a:xfrm>
          <a:prstGeom prst="rect">
            <a:avLst/>
          </a:prstGeom>
        </p:spPr>
        <p:txBody>
          <a:bodyPr wrap="square">
            <a:spAutoFit/>
          </a:bodyPr>
          <a:lstStyle/>
          <a:p>
            <a:pPr algn="ctr"/>
            <a:r>
              <a:rPr lang="fr-FR" sz="4000">
                <a:solidFill>
                  <a:prstClr val="black"/>
                </a:solidFill>
                <a:latin typeface="Calibri Light"/>
              </a:rPr>
              <a:t>Le réseau du Numérique - Du Ministère à l’Établissement</a:t>
            </a:r>
            <a:endParaRPr lang="fr-FR">
              <a:solidFill>
                <a:prstClr val="black"/>
              </a:solidFill>
            </a:endParaRPr>
          </a:p>
        </p:txBody>
      </p:sp>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94282">
            <a:off x="306135" y="1083964"/>
            <a:ext cx="1435587" cy="2090691"/>
          </a:xfrm>
          <a:prstGeom prst="rect">
            <a:avLst/>
          </a:prstGeom>
        </p:spPr>
      </p:pic>
      <p:sp>
        <p:nvSpPr>
          <p:cNvPr id="13" name="ZoneTexte 12"/>
          <p:cNvSpPr txBox="1"/>
          <p:nvPr/>
        </p:nvSpPr>
        <p:spPr>
          <a:xfrm>
            <a:off x="1683872" y="1284591"/>
            <a:ext cx="1493741" cy="830997"/>
          </a:xfrm>
          <a:prstGeom prst="rect">
            <a:avLst/>
          </a:prstGeom>
          <a:noFill/>
        </p:spPr>
        <p:txBody>
          <a:bodyPr wrap="square" rtlCol="0">
            <a:spAutoFit/>
          </a:bodyPr>
          <a:lstStyle/>
          <a:p>
            <a:pPr algn="ctr"/>
            <a:r>
              <a:rPr lang="fr-FR" sz="4800" b="1">
                <a:solidFill>
                  <a:prstClr val="black"/>
                </a:solidFill>
              </a:rPr>
              <a:t>DNE</a:t>
            </a:r>
          </a:p>
        </p:txBody>
      </p:sp>
      <p:sp>
        <p:nvSpPr>
          <p:cNvPr id="15" name="ZoneTexte 14"/>
          <p:cNvSpPr txBox="1"/>
          <p:nvPr/>
        </p:nvSpPr>
        <p:spPr>
          <a:xfrm>
            <a:off x="1399211" y="2047857"/>
            <a:ext cx="2241456" cy="584775"/>
          </a:xfrm>
          <a:prstGeom prst="rect">
            <a:avLst/>
          </a:prstGeom>
          <a:noFill/>
        </p:spPr>
        <p:txBody>
          <a:bodyPr wrap="square" rtlCol="0">
            <a:spAutoFit/>
          </a:bodyPr>
          <a:lstStyle/>
          <a:p>
            <a:pPr algn="ctr"/>
            <a:r>
              <a:rPr lang="fr-FR" sz="1600" b="1">
                <a:solidFill>
                  <a:prstClr val="black"/>
                </a:solidFill>
              </a:rPr>
              <a:t>Direction du Numérique </a:t>
            </a:r>
            <a:r>
              <a:rPr lang="fr-FR" sz="1600">
                <a:solidFill>
                  <a:prstClr val="black"/>
                </a:solidFill>
              </a:rPr>
              <a:t>pour l’Education </a:t>
            </a:r>
            <a:endParaRPr lang="fr-FR" sz="1600" b="1">
              <a:solidFill>
                <a:prstClr val="black"/>
              </a:solidFill>
            </a:endParaRPr>
          </a:p>
        </p:txBody>
      </p:sp>
      <p:grpSp>
        <p:nvGrpSpPr>
          <p:cNvPr id="17" name="Grouper 16"/>
          <p:cNvGrpSpPr/>
          <p:nvPr/>
        </p:nvGrpSpPr>
        <p:grpSpPr>
          <a:xfrm>
            <a:off x="3649893" y="2688271"/>
            <a:ext cx="2855566" cy="2359596"/>
            <a:chOff x="787597" y="4841157"/>
            <a:chExt cx="2390015" cy="1954296"/>
          </a:xfrm>
        </p:grpSpPr>
        <p:pic>
          <p:nvPicPr>
            <p:cNvPr id="11" name="Image 10"/>
            <p:cNvPicPr>
              <a:picLocks noChangeAspect="1"/>
            </p:cNvPicPr>
            <p:nvPr/>
          </p:nvPicPr>
          <p:blipFill rotWithShape="1">
            <a:blip r:embed="rId4" cstate="print">
              <a:clrChange>
                <a:clrFrom>
                  <a:srgbClr val="F1F1F3"/>
                </a:clrFrom>
                <a:clrTo>
                  <a:srgbClr val="F1F1F3">
                    <a:alpha val="0"/>
                  </a:srgbClr>
                </a:clrTo>
              </a:clrChange>
              <a:extLst>
                <a:ext uri="{28A0092B-C50C-407E-A947-70E740481C1C}">
                  <a14:useLocalDpi xmlns:a14="http://schemas.microsoft.com/office/drawing/2010/main" val="0"/>
                </a:ext>
              </a:extLst>
            </a:blip>
            <a:srcRect t="12200" b="29000"/>
            <a:stretch/>
          </p:blipFill>
          <p:spPr>
            <a:xfrm>
              <a:off x="1089339" y="4841157"/>
              <a:ext cx="1770609" cy="1041103"/>
            </a:xfrm>
            <a:prstGeom prst="rect">
              <a:avLst/>
            </a:prstGeom>
          </p:spPr>
        </p:pic>
        <p:sp>
          <p:nvSpPr>
            <p:cNvPr id="14" name="ZoneTexte 13"/>
            <p:cNvSpPr txBox="1"/>
            <p:nvPr/>
          </p:nvSpPr>
          <p:spPr>
            <a:xfrm>
              <a:off x="999724" y="5749950"/>
              <a:ext cx="1949840" cy="688259"/>
            </a:xfrm>
            <a:prstGeom prst="rect">
              <a:avLst/>
            </a:prstGeom>
            <a:noFill/>
          </p:spPr>
          <p:txBody>
            <a:bodyPr wrap="square" rtlCol="0">
              <a:spAutoFit/>
            </a:bodyPr>
            <a:lstStyle/>
            <a:p>
              <a:pPr algn="ctr"/>
              <a:r>
                <a:rPr lang="fr-FR" sz="4800" b="1">
                  <a:solidFill>
                    <a:prstClr val="black"/>
                  </a:solidFill>
                </a:rPr>
                <a:t>DANE</a:t>
              </a:r>
            </a:p>
          </p:txBody>
        </p:sp>
        <p:sp>
          <p:nvSpPr>
            <p:cNvPr id="16" name="ZoneTexte 15"/>
            <p:cNvSpPr txBox="1"/>
            <p:nvPr/>
          </p:nvSpPr>
          <p:spPr>
            <a:xfrm>
              <a:off x="787597" y="6362105"/>
              <a:ext cx="2390015" cy="433348"/>
            </a:xfrm>
            <a:prstGeom prst="rect">
              <a:avLst/>
            </a:prstGeom>
            <a:noFill/>
          </p:spPr>
          <p:txBody>
            <a:bodyPr wrap="square" rtlCol="0">
              <a:spAutoFit/>
            </a:bodyPr>
            <a:lstStyle/>
            <a:p>
              <a:pPr algn="ctr"/>
              <a:r>
                <a:rPr lang="fr-FR" sz="1400" b="1">
                  <a:solidFill>
                    <a:prstClr val="black"/>
                  </a:solidFill>
                </a:rPr>
                <a:t>Délégation Académique  au Numérique </a:t>
              </a:r>
              <a:r>
                <a:rPr lang="fr-FR" sz="1400">
                  <a:solidFill>
                    <a:prstClr val="black"/>
                  </a:solidFill>
                </a:rPr>
                <a:t>pour l’éducation </a:t>
              </a:r>
              <a:endParaRPr lang="fr-FR" sz="1400" b="1">
                <a:solidFill>
                  <a:prstClr val="black"/>
                </a:solidFill>
              </a:endParaRPr>
            </a:p>
          </p:txBody>
        </p:sp>
      </p:grpSp>
      <p:grpSp>
        <p:nvGrpSpPr>
          <p:cNvPr id="4" name="Grouper 3"/>
          <p:cNvGrpSpPr/>
          <p:nvPr/>
        </p:nvGrpSpPr>
        <p:grpSpPr>
          <a:xfrm>
            <a:off x="567077" y="3708328"/>
            <a:ext cx="2740969" cy="2941207"/>
            <a:chOff x="854006" y="3744131"/>
            <a:chExt cx="2740969" cy="2941208"/>
          </a:xfrm>
        </p:grpSpPr>
        <p:pic>
          <p:nvPicPr>
            <p:cNvPr id="20" name="Image 19"/>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35862" r="63717" b="36322"/>
            <a:stretch/>
          </p:blipFill>
          <p:spPr>
            <a:xfrm>
              <a:off x="854006" y="3744131"/>
              <a:ext cx="2674371" cy="2050257"/>
            </a:xfrm>
            <a:prstGeom prst="rect">
              <a:avLst/>
            </a:prstGeom>
          </p:spPr>
        </p:pic>
        <p:sp>
          <p:nvSpPr>
            <p:cNvPr id="23" name="ZoneTexte 22"/>
            <p:cNvSpPr txBox="1"/>
            <p:nvPr/>
          </p:nvSpPr>
          <p:spPr>
            <a:xfrm>
              <a:off x="936767" y="5608121"/>
              <a:ext cx="2658208" cy="1077218"/>
            </a:xfrm>
            <a:prstGeom prst="rect">
              <a:avLst/>
            </a:prstGeom>
            <a:noFill/>
          </p:spPr>
          <p:txBody>
            <a:bodyPr wrap="square" rtlCol="0">
              <a:spAutoFit/>
            </a:bodyPr>
            <a:lstStyle/>
            <a:p>
              <a:pPr algn="ctr"/>
              <a:r>
                <a:rPr lang="fr-FR" sz="3200" b="1">
                  <a:solidFill>
                    <a:prstClr val="black"/>
                  </a:solidFill>
                </a:rPr>
                <a:t>Collectivités</a:t>
              </a:r>
            </a:p>
            <a:p>
              <a:pPr algn="ctr"/>
              <a:r>
                <a:rPr lang="fr-FR" sz="3200" b="1">
                  <a:solidFill>
                    <a:prstClr val="black"/>
                  </a:solidFill>
                </a:rPr>
                <a:t>locales</a:t>
              </a:r>
            </a:p>
          </p:txBody>
        </p:sp>
      </p:grpSp>
      <p:pic>
        <p:nvPicPr>
          <p:cNvPr id="8" name="Image 7"/>
          <p:cNvPicPr>
            <a:picLocks noChangeAspect="1"/>
          </p:cNvPicPr>
          <p:nvPr/>
        </p:nvPicPr>
        <p:blipFill rotWithShape="1">
          <a:blip r:embed="rId6">
            <a:alphaModFix amt="89000"/>
            <a:extLst>
              <a:ext uri="{28A0092B-C50C-407E-A947-70E740481C1C}">
                <a14:useLocalDpi xmlns:a14="http://schemas.microsoft.com/office/drawing/2010/main" val="0"/>
              </a:ext>
            </a:extLst>
          </a:blip>
          <a:srcRect b="32128"/>
          <a:stretch/>
        </p:blipFill>
        <p:spPr>
          <a:xfrm>
            <a:off x="8964434" y="711576"/>
            <a:ext cx="1683592" cy="866053"/>
          </a:xfrm>
          <a:prstGeom prst="rect">
            <a:avLst/>
          </a:prstGeom>
        </p:spPr>
      </p:pic>
      <p:pic>
        <p:nvPicPr>
          <p:cNvPr id="18" name="Image 17"/>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12606" t="21840" r="14061" b="22528"/>
          <a:stretch/>
        </p:blipFill>
        <p:spPr>
          <a:xfrm>
            <a:off x="7590070" y="1263117"/>
            <a:ext cx="2130227" cy="1446658"/>
          </a:xfrm>
          <a:prstGeom prst="rect">
            <a:avLst/>
          </a:prstGeom>
        </p:spPr>
      </p:pic>
      <p:pic>
        <p:nvPicPr>
          <p:cNvPr id="19" name="Image 18"/>
          <p:cNvPicPr>
            <a:picLocks noChangeAspect="1"/>
          </p:cNvPicPr>
          <p:nvPr/>
        </p:nvPicPr>
        <p:blipFill rotWithShape="1">
          <a:blip r:embed="rId8">
            <a:clrChange>
              <a:clrFrom>
                <a:srgbClr val="3198A7"/>
              </a:clrFrom>
              <a:clrTo>
                <a:srgbClr val="3198A7">
                  <a:alpha val="0"/>
                </a:srgbClr>
              </a:clrTo>
            </a:clrChange>
            <a:extLst>
              <a:ext uri="{28A0092B-C50C-407E-A947-70E740481C1C}">
                <a14:useLocalDpi xmlns:a14="http://schemas.microsoft.com/office/drawing/2010/main" val="0"/>
              </a:ext>
            </a:extLst>
          </a:blip>
          <a:srcRect l="2490" t="17241" r="3027" b="12503"/>
          <a:stretch/>
        </p:blipFill>
        <p:spPr>
          <a:xfrm>
            <a:off x="9803438" y="1202660"/>
            <a:ext cx="1654585" cy="1101371"/>
          </a:xfrm>
          <a:prstGeom prst="rect">
            <a:avLst/>
          </a:prstGeom>
        </p:spPr>
      </p:pic>
      <p:sp>
        <p:nvSpPr>
          <p:cNvPr id="21" name="ZoneTexte 20"/>
          <p:cNvSpPr txBox="1"/>
          <p:nvPr/>
        </p:nvSpPr>
        <p:spPr>
          <a:xfrm>
            <a:off x="9643461" y="2226314"/>
            <a:ext cx="2153806" cy="537691"/>
          </a:xfrm>
          <a:prstGeom prst="rect">
            <a:avLst/>
          </a:prstGeom>
          <a:noFill/>
        </p:spPr>
        <p:txBody>
          <a:bodyPr wrap="square" rtlCol="0">
            <a:spAutoFit/>
          </a:bodyPr>
          <a:lstStyle/>
          <a:p>
            <a:pPr algn="ctr"/>
            <a:r>
              <a:rPr lang="fr-FR" sz="3200" b="1" dirty="0">
                <a:solidFill>
                  <a:prstClr val="black"/>
                </a:solidFill>
              </a:rPr>
              <a:t>RRUPN</a:t>
            </a:r>
          </a:p>
        </p:txBody>
      </p:sp>
      <p:sp>
        <p:nvSpPr>
          <p:cNvPr id="22" name="Rectangle à coins arrondis 21"/>
          <p:cNvSpPr/>
          <p:nvPr/>
        </p:nvSpPr>
        <p:spPr>
          <a:xfrm>
            <a:off x="7762729" y="912809"/>
            <a:ext cx="4141403" cy="2540058"/>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9" name="Arc 38"/>
          <p:cNvSpPr/>
          <p:nvPr/>
        </p:nvSpPr>
        <p:spPr>
          <a:xfrm rot="10800000">
            <a:off x="2155457" y="1897989"/>
            <a:ext cx="2459759" cy="1660471"/>
          </a:xfrm>
          <a:prstGeom prst="arc">
            <a:avLst>
              <a:gd name="adj1" fmla="val 14855366"/>
              <a:gd name="adj2" fmla="val 1"/>
            </a:avLst>
          </a:prstGeom>
          <a:ln w="76200">
            <a:solidFill>
              <a:schemeClr val="tx1">
                <a:lumMod val="50000"/>
                <a:lumOff val="50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44" name="Arc 43"/>
          <p:cNvSpPr/>
          <p:nvPr/>
        </p:nvSpPr>
        <p:spPr>
          <a:xfrm rot="7140260">
            <a:off x="2229926" y="4311527"/>
            <a:ext cx="2459759" cy="1660471"/>
          </a:xfrm>
          <a:prstGeom prst="arc">
            <a:avLst>
              <a:gd name="adj1" fmla="val 14855366"/>
              <a:gd name="adj2" fmla="val 1"/>
            </a:avLst>
          </a:prstGeom>
          <a:ln w="76200">
            <a:solidFill>
              <a:schemeClr val="tx1">
                <a:lumMod val="50000"/>
                <a:lumOff val="50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45" name="Arc 44"/>
          <p:cNvSpPr/>
          <p:nvPr/>
        </p:nvSpPr>
        <p:spPr>
          <a:xfrm rot="386816">
            <a:off x="1527954" y="1984485"/>
            <a:ext cx="2459759" cy="1660471"/>
          </a:xfrm>
          <a:prstGeom prst="arc">
            <a:avLst>
              <a:gd name="adj1" fmla="val 14855366"/>
              <a:gd name="adj2" fmla="val 1"/>
            </a:avLst>
          </a:prstGeom>
          <a:ln w="76200">
            <a:solidFill>
              <a:schemeClr val="tx1">
                <a:lumMod val="50000"/>
                <a:lumOff val="50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46" name="Arc 45"/>
          <p:cNvSpPr/>
          <p:nvPr/>
        </p:nvSpPr>
        <p:spPr>
          <a:xfrm rot="17831000">
            <a:off x="2019497" y="4984094"/>
            <a:ext cx="2459759" cy="1660471"/>
          </a:xfrm>
          <a:prstGeom prst="arc">
            <a:avLst>
              <a:gd name="adj1" fmla="val 14855366"/>
              <a:gd name="adj2" fmla="val 1"/>
            </a:avLst>
          </a:prstGeom>
          <a:ln w="76200">
            <a:solidFill>
              <a:schemeClr val="tx1">
                <a:lumMod val="50000"/>
                <a:lumOff val="50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47" name="ZoneTexte 46"/>
          <p:cNvSpPr txBox="1"/>
          <p:nvPr/>
        </p:nvSpPr>
        <p:spPr>
          <a:xfrm>
            <a:off x="9532226" y="2806536"/>
            <a:ext cx="2371909" cy="646331"/>
          </a:xfrm>
          <a:prstGeom prst="rect">
            <a:avLst/>
          </a:prstGeom>
          <a:noFill/>
        </p:spPr>
        <p:txBody>
          <a:bodyPr wrap="square" rtlCol="0">
            <a:spAutoFit/>
          </a:bodyPr>
          <a:lstStyle/>
          <a:p>
            <a:pPr algn="ctr"/>
            <a:r>
              <a:rPr lang="fr-FR" sz="1200" b="1">
                <a:solidFill>
                  <a:prstClr val="black"/>
                </a:solidFill>
              </a:rPr>
              <a:t>Référent pour les Ressources</a:t>
            </a:r>
          </a:p>
          <a:p>
            <a:pPr algn="ctr"/>
            <a:r>
              <a:rPr lang="fr-FR" sz="1200" b="1">
                <a:solidFill>
                  <a:prstClr val="black"/>
                </a:solidFill>
              </a:rPr>
              <a:t> et les Usages Pédagogiques Numériques</a:t>
            </a:r>
          </a:p>
        </p:txBody>
      </p:sp>
      <p:pic>
        <p:nvPicPr>
          <p:cNvPr id="25" name="Image 24"/>
          <p:cNvPicPr>
            <a:picLocks noChangeAspect="1"/>
          </p:cNvPicPr>
          <p:nvPr/>
        </p:nvPicPr>
        <p:blipFill rotWithShape="1">
          <a:blip r:embed="rId9">
            <a:clrChange>
              <a:clrFrom>
                <a:srgbClr val="F3F3F2"/>
              </a:clrFrom>
              <a:clrTo>
                <a:srgbClr val="F3F3F2">
                  <a:alpha val="0"/>
                </a:srgbClr>
              </a:clrTo>
            </a:clrChange>
            <a:extLst>
              <a:ext uri="{28A0092B-C50C-407E-A947-70E740481C1C}">
                <a14:useLocalDpi xmlns:a14="http://schemas.microsoft.com/office/drawing/2010/main" val="0"/>
              </a:ext>
            </a:extLst>
          </a:blip>
          <a:srcRect l="13950" t="21481" r="14198" b="6420"/>
          <a:stretch/>
        </p:blipFill>
        <p:spPr>
          <a:xfrm>
            <a:off x="5634955" y="981560"/>
            <a:ext cx="1582973" cy="1588412"/>
          </a:xfrm>
          <a:prstGeom prst="rect">
            <a:avLst/>
          </a:prstGeom>
        </p:spPr>
      </p:pic>
      <p:pic>
        <p:nvPicPr>
          <p:cNvPr id="33" name="Image 32"/>
          <p:cNvPicPr>
            <a:picLocks noChangeAspect="1"/>
          </p:cNvPicPr>
          <p:nvPr/>
        </p:nvPicPr>
        <p:blipFill rotWithShape="1">
          <a:blip r:embed="rId9">
            <a:clrChange>
              <a:clrFrom>
                <a:srgbClr val="F3F3F2"/>
              </a:clrFrom>
              <a:clrTo>
                <a:srgbClr val="F3F3F2">
                  <a:alpha val="0"/>
                </a:srgbClr>
              </a:clrTo>
            </a:clrChange>
            <a:extLst>
              <a:ext uri="{28A0092B-C50C-407E-A947-70E740481C1C}">
                <a14:useLocalDpi xmlns:a14="http://schemas.microsoft.com/office/drawing/2010/main" val="0"/>
              </a:ext>
            </a:extLst>
          </a:blip>
          <a:srcRect l="13950" t="21481" r="14198" b="6420"/>
          <a:stretch/>
        </p:blipFill>
        <p:spPr>
          <a:xfrm>
            <a:off x="6140080" y="5378490"/>
            <a:ext cx="1509202" cy="1514388"/>
          </a:xfrm>
          <a:prstGeom prst="rect">
            <a:avLst/>
          </a:prstGeom>
        </p:spPr>
      </p:pic>
      <p:sp>
        <p:nvSpPr>
          <p:cNvPr id="34" name="ZoneTexte 33"/>
          <p:cNvSpPr txBox="1"/>
          <p:nvPr/>
        </p:nvSpPr>
        <p:spPr>
          <a:xfrm>
            <a:off x="3196665" y="598385"/>
            <a:ext cx="3950485" cy="830997"/>
          </a:xfrm>
          <a:prstGeom prst="rect">
            <a:avLst/>
          </a:prstGeom>
          <a:noFill/>
        </p:spPr>
        <p:txBody>
          <a:bodyPr wrap="square" rtlCol="0">
            <a:spAutoFit/>
          </a:bodyPr>
          <a:lstStyle/>
          <a:p>
            <a:pPr algn="ctr"/>
            <a:r>
              <a:rPr lang="fr-FR" sz="2400" b="1">
                <a:solidFill>
                  <a:prstClr val="black"/>
                </a:solidFill>
              </a:rPr>
              <a:t>Corps d’inspection</a:t>
            </a:r>
          </a:p>
          <a:p>
            <a:pPr algn="ctr"/>
            <a:r>
              <a:rPr lang="fr-FR" sz="2400" b="1">
                <a:solidFill>
                  <a:prstClr val="black"/>
                </a:solidFill>
              </a:rPr>
              <a:t>2</a:t>
            </a:r>
            <a:r>
              <a:rPr lang="fr-FR" sz="2400" b="1" baseline="30000">
                <a:solidFill>
                  <a:prstClr val="black"/>
                </a:solidFill>
              </a:rPr>
              <a:t>nd</a:t>
            </a:r>
            <a:r>
              <a:rPr lang="fr-FR" sz="2400" b="1">
                <a:solidFill>
                  <a:prstClr val="black"/>
                </a:solidFill>
              </a:rPr>
              <a:t> degré</a:t>
            </a:r>
          </a:p>
        </p:txBody>
      </p:sp>
      <p:sp>
        <p:nvSpPr>
          <p:cNvPr id="50" name="Arc 49"/>
          <p:cNvSpPr/>
          <p:nvPr/>
        </p:nvSpPr>
        <p:spPr>
          <a:xfrm rot="15778212">
            <a:off x="6193265" y="1310853"/>
            <a:ext cx="2019921" cy="3299164"/>
          </a:xfrm>
          <a:prstGeom prst="arc">
            <a:avLst>
              <a:gd name="adj1" fmla="val 5829020"/>
              <a:gd name="adj2" fmla="val 14492842"/>
            </a:avLst>
          </a:prstGeom>
          <a:ln w="76200">
            <a:solidFill>
              <a:schemeClr val="tx1">
                <a:lumMod val="50000"/>
                <a:lumOff val="50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36" name="Arc 35"/>
          <p:cNvSpPr/>
          <p:nvPr/>
        </p:nvSpPr>
        <p:spPr>
          <a:xfrm rot="15778212">
            <a:off x="6194025" y="1309088"/>
            <a:ext cx="2019921" cy="3299164"/>
          </a:xfrm>
          <a:prstGeom prst="arc">
            <a:avLst>
              <a:gd name="adj1" fmla="val 5829020"/>
              <a:gd name="adj2" fmla="val 17771456"/>
            </a:avLst>
          </a:prstGeom>
          <a:ln w="76200">
            <a:solidFill>
              <a:schemeClr val="tx1">
                <a:lumMod val="50000"/>
                <a:lumOff val="50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37" name="Arc 36"/>
          <p:cNvSpPr/>
          <p:nvPr/>
        </p:nvSpPr>
        <p:spPr>
          <a:xfrm rot="15778212">
            <a:off x="6192505" y="1326651"/>
            <a:ext cx="2019921" cy="3299164"/>
          </a:xfrm>
          <a:prstGeom prst="arc">
            <a:avLst>
              <a:gd name="adj1" fmla="val 5829020"/>
              <a:gd name="adj2" fmla="val 4675917"/>
            </a:avLst>
          </a:prstGeom>
          <a:ln w="76200">
            <a:solidFill>
              <a:schemeClr val="tx1">
                <a:lumMod val="50000"/>
                <a:lumOff val="50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40" name="Arc 39"/>
          <p:cNvSpPr/>
          <p:nvPr/>
        </p:nvSpPr>
        <p:spPr>
          <a:xfrm rot="15778212">
            <a:off x="6193687" y="1310238"/>
            <a:ext cx="2019921" cy="3299164"/>
          </a:xfrm>
          <a:prstGeom prst="arc">
            <a:avLst>
              <a:gd name="adj1" fmla="val 2618267"/>
              <a:gd name="adj2" fmla="val 8267521"/>
            </a:avLst>
          </a:prstGeom>
          <a:ln w="76200">
            <a:solidFill>
              <a:schemeClr val="tx1">
                <a:lumMod val="50000"/>
                <a:lumOff val="50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41" name="ZoneTexte 40"/>
          <p:cNvSpPr txBox="1"/>
          <p:nvPr/>
        </p:nvSpPr>
        <p:spPr>
          <a:xfrm>
            <a:off x="3705174" y="5024616"/>
            <a:ext cx="3950485" cy="830997"/>
          </a:xfrm>
          <a:prstGeom prst="rect">
            <a:avLst/>
          </a:prstGeom>
          <a:noFill/>
        </p:spPr>
        <p:txBody>
          <a:bodyPr wrap="square" rtlCol="0">
            <a:spAutoFit/>
          </a:bodyPr>
          <a:lstStyle/>
          <a:p>
            <a:pPr algn="ctr"/>
            <a:r>
              <a:rPr lang="fr-FR" sz="2400" b="1">
                <a:solidFill>
                  <a:prstClr val="black"/>
                </a:solidFill>
              </a:rPr>
              <a:t>Corps d’inspection</a:t>
            </a:r>
          </a:p>
          <a:p>
            <a:pPr algn="ctr"/>
            <a:r>
              <a:rPr lang="fr-FR" sz="2400" b="1">
                <a:solidFill>
                  <a:prstClr val="black"/>
                </a:solidFill>
              </a:rPr>
              <a:t>1</a:t>
            </a:r>
            <a:r>
              <a:rPr lang="fr-FR" sz="2400" b="1" baseline="30000">
                <a:solidFill>
                  <a:prstClr val="black"/>
                </a:solidFill>
              </a:rPr>
              <a:t>er</a:t>
            </a:r>
            <a:r>
              <a:rPr lang="fr-FR" sz="2400" b="1">
                <a:solidFill>
                  <a:prstClr val="black"/>
                </a:solidFill>
              </a:rPr>
              <a:t> degré</a:t>
            </a:r>
          </a:p>
        </p:txBody>
      </p:sp>
      <p:pic>
        <p:nvPicPr>
          <p:cNvPr id="55" name="Image 54"/>
          <p:cNvPicPr>
            <a:picLocks noChangeAspect="1"/>
          </p:cNvPicPr>
          <p:nvPr/>
        </p:nvPicPr>
        <p:blipFill rotWithShape="1">
          <a:blip r:embed="rId6">
            <a:alphaModFix amt="89000"/>
            <a:extLst>
              <a:ext uri="{28A0092B-C50C-407E-A947-70E740481C1C}">
                <a14:useLocalDpi xmlns:a14="http://schemas.microsoft.com/office/drawing/2010/main" val="0"/>
              </a:ext>
            </a:extLst>
          </a:blip>
          <a:srcRect b="32128"/>
          <a:stretch/>
        </p:blipFill>
        <p:spPr>
          <a:xfrm>
            <a:off x="9043966" y="3678760"/>
            <a:ext cx="1683592" cy="941891"/>
          </a:xfrm>
          <a:prstGeom prst="rect">
            <a:avLst/>
          </a:prstGeom>
        </p:spPr>
      </p:pic>
      <p:pic>
        <p:nvPicPr>
          <p:cNvPr id="48" name="Image 47"/>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12606" t="21840" r="14061" b="22528"/>
          <a:stretch/>
        </p:blipFill>
        <p:spPr>
          <a:xfrm>
            <a:off x="7669602" y="4333846"/>
            <a:ext cx="2130227" cy="1573338"/>
          </a:xfrm>
          <a:prstGeom prst="rect">
            <a:avLst/>
          </a:prstGeom>
        </p:spPr>
      </p:pic>
      <p:sp>
        <p:nvSpPr>
          <p:cNvPr id="53" name="Rectangle à coins arrondis 52"/>
          <p:cNvSpPr/>
          <p:nvPr/>
        </p:nvSpPr>
        <p:spPr>
          <a:xfrm>
            <a:off x="7842261" y="3952862"/>
            <a:ext cx="4141403" cy="2762484"/>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2" name="ZoneTexte 51"/>
          <p:cNvSpPr txBox="1"/>
          <p:nvPr/>
        </p:nvSpPr>
        <p:spPr>
          <a:xfrm>
            <a:off x="9748550" y="6117048"/>
            <a:ext cx="2157642" cy="584775"/>
          </a:xfrm>
          <a:prstGeom prst="rect">
            <a:avLst/>
          </a:prstGeom>
          <a:noFill/>
        </p:spPr>
        <p:txBody>
          <a:bodyPr wrap="square" rtlCol="0">
            <a:spAutoFit/>
          </a:bodyPr>
          <a:lstStyle/>
          <a:p>
            <a:pPr algn="ctr"/>
            <a:r>
              <a:rPr lang="fr-FR" sz="3200" b="1">
                <a:solidFill>
                  <a:prstClr val="black"/>
                </a:solidFill>
              </a:rPr>
              <a:t>REEEN</a:t>
            </a:r>
          </a:p>
        </p:txBody>
      </p:sp>
      <p:sp>
        <p:nvSpPr>
          <p:cNvPr id="59" name="Arc 58"/>
          <p:cNvSpPr/>
          <p:nvPr/>
        </p:nvSpPr>
        <p:spPr>
          <a:xfrm rot="16479314">
            <a:off x="6585644" y="3191554"/>
            <a:ext cx="2019921" cy="3927396"/>
          </a:xfrm>
          <a:prstGeom prst="arc">
            <a:avLst>
              <a:gd name="adj1" fmla="val 5829020"/>
              <a:gd name="adj2" fmla="val 14492842"/>
            </a:avLst>
          </a:prstGeom>
          <a:ln w="76200">
            <a:solidFill>
              <a:schemeClr val="tx1">
                <a:lumMod val="50000"/>
                <a:lumOff val="50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60" name="Arc 59"/>
          <p:cNvSpPr/>
          <p:nvPr/>
        </p:nvSpPr>
        <p:spPr>
          <a:xfrm rot="16479314">
            <a:off x="6586404" y="3189789"/>
            <a:ext cx="2019921" cy="3927396"/>
          </a:xfrm>
          <a:prstGeom prst="arc">
            <a:avLst>
              <a:gd name="adj1" fmla="val 5829020"/>
              <a:gd name="adj2" fmla="val 17771456"/>
            </a:avLst>
          </a:prstGeom>
          <a:ln w="76200">
            <a:solidFill>
              <a:schemeClr val="tx1">
                <a:lumMod val="50000"/>
                <a:lumOff val="50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61" name="Arc 60"/>
          <p:cNvSpPr/>
          <p:nvPr/>
        </p:nvSpPr>
        <p:spPr>
          <a:xfrm rot="16479314">
            <a:off x="6584884" y="3207352"/>
            <a:ext cx="2019921" cy="3927396"/>
          </a:xfrm>
          <a:prstGeom prst="arc">
            <a:avLst>
              <a:gd name="adj1" fmla="val 5829020"/>
              <a:gd name="adj2" fmla="val 4675917"/>
            </a:avLst>
          </a:prstGeom>
          <a:ln w="76200">
            <a:solidFill>
              <a:schemeClr val="tx1">
                <a:lumMod val="50000"/>
                <a:lumOff val="50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62" name="Arc 61"/>
          <p:cNvSpPr/>
          <p:nvPr/>
        </p:nvSpPr>
        <p:spPr>
          <a:xfrm rot="16479314">
            <a:off x="6586066" y="3190939"/>
            <a:ext cx="2019921" cy="3927396"/>
          </a:xfrm>
          <a:prstGeom prst="arc">
            <a:avLst>
              <a:gd name="adj1" fmla="val 2618267"/>
              <a:gd name="adj2" fmla="val 8267521"/>
            </a:avLst>
          </a:prstGeom>
          <a:ln w="76200">
            <a:solidFill>
              <a:schemeClr val="tx1">
                <a:lumMod val="50000"/>
                <a:lumOff val="50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54" name="ZoneTexte 53"/>
          <p:cNvSpPr txBox="1"/>
          <p:nvPr/>
        </p:nvSpPr>
        <p:spPr>
          <a:xfrm>
            <a:off x="7741746" y="5709486"/>
            <a:ext cx="2137662" cy="523220"/>
          </a:xfrm>
          <a:prstGeom prst="rect">
            <a:avLst/>
          </a:prstGeom>
          <a:noFill/>
        </p:spPr>
        <p:txBody>
          <a:bodyPr wrap="square" rtlCol="0">
            <a:spAutoFit/>
          </a:bodyPr>
          <a:lstStyle/>
          <a:p>
            <a:pPr algn="ctr"/>
            <a:r>
              <a:rPr lang="fr-FR" sz="2800" b="1">
                <a:solidFill>
                  <a:prstClr val="black"/>
                </a:solidFill>
              </a:rPr>
              <a:t>Directeur</a:t>
            </a:r>
          </a:p>
        </p:txBody>
      </p:sp>
      <p:sp>
        <p:nvSpPr>
          <p:cNvPr id="24" name="ZoneTexte 23"/>
          <p:cNvSpPr txBox="1"/>
          <p:nvPr/>
        </p:nvSpPr>
        <p:spPr>
          <a:xfrm>
            <a:off x="7662214" y="2341159"/>
            <a:ext cx="2137662" cy="594291"/>
          </a:xfrm>
          <a:prstGeom prst="rect">
            <a:avLst/>
          </a:prstGeom>
          <a:noFill/>
        </p:spPr>
        <p:txBody>
          <a:bodyPr wrap="square" rtlCol="0">
            <a:spAutoFit/>
          </a:bodyPr>
          <a:lstStyle/>
          <a:p>
            <a:pPr algn="ctr"/>
            <a:r>
              <a:rPr lang="fr-FR" b="1">
                <a:solidFill>
                  <a:prstClr val="black"/>
                </a:solidFill>
              </a:rPr>
              <a:t>CHEF </a:t>
            </a:r>
          </a:p>
          <a:p>
            <a:pPr algn="ctr"/>
            <a:r>
              <a:rPr lang="fr-FR" b="1">
                <a:solidFill>
                  <a:prstClr val="black"/>
                </a:solidFill>
              </a:rPr>
              <a:t>D’ETABLISSEMENT</a:t>
            </a:r>
          </a:p>
        </p:txBody>
      </p:sp>
      <p:sp>
        <p:nvSpPr>
          <p:cNvPr id="7" name="Rectangle 6"/>
          <p:cNvSpPr/>
          <p:nvPr/>
        </p:nvSpPr>
        <p:spPr>
          <a:xfrm>
            <a:off x="9269295" y="586341"/>
            <a:ext cx="1073872" cy="463863"/>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gn="ctr"/>
            <a:r>
              <a:rPr lang="fr-FR" sz="1600">
                <a:solidFill>
                  <a:prstClr val="white"/>
                </a:solidFill>
              </a:rPr>
              <a:t>Etablissement </a:t>
            </a:r>
          </a:p>
          <a:p>
            <a:pPr algn="ctr"/>
            <a:r>
              <a:rPr lang="fr-FR" sz="1600">
                <a:solidFill>
                  <a:prstClr val="white"/>
                </a:solidFill>
              </a:rPr>
              <a:t>scolaire</a:t>
            </a:r>
          </a:p>
        </p:txBody>
      </p:sp>
      <p:sp>
        <p:nvSpPr>
          <p:cNvPr id="56" name="Rectangle 55"/>
          <p:cNvSpPr/>
          <p:nvPr/>
        </p:nvSpPr>
        <p:spPr>
          <a:xfrm>
            <a:off x="9348827" y="3634115"/>
            <a:ext cx="1073872" cy="412926"/>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fr-FR" sz="1600">
                <a:solidFill>
                  <a:prstClr val="white"/>
                </a:solidFill>
              </a:rPr>
              <a:t>Ecole</a:t>
            </a:r>
          </a:p>
        </p:txBody>
      </p:sp>
      <p:sp>
        <p:nvSpPr>
          <p:cNvPr id="49" name="ZoneTexte 48"/>
          <p:cNvSpPr txBox="1"/>
          <p:nvPr/>
        </p:nvSpPr>
        <p:spPr>
          <a:xfrm>
            <a:off x="3400868" y="6438445"/>
            <a:ext cx="2877497" cy="369332"/>
          </a:xfrm>
          <a:prstGeom prst="rect">
            <a:avLst/>
          </a:prstGeom>
          <a:noFill/>
        </p:spPr>
        <p:txBody>
          <a:bodyPr wrap="square" rtlCol="0">
            <a:spAutoFit/>
          </a:bodyPr>
          <a:lstStyle/>
          <a:p>
            <a:pPr algn="ctr"/>
            <a:r>
              <a:rPr lang="fr-FR" i="1" err="1">
                <a:solidFill>
                  <a:prstClr val="black"/>
                </a:solidFill>
              </a:rPr>
              <a:t>Designed</a:t>
            </a:r>
            <a:r>
              <a:rPr lang="fr-FR" i="1">
                <a:solidFill>
                  <a:prstClr val="black"/>
                </a:solidFill>
              </a:rPr>
              <a:t> by </a:t>
            </a:r>
            <a:r>
              <a:rPr lang="fr-FR" i="1" err="1">
                <a:solidFill>
                  <a:prstClr val="black"/>
                </a:solidFill>
                <a:hlinkClick r:id="rId10"/>
              </a:rPr>
              <a:t>freepick.com</a:t>
            </a:r>
            <a:endParaRPr lang="fr-FR" i="1">
              <a:solidFill>
                <a:prstClr val="black"/>
              </a:solidFill>
            </a:endParaRPr>
          </a:p>
        </p:txBody>
      </p:sp>
      <p:pic>
        <p:nvPicPr>
          <p:cNvPr id="3" name="Image 2"/>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744622" y="2884213"/>
            <a:ext cx="1567434" cy="1648230"/>
          </a:xfrm>
          <a:prstGeom prst="rect">
            <a:avLst/>
          </a:prstGeom>
        </p:spPr>
      </p:pic>
      <p:sp>
        <p:nvSpPr>
          <p:cNvPr id="51" name="Rectangle 50"/>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a:solidFill>
                  <a:prstClr val="white"/>
                </a:solidFill>
              </a:rPr>
              <a:t>1D</a:t>
            </a:r>
          </a:p>
        </p:txBody>
      </p:sp>
      <p:sp>
        <p:nvSpPr>
          <p:cNvPr id="57" name="Rectangle 56"/>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dirty="0">
                <a:solidFill>
                  <a:prstClr val="white"/>
                </a:solidFill>
              </a:rPr>
              <a:t>2D</a:t>
            </a:r>
          </a:p>
        </p:txBody>
      </p:sp>
      <p:grpSp>
        <p:nvGrpSpPr>
          <p:cNvPr id="63" name="Grouper 62"/>
          <p:cNvGrpSpPr/>
          <p:nvPr/>
        </p:nvGrpSpPr>
        <p:grpSpPr>
          <a:xfrm>
            <a:off x="6037275" y="2869313"/>
            <a:ext cx="2611970" cy="2317181"/>
            <a:chOff x="160967" y="3554146"/>
            <a:chExt cx="3200046" cy="2831565"/>
          </a:xfrm>
        </p:grpSpPr>
        <p:pic>
          <p:nvPicPr>
            <p:cNvPr id="64" name="Image 63"/>
            <p:cNvPicPr>
              <a:picLocks noChangeAspect="1"/>
            </p:cNvPicPr>
            <p:nvPr/>
          </p:nvPicPr>
          <p:blipFill rotWithShape="1">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l="4321" t="33580" r="69259" b="33580"/>
            <a:stretch/>
          </p:blipFill>
          <p:spPr>
            <a:xfrm>
              <a:off x="456746" y="3554146"/>
              <a:ext cx="2278025" cy="2831565"/>
            </a:xfrm>
            <a:prstGeom prst="rect">
              <a:avLst/>
            </a:prstGeom>
          </p:spPr>
        </p:pic>
        <p:sp>
          <p:nvSpPr>
            <p:cNvPr id="65" name="ZoneTexte 64"/>
            <p:cNvSpPr txBox="1"/>
            <p:nvPr/>
          </p:nvSpPr>
          <p:spPr>
            <a:xfrm>
              <a:off x="160967" y="5955797"/>
              <a:ext cx="3200046" cy="412532"/>
            </a:xfrm>
            <a:prstGeom prst="rect">
              <a:avLst/>
            </a:prstGeom>
            <a:noFill/>
          </p:spPr>
          <p:txBody>
            <a:bodyPr wrap="square" rtlCol="0">
              <a:spAutoFit/>
            </a:bodyPr>
            <a:lstStyle/>
            <a:p>
              <a:pPr algn="ctr"/>
              <a:r>
                <a:rPr lang="fr-FR" sz="3200" b="1">
                  <a:solidFill>
                    <a:prstClr val="black"/>
                  </a:solidFill>
                </a:rPr>
                <a:t>ERUN</a:t>
              </a:r>
            </a:p>
          </p:txBody>
        </p:sp>
      </p:grpSp>
      <p:pic>
        <p:nvPicPr>
          <p:cNvPr id="66" name="Image 65"/>
          <p:cNvPicPr>
            <a:picLocks noChangeAspect="1"/>
          </p:cNvPicPr>
          <p:nvPr/>
        </p:nvPicPr>
        <p:blipFill rotWithShape="1">
          <a:blip r:embed="rId13">
            <a:clrChange>
              <a:clrFrom>
                <a:srgbClr val="FFFAD6"/>
              </a:clrFrom>
              <a:clrTo>
                <a:srgbClr val="FFFAD6">
                  <a:alpha val="0"/>
                </a:srgbClr>
              </a:clrTo>
            </a:clrChange>
            <a:extLst>
              <a:ext uri="{28A0092B-C50C-407E-A947-70E740481C1C}">
                <a14:useLocalDpi xmlns:a14="http://schemas.microsoft.com/office/drawing/2010/main" val="0"/>
              </a:ext>
            </a:extLst>
          </a:blip>
          <a:srcRect l="21228" t="14503" r="24036" b="13918"/>
          <a:stretch/>
        </p:blipFill>
        <p:spPr>
          <a:xfrm>
            <a:off x="10062674" y="4396485"/>
            <a:ext cx="1434005" cy="1875238"/>
          </a:xfrm>
          <a:prstGeom prst="rect">
            <a:avLst/>
          </a:prstGeom>
        </p:spPr>
      </p:pic>
    </p:spTree>
    <p:extLst>
      <p:ext uri="{BB962C8B-B14F-4D97-AF65-F5344CB8AC3E}">
        <p14:creationId xmlns:p14="http://schemas.microsoft.com/office/powerpoint/2010/main" val="16241935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er 27"/>
          <p:cNvGrpSpPr/>
          <p:nvPr/>
        </p:nvGrpSpPr>
        <p:grpSpPr>
          <a:xfrm>
            <a:off x="4559249" y="3088327"/>
            <a:ext cx="3255540" cy="3273466"/>
            <a:chOff x="3884163" y="2461285"/>
            <a:chExt cx="3255540" cy="3273466"/>
          </a:xfrm>
        </p:grpSpPr>
        <p:pic>
          <p:nvPicPr>
            <p:cNvPr id="25" name="Image 24"/>
            <p:cNvPicPr>
              <a:picLocks noChangeAspect="1"/>
            </p:cNvPicPr>
            <p:nvPr/>
          </p:nvPicPr>
          <p:blipFill rotWithShape="1">
            <a:blip r:embed="rId3">
              <a:extLst>
                <a:ext uri="{28A0092B-C50C-407E-A947-70E740481C1C}">
                  <a14:useLocalDpi xmlns:a14="http://schemas.microsoft.com/office/drawing/2010/main" val="0"/>
                </a:ext>
              </a:extLst>
            </a:blip>
            <a:srcRect b="4014"/>
            <a:stretch/>
          </p:blipFill>
          <p:spPr>
            <a:xfrm>
              <a:off x="4115117" y="2461285"/>
              <a:ext cx="2957554" cy="2838848"/>
            </a:xfrm>
            <a:prstGeom prst="rect">
              <a:avLst/>
            </a:prstGeom>
          </p:spPr>
        </p:pic>
        <p:sp>
          <p:nvSpPr>
            <p:cNvPr id="33" name="ZoneTexte 32"/>
            <p:cNvSpPr txBox="1"/>
            <p:nvPr/>
          </p:nvSpPr>
          <p:spPr>
            <a:xfrm>
              <a:off x="3884163" y="5149976"/>
              <a:ext cx="3255540" cy="584775"/>
            </a:xfrm>
            <a:prstGeom prst="rect">
              <a:avLst/>
            </a:prstGeom>
            <a:noFill/>
          </p:spPr>
          <p:txBody>
            <a:bodyPr wrap="square" rtlCol="0">
              <a:spAutoFit/>
            </a:bodyPr>
            <a:lstStyle/>
            <a:p>
              <a:pPr algn="ctr"/>
              <a:r>
                <a:rPr lang="fr-FR" sz="3200" b="1">
                  <a:solidFill>
                    <a:prstClr val="black"/>
                  </a:solidFill>
                </a:rPr>
                <a:t>ENSEIGNANT</a:t>
              </a:r>
            </a:p>
          </p:txBody>
        </p:sp>
      </p:grpSp>
      <p:grpSp>
        <p:nvGrpSpPr>
          <p:cNvPr id="30" name="Grouper 29"/>
          <p:cNvGrpSpPr/>
          <p:nvPr/>
        </p:nvGrpSpPr>
        <p:grpSpPr>
          <a:xfrm>
            <a:off x="1058330" y="507492"/>
            <a:ext cx="2741092" cy="3012642"/>
            <a:chOff x="1463778" y="541504"/>
            <a:chExt cx="2741092" cy="3012642"/>
          </a:xfrm>
        </p:grpSpPr>
        <p:sp>
          <p:nvSpPr>
            <p:cNvPr id="38" name="ZoneTexte 37"/>
            <p:cNvSpPr txBox="1"/>
            <p:nvPr/>
          </p:nvSpPr>
          <p:spPr>
            <a:xfrm>
              <a:off x="1760990" y="2723149"/>
              <a:ext cx="2096900" cy="830997"/>
            </a:xfrm>
            <a:prstGeom prst="rect">
              <a:avLst/>
            </a:prstGeom>
            <a:noFill/>
          </p:spPr>
          <p:txBody>
            <a:bodyPr wrap="square" rtlCol="0">
              <a:spAutoFit/>
            </a:bodyPr>
            <a:lstStyle/>
            <a:p>
              <a:pPr algn="ctr"/>
              <a:r>
                <a:rPr lang="fr-FR" sz="4800" b="1">
                  <a:solidFill>
                    <a:srgbClr val="FF0000"/>
                  </a:solidFill>
                </a:rPr>
                <a:t>IAN</a:t>
              </a:r>
            </a:p>
          </p:txBody>
        </p:sp>
        <p:pic>
          <p:nvPicPr>
            <p:cNvPr id="40" name="Image 5"/>
            <p:cNvPicPr>
              <a:picLocks noChangeAspect="1"/>
            </p:cNvPicPr>
            <p:nvPr/>
          </p:nvPicPr>
          <p:blipFill>
            <a:blip r:embed="rId4">
              <a:clrChange>
                <a:clrFrom>
                  <a:srgbClr val="97DAEB"/>
                </a:clrFrom>
                <a:clrTo>
                  <a:srgbClr val="97DAEB">
                    <a:alpha val="0"/>
                  </a:srgbClr>
                </a:clrTo>
              </a:clrChange>
              <a:extLst>
                <a:ext uri="{28A0092B-C50C-407E-A947-70E740481C1C}">
                  <a14:useLocalDpi xmlns:a14="http://schemas.microsoft.com/office/drawing/2010/main" val="0"/>
                </a:ext>
              </a:extLst>
            </a:blip>
            <a:srcRect/>
            <a:stretch>
              <a:fillRect/>
            </a:stretch>
          </p:blipFill>
          <p:spPr bwMode="auto">
            <a:xfrm>
              <a:off x="1463778" y="541504"/>
              <a:ext cx="2741092" cy="2741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7" name="Grouper 26"/>
          <p:cNvGrpSpPr/>
          <p:nvPr/>
        </p:nvGrpSpPr>
        <p:grpSpPr>
          <a:xfrm>
            <a:off x="8832686" y="1146854"/>
            <a:ext cx="2357879" cy="2304399"/>
            <a:chOff x="5528705" y="634416"/>
            <a:chExt cx="2096900" cy="2045567"/>
          </a:xfrm>
        </p:grpSpPr>
        <p:pic>
          <p:nvPicPr>
            <p:cNvPr id="34" name="Image 33"/>
            <p:cNvPicPr>
              <a:picLocks noChangeAspect="1"/>
            </p:cNvPicPr>
            <p:nvPr/>
          </p:nvPicPr>
          <p:blipFill rotWithShape="1">
            <a:blip r:embed="rId5">
              <a:clrChange>
                <a:clrFrom>
                  <a:srgbClr val="3198A7"/>
                </a:clrFrom>
                <a:clrTo>
                  <a:srgbClr val="3198A7">
                    <a:alpha val="0"/>
                  </a:srgbClr>
                </a:clrTo>
              </a:clrChange>
              <a:extLst>
                <a:ext uri="{28A0092B-C50C-407E-A947-70E740481C1C}">
                  <a14:useLocalDpi xmlns:a14="http://schemas.microsoft.com/office/drawing/2010/main" val="0"/>
                </a:ext>
              </a:extLst>
            </a:blip>
            <a:srcRect l="2490" t="17241" r="3027" b="12503"/>
            <a:stretch/>
          </p:blipFill>
          <p:spPr>
            <a:xfrm>
              <a:off x="5586840" y="634416"/>
              <a:ext cx="1900850" cy="1413440"/>
            </a:xfrm>
            <a:prstGeom prst="rect">
              <a:avLst/>
            </a:prstGeom>
          </p:spPr>
        </p:pic>
        <p:sp>
          <p:nvSpPr>
            <p:cNvPr id="35" name="ZoneTexte 34"/>
            <p:cNvSpPr txBox="1"/>
            <p:nvPr/>
          </p:nvSpPr>
          <p:spPr>
            <a:xfrm>
              <a:off x="5528705" y="1942324"/>
              <a:ext cx="2096900" cy="737659"/>
            </a:xfrm>
            <a:prstGeom prst="rect">
              <a:avLst/>
            </a:prstGeom>
            <a:noFill/>
          </p:spPr>
          <p:txBody>
            <a:bodyPr wrap="square" rtlCol="0">
              <a:spAutoFit/>
            </a:bodyPr>
            <a:lstStyle/>
            <a:p>
              <a:pPr algn="ctr"/>
              <a:r>
                <a:rPr lang="fr-FR" sz="4800" b="1">
                  <a:solidFill>
                    <a:prstClr val="black"/>
                  </a:solidFill>
                </a:rPr>
                <a:t>RRUPN</a:t>
              </a:r>
            </a:p>
          </p:txBody>
        </p:sp>
      </p:grpSp>
      <p:grpSp>
        <p:nvGrpSpPr>
          <p:cNvPr id="5" name="Grouper 4"/>
          <p:cNvGrpSpPr/>
          <p:nvPr/>
        </p:nvGrpSpPr>
        <p:grpSpPr>
          <a:xfrm>
            <a:off x="1058330" y="3720786"/>
            <a:ext cx="3105935" cy="3095369"/>
            <a:chOff x="1058330" y="3720786"/>
            <a:chExt cx="3105935" cy="3095369"/>
          </a:xfrm>
        </p:grpSpPr>
        <p:sp>
          <p:nvSpPr>
            <p:cNvPr id="49" name="ZoneTexte 48"/>
            <p:cNvSpPr txBox="1"/>
            <p:nvPr/>
          </p:nvSpPr>
          <p:spPr>
            <a:xfrm>
              <a:off x="1252970" y="6231380"/>
              <a:ext cx="2514868" cy="584775"/>
            </a:xfrm>
            <a:prstGeom prst="rect">
              <a:avLst/>
            </a:prstGeom>
            <a:noFill/>
          </p:spPr>
          <p:txBody>
            <a:bodyPr wrap="square" rtlCol="0">
              <a:spAutoFit/>
            </a:bodyPr>
            <a:lstStyle/>
            <a:p>
              <a:pPr algn="ctr"/>
              <a:r>
                <a:rPr lang="fr-FR" sz="3200" b="1">
                  <a:solidFill>
                    <a:prstClr val="black"/>
                  </a:solidFill>
                </a:rPr>
                <a:t>WEBMESTRE</a:t>
              </a:r>
            </a:p>
          </p:txBody>
        </p:sp>
        <p:pic>
          <p:nvPicPr>
            <p:cNvPr id="32" name="Image 31"/>
            <p:cNvPicPr>
              <a:picLocks noChangeAspect="1"/>
            </p:cNvPicPr>
            <p:nvPr/>
          </p:nvPicPr>
          <p:blipFill rotWithShape="1">
            <a:blip r:embed="rId6">
              <a:clrChange>
                <a:clrFrom>
                  <a:srgbClr val="73D7D4"/>
                </a:clrFrom>
                <a:clrTo>
                  <a:srgbClr val="73D7D4">
                    <a:alpha val="0"/>
                  </a:srgbClr>
                </a:clrTo>
              </a:clrChange>
              <a:extLst>
                <a:ext uri="{28A0092B-C50C-407E-A947-70E740481C1C}">
                  <a14:useLocalDpi xmlns:a14="http://schemas.microsoft.com/office/drawing/2010/main" val="0"/>
                </a:ext>
              </a:extLst>
            </a:blip>
            <a:srcRect b="20000"/>
            <a:stretch/>
          </p:blipFill>
          <p:spPr>
            <a:xfrm>
              <a:off x="1058330" y="3720786"/>
              <a:ext cx="3105935" cy="2484748"/>
            </a:xfrm>
            <a:prstGeom prst="rect">
              <a:avLst/>
            </a:prstGeom>
          </p:spPr>
        </p:pic>
      </p:grpSp>
      <p:grpSp>
        <p:nvGrpSpPr>
          <p:cNvPr id="3" name="Grouper 2"/>
          <p:cNvGrpSpPr/>
          <p:nvPr/>
        </p:nvGrpSpPr>
        <p:grpSpPr>
          <a:xfrm>
            <a:off x="8754191" y="3913006"/>
            <a:ext cx="2514868" cy="2762688"/>
            <a:chOff x="4736042" y="743134"/>
            <a:chExt cx="2514868" cy="2762687"/>
          </a:xfrm>
        </p:grpSpPr>
        <p:sp>
          <p:nvSpPr>
            <p:cNvPr id="42" name="ZoneTexte 41"/>
            <p:cNvSpPr txBox="1"/>
            <p:nvPr/>
          </p:nvSpPr>
          <p:spPr>
            <a:xfrm>
              <a:off x="4736042" y="2736380"/>
              <a:ext cx="2514868" cy="769441"/>
            </a:xfrm>
            <a:prstGeom prst="rect">
              <a:avLst/>
            </a:prstGeom>
            <a:noFill/>
          </p:spPr>
          <p:txBody>
            <a:bodyPr wrap="square" rtlCol="0">
              <a:spAutoFit/>
            </a:bodyPr>
            <a:lstStyle/>
            <a:p>
              <a:pPr algn="ctr"/>
              <a:r>
                <a:rPr lang="fr-FR" sz="4400" b="1">
                  <a:solidFill>
                    <a:prstClr val="black"/>
                  </a:solidFill>
                </a:rPr>
                <a:t>AED TICE</a:t>
              </a:r>
            </a:p>
          </p:txBody>
        </p:sp>
        <p:pic>
          <p:nvPicPr>
            <p:cNvPr id="37" name="Image 36"/>
            <p:cNvPicPr>
              <a:picLocks noChangeAspect="1"/>
            </p:cNvPicPr>
            <p:nvPr/>
          </p:nvPicPr>
          <p:blipFill>
            <a:blip r:embed="rId7">
              <a:clrChange>
                <a:clrFrom>
                  <a:srgbClr val="85CFF4"/>
                </a:clrFrom>
                <a:clrTo>
                  <a:srgbClr val="85CFF4">
                    <a:alpha val="0"/>
                  </a:srgbClr>
                </a:clrTo>
              </a:clrChange>
              <a:extLst>
                <a:ext uri="{28A0092B-C50C-407E-A947-70E740481C1C}">
                  <a14:useLocalDpi xmlns:a14="http://schemas.microsoft.com/office/drawing/2010/main" val="0"/>
                </a:ext>
              </a:extLst>
            </a:blip>
            <a:stretch>
              <a:fillRect/>
            </a:stretch>
          </p:blipFill>
          <p:spPr>
            <a:xfrm>
              <a:off x="4921310" y="743134"/>
              <a:ext cx="2228740" cy="2228740"/>
            </a:xfrm>
            <a:prstGeom prst="rect">
              <a:avLst/>
            </a:prstGeom>
          </p:spPr>
        </p:pic>
      </p:grpSp>
      <p:sp>
        <p:nvSpPr>
          <p:cNvPr id="36" name="Arc 35"/>
          <p:cNvSpPr/>
          <p:nvPr/>
        </p:nvSpPr>
        <p:spPr>
          <a:xfrm rot="3944300">
            <a:off x="9295291" y="2514241"/>
            <a:ext cx="2459759" cy="1660471"/>
          </a:xfrm>
          <a:prstGeom prst="arc">
            <a:avLst>
              <a:gd name="adj1" fmla="val 14855366"/>
              <a:gd name="adj2" fmla="val 1"/>
            </a:avLst>
          </a:prstGeom>
          <a:ln w="76200">
            <a:solidFill>
              <a:schemeClr val="tx1">
                <a:lumMod val="50000"/>
                <a:lumOff val="50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39" name="Arc 38"/>
          <p:cNvSpPr/>
          <p:nvPr/>
        </p:nvSpPr>
        <p:spPr>
          <a:xfrm rot="14812213">
            <a:off x="432873" y="3104271"/>
            <a:ext cx="2459759" cy="1660471"/>
          </a:xfrm>
          <a:prstGeom prst="arc">
            <a:avLst>
              <a:gd name="adj1" fmla="val 14855366"/>
              <a:gd name="adj2" fmla="val 1"/>
            </a:avLst>
          </a:prstGeom>
          <a:ln w="76200">
            <a:solidFill>
              <a:schemeClr val="tx1">
                <a:lumMod val="50000"/>
                <a:lumOff val="50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pic>
        <p:nvPicPr>
          <p:cNvPr id="45" name="Image 44"/>
          <p:cNvPicPr>
            <a:picLocks noChangeAspect="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12606" t="21840" r="14061" b="22528"/>
          <a:stretch/>
        </p:blipFill>
        <p:spPr>
          <a:xfrm>
            <a:off x="4775215" y="710153"/>
            <a:ext cx="2561395" cy="1943127"/>
          </a:xfrm>
          <a:prstGeom prst="rect">
            <a:avLst/>
          </a:prstGeom>
        </p:spPr>
      </p:pic>
      <p:sp>
        <p:nvSpPr>
          <p:cNvPr id="47" name="ZoneTexte 46"/>
          <p:cNvSpPr txBox="1"/>
          <p:nvPr/>
        </p:nvSpPr>
        <p:spPr>
          <a:xfrm>
            <a:off x="4525039" y="2567599"/>
            <a:ext cx="3374696" cy="461665"/>
          </a:xfrm>
          <a:prstGeom prst="rect">
            <a:avLst/>
          </a:prstGeom>
          <a:noFill/>
        </p:spPr>
        <p:txBody>
          <a:bodyPr wrap="square" rtlCol="0">
            <a:spAutoFit/>
          </a:bodyPr>
          <a:lstStyle/>
          <a:p>
            <a:pPr algn="ctr"/>
            <a:r>
              <a:rPr lang="fr-FR" sz="2400" b="1">
                <a:solidFill>
                  <a:prstClr val="black"/>
                </a:solidFill>
              </a:rPr>
              <a:t>CHEF D’ETABLISSEMENT</a:t>
            </a:r>
          </a:p>
        </p:txBody>
      </p:sp>
      <p:sp>
        <p:nvSpPr>
          <p:cNvPr id="43" name="Arc 42"/>
          <p:cNvSpPr/>
          <p:nvPr/>
        </p:nvSpPr>
        <p:spPr>
          <a:xfrm rot="10494704">
            <a:off x="6251572" y="813566"/>
            <a:ext cx="4608392" cy="1660471"/>
          </a:xfrm>
          <a:prstGeom prst="arc">
            <a:avLst>
              <a:gd name="adj1" fmla="val 14855366"/>
              <a:gd name="adj2" fmla="val 65125"/>
            </a:avLst>
          </a:prstGeom>
          <a:ln w="76200">
            <a:solidFill>
              <a:schemeClr val="tx1">
                <a:lumMod val="50000"/>
                <a:lumOff val="50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50" name="Arc 49"/>
          <p:cNvSpPr/>
          <p:nvPr/>
        </p:nvSpPr>
        <p:spPr>
          <a:xfrm rot="8240373">
            <a:off x="7307745" y="2080263"/>
            <a:ext cx="2210441" cy="1660471"/>
          </a:xfrm>
          <a:prstGeom prst="arc">
            <a:avLst>
              <a:gd name="adj1" fmla="val 14855366"/>
              <a:gd name="adj2" fmla="val 1"/>
            </a:avLst>
          </a:prstGeom>
          <a:ln w="76200">
            <a:solidFill>
              <a:schemeClr val="tx1">
                <a:lumMod val="50000"/>
                <a:lumOff val="50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51" name="Arc 50"/>
          <p:cNvSpPr/>
          <p:nvPr/>
        </p:nvSpPr>
        <p:spPr>
          <a:xfrm rot="7489272">
            <a:off x="1796003" y="2693744"/>
            <a:ext cx="5624276" cy="513587"/>
          </a:xfrm>
          <a:prstGeom prst="arc">
            <a:avLst>
              <a:gd name="adj1" fmla="val 14855366"/>
              <a:gd name="adj2" fmla="val 1"/>
            </a:avLst>
          </a:prstGeom>
          <a:ln w="76200">
            <a:solidFill>
              <a:schemeClr val="tx1">
                <a:lumMod val="50000"/>
                <a:lumOff val="50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52" name="Arc 51"/>
          <p:cNvSpPr/>
          <p:nvPr/>
        </p:nvSpPr>
        <p:spPr>
          <a:xfrm rot="10800000">
            <a:off x="3091291" y="2295246"/>
            <a:ext cx="3083543" cy="1660471"/>
          </a:xfrm>
          <a:prstGeom prst="arc">
            <a:avLst>
              <a:gd name="adj1" fmla="val 14855366"/>
              <a:gd name="adj2" fmla="val 1"/>
            </a:avLst>
          </a:prstGeom>
          <a:ln w="76200">
            <a:solidFill>
              <a:schemeClr val="tx1">
                <a:lumMod val="50000"/>
                <a:lumOff val="50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53" name="Arc 52"/>
          <p:cNvSpPr/>
          <p:nvPr/>
        </p:nvSpPr>
        <p:spPr>
          <a:xfrm rot="9237844">
            <a:off x="7327782" y="3365411"/>
            <a:ext cx="2873841" cy="2611557"/>
          </a:xfrm>
          <a:prstGeom prst="arc">
            <a:avLst>
              <a:gd name="adj1" fmla="val 14855366"/>
              <a:gd name="adj2" fmla="val 1"/>
            </a:avLst>
          </a:prstGeom>
          <a:ln w="76200">
            <a:solidFill>
              <a:schemeClr val="tx1">
                <a:lumMod val="50000"/>
                <a:lumOff val="50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54" name="Arc 53"/>
          <p:cNvSpPr/>
          <p:nvPr/>
        </p:nvSpPr>
        <p:spPr>
          <a:xfrm>
            <a:off x="710089" y="668845"/>
            <a:ext cx="10480475" cy="1378851"/>
          </a:xfrm>
          <a:prstGeom prst="arc">
            <a:avLst>
              <a:gd name="adj1" fmla="val 10511911"/>
              <a:gd name="adj2" fmla="val 224935"/>
            </a:avLst>
          </a:prstGeom>
          <a:ln w="76200">
            <a:solidFill>
              <a:schemeClr val="tx1">
                <a:lumMod val="50000"/>
                <a:lumOff val="50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55" name="Arc 54"/>
          <p:cNvSpPr/>
          <p:nvPr/>
        </p:nvSpPr>
        <p:spPr>
          <a:xfrm rot="8271336">
            <a:off x="3320697" y="4156579"/>
            <a:ext cx="2459759" cy="1660471"/>
          </a:xfrm>
          <a:prstGeom prst="arc">
            <a:avLst>
              <a:gd name="adj1" fmla="val 14855366"/>
              <a:gd name="adj2" fmla="val 1"/>
            </a:avLst>
          </a:prstGeom>
          <a:ln w="76200">
            <a:solidFill>
              <a:schemeClr val="tx1">
                <a:lumMod val="50000"/>
                <a:lumOff val="50000"/>
              </a:schemeClr>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29" name="ZoneTexte 28"/>
          <p:cNvSpPr txBox="1"/>
          <p:nvPr/>
        </p:nvSpPr>
        <p:spPr>
          <a:xfrm>
            <a:off x="4700279" y="6438445"/>
            <a:ext cx="2877497" cy="369332"/>
          </a:xfrm>
          <a:prstGeom prst="rect">
            <a:avLst/>
          </a:prstGeom>
          <a:noFill/>
        </p:spPr>
        <p:txBody>
          <a:bodyPr wrap="square" rtlCol="0">
            <a:spAutoFit/>
          </a:bodyPr>
          <a:lstStyle/>
          <a:p>
            <a:pPr algn="ctr"/>
            <a:r>
              <a:rPr lang="fr-FR" i="1" err="1">
                <a:solidFill>
                  <a:prstClr val="black"/>
                </a:solidFill>
              </a:rPr>
              <a:t>Designed</a:t>
            </a:r>
            <a:r>
              <a:rPr lang="fr-FR" i="1">
                <a:solidFill>
                  <a:prstClr val="black"/>
                </a:solidFill>
              </a:rPr>
              <a:t> by </a:t>
            </a:r>
            <a:r>
              <a:rPr lang="fr-FR" i="1" err="1">
                <a:solidFill>
                  <a:prstClr val="black"/>
                </a:solidFill>
                <a:hlinkClick r:id="rId9"/>
              </a:rPr>
              <a:t>freepick.com</a:t>
            </a:r>
            <a:endParaRPr lang="fr-FR" i="1">
              <a:solidFill>
                <a:prstClr val="black"/>
              </a:solidFill>
            </a:endParaRPr>
          </a:p>
        </p:txBody>
      </p:sp>
      <p:sp>
        <p:nvSpPr>
          <p:cNvPr id="41" name="Rectangle 40"/>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dirty="0">
                <a:solidFill>
                  <a:prstClr val="white"/>
                </a:solidFill>
              </a:rPr>
              <a:t>2D</a:t>
            </a:r>
          </a:p>
        </p:txBody>
      </p:sp>
      <p:sp>
        <p:nvSpPr>
          <p:cNvPr id="2" name="Rectangle 1"/>
          <p:cNvSpPr/>
          <p:nvPr/>
        </p:nvSpPr>
        <p:spPr>
          <a:xfrm>
            <a:off x="0" y="35289"/>
            <a:ext cx="12192000" cy="1077218"/>
          </a:xfrm>
          <a:prstGeom prst="rect">
            <a:avLst/>
          </a:prstGeom>
        </p:spPr>
        <p:txBody>
          <a:bodyPr wrap="square">
            <a:spAutoFit/>
          </a:bodyPr>
          <a:lstStyle/>
          <a:p>
            <a:pPr algn="ctr"/>
            <a:r>
              <a:rPr lang="fr-FR" sz="4000" dirty="0">
                <a:solidFill>
                  <a:prstClr val="black"/>
                </a:solidFill>
                <a:latin typeface="Calibri Light"/>
              </a:rPr>
              <a:t>Le réseau du Numérique dans mon </a:t>
            </a:r>
            <a:r>
              <a:rPr lang="fr-FR" sz="4000" dirty="0" smtClean="0">
                <a:solidFill>
                  <a:prstClr val="black"/>
                </a:solidFill>
                <a:latin typeface="Calibri Light"/>
              </a:rPr>
              <a:t>Établissement</a:t>
            </a:r>
          </a:p>
          <a:p>
            <a:pPr algn="ctr"/>
            <a:r>
              <a:rPr lang="fr-FR" sz="2400" dirty="0" smtClean="0"/>
              <a:t>Le personnel en charge du numérique</a:t>
            </a:r>
            <a:endParaRPr lang="fr-FR" sz="2400" dirty="0">
              <a:solidFill>
                <a:prstClr val="black"/>
              </a:solidFill>
            </a:endParaRPr>
          </a:p>
        </p:txBody>
      </p:sp>
    </p:spTree>
    <p:extLst>
      <p:ext uri="{BB962C8B-B14F-4D97-AF65-F5344CB8AC3E}">
        <p14:creationId xmlns:p14="http://schemas.microsoft.com/office/powerpoint/2010/main" val="8589661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extLst/>
          </p:nvPr>
        </p:nvSpPr>
        <p:spPr>
          <a:xfrm>
            <a:off x="0" y="94759"/>
            <a:ext cx="12192000" cy="646331"/>
          </a:xfrm>
        </p:spPr>
        <p:txBody>
          <a:bodyPr wrap="square">
            <a:spAutoFit/>
          </a:bodyPr>
          <a:lstStyle/>
          <a:p>
            <a:pPr algn="ctr" defTabSz="914400"/>
            <a:r>
              <a:rPr lang="fr-FR" sz="4000" dirty="0">
                <a:ea typeface="+mn-ea"/>
                <a:cs typeface="+mn-cs"/>
                <a:hlinkClick r:id="rId3"/>
              </a:rPr>
              <a:t>L</a:t>
            </a:r>
            <a:r>
              <a:rPr lang="fr-FR" sz="4000" dirty="0" smtClean="0">
                <a:ea typeface="+mn-ea"/>
                <a:cs typeface="+mn-cs"/>
                <a:hlinkClick r:id="rId3"/>
              </a:rPr>
              <a:t>a </a:t>
            </a:r>
            <a:r>
              <a:rPr lang="fr-FR" sz="4000" dirty="0">
                <a:ea typeface="+mn-ea"/>
                <a:cs typeface="+mn-cs"/>
                <a:hlinkClick r:id="rId3"/>
              </a:rPr>
              <a:t>commission </a:t>
            </a:r>
            <a:r>
              <a:rPr lang="fr-FR" sz="4000" dirty="0" smtClean="0">
                <a:ea typeface="+mn-ea"/>
                <a:cs typeface="+mn-cs"/>
                <a:hlinkClick r:id="rId3"/>
              </a:rPr>
              <a:t>numérique, c’est quoi ? (Dans les EPLE)</a:t>
            </a:r>
            <a:endParaRPr lang="fr-FR" sz="4000" dirty="0">
              <a:ea typeface="+mn-ea"/>
              <a:cs typeface="+mn-cs"/>
            </a:endParaRPr>
          </a:p>
        </p:txBody>
      </p:sp>
      <p:grpSp>
        <p:nvGrpSpPr>
          <p:cNvPr id="7" name="Grouper 27"/>
          <p:cNvGrpSpPr/>
          <p:nvPr/>
        </p:nvGrpSpPr>
        <p:grpSpPr>
          <a:xfrm>
            <a:off x="8492647" y="3649789"/>
            <a:ext cx="2592205" cy="2417604"/>
            <a:chOff x="3884163" y="2461285"/>
            <a:chExt cx="3255540" cy="3273466"/>
          </a:xfrm>
        </p:grpSpPr>
        <p:pic>
          <p:nvPicPr>
            <p:cNvPr id="5" name="Image 4"/>
            <p:cNvPicPr>
              <a:picLocks noChangeAspect="1"/>
            </p:cNvPicPr>
            <p:nvPr/>
          </p:nvPicPr>
          <p:blipFill rotWithShape="1">
            <a:blip r:embed="rId4">
              <a:extLst>
                <a:ext uri="{28A0092B-C50C-407E-A947-70E740481C1C}">
                  <a14:useLocalDpi xmlns:a14="http://schemas.microsoft.com/office/drawing/2010/main" val="0"/>
                </a:ext>
              </a:extLst>
            </a:blip>
            <a:srcRect b="4014"/>
            <a:stretch/>
          </p:blipFill>
          <p:spPr>
            <a:xfrm>
              <a:off x="4115117" y="2461285"/>
              <a:ext cx="2957554" cy="2838848"/>
            </a:xfrm>
            <a:prstGeom prst="rect">
              <a:avLst/>
            </a:prstGeom>
          </p:spPr>
        </p:pic>
        <p:sp>
          <p:nvSpPr>
            <p:cNvPr id="6" name="ZoneTexte 5"/>
            <p:cNvSpPr txBox="1"/>
            <p:nvPr/>
          </p:nvSpPr>
          <p:spPr>
            <a:xfrm>
              <a:off x="3884163" y="5149976"/>
              <a:ext cx="3255540" cy="584775"/>
            </a:xfrm>
            <a:prstGeom prst="rect">
              <a:avLst/>
            </a:prstGeom>
            <a:noFill/>
          </p:spPr>
          <p:txBody>
            <a:bodyPr wrap="square" rtlCol="0">
              <a:spAutoFit/>
            </a:bodyPr>
            <a:lstStyle/>
            <a:p>
              <a:pPr algn="ctr"/>
              <a:r>
                <a:rPr lang="fr-FR" sz="3200" b="1">
                  <a:solidFill>
                    <a:prstClr val="black"/>
                  </a:solidFill>
                </a:rPr>
                <a:t>ENSEIGNANT</a:t>
              </a:r>
            </a:p>
          </p:txBody>
        </p:sp>
      </p:grpSp>
      <p:pic>
        <p:nvPicPr>
          <p:cNvPr id="9" name="Image 8"/>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2606" t="21840" r="14061" b="22528"/>
          <a:stretch/>
        </p:blipFill>
        <p:spPr>
          <a:xfrm>
            <a:off x="4781550" y="2643067"/>
            <a:ext cx="2561395" cy="1943127"/>
          </a:xfrm>
          <a:prstGeom prst="rect">
            <a:avLst/>
          </a:prstGeom>
        </p:spPr>
      </p:pic>
      <p:grpSp>
        <p:nvGrpSpPr>
          <p:cNvPr id="13" name="Grouper 26"/>
          <p:cNvGrpSpPr/>
          <p:nvPr/>
        </p:nvGrpSpPr>
        <p:grpSpPr>
          <a:xfrm>
            <a:off x="8649142" y="1460945"/>
            <a:ext cx="2008431" cy="1856032"/>
            <a:chOff x="4801337" y="604774"/>
            <a:chExt cx="2096900" cy="2031602"/>
          </a:xfrm>
        </p:grpSpPr>
        <p:pic>
          <p:nvPicPr>
            <p:cNvPr id="11" name="Image 10"/>
            <p:cNvPicPr>
              <a:picLocks noChangeAspect="1"/>
            </p:cNvPicPr>
            <p:nvPr/>
          </p:nvPicPr>
          <p:blipFill rotWithShape="1">
            <a:blip r:embed="rId6">
              <a:clrChange>
                <a:clrFrom>
                  <a:srgbClr val="3198A7"/>
                </a:clrFrom>
                <a:clrTo>
                  <a:srgbClr val="3198A7">
                    <a:alpha val="0"/>
                  </a:srgbClr>
                </a:clrTo>
              </a:clrChange>
              <a:extLst>
                <a:ext uri="{28A0092B-C50C-407E-A947-70E740481C1C}">
                  <a14:useLocalDpi xmlns:a14="http://schemas.microsoft.com/office/drawing/2010/main" val="0"/>
                </a:ext>
              </a:extLst>
            </a:blip>
            <a:srcRect l="2490" t="17241" r="3027" b="12503"/>
            <a:stretch/>
          </p:blipFill>
          <p:spPr>
            <a:xfrm>
              <a:off x="4801337" y="604774"/>
              <a:ext cx="1900850" cy="1413440"/>
            </a:xfrm>
            <a:prstGeom prst="rect">
              <a:avLst/>
            </a:prstGeom>
          </p:spPr>
        </p:pic>
        <p:sp>
          <p:nvSpPr>
            <p:cNvPr id="12" name="ZoneTexte 11"/>
            <p:cNvSpPr txBox="1"/>
            <p:nvPr/>
          </p:nvSpPr>
          <p:spPr>
            <a:xfrm>
              <a:off x="4801337" y="1898717"/>
              <a:ext cx="2096900" cy="737659"/>
            </a:xfrm>
            <a:prstGeom prst="rect">
              <a:avLst/>
            </a:prstGeom>
            <a:noFill/>
          </p:spPr>
          <p:txBody>
            <a:bodyPr wrap="square" rtlCol="0">
              <a:spAutoFit/>
            </a:bodyPr>
            <a:lstStyle/>
            <a:p>
              <a:pPr algn="ctr"/>
              <a:r>
                <a:rPr lang="fr-FR" sz="4800" b="1" dirty="0">
                  <a:solidFill>
                    <a:prstClr val="black"/>
                  </a:solidFill>
                </a:rPr>
                <a:t>RRUPN</a:t>
              </a:r>
            </a:p>
          </p:txBody>
        </p:sp>
      </p:grpSp>
      <p:sp>
        <p:nvSpPr>
          <p:cNvPr id="15" name="ZoneTexte 14"/>
          <p:cNvSpPr txBox="1"/>
          <p:nvPr/>
        </p:nvSpPr>
        <p:spPr>
          <a:xfrm>
            <a:off x="4457700" y="4450301"/>
            <a:ext cx="3374696" cy="461665"/>
          </a:xfrm>
          <a:prstGeom prst="rect">
            <a:avLst/>
          </a:prstGeom>
          <a:noFill/>
        </p:spPr>
        <p:txBody>
          <a:bodyPr wrap="square" rtlCol="0">
            <a:spAutoFit/>
          </a:bodyPr>
          <a:lstStyle/>
          <a:p>
            <a:pPr algn="ctr"/>
            <a:r>
              <a:rPr lang="fr-FR" sz="2400" b="1">
                <a:solidFill>
                  <a:prstClr val="black"/>
                </a:solidFill>
              </a:rPr>
              <a:t>CHEF D’ETABLISSEMENT</a:t>
            </a:r>
          </a:p>
        </p:txBody>
      </p:sp>
      <p:pic>
        <p:nvPicPr>
          <p:cNvPr id="16" name="Image 16" descr="85891.jpg"/>
          <p:cNvPicPr>
            <a:picLocks noChangeAspect="1"/>
          </p:cNvPicPr>
          <p:nvPr/>
        </p:nvPicPr>
        <p:blipFill>
          <a:blip r:embed="rId7"/>
          <a:stretch>
            <a:fillRect/>
          </a:stretch>
        </p:blipFill>
        <p:spPr>
          <a:xfrm>
            <a:off x="1639572" y="3904786"/>
            <a:ext cx="1835781" cy="1835781"/>
          </a:xfrm>
          <a:prstGeom prst="rect">
            <a:avLst/>
          </a:prstGeom>
        </p:spPr>
      </p:pic>
      <p:sp>
        <p:nvSpPr>
          <p:cNvPr id="19" name="ZoneTexte 18"/>
          <p:cNvSpPr txBox="1"/>
          <p:nvPr>
            <p:extLst/>
          </p:nvPr>
        </p:nvSpPr>
        <p:spPr>
          <a:xfrm>
            <a:off x="863195" y="5496000"/>
            <a:ext cx="3374696" cy="830997"/>
          </a:xfrm>
          <a:prstGeom prst="rect">
            <a:avLst/>
          </a:prstGeom>
          <a:noFill/>
        </p:spPr>
        <p:txBody>
          <a:bodyPr wrap="square" rtlCol="0" anchor="t">
            <a:spAutoFit/>
          </a:bodyPr>
          <a:lstStyle/>
          <a:p>
            <a:pPr algn="ctr"/>
            <a:r>
              <a:rPr lang="fr-FR" sz="2400" b="1">
                <a:solidFill>
                  <a:prstClr val="black"/>
                </a:solidFill>
              </a:rPr>
              <a:t>PARENTS D'ELEVES, ELEVES</a:t>
            </a:r>
          </a:p>
        </p:txBody>
      </p:sp>
      <p:pic>
        <p:nvPicPr>
          <p:cNvPr id="20" name="Image 20" descr="homme-d-39-affaires-montrant-calculatrice_318-47887.jpg"/>
          <p:cNvPicPr>
            <a:picLocks noChangeAspect="1"/>
          </p:cNvPicPr>
          <p:nvPr/>
        </p:nvPicPr>
        <p:blipFill>
          <a:blip r:embed="rId8"/>
          <a:stretch>
            <a:fillRect/>
          </a:stretch>
        </p:blipFill>
        <p:spPr>
          <a:xfrm>
            <a:off x="1721179" y="1412226"/>
            <a:ext cx="2114987" cy="2114987"/>
          </a:xfrm>
          <a:prstGeom prst="rect">
            <a:avLst/>
          </a:prstGeom>
        </p:spPr>
      </p:pic>
      <p:sp>
        <p:nvSpPr>
          <p:cNvPr id="23" name="ZoneTexte 22"/>
          <p:cNvSpPr txBox="1"/>
          <p:nvPr>
            <p:extLst/>
          </p:nvPr>
        </p:nvSpPr>
        <p:spPr>
          <a:xfrm>
            <a:off x="931040" y="3443121"/>
            <a:ext cx="3374696" cy="461665"/>
          </a:xfrm>
          <a:prstGeom prst="rect">
            <a:avLst/>
          </a:prstGeom>
          <a:noFill/>
        </p:spPr>
        <p:txBody>
          <a:bodyPr wrap="square" rtlCol="0" anchor="t">
            <a:spAutoFit/>
          </a:bodyPr>
          <a:lstStyle/>
          <a:p>
            <a:pPr algn="ctr"/>
            <a:r>
              <a:rPr lang="fr-FR" sz="2400" b="1">
                <a:solidFill>
                  <a:prstClr val="black"/>
                </a:solidFill>
              </a:rPr>
              <a:t>GESTIONNAIRE</a:t>
            </a:r>
          </a:p>
        </p:txBody>
      </p:sp>
      <p:sp>
        <p:nvSpPr>
          <p:cNvPr id="25" name="ZoneTexte 24"/>
          <p:cNvSpPr txBox="1"/>
          <p:nvPr/>
        </p:nvSpPr>
        <p:spPr>
          <a:xfrm>
            <a:off x="4669766" y="6067393"/>
            <a:ext cx="2877497" cy="369332"/>
          </a:xfrm>
          <a:prstGeom prst="rect">
            <a:avLst/>
          </a:prstGeom>
          <a:noFill/>
        </p:spPr>
        <p:txBody>
          <a:bodyPr wrap="square" rtlCol="0">
            <a:spAutoFit/>
          </a:bodyPr>
          <a:lstStyle/>
          <a:p>
            <a:pPr algn="ctr"/>
            <a:r>
              <a:rPr lang="fr-FR" i="1" err="1">
                <a:solidFill>
                  <a:prstClr val="black"/>
                </a:solidFill>
              </a:rPr>
              <a:t>Designed</a:t>
            </a:r>
            <a:r>
              <a:rPr lang="fr-FR" i="1">
                <a:solidFill>
                  <a:prstClr val="black"/>
                </a:solidFill>
              </a:rPr>
              <a:t> by </a:t>
            </a:r>
            <a:r>
              <a:rPr lang="fr-FR" i="1">
                <a:solidFill>
                  <a:prstClr val="black"/>
                </a:solidFill>
                <a:hlinkClick r:id="rId9"/>
              </a:rPr>
              <a:t>freepick.com</a:t>
            </a:r>
            <a:endParaRPr lang="fr-FR" i="1">
              <a:solidFill>
                <a:prstClr val="black"/>
              </a:solidFill>
            </a:endParaRPr>
          </a:p>
        </p:txBody>
      </p:sp>
      <p:sp>
        <p:nvSpPr>
          <p:cNvPr id="18" name="Rectangle 17"/>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dirty="0">
                <a:solidFill>
                  <a:prstClr val="white"/>
                </a:solidFill>
              </a:rPr>
              <a:t>2D</a:t>
            </a:r>
          </a:p>
        </p:txBody>
      </p:sp>
    </p:spTree>
    <p:extLst>
      <p:ext uri="{BB962C8B-B14F-4D97-AF65-F5344CB8AC3E}">
        <p14:creationId xmlns:p14="http://schemas.microsoft.com/office/powerpoint/2010/main" val="7866054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p:cNvSpPr txBox="1">
            <a:spLocks/>
          </p:cNvSpPr>
          <p:nvPr/>
        </p:nvSpPr>
        <p:spPr>
          <a:xfrm>
            <a:off x="0" y="5858933"/>
            <a:ext cx="11381508" cy="355599"/>
          </a:xfrm>
          <a:prstGeom prst="rect">
            <a:avLst/>
          </a:prstGeom>
          <a:solidFill>
            <a:srgbClr val="37A7E9"/>
          </a:solidFill>
        </p:spPr>
        <p:txBody>
          <a:bodyPr/>
          <a:lstStyle>
            <a:lvl1pPr marL="228594" indent="-228594" algn="l" defTabSz="914377"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a:buChar char="•"/>
              <a:defRPr sz="2400" b="0" i="0" u="none"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fr-FR" sz="2000" dirty="0" smtClean="0"/>
              <a:t>Délégation au Numérique  pour l’Education – Académie de Martinique</a:t>
            </a:r>
            <a:endParaRPr lang="fr-FR" sz="2000" dirty="0"/>
          </a:p>
        </p:txBody>
      </p:sp>
      <p:sp>
        <p:nvSpPr>
          <p:cNvPr id="3" name="Rectangle 2"/>
          <p:cNvSpPr/>
          <p:nvPr/>
        </p:nvSpPr>
        <p:spPr>
          <a:xfrm>
            <a:off x="11226801" y="0"/>
            <a:ext cx="442740" cy="6858000"/>
          </a:xfrm>
          <a:prstGeom prst="rect">
            <a:avLst/>
          </a:prstGeom>
          <a:solidFill>
            <a:srgbClr val="FA2966"/>
          </a:solidFill>
          <a:ln>
            <a:solidFill>
              <a:srgbClr val="FA2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11669541" y="0"/>
            <a:ext cx="20072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68977" y="1131210"/>
            <a:ext cx="11159063" cy="2123658"/>
          </a:xfrm>
          <a:prstGeom prst="rect">
            <a:avLst/>
          </a:prstGeom>
          <a:noFill/>
        </p:spPr>
        <p:txBody>
          <a:bodyPr wrap="square" rtlCol="0">
            <a:spAutoFit/>
          </a:bodyPr>
          <a:lstStyle/>
          <a:p>
            <a:pPr algn="ctr"/>
            <a:r>
              <a:rPr lang="fr-FR" sz="6600" b="1" dirty="0" smtClean="0">
                <a:solidFill>
                  <a:schemeClr val="accent5">
                    <a:lumMod val="75000"/>
                  </a:schemeClr>
                </a:solidFill>
              </a:rPr>
              <a:t>DANS MON ÉTABLISSSMENT</a:t>
            </a:r>
          </a:p>
          <a:p>
            <a:pPr algn="ctr"/>
            <a:r>
              <a:rPr lang="fr-FR" sz="6600" b="1" dirty="0" smtClean="0">
                <a:solidFill>
                  <a:schemeClr val="accent5">
                    <a:lumMod val="75000"/>
                  </a:schemeClr>
                </a:solidFill>
              </a:rPr>
              <a:t>Ressources internes</a:t>
            </a:r>
            <a:endParaRPr lang="fr-FR" sz="6600" b="1" dirty="0">
              <a:solidFill>
                <a:schemeClr val="accent5">
                  <a:lumMod val="75000"/>
                </a:schemeClr>
              </a:solidFill>
            </a:endParaRPr>
          </a:p>
        </p:txBody>
      </p:sp>
      <p:sp>
        <p:nvSpPr>
          <p:cNvPr id="6" name="ZoneTexte 5"/>
          <p:cNvSpPr txBox="1"/>
          <p:nvPr/>
        </p:nvSpPr>
        <p:spPr>
          <a:xfrm>
            <a:off x="1394038" y="3725903"/>
            <a:ext cx="3376886" cy="830997"/>
          </a:xfrm>
          <a:prstGeom prst="rect">
            <a:avLst/>
          </a:prstGeom>
          <a:noFill/>
        </p:spPr>
        <p:txBody>
          <a:bodyPr wrap="none" rtlCol="0">
            <a:spAutoFit/>
          </a:bodyPr>
          <a:lstStyle/>
          <a:p>
            <a:pPr marL="342900" indent="-342900">
              <a:buFontTx/>
              <a:buChar char="-"/>
            </a:pPr>
            <a:r>
              <a:rPr lang="fr-FR" sz="2400" smtClean="0"/>
              <a:t>Ressources </a:t>
            </a:r>
            <a:r>
              <a:rPr lang="fr-FR" sz="2400" dirty="0" smtClean="0"/>
              <a:t>logicielles</a:t>
            </a:r>
          </a:p>
          <a:p>
            <a:pPr marL="342900" indent="-342900">
              <a:buFontTx/>
              <a:buChar char="-"/>
            </a:pPr>
            <a:r>
              <a:rPr lang="fr-FR" sz="2400" dirty="0" smtClean="0"/>
              <a:t>Ressources matérielles</a:t>
            </a:r>
            <a:endParaRPr lang="fr-FR" sz="2400" dirty="0"/>
          </a:p>
        </p:txBody>
      </p:sp>
      <p:sp>
        <p:nvSpPr>
          <p:cNvPr id="7" name="Rectangle 6"/>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smtClean="0">
                <a:ln>
                  <a:noFill/>
                </a:ln>
                <a:solidFill>
                  <a:prstClr val="white"/>
                </a:solidFill>
                <a:effectLst/>
                <a:uLnTx/>
                <a:uFillTx/>
                <a:latin typeface="Calibri"/>
                <a:ea typeface=""/>
                <a:cs typeface=""/>
              </a:rPr>
              <a:t>1D</a:t>
            </a:r>
          </a:p>
        </p:txBody>
      </p:sp>
      <p:sp>
        <p:nvSpPr>
          <p:cNvPr id="8" name="Rectangle 7"/>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spTree>
    <p:extLst>
      <p:ext uri="{BB962C8B-B14F-4D97-AF65-F5344CB8AC3E}">
        <p14:creationId xmlns:p14="http://schemas.microsoft.com/office/powerpoint/2010/main" val="5503992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tice.ac-martinique.fr/ctice/img/caraca.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8116646" y="3594539"/>
            <a:ext cx="3425777" cy="233143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avec coin diagonal arrondi 13"/>
          <p:cNvSpPr/>
          <p:nvPr/>
        </p:nvSpPr>
        <p:spPr>
          <a:xfrm>
            <a:off x="838200" y="1819391"/>
            <a:ext cx="4689143" cy="3871725"/>
          </a:xfrm>
          <a:prstGeom prst="round2Diag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sz="2400" dirty="0"/>
          </a:p>
          <a:p>
            <a:pPr algn="ctr"/>
            <a:r>
              <a:rPr lang="fr-FR" sz="2400" dirty="0"/>
              <a:t>Les ENT sont des Espaces Numériques de Travail. </a:t>
            </a:r>
          </a:p>
          <a:p>
            <a:pPr algn="ctr"/>
            <a:r>
              <a:rPr lang="fr-FR" sz="2400" dirty="0"/>
              <a:t>Vous y trouverez les informations de votre établissement, la gestion de vos classes, des ressources et la possibilité de travailler </a:t>
            </a:r>
            <a:r>
              <a:rPr lang="fr-FR" sz="2400" dirty="0" err="1"/>
              <a:t>collaborativement</a:t>
            </a:r>
            <a:r>
              <a:rPr lang="fr-FR" sz="2400" dirty="0"/>
              <a:t>. </a:t>
            </a:r>
          </a:p>
          <a:p>
            <a:pPr algn="ctr"/>
            <a:endParaRPr lang="fr-FR" sz="2400" dirty="0"/>
          </a:p>
        </p:txBody>
      </p:sp>
      <p:pic>
        <p:nvPicPr>
          <p:cNvPr id="11" name="Image 10"/>
          <p:cNvPicPr>
            <a:picLocks noChangeAspect="1"/>
          </p:cNvPicPr>
          <p:nvPr/>
        </p:nvPicPr>
        <p:blipFill>
          <a:blip r:embed="rId4" cstate="print">
            <a:clrChange>
              <a:clrFrom>
                <a:srgbClr val="F9F8F4"/>
              </a:clrFrom>
              <a:clrTo>
                <a:srgbClr val="F9F8F4">
                  <a:alpha val="0"/>
                </a:srgbClr>
              </a:clrTo>
            </a:clrChange>
            <a:extLst>
              <a:ext uri="{28A0092B-C50C-407E-A947-70E740481C1C}">
                <a14:useLocalDpi xmlns:a14="http://schemas.microsoft.com/office/drawing/2010/main" val="0"/>
              </a:ext>
            </a:extLst>
          </a:blip>
          <a:stretch>
            <a:fillRect/>
          </a:stretch>
        </p:blipFill>
        <p:spPr>
          <a:xfrm>
            <a:off x="10156439" y="6078146"/>
            <a:ext cx="1748588" cy="674893"/>
          </a:xfrm>
          <a:prstGeom prst="rect">
            <a:avLst/>
          </a:prstGeom>
        </p:spPr>
      </p:pic>
      <p:sp>
        <p:nvSpPr>
          <p:cNvPr id="8" name="Titre 1"/>
          <p:cNvSpPr>
            <a:spLocks noGrp="1"/>
          </p:cNvSpPr>
          <p:nvPr>
            <p:ph type="title"/>
          </p:nvPr>
        </p:nvSpPr>
        <p:spPr>
          <a:xfrm>
            <a:off x="0" y="41276"/>
            <a:ext cx="12192000" cy="1325563"/>
          </a:xfrm>
        </p:spPr>
        <p:txBody>
          <a:bodyPr>
            <a:normAutofit fontScale="90000"/>
          </a:bodyPr>
          <a:lstStyle/>
          <a:p>
            <a:pPr algn="ctr"/>
            <a:r>
              <a:rPr lang="fr-FR" sz="5400"/>
              <a:t>Ressources internes</a:t>
            </a:r>
            <a:br>
              <a:rPr lang="fr-FR" sz="5400"/>
            </a:br>
            <a:r>
              <a:rPr lang="fr-FR" sz="3600"/>
              <a:t>Espace Numérique de Travail (ENT)</a:t>
            </a:r>
            <a:endParaRPr lang="fr-FR"/>
          </a:p>
        </p:txBody>
      </p:sp>
      <p:pic>
        <p:nvPicPr>
          <p:cNvPr id="4" name="Imag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9567" y="1517521"/>
            <a:ext cx="2737104" cy="1926336"/>
          </a:xfrm>
          <a:prstGeom prst="rect">
            <a:avLst/>
          </a:prstGeom>
        </p:spPr>
      </p:pic>
      <p:sp>
        <p:nvSpPr>
          <p:cNvPr id="7" name="Rectangle 6"/>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smtClean="0">
                <a:ln>
                  <a:noFill/>
                </a:ln>
                <a:solidFill>
                  <a:prstClr val="white"/>
                </a:solidFill>
                <a:effectLst/>
                <a:uLnTx/>
                <a:uFillTx/>
                <a:latin typeface="Calibri"/>
                <a:ea typeface=""/>
                <a:cs typeface=""/>
              </a:rPr>
              <a:t>1D</a:t>
            </a:r>
          </a:p>
        </p:txBody>
      </p:sp>
      <p:sp>
        <p:nvSpPr>
          <p:cNvPr id="10" name="Rectangle 9"/>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sp>
        <p:nvSpPr>
          <p:cNvPr id="2" name="ZoneTexte 1"/>
          <p:cNvSpPr txBox="1"/>
          <p:nvPr/>
        </p:nvSpPr>
        <p:spPr>
          <a:xfrm>
            <a:off x="833942" y="5959002"/>
            <a:ext cx="6481258" cy="276999"/>
          </a:xfrm>
          <a:prstGeom prst="rect">
            <a:avLst/>
          </a:prstGeom>
          <a:noFill/>
          <a:ln>
            <a:noFill/>
          </a:ln>
        </p:spPr>
        <p:txBody>
          <a:bodyPr wrap="square" rtlCol="0">
            <a:spAutoFit/>
          </a:bodyPr>
          <a:lstStyle/>
          <a:p>
            <a:r>
              <a:rPr lang="fr-FR" sz="1200" dirty="0" smtClean="0"/>
              <a:t>ENT du LPO La Jetée   «  </a:t>
            </a:r>
            <a:r>
              <a:rPr lang="fr-FR" sz="1200" dirty="0" smtClean="0">
                <a:hlinkClick r:id="rId6"/>
              </a:rPr>
              <a:t>https</a:t>
            </a:r>
            <a:r>
              <a:rPr lang="fr-FR" sz="1200" dirty="0">
                <a:hlinkClick r:id="rId6"/>
              </a:rPr>
              <a:t>://</a:t>
            </a:r>
            <a:r>
              <a:rPr lang="fr-FR" sz="1200" dirty="0" smtClean="0">
                <a:hlinkClick r:id="rId6"/>
              </a:rPr>
              <a:t>lyc-lajetee.ac-martinique.fr/envole/portal/mypage.php#tab/6</a:t>
            </a:r>
            <a:r>
              <a:rPr lang="fr-FR" sz="1200" dirty="0" smtClean="0"/>
              <a:t> »</a:t>
            </a:r>
            <a:endParaRPr lang="fr-FR" sz="1200" dirty="0"/>
          </a:p>
        </p:txBody>
      </p:sp>
    </p:spTree>
    <p:extLst>
      <p:ext uri="{BB962C8B-B14F-4D97-AF65-F5344CB8AC3E}">
        <p14:creationId xmlns:p14="http://schemas.microsoft.com/office/powerpoint/2010/main" val="893504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1000"/>
                                        <p:tgtEl>
                                          <p:spTgt spid="1028"/>
                                        </p:tgtEl>
                                      </p:cBhvr>
                                    </p:animEffect>
                                    <p:anim calcmode="lin" valueType="num">
                                      <p:cBhvr>
                                        <p:cTn id="13" dur="1000" fill="hold"/>
                                        <p:tgtEl>
                                          <p:spTgt spid="1028"/>
                                        </p:tgtEl>
                                        <p:attrNameLst>
                                          <p:attrName>ppt_x</p:attrName>
                                        </p:attrNameLst>
                                      </p:cBhvr>
                                      <p:tavLst>
                                        <p:tav tm="0">
                                          <p:val>
                                            <p:strVal val="#ppt_x"/>
                                          </p:val>
                                        </p:tav>
                                        <p:tav tm="100000">
                                          <p:val>
                                            <p:strVal val="#ppt_x"/>
                                          </p:val>
                                        </p:tav>
                                      </p:tavLst>
                                    </p:anim>
                                    <p:anim calcmode="lin" valueType="num">
                                      <p:cBhvr>
                                        <p:cTn id="14"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8583"/>
            <a:ext cx="10515600" cy="1325563"/>
          </a:xfrm>
        </p:spPr>
        <p:txBody>
          <a:bodyPr>
            <a:normAutofit fontScale="90000"/>
          </a:bodyPr>
          <a:lstStyle/>
          <a:p>
            <a:pPr algn="ctr"/>
            <a:r>
              <a:rPr lang="fr-FR" sz="5400"/>
              <a:t>Ressources internes</a:t>
            </a:r>
            <a:br>
              <a:rPr lang="fr-FR" sz="5400"/>
            </a:br>
            <a:r>
              <a:rPr lang="fr-FR" sz="3600"/>
              <a:t>Le matériel disponible</a:t>
            </a:r>
            <a:endParaRPr lang="fr-FR"/>
          </a:p>
        </p:txBody>
      </p:sp>
      <p:pic>
        <p:nvPicPr>
          <p:cNvPr id="4" name="Image 3"/>
          <p:cNvPicPr>
            <a:picLocks noChangeAspect="1"/>
          </p:cNvPicPr>
          <p:nvPr/>
        </p:nvPicPr>
        <p:blipFill>
          <a:blip r:embed="rId3" cstate="print">
            <a:clrChange>
              <a:clrFrom>
                <a:srgbClr val="F9F8F4"/>
              </a:clrFrom>
              <a:clrTo>
                <a:srgbClr val="F9F8F4">
                  <a:alpha val="0"/>
                </a:srgbClr>
              </a:clrTo>
            </a:clrChange>
            <a:extLst>
              <a:ext uri="{28A0092B-C50C-407E-A947-70E740481C1C}">
                <a14:useLocalDpi xmlns:a14="http://schemas.microsoft.com/office/drawing/2010/main" val="0"/>
              </a:ext>
            </a:extLst>
          </a:blip>
          <a:stretch>
            <a:fillRect/>
          </a:stretch>
        </p:blipFill>
        <p:spPr>
          <a:xfrm>
            <a:off x="10156439" y="6078146"/>
            <a:ext cx="1748588" cy="674893"/>
          </a:xfrm>
          <a:prstGeom prst="rect">
            <a:avLst/>
          </a:prstGeom>
        </p:spPr>
      </p:pic>
      <p:sp>
        <p:nvSpPr>
          <p:cNvPr id="6" name="Rectangle 5"/>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smtClean="0">
                <a:ln>
                  <a:noFill/>
                </a:ln>
                <a:solidFill>
                  <a:prstClr val="white"/>
                </a:solidFill>
                <a:effectLst/>
                <a:uLnTx/>
                <a:uFillTx/>
                <a:latin typeface="Calibri"/>
                <a:ea typeface=""/>
                <a:cs typeface=""/>
              </a:rPr>
              <a:t>1D</a:t>
            </a:r>
          </a:p>
        </p:txBody>
      </p:sp>
      <p:sp>
        <p:nvSpPr>
          <p:cNvPr id="7" name="Rectangle 6"/>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pic>
        <p:nvPicPr>
          <p:cNvPr id="1026" name="Picture 2" descr="Image associée"/>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16708" y="1820417"/>
            <a:ext cx="4555793" cy="3025047"/>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5909480" y="1503611"/>
            <a:ext cx="5650174" cy="2585323"/>
          </a:xfrm>
          <a:prstGeom prst="rect">
            <a:avLst/>
          </a:prstGeom>
          <a:noFill/>
        </p:spPr>
        <p:txBody>
          <a:bodyPr wrap="square" rtlCol="0">
            <a:spAutoFit/>
          </a:bodyPr>
          <a:lstStyle/>
          <a:p>
            <a:pPr marL="285750" indent="-285750">
              <a:buFont typeface="Wingdings" panose="05000000000000000000" pitchFamily="2" charset="2"/>
              <a:buChar char="ü"/>
            </a:pPr>
            <a:r>
              <a:rPr lang="fr-FR" dirty="0" smtClean="0"/>
              <a:t>600 terminaux , mobiles ou non, y compris ceux des classes mobiles, sont actuellement disponibles dans l’établissement; dont</a:t>
            </a:r>
          </a:p>
          <a:p>
            <a:pPr marL="285750" indent="-285750">
              <a:buFont typeface="Wingdings" panose="05000000000000000000" pitchFamily="2" charset="2"/>
              <a:buChar char="ü"/>
            </a:pPr>
            <a:r>
              <a:rPr lang="fr-FR" dirty="0" smtClean="0"/>
              <a:t>92 tablettes</a:t>
            </a:r>
          </a:p>
          <a:p>
            <a:pPr marL="285750" indent="-285750">
              <a:buFont typeface="Wingdings" panose="05000000000000000000" pitchFamily="2" charset="2"/>
              <a:buChar char="ü"/>
            </a:pPr>
            <a:r>
              <a:rPr lang="fr-FR" dirty="0" smtClean="0"/>
              <a:t>420 terminaux de moins de 5 ans </a:t>
            </a:r>
          </a:p>
          <a:p>
            <a:pPr marL="285750" indent="-285750">
              <a:buFont typeface="Wingdings" panose="05000000000000000000" pitchFamily="2" charset="2"/>
              <a:buChar char="ü"/>
            </a:pPr>
            <a:r>
              <a:rPr lang="fr-FR" dirty="0" smtClean="0"/>
              <a:t>220 terminaux mobiles ( y compris ceux des classes mobiles)</a:t>
            </a:r>
          </a:p>
          <a:p>
            <a:pPr marL="285750" indent="-285750">
              <a:buFont typeface="Wingdings" panose="05000000000000000000" pitchFamily="2" charset="2"/>
              <a:buChar char="ü"/>
            </a:pPr>
            <a:r>
              <a:rPr lang="fr-FR" dirty="0" smtClean="0"/>
              <a:t>Parmi les terminaux mobiles, 30 sont affectés à titre individuel à des enseignants,</a:t>
            </a:r>
          </a:p>
        </p:txBody>
      </p:sp>
      <p:sp>
        <p:nvSpPr>
          <p:cNvPr id="9" name="ZoneTexte 8"/>
          <p:cNvSpPr txBox="1"/>
          <p:nvPr/>
        </p:nvSpPr>
        <p:spPr>
          <a:xfrm>
            <a:off x="5909480" y="4228399"/>
            <a:ext cx="5650174" cy="1200329"/>
          </a:xfrm>
          <a:prstGeom prst="rect">
            <a:avLst/>
          </a:prstGeom>
          <a:noFill/>
        </p:spPr>
        <p:txBody>
          <a:bodyPr wrap="square" rtlCol="0">
            <a:spAutoFit/>
          </a:bodyPr>
          <a:lstStyle/>
          <a:p>
            <a:pPr marL="285750" indent="-285750">
              <a:buFont typeface="Wingdings" panose="05000000000000000000" pitchFamily="2" charset="2"/>
              <a:buChar char="Ø"/>
            </a:pPr>
            <a:r>
              <a:rPr lang="fr-FR" dirty="0" smtClean="0"/>
              <a:t>12 tableaux numériques interactifs (TBI/TNI/VPI……..)</a:t>
            </a:r>
          </a:p>
          <a:p>
            <a:pPr marL="285750" indent="-285750">
              <a:buFont typeface="Wingdings" panose="05000000000000000000" pitchFamily="2" charset="2"/>
              <a:buChar char="Ø"/>
            </a:pPr>
            <a:r>
              <a:rPr lang="fr-FR" dirty="0" smtClean="0"/>
              <a:t>70 lecteurs MP3 / MP4</a:t>
            </a:r>
          </a:p>
          <a:p>
            <a:pPr marL="285750" indent="-285750">
              <a:buFont typeface="Wingdings" panose="05000000000000000000" pitchFamily="2" charset="2"/>
              <a:buChar char="Ø"/>
            </a:pPr>
            <a:r>
              <a:rPr lang="fr-FR" dirty="0" smtClean="0"/>
              <a:t>Types d’accès à l’internet pour des usages pédagogiques : ADSL et WIFI</a:t>
            </a:r>
            <a:endParaRPr lang="fr-FR" dirty="0"/>
          </a:p>
        </p:txBody>
      </p:sp>
    </p:spTree>
    <p:extLst>
      <p:ext uri="{BB962C8B-B14F-4D97-AF65-F5344CB8AC3E}">
        <p14:creationId xmlns:p14="http://schemas.microsoft.com/office/powerpoint/2010/main" val="7725830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
            <a:ext cx="10515600" cy="1325563"/>
          </a:xfrm>
        </p:spPr>
        <p:txBody>
          <a:bodyPr>
            <a:normAutofit fontScale="90000"/>
          </a:bodyPr>
          <a:lstStyle/>
          <a:p>
            <a:pPr algn="ctr"/>
            <a:r>
              <a:rPr lang="fr-FR" sz="5400"/>
              <a:t>Ressources internes</a:t>
            </a:r>
            <a:br>
              <a:rPr lang="fr-FR" sz="5400"/>
            </a:br>
            <a:r>
              <a:rPr lang="fr-FR" sz="3600"/>
              <a:t>Autres</a:t>
            </a:r>
            <a:endParaRPr lang="fr-FR"/>
          </a:p>
        </p:txBody>
      </p:sp>
      <p:pic>
        <p:nvPicPr>
          <p:cNvPr id="4" name="Image 3"/>
          <p:cNvPicPr>
            <a:picLocks noChangeAspect="1"/>
          </p:cNvPicPr>
          <p:nvPr/>
        </p:nvPicPr>
        <p:blipFill>
          <a:blip r:embed="rId3" cstate="print">
            <a:clrChange>
              <a:clrFrom>
                <a:srgbClr val="F9F8F4"/>
              </a:clrFrom>
              <a:clrTo>
                <a:srgbClr val="F9F8F4">
                  <a:alpha val="0"/>
                </a:srgbClr>
              </a:clrTo>
            </a:clrChange>
            <a:extLst>
              <a:ext uri="{28A0092B-C50C-407E-A947-70E740481C1C}">
                <a14:useLocalDpi xmlns:a14="http://schemas.microsoft.com/office/drawing/2010/main" val="0"/>
              </a:ext>
            </a:extLst>
          </a:blip>
          <a:stretch>
            <a:fillRect/>
          </a:stretch>
        </p:blipFill>
        <p:spPr>
          <a:xfrm>
            <a:off x="10156439" y="6078146"/>
            <a:ext cx="1748588" cy="674893"/>
          </a:xfrm>
          <a:prstGeom prst="rect">
            <a:avLst/>
          </a:prstGeom>
        </p:spPr>
      </p:pic>
      <p:sp>
        <p:nvSpPr>
          <p:cNvPr id="5" name="Rectangle 4"/>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smtClean="0">
                <a:ln>
                  <a:noFill/>
                </a:ln>
                <a:solidFill>
                  <a:prstClr val="white"/>
                </a:solidFill>
                <a:effectLst/>
                <a:uLnTx/>
                <a:uFillTx/>
                <a:latin typeface="Calibri"/>
                <a:ea typeface=""/>
                <a:cs typeface=""/>
              </a:rPr>
              <a:t>1D</a:t>
            </a:r>
          </a:p>
        </p:txBody>
      </p:sp>
      <p:sp>
        <p:nvSpPr>
          <p:cNvPr id="7" name="Rectangle 6"/>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pic>
        <p:nvPicPr>
          <p:cNvPr id="2050" name="Picture 2" descr="Résultat de recherche d'images pour &quot;AED TICE&quot;"/>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018673" y="1988533"/>
            <a:ext cx="4362450" cy="2933700"/>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6096000" y="2778525"/>
            <a:ext cx="4658436" cy="923330"/>
          </a:xfrm>
          <a:prstGeom prst="rect">
            <a:avLst/>
          </a:prstGeom>
          <a:noFill/>
        </p:spPr>
        <p:txBody>
          <a:bodyPr wrap="square" rtlCol="0">
            <a:spAutoFit/>
          </a:bodyPr>
          <a:lstStyle/>
          <a:p>
            <a:pPr marL="285750" indent="-285750">
              <a:buFont typeface="Wingdings" panose="05000000000000000000" pitchFamily="2" charset="2"/>
              <a:buChar char="ü"/>
            </a:pPr>
            <a:r>
              <a:rPr lang="fr-FR" b="1" dirty="0" smtClean="0"/>
              <a:t>RRUPN : Jean-Claude GENNADE</a:t>
            </a:r>
            <a:br>
              <a:rPr lang="fr-FR" b="1" dirty="0" smtClean="0"/>
            </a:br>
            <a:endParaRPr lang="fr-FR" b="1" dirty="0" smtClean="0"/>
          </a:p>
          <a:p>
            <a:pPr marL="285750" indent="-285750">
              <a:buFont typeface="Wingdings" panose="05000000000000000000" pitchFamily="2" charset="2"/>
              <a:buChar char="ü"/>
            </a:pPr>
            <a:r>
              <a:rPr lang="fr-FR" b="1" dirty="0" smtClean="0"/>
              <a:t>AEDTICE :  Mathieu ARNAUD</a:t>
            </a:r>
            <a:endParaRPr lang="fr-FR" b="1" dirty="0"/>
          </a:p>
        </p:txBody>
      </p:sp>
    </p:spTree>
    <p:extLst>
      <p:ext uri="{BB962C8B-B14F-4D97-AF65-F5344CB8AC3E}">
        <p14:creationId xmlns:p14="http://schemas.microsoft.com/office/powerpoint/2010/main" val="15876461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p:cNvSpPr txBox="1">
            <a:spLocks/>
          </p:cNvSpPr>
          <p:nvPr/>
        </p:nvSpPr>
        <p:spPr>
          <a:xfrm>
            <a:off x="0" y="5858933"/>
            <a:ext cx="11381508" cy="355599"/>
          </a:xfrm>
          <a:prstGeom prst="rect">
            <a:avLst/>
          </a:prstGeom>
          <a:solidFill>
            <a:srgbClr val="37A7E9"/>
          </a:solidFill>
        </p:spPr>
        <p:txBody>
          <a:bodyPr/>
          <a:lstStyle>
            <a:lvl1pPr marL="228594" indent="-228594" algn="l" defTabSz="914377"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a:buChar char="•"/>
              <a:defRPr sz="2400" b="0" i="0" u="none"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fr-FR" sz="2000" dirty="0" smtClean="0">
                <a:solidFill>
                  <a:prstClr val="black"/>
                </a:solidFill>
              </a:rPr>
              <a:t>Délégation au Numérique  pour l’Education – Académie de Martinique</a:t>
            </a:r>
            <a:endParaRPr lang="fr-FR" sz="2000" dirty="0">
              <a:solidFill>
                <a:prstClr val="black"/>
              </a:solidFill>
            </a:endParaRPr>
          </a:p>
        </p:txBody>
      </p:sp>
      <p:sp>
        <p:nvSpPr>
          <p:cNvPr id="3" name="Rectangle 2"/>
          <p:cNvSpPr/>
          <p:nvPr/>
        </p:nvSpPr>
        <p:spPr>
          <a:xfrm>
            <a:off x="11226801" y="0"/>
            <a:ext cx="442740" cy="6858000"/>
          </a:xfrm>
          <a:prstGeom prst="rect">
            <a:avLst/>
          </a:prstGeom>
          <a:solidFill>
            <a:srgbClr val="FA2966"/>
          </a:solidFill>
          <a:ln>
            <a:solidFill>
              <a:srgbClr val="FA2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4" name="Rectangle 3"/>
          <p:cNvSpPr/>
          <p:nvPr/>
        </p:nvSpPr>
        <p:spPr>
          <a:xfrm>
            <a:off x="11669541" y="0"/>
            <a:ext cx="20072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ZoneTexte 4"/>
          <p:cNvSpPr txBox="1"/>
          <p:nvPr/>
        </p:nvSpPr>
        <p:spPr>
          <a:xfrm>
            <a:off x="68977" y="1548305"/>
            <a:ext cx="11159063" cy="2123658"/>
          </a:xfrm>
          <a:prstGeom prst="rect">
            <a:avLst/>
          </a:prstGeom>
          <a:noFill/>
        </p:spPr>
        <p:txBody>
          <a:bodyPr wrap="square" rtlCol="0">
            <a:spAutoFit/>
          </a:bodyPr>
          <a:lstStyle/>
          <a:p>
            <a:pPr algn="ctr"/>
            <a:r>
              <a:rPr lang="fr-FR" sz="6600" b="1">
                <a:solidFill>
                  <a:srgbClr val="4472C4">
                    <a:lumMod val="75000"/>
                  </a:srgbClr>
                </a:solidFill>
              </a:rPr>
              <a:t>DES OUTILS POUR VOTRE GESTION ADMINISTRATIVE</a:t>
            </a:r>
            <a:endParaRPr lang="fr-FR" sz="6600" b="1" dirty="0">
              <a:solidFill>
                <a:srgbClr val="4472C4">
                  <a:lumMod val="75000"/>
                </a:srgbClr>
              </a:solidFill>
            </a:endParaRPr>
          </a:p>
        </p:txBody>
      </p:sp>
      <p:sp>
        <p:nvSpPr>
          <p:cNvPr id="6" name="ZoneTexte 5"/>
          <p:cNvSpPr txBox="1"/>
          <p:nvPr/>
        </p:nvSpPr>
        <p:spPr>
          <a:xfrm>
            <a:off x="1354667" y="3877733"/>
            <a:ext cx="3563732" cy="1569660"/>
          </a:xfrm>
          <a:prstGeom prst="rect">
            <a:avLst/>
          </a:prstGeom>
          <a:noFill/>
        </p:spPr>
        <p:txBody>
          <a:bodyPr wrap="none" rtlCol="0">
            <a:spAutoFit/>
          </a:bodyPr>
          <a:lstStyle/>
          <a:p>
            <a:pPr marL="342900" indent="-342900">
              <a:buFontTx/>
              <a:buChar char="-"/>
            </a:pPr>
            <a:r>
              <a:rPr lang="fr-FR" sz="2400" dirty="0">
                <a:solidFill>
                  <a:prstClr val="black"/>
                </a:solidFill>
              </a:rPr>
              <a:t>Messagerie académique</a:t>
            </a:r>
          </a:p>
          <a:p>
            <a:pPr marL="342900" indent="-342900">
              <a:buFontTx/>
              <a:buChar char="-"/>
            </a:pPr>
            <a:r>
              <a:rPr lang="fr-FR" sz="2400" dirty="0">
                <a:solidFill>
                  <a:prstClr val="black"/>
                </a:solidFill>
              </a:rPr>
              <a:t>Antivirus</a:t>
            </a:r>
          </a:p>
          <a:p>
            <a:pPr marL="342900" indent="-342900">
              <a:buFontTx/>
              <a:buChar char="-"/>
            </a:pPr>
            <a:r>
              <a:rPr lang="fr-FR" sz="2400" dirty="0">
                <a:solidFill>
                  <a:prstClr val="black"/>
                </a:solidFill>
              </a:rPr>
              <a:t>I Prof</a:t>
            </a:r>
          </a:p>
          <a:p>
            <a:pPr marL="342900" indent="-342900">
              <a:buFontTx/>
              <a:buChar char="-"/>
            </a:pPr>
            <a:r>
              <a:rPr lang="fr-FR" sz="2400" dirty="0" err="1">
                <a:solidFill>
                  <a:prstClr val="black"/>
                </a:solidFill>
              </a:rPr>
              <a:t>Arena</a:t>
            </a:r>
            <a:endParaRPr lang="fr-FR" sz="2400" dirty="0">
              <a:solidFill>
                <a:prstClr val="black"/>
              </a:solidFill>
            </a:endParaRPr>
          </a:p>
        </p:txBody>
      </p:sp>
      <p:sp>
        <p:nvSpPr>
          <p:cNvPr id="7" name="Rectangle 6"/>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a:solidFill>
                  <a:prstClr val="white"/>
                </a:solidFill>
              </a:rPr>
              <a:t>1D</a:t>
            </a:r>
          </a:p>
        </p:txBody>
      </p:sp>
      <p:sp>
        <p:nvSpPr>
          <p:cNvPr id="8" name="Rectangle 7"/>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dirty="0">
                <a:solidFill>
                  <a:prstClr val="white"/>
                </a:solidFill>
              </a:rPr>
              <a:t>2D</a:t>
            </a:r>
          </a:p>
        </p:txBody>
      </p:sp>
    </p:spTree>
    <p:extLst>
      <p:ext uri="{BB962C8B-B14F-4D97-AF65-F5344CB8AC3E}">
        <p14:creationId xmlns:p14="http://schemas.microsoft.com/office/powerpoint/2010/main" val="2984241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4590" y="1941575"/>
            <a:ext cx="4422959" cy="2090179"/>
          </a:xfrm>
        </p:spPr>
        <p:txBody>
          <a:bodyPr>
            <a:normAutofit/>
          </a:bodyPr>
          <a:lstStyle/>
          <a:p>
            <a:pPr algn="ctr"/>
            <a:r>
              <a:rPr lang="fr-FR" sz="4800" b="1"/>
              <a:t>Des outils pour votre gestion administrative</a:t>
            </a:r>
          </a:p>
        </p:txBody>
      </p:sp>
      <p:pic>
        <p:nvPicPr>
          <p:cNvPr id="5" name="Image 4"/>
          <p:cNvPicPr>
            <a:picLocks noChangeAspect="1"/>
          </p:cNvPicPr>
          <p:nvPr/>
        </p:nvPicPr>
        <p:blipFill>
          <a:blip r:embed="rId3" cstate="print">
            <a:clrChange>
              <a:clrFrom>
                <a:srgbClr val="F9F8F4"/>
              </a:clrFrom>
              <a:clrTo>
                <a:srgbClr val="F9F8F4">
                  <a:alpha val="0"/>
                </a:srgbClr>
              </a:clrTo>
            </a:clrChange>
            <a:extLst>
              <a:ext uri="{28A0092B-C50C-407E-A947-70E740481C1C}">
                <a14:useLocalDpi xmlns:a14="http://schemas.microsoft.com/office/drawing/2010/main" val="0"/>
              </a:ext>
            </a:extLst>
          </a:blip>
          <a:stretch>
            <a:fillRect/>
          </a:stretch>
        </p:blipFill>
        <p:spPr>
          <a:xfrm>
            <a:off x="162208" y="6062104"/>
            <a:ext cx="1748588" cy="674893"/>
          </a:xfrm>
          <a:prstGeom prst="rect">
            <a:avLst/>
          </a:prstGeom>
        </p:spPr>
      </p:pic>
      <p:pic>
        <p:nvPicPr>
          <p:cNvPr id="12" name="Image 11"/>
          <p:cNvPicPr>
            <a:picLocks noChangeAspect="1"/>
          </p:cNvPicPr>
          <p:nvPr/>
        </p:nvPicPr>
        <p:blipFill>
          <a:blip r:embed="rId4">
            <a:clrChange>
              <a:clrFrom>
                <a:srgbClr val="F2B19B"/>
              </a:clrFrom>
              <a:clrTo>
                <a:srgbClr val="F2B19B">
                  <a:alpha val="0"/>
                </a:srgbClr>
              </a:clrTo>
            </a:clrChange>
            <a:extLst>
              <a:ext uri="{28A0092B-C50C-407E-A947-70E740481C1C}">
                <a14:useLocalDpi xmlns:a14="http://schemas.microsoft.com/office/drawing/2010/main" val="0"/>
              </a:ext>
            </a:extLst>
          </a:blip>
          <a:stretch>
            <a:fillRect/>
          </a:stretch>
        </p:blipFill>
        <p:spPr>
          <a:xfrm>
            <a:off x="3930316" y="-1420583"/>
            <a:ext cx="8261684" cy="8261684"/>
          </a:xfrm>
          <a:prstGeom prst="rect">
            <a:avLst/>
          </a:prstGeom>
        </p:spPr>
      </p:pic>
      <p:sp>
        <p:nvSpPr>
          <p:cNvPr id="14" name="Rectangle 13"/>
          <p:cNvSpPr/>
          <p:nvPr/>
        </p:nvSpPr>
        <p:spPr>
          <a:xfrm>
            <a:off x="7796463" y="545431"/>
            <a:ext cx="1026695" cy="545432"/>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7" name="Rectangle 16"/>
          <p:cNvSpPr/>
          <p:nvPr/>
        </p:nvSpPr>
        <p:spPr>
          <a:xfrm>
            <a:off x="7547810" y="980601"/>
            <a:ext cx="1451811" cy="545432"/>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8" name="Rectangle 17"/>
          <p:cNvSpPr/>
          <p:nvPr/>
        </p:nvSpPr>
        <p:spPr>
          <a:xfrm>
            <a:off x="5630779" y="1915129"/>
            <a:ext cx="1363579" cy="545432"/>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9" name="Rectangle 18"/>
          <p:cNvSpPr/>
          <p:nvPr/>
        </p:nvSpPr>
        <p:spPr>
          <a:xfrm>
            <a:off x="5261811" y="2437543"/>
            <a:ext cx="1732547" cy="545432"/>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0" name="Rectangle 19"/>
          <p:cNvSpPr/>
          <p:nvPr/>
        </p:nvSpPr>
        <p:spPr>
          <a:xfrm>
            <a:off x="5630780" y="4031754"/>
            <a:ext cx="1251284" cy="545432"/>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1" name="Rectangle 20"/>
          <p:cNvSpPr/>
          <p:nvPr/>
        </p:nvSpPr>
        <p:spPr>
          <a:xfrm>
            <a:off x="5261811" y="4642397"/>
            <a:ext cx="1732547" cy="545432"/>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3" name="ZoneTexte 12">
            <a:hlinkClick r:id="rId5" action="ppaction://hlinksldjump"/>
          </p:cNvPr>
          <p:cNvSpPr txBox="1"/>
          <p:nvPr/>
        </p:nvSpPr>
        <p:spPr>
          <a:xfrm>
            <a:off x="5422232" y="2327368"/>
            <a:ext cx="1620251" cy="830997"/>
          </a:xfrm>
          <a:prstGeom prst="rect">
            <a:avLst/>
          </a:prstGeom>
          <a:noFill/>
        </p:spPr>
        <p:txBody>
          <a:bodyPr wrap="square" rtlCol="0">
            <a:spAutoFit/>
          </a:bodyPr>
          <a:lstStyle/>
          <a:p>
            <a:pPr algn="ctr"/>
            <a:r>
              <a:rPr lang="fr-FR" sz="2400" b="1" cap="small">
                <a:solidFill>
                  <a:prstClr val="black"/>
                </a:solidFill>
              </a:rPr>
              <a:t>Messagerie </a:t>
            </a:r>
          </a:p>
          <a:p>
            <a:pPr algn="ctr"/>
            <a:r>
              <a:rPr lang="fr-FR" sz="2400" b="1" cap="small">
                <a:solidFill>
                  <a:prstClr val="black"/>
                </a:solidFill>
              </a:rPr>
              <a:t>académique</a:t>
            </a:r>
          </a:p>
        </p:txBody>
      </p:sp>
      <p:sp>
        <p:nvSpPr>
          <p:cNvPr id="22" name="ZoneTexte 21">
            <a:hlinkClick r:id="rId6" action="ppaction://hlinksldjump"/>
          </p:cNvPr>
          <p:cNvSpPr txBox="1"/>
          <p:nvPr/>
        </p:nvSpPr>
        <p:spPr>
          <a:xfrm>
            <a:off x="5374107" y="4432569"/>
            <a:ext cx="1620251" cy="646331"/>
          </a:xfrm>
          <a:prstGeom prst="rect">
            <a:avLst/>
          </a:prstGeom>
          <a:noFill/>
        </p:spPr>
        <p:txBody>
          <a:bodyPr wrap="square" rtlCol="0">
            <a:spAutoFit/>
          </a:bodyPr>
          <a:lstStyle/>
          <a:p>
            <a:pPr algn="ctr"/>
            <a:r>
              <a:rPr lang="fr-FR" sz="3600" b="1" cap="small">
                <a:solidFill>
                  <a:prstClr val="black"/>
                </a:solidFill>
              </a:rPr>
              <a:t>I-Prof</a:t>
            </a:r>
          </a:p>
        </p:txBody>
      </p:sp>
      <p:sp>
        <p:nvSpPr>
          <p:cNvPr id="23" name="ZoneTexte 22">
            <a:hlinkClick r:id="rId7" action="ppaction://hlinksldjump"/>
          </p:cNvPr>
          <p:cNvSpPr txBox="1"/>
          <p:nvPr/>
        </p:nvSpPr>
        <p:spPr>
          <a:xfrm>
            <a:off x="7463589" y="769839"/>
            <a:ext cx="1620251" cy="1077218"/>
          </a:xfrm>
          <a:prstGeom prst="rect">
            <a:avLst/>
          </a:prstGeom>
          <a:noFill/>
        </p:spPr>
        <p:txBody>
          <a:bodyPr wrap="square" rtlCol="0">
            <a:spAutoFit/>
          </a:bodyPr>
          <a:lstStyle/>
          <a:p>
            <a:pPr algn="ctr"/>
            <a:r>
              <a:rPr lang="fr-FR" sz="3200" b="1" cap="small">
                <a:solidFill>
                  <a:prstClr val="black"/>
                </a:solidFill>
              </a:rPr>
              <a:t>Portail</a:t>
            </a:r>
          </a:p>
          <a:p>
            <a:pPr algn="ctr"/>
            <a:r>
              <a:rPr lang="fr-FR" sz="3200" b="1" cap="small" err="1">
                <a:solidFill>
                  <a:prstClr val="black"/>
                </a:solidFill>
              </a:rPr>
              <a:t>Arena</a:t>
            </a:r>
            <a:endParaRPr lang="fr-FR" sz="3200" b="1" cap="small">
              <a:solidFill>
                <a:prstClr val="black"/>
              </a:solidFill>
            </a:endParaRPr>
          </a:p>
        </p:txBody>
      </p:sp>
      <p:pic>
        <p:nvPicPr>
          <p:cNvPr id="24" name="Image 23"/>
          <p:cNvPicPr>
            <a:picLocks noChangeAspect="1"/>
          </p:cNvPicPr>
          <p:nvPr/>
        </p:nvPicPr>
        <p:blipFill>
          <a:blip r:embed="rId8">
            <a:clrChange>
              <a:clrFrom>
                <a:srgbClr val="000000">
                  <a:alpha val="0"/>
                </a:srgbClr>
              </a:clrFrom>
              <a:clrTo>
                <a:srgbClr val="000000">
                  <a:alpha val="0"/>
                </a:srgbClr>
              </a:clrTo>
            </a:clrChange>
          </a:blip>
          <a:stretch>
            <a:fillRect/>
          </a:stretch>
        </p:blipFill>
        <p:spPr>
          <a:xfrm rot="19512325">
            <a:off x="4624135" y="1444938"/>
            <a:ext cx="1363927" cy="980602"/>
          </a:xfrm>
          <a:prstGeom prst="rect">
            <a:avLst/>
          </a:prstGeom>
          <a:solidFill>
            <a:schemeClr val="bg1"/>
          </a:solidFill>
        </p:spPr>
      </p:pic>
      <p:pic>
        <p:nvPicPr>
          <p:cNvPr id="26" name="Image 25"/>
          <p:cNvPicPr>
            <a:picLocks noChangeAspect="1"/>
          </p:cNvPicPr>
          <p:nvPr/>
        </p:nvPicPr>
        <p:blipFill rotWithShape="1">
          <a:blip r:embed="rId9"/>
          <a:srcRect t="3474"/>
          <a:stretch/>
        </p:blipFill>
        <p:spPr>
          <a:xfrm rot="19895099">
            <a:off x="4105910" y="3584123"/>
            <a:ext cx="1920407" cy="1200490"/>
          </a:xfrm>
          <a:prstGeom prst="rect">
            <a:avLst/>
          </a:prstGeom>
          <a:ln>
            <a:noFill/>
          </a:ln>
        </p:spPr>
      </p:pic>
      <p:pic>
        <p:nvPicPr>
          <p:cNvPr id="27" name="Image 26"/>
          <p:cNvPicPr>
            <a:picLocks noChangeAspect="1"/>
          </p:cNvPicPr>
          <p:nvPr/>
        </p:nvPicPr>
        <p:blipFill>
          <a:blip r:embed="rId10"/>
          <a:stretch>
            <a:fillRect/>
          </a:stretch>
        </p:blipFill>
        <p:spPr>
          <a:xfrm rot="20021814">
            <a:off x="6420548" y="135278"/>
            <a:ext cx="1749704" cy="896191"/>
          </a:xfrm>
          <a:prstGeom prst="rect">
            <a:avLst/>
          </a:prstGeom>
        </p:spPr>
      </p:pic>
      <p:sp>
        <p:nvSpPr>
          <p:cNvPr id="15" name="Rectangle 14"/>
          <p:cNvSpPr/>
          <p:nvPr/>
        </p:nvSpPr>
        <p:spPr>
          <a:xfrm>
            <a:off x="10571747" y="5438274"/>
            <a:ext cx="1267327" cy="1402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5" name="ZoneTexte 24"/>
          <p:cNvSpPr txBox="1"/>
          <p:nvPr/>
        </p:nvSpPr>
        <p:spPr>
          <a:xfrm>
            <a:off x="4700279" y="6438445"/>
            <a:ext cx="2877497" cy="369332"/>
          </a:xfrm>
          <a:prstGeom prst="rect">
            <a:avLst/>
          </a:prstGeom>
          <a:noFill/>
        </p:spPr>
        <p:txBody>
          <a:bodyPr wrap="square" rtlCol="0">
            <a:spAutoFit/>
          </a:bodyPr>
          <a:lstStyle/>
          <a:p>
            <a:pPr algn="ctr"/>
            <a:r>
              <a:rPr lang="fr-FR" i="1" err="1">
                <a:solidFill>
                  <a:prstClr val="black"/>
                </a:solidFill>
              </a:rPr>
              <a:t>Designed</a:t>
            </a:r>
            <a:r>
              <a:rPr lang="fr-FR" i="1">
                <a:solidFill>
                  <a:prstClr val="black"/>
                </a:solidFill>
              </a:rPr>
              <a:t> by </a:t>
            </a:r>
            <a:r>
              <a:rPr lang="fr-FR" i="1" err="1">
                <a:solidFill>
                  <a:prstClr val="black"/>
                </a:solidFill>
                <a:hlinkClick r:id="rId11"/>
              </a:rPr>
              <a:t>freepick.com</a:t>
            </a:r>
            <a:endParaRPr lang="fr-FR" i="1">
              <a:solidFill>
                <a:prstClr val="black"/>
              </a:solidFill>
            </a:endParaRPr>
          </a:p>
        </p:txBody>
      </p:sp>
      <p:sp>
        <p:nvSpPr>
          <p:cNvPr id="28" name="Rectangle 27"/>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a:solidFill>
                  <a:prstClr val="white"/>
                </a:solidFill>
              </a:rPr>
              <a:t>1D</a:t>
            </a:r>
          </a:p>
        </p:txBody>
      </p:sp>
      <p:sp>
        <p:nvSpPr>
          <p:cNvPr id="29" name="Rectangle 28"/>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dirty="0">
                <a:solidFill>
                  <a:prstClr val="white"/>
                </a:solidFill>
              </a:rPr>
              <a:t>2D</a:t>
            </a:r>
          </a:p>
        </p:txBody>
      </p:sp>
    </p:spTree>
    <p:extLst>
      <p:ext uri="{BB962C8B-B14F-4D97-AF65-F5344CB8AC3E}">
        <p14:creationId xmlns:p14="http://schemas.microsoft.com/office/powerpoint/2010/main" val="1239751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2" y="-12855"/>
            <a:ext cx="10515599" cy="1325563"/>
          </a:xfrm>
        </p:spPr>
        <p:txBody>
          <a:bodyPr>
            <a:normAutofit/>
          </a:bodyPr>
          <a:lstStyle/>
          <a:p>
            <a:pPr algn="ctr"/>
            <a:r>
              <a:rPr lang="fr-FR" sz="4800"/>
              <a:t>Messagerie Académique</a:t>
            </a:r>
          </a:p>
        </p:txBody>
      </p:sp>
      <p:pic>
        <p:nvPicPr>
          <p:cNvPr id="9" name="Espace réservé du contenu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1825625"/>
            <a:ext cx="5181600" cy="37396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avec coin diagonal arrondi 4"/>
          <p:cNvSpPr/>
          <p:nvPr/>
        </p:nvSpPr>
        <p:spPr>
          <a:xfrm>
            <a:off x="838200" y="1825625"/>
            <a:ext cx="5181600" cy="4351339"/>
          </a:xfrm>
          <a:prstGeom prst="round2Diag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sz="2400">
              <a:solidFill>
                <a:prstClr val="black"/>
              </a:solidFill>
            </a:endParaRPr>
          </a:p>
          <a:p>
            <a:pPr algn="ctr"/>
            <a:r>
              <a:rPr lang="fr-FR" sz="2400">
                <a:solidFill>
                  <a:prstClr val="black"/>
                </a:solidFill>
              </a:rPr>
              <a:t>Tout personnel de l’Education Nationale dispose d’une adresse électronique nominative académique à usage professionnel. </a:t>
            </a:r>
          </a:p>
          <a:p>
            <a:pPr algn="ctr"/>
            <a:r>
              <a:rPr lang="fr-FR" sz="2400">
                <a:solidFill>
                  <a:prstClr val="black"/>
                </a:solidFill>
              </a:rPr>
              <a:t>Il revient à chacun de la consulter et de l’utiliser régulièrement.</a:t>
            </a:r>
            <a:br>
              <a:rPr lang="fr-FR" sz="2400">
                <a:solidFill>
                  <a:prstClr val="black"/>
                </a:solidFill>
              </a:rPr>
            </a:br>
            <a:r>
              <a:rPr lang="fr-FR" sz="2400">
                <a:solidFill>
                  <a:prstClr val="black"/>
                </a:solidFill>
                <a:hlinkClick r:id="rId4"/>
              </a:rPr>
              <a:t>Accès au </a:t>
            </a:r>
            <a:r>
              <a:rPr lang="fr-FR" sz="2400" err="1">
                <a:solidFill>
                  <a:prstClr val="black"/>
                </a:solidFill>
                <a:hlinkClick r:id="rId4"/>
              </a:rPr>
              <a:t>Webmel</a:t>
            </a:r>
            <a:endParaRPr lang="fr-FR" sz="2400">
              <a:solidFill>
                <a:prstClr val="black"/>
              </a:solidFill>
            </a:endParaRPr>
          </a:p>
          <a:p>
            <a:pPr algn="ctr"/>
            <a:r>
              <a:rPr lang="fr-FR" sz="2400">
                <a:solidFill>
                  <a:prstClr val="black"/>
                </a:solidFill>
              </a:rPr>
              <a:t/>
            </a:r>
            <a:br>
              <a:rPr lang="fr-FR" sz="2400">
                <a:solidFill>
                  <a:prstClr val="black"/>
                </a:solidFill>
              </a:rPr>
            </a:br>
            <a:r>
              <a:rPr lang="fr-FR" sz="2400">
                <a:solidFill>
                  <a:prstClr val="black"/>
                </a:solidFill>
              </a:rPr>
              <a:t> </a:t>
            </a:r>
          </a:p>
        </p:txBody>
      </p:sp>
      <p:pic>
        <p:nvPicPr>
          <p:cNvPr id="8" name="Image 7"/>
          <p:cNvPicPr>
            <a:picLocks noChangeAspect="1"/>
          </p:cNvPicPr>
          <p:nvPr/>
        </p:nvPicPr>
        <p:blipFill>
          <a:blip r:embed="rId5">
            <a:clrChange>
              <a:clrFrom>
                <a:srgbClr val="F9F9F8"/>
              </a:clrFrom>
              <a:clrTo>
                <a:srgbClr val="F9F9F8">
                  <a:alpha val="0"/>
                </a:srgbClr>
              </a:clrTo>
            </a:clrChange>
            <a:extLst>
              <a:ext uri="{28A0092B-C50C-407E-A947-70E740481C1C}">
                <a14:useLocalDpi xmlns:a14="http://schemas.microsoft.com/office/drawing/2010/main" val="0"/>
              </a:ext>
            </a:extLst>
          </a:blip>
          <a:stretch>
            <a:fillRect/>
          </a:stretch>
        </p:blipFill>
        <p:spPr>
          <a:xfrm>
            <a:off x="2960198" y="5367188"/>
            <a:ext cx="937605" cy="665397"/>
          </a:xfrm>
          <a:prstGeom prst="rect">
            <a:avLst/>
          </a:prstGeom>
        </p:spPr>
      </p:pic>
      <p:pic>
        <p:nvPicPr>
          <p:cNvPr id="12" name="Image 11"/>
          <p:cNvPicPr>
            <a:picLocks noChangeAspect="1"/>
          </p:cNvPicPr>
          <p:nvPr/>
        </p:nvPicPr>
        <p:blipFill>
          <a:blip r:embed="rId6" cstate="print">
            <a:clrChange>
              <a:clrFrom>
                <a:srgbClr val="F9F8F4"/>
              </a:clrFrom>
              <a:clrTo>
                <a:srgbClr val="F9F8F4">
                  <a:alpha val="0"/>
                </a:srgbClr>
              </a:clrTo>
            </a:clrChange>
            <a:extLst>
              <a:ext uri="{28A0092B-C50C-407E-A947-70E740481C1C}">
                <a14:useLocalDpi xmlns:a14="http://schemas.microsoft.com/office/drawing/2010/main" val="0"/>
              </a:ext>
            </a:extLst>
          </a:blip>
          <a:stretch>
            <a:fillRect/>
          </a:stretch>
        </p:blipFill>
        <p:spPr>
          <a:xfrm>
            <a:off x="10156439" y="6078146"/>
            <a:ext cx="1748588" cy="674893"/>
          </a:xfrm>
          <a:prstGeom prst="rect">
            <a:avLst/>
          </a:prstGeom>
        </p:spPr>
      </p:pic>
      <p:sp>
        <p:nvSpPr>
          <p:cNvPr id="10" name="Rectangle 9"/>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a:solidFill>
                  <a:prstClr val="white"/>
                </a:solidFill>
              </a:rPr>
              <a:t>1D</a:t>
            </a:r>
          </a:p>
        </p:txBody>
      </p:sp>
      <p:sp>
        <p:nvSpPr>
          <p:cNvPr id="11" name="Rectangle 10"/>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dirty="0">
                <a:solidFill>
                  <a:prstClr val="white"/>
                </a:solidFill>
              </a:rPr>
              <a:t>2D</a:t>
            </a:r>
          </a:p>
        </p:txBody>
      </p:sp>
    </p:spTree>
    <p:extLst>
      <p:ext uri="{BB962C8B-B14F-4D97-AF65-F5344CB8AC3E}">
        <p14:creationId xmlns:p14="http://schemas.microsoft.com/office/powerpoint/2010/main" val="11624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0" descr="14326-NPNVM4.jpg"/>
          <p:cNvPicPr>
            <a:picLocks noChangeAspect="1"/>
          </p:cNvPicPr>
          <p:nvPr/>
        </p:nvPicPr>
        <p:blipFill rotWithShape="1">
          <a:blip r:embed="rId3"/>
          <a:srcRect r="-2" b="9199"/>
          <a:stretch/>
        </p:blipFill>
        <p:spPr>
          <a:xfrm>
            <a:off x="4639056" y="10"/>
            <a:ext cx="7552944" cy="6857990"/>
          </a:xfrm>
          <a:prstGeom prst="rect">
            <a:avLst/>
          </a:prstGeom>
          <a:effectLst/>
        </p:spPr>
      </p:pic>
      <p:sp>
        <p:nvSpPr>
          <p:cNvPr id="2" name="Titre 1"/>
          <p:cNvSpPr>
            <a:spLocks noGrp="1"/>
          </p:cNvSpPr>
          <p:nvPr>
            <p:ph type="title"/>
            <p:extLst/>
          </p:nvPr>
        </p:nvSpPr>
        <p:spPr>
          <a:xfrm>
            <a:off x="600075" y="104775"/>
            <a:ext cx="3651467" cy="1676603"/>
          </a:xfrm>
        </p:spPr>
        <p:txBody>
          <a:bodyPr>
            <a:normAutofit/>
          </a:bodyPr>
          <a:lstStyle/>
          <a:p>
            <a:pPr algn="ctr"/>
            <a:r>
              <a:rPr lang="fr-FR" b="1" u="sng"/>
              <a:t>Antivirus</a:t>
            </a:r>
          </a:p>
        </p:txBody>
      </p:sp>
      <p:sp>
        <p:nvSpPr>
          <p:cNvPr id="15" name="Content Placeholder 14"/>
          <p:cNvSpPr>
            <a:spLocks noGrp="1"/>
          </p:cNvSpPr>
          <p:nvPr>
            <p:ph idx="1"/>
            <p:extLst/>
          </p:nvPr>
        </p:nvSpPr>
        <p:spPr>
          <a:xfrm>
            <a:off x="76200" y="1404102"/>
            <a:ext cx="4437063" cy="4868111"/>
          </a:xfrm>
        </p:spPr>
        <p:txBody>
          <a:bodyPr vert="horz" lIns="91440" tIns="45720" rIns="91440" bIns="45720" rtlCol="0" anchor="t">
            <a:normAutofit/>
          </a:bodyPr>
          <a:lstStyle/>
          <a:p>
            <a:pPr marL="0" indent="0" algn="ctr">
              <a:buNone/>
            </a:pPr>
            <a:endParaRPr lang="en-US" sz="2400"/>
          </a:p>
          <a:p>
            <a:pPr marL="0" indent="0" algn="ctr">
              <a:buNone/>
            </a:pPr>
            <a:endParaRPr lang="en-US" sz="2400"/>
          </a:p>
          <a:p>
            <a:pPr marL="0" indent="0" algn="ctr">
              <a:buNone/>
            </a:pPr>
            <a:r>
              <a:rPr lang="en-US" b="1" i="1" err="1"/>
              <a:t>Gratuit</a:t>
            </a:r>
            <a:r>
              <a:rPr lang="en-US" b="1" i="1"/>
              <a:t> pour le personnel de </a:t>
            </a:r>
            <a:r>
              <a:rPr lang="en-US" b="1" i="1" err="1"/>
              <a:t>l'Education</a:t>
            </a:r>
            <a:r>
              <a:rPr lang="en-US" b="1" i="1"/>
              <a:t> </a:t>
            </a:r>
            <a:r>
              <a:rPr lang="en-US" b="1" i="1" err="1"/>
              <a:t>Nationale</a:t>
            </a:r>
            <a:endParaRPr b="1" i="1"/>
          </a:p>
          <a:p>
            <a:pPr marL="0" indent="0" algn="ctr">
              <a:buNone/>
            </a:pPr>
            <a:endParaRPr lang="en-US" sz="2400" b="1" i="1"/>
          </a:p>
          <a:p>
            <a:pPr marL="0" indent="0" algn="ctr">
              <a:buNone/>
            </a:pPr>
            <a:endParaRPr lang="en-US" sz="2400" b="1" i="1"/>
          </a:p>
          <a:p>
            <a:pPr marL="0" indent="0" algn="ctr">
              <a:buNone/>
            </a:pPr>
            <a:r>
              <a:rPr lang="en-US" sz="2400" b="1" i="1"/>
              <a:t>TREND MICRO</a:t>
            </a:r>
          </a:p>
          <a:p>
            <a:pPr marL="0" indent="0" algn="ctr">
              <a:buNone/>
            </a:pPr>
            <a:endParaRPr lang="en-US" sz="2400" b="1" i="1"/>
          </a:p>
          <a:p>
            <a:pPr marL="0" indent="0" algn="ctr">
              <a:buNone/>
            </a:pPr>
            <a:endParaRPr lang="en-US" sz="2400"/>
          </a:p>
          <a:p>
            <a:pPr marL="227965" indent="-227965" algn="ctr">
              <a:buNone/>
            </a:pPr>
            <a:r>
              <a:rPr lang="en-US" sz="2000"/>
              <a:t>http://edu.trendmicro.fr/view/index.php</a:t>
            </a:r>
            <a:endParaRPr lang="en-US" sz="2400"/>
          </a:p>
        </p:txBody>
      </p:sp>
      <p:sp>
        <p:nvSpPr>
          <p:cNvPr id="3" name="ZoneTexte 2"/>
          <p:cNvSpPr txBox="1"/>
          <p:nvPr/>
        </p:nvSpPr>
        <p:spPr>
          <a:xfrm>
            <a:off x="4639058" y="6419850"/>
            <a:ext cx="2877497" cy="369332"/>
          </a:xfrm>
          <a:prstGeom prst="rect">
            <a:avLst/>
          </a:prstGeom>
          <a:noFill/>
        </p:spPr>
        <p:txBody>
          <a:bodyPr wrap="square" rtlCol="0">
            <a:spAutoFit/>
          </a:bodyPr>
          <a:lstStyle/>
          <a:p>
            <a:pPr algn="ctr"/>
            <a:r>
              <a:rPr lang="fr-FR" i="1" err="1">
                <a:solidFill>
                  <a:prstClr val="black"/>
                </a:solidFill>
              </a:rPr>
              <a:t>Designed</a:t>
            </a:r>
            <a:r>
              <a:rPr lang="fr-FR" i="1">
                <a:solidFill>
                  <a:prstClr val="black"/>
                </a:solidFill>
              </a:rPr>
              <a:t> by </a:t>
            </a:r>
            <a:r>
              <a:rPr lang="fr-FR" i="1">
                <a:solidFill>
                  <a:prstClr val="black"/>
                </a:solidFill>
                <a:hlinkClick r:id="rId4"/>
              </a:rPr>
              <a:t>freepick.com</a:t>
            </a:r>
            <a:endParaRPr lang="fr-FR" i="1">
              <a:solidFill>
                <a:prstClr val="black"/>
              </a:solidFill>
            </a:endParaRPr>
          </a:p>
        </p:txBody>
      </p:sp>
      <p:sp>
        <p:nvSpPr>
          <p:cNvPr id="6" name="Rectangle 5"/>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a:solidFill>
                  <a:prstClr val="white"/>
                </a:solidFill>
              </a:rPr>
              <a:t>1D</a:t>
            </a:r>
          </a:p>
        </p:txBody>
      </p:sp>
      <p:sp>
        <p:nvSpPr>
          <p:cNvPr id="7" name="Rectangle 6"/>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dirty="0">
                <a:solidFill>
                  <a:prstClr val="white"/>
                </a:solidFill>
              </a:rPr>
              <a:t>2D</a:t>
            </a:r>
          </a:p>
        </p:txBody>
      </p:sp>
    </p:spTree>
    <p:extLst>
      <p:ext uri="{BB962C8B-B14F-4D97-AF65-F5344CB8AC3E}">
        <p14:creationId xmlns:p14="http://schemas.microsoft.com/office/powerpoint/2010/main" val="17106604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Espace réservé du contenu 12"/>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1" y="1894109"/>
            <a:ext cx="5800655" cy="4021467"/>
          </a:xfrm>
        </p:spPr>
      </p:pic>
      <p:sp>
        <p:nvSpPr>
          <p:cNvPr id="11" name="Rectangle avec coin diagonal arrondi 2"/>
          <p:cNvSpPr/>
          <p:nvPr/>
        </p:nvSpPr>
        <p:spPr>
          <a:xfrm>
            <a:off x="838200" y="1825625"/>
            <a:ext cx="5181600" cy="4351339"/>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sz="2400" dirty="0">
              <a:solidFill>
                <a:prstClr val="black"/>
              </a:solidFill>
            </a:endParaRPr>
          </a:p>
          <a:p>
            <a:pPr algn="ctr"/>
            <a:r>
              <a:rPr lang="fr-FR" sz="2400" dirty="0">
                <a:solidFill>
                  <a:prstClr val="black"/>
                </a:solidFill>
              </a:rPr>
              <a:t>I-Prof vous permet de consulter votre dossier administratif, votre curriculum vitae, vous informer sur vos perspectives de carrière et contacter votre gestionnaire.</a:t>
            </a:r>
          </a:p>
          <a:p>
            <a:pPr algn="ctr"/>
            <a:endParaRPr lang="fr-FR" sz="2400" dirty="0">
              <a:solidFill>
                <a:prstClr val="black"/>
              </a:solidFill>
            </a:endParaRPr>
          </a:p>
          <a:p>
            <a:pPr algn="ctr"/>
            <a:r>
              <a:rPr lang="fr-FR" sz="2400" dirty="0">
                <a:solidFill>
                  <a:prstClr val="black"/>
                </a:solidFill>
                <a:hlinkClick r:id="rId4"/>
              </a:rPr>
              <a:t>Accéder à I-Prof</a:t>
            </a:r>
            <a:endParaRPr lang="fr-FR" sz="2400" dirty="0">
              <a:solidFill>
                <a:prstClr val="black"/>
              </a:solidFill>
            </a:endParaRPr>
          </a:p>
        </p:txBody>
      </p:sp>
      <p:pic>
        <p:nvPicPr>
          <p:cNvPr id="12" name="Image 11"/>
          <p:cNvPicPr>
            <a:picLocks noChangeAspect="1"/>
          </p:cNvPicPr>
          <p:nvPr/>
        </p:nvPicPr>
        <p:blipFill>
          <a:blip r:embed="rId5">
            <a:clrChange>
              <a:clrFrom>
                <a:srgbClr val="EEEEEE"/>
              </a:clrFrom>
              <a:clrTo>
                <a:srgbClr val="EEEEEE">
                  <a:alpha val="0"/>
                </a:srgbClr>
              </a:clrTo>
            </a:clrChange>
            <a:extLst>
              <a:ext uri="{28A0092B-C50C-407E-A947-70E740481C1C}">
                <a14:useLocalDpi xmlns:a14="http://schemas.microsoft.com/office/drawing/2010/main" val="0"/>
              </a:ext>
            </a:extLst>
          </a:blip>
          <a:stretch>
            <a:fillRect/>
          </a:stretch>
        </p:blipFill>
        <p:spPr>
          <a:xfrm rot="20709113">
            <a:off x="166489" y="1080376"/>
            <a:ext cx="2517724" cy="1627464"/>
          </a:xfrm>
          <a:prstGeom prst="rect">
            <a:avLst/>
          </a:prstGeom>
        </p:spPr>
      </p:pic>
      <p:pic>
        <p:nvPicPr>
          <p:cNvPr id="10" name="Image 9"/>
          <p:cNvPicPr>
            <a:picLocks noChangeAspect="1"/>
          </p:cNvPicPr>
          <p:nvPr/>
        </p:nvPicPr>
        <p:blipFill>
          <a:blip r:embed="rId6" cstate="print">
            <a:clrChange>
              <a:clrFrom>
                <a:srgbClr val="F9F8F4"/>
              </a:clrFrom>
              <a:clrTo>
                <a:srgbClr val="F9F8F4">
                  <a:alpha val="0"/>
                </a:srgbClr>
              </a:clrTo>
            </a:clrChange>
            <a:extLst>
              <a:ext uri="{28A0092B-C50C-407E-A947-70E740481C1C}">
                <a14:useLocalDpi xmlns:a14="http://schemas.microsoft.com/office/drawing/2010/main" val="0"/>
              </a:ext>
            </a:extLst>
          </a:blip>
          <a:stretch>
            <a:fillRect/>
          </a:stretch>
        </p:blipFill>
        <p:spPr>
          <a:xfrm>
            <a:off x="10156439" y="6078146"/>
            <a:ext cx="1748588" cy="674893"/>
          </a:xfrm>
          <a:prstGeom prst="rect">
            <a:avLst/>
          </a:prstGeom>
        </p:spPr>
      </p:pic>
      <p:sp>
        <p:nvSpPr>
          <p:cNvPr id="6" name="Titre 1"/>
          <p:cNvSpPr>
            <a:spLocks noGrp="1"/>
          </p:cNvSpPr>
          <p:nvPr>
            <p:ph type="title"/>
          </p:nvPr>
        </p:nvSpPr>
        <p:spPr>
          <a:xfrm>
            <a:off x="838202" y="-12855"/>
            <a:ext cx="10515599" cy="1325563"/>
          </a:xfrm>
        </p:spPr>
        <p:txBody>
          <a:bodyPr>
            <a:normAutofit/>
          </a:bodyPr>
          <a:lstStyle/>
          <a:p>
            <a:pPr algn="ctr"/>
            <a:r>
              <a:rPr lang="fr-FR" sz="4800"/>
              <a:t>I-Prof</a:t>
            </a:r>
          </a:p>
        </p:txBody>
      </p:sp>
      <p:sp>
        <p:nvSpPr>
          <p:cNvPr id="7" name="Rectangle 6"/>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a:solidFill>
                  <a:prstClr val="white"/>
                </a:solidFill>
              </a:rPr>
              <a:t>1D</a:t>
            </a:r>
          </a:p>
        </p:txBody>
      </p:sp>
      <p:sp>
        <p:nvSpPr>
          <p:cNvPr id="8" name="Rectangle 7"/>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dirty="0">
                <a:solidFill>
                  <a:prstClr val="white"/>
                </a:solidFill>
              </a:rPr>
              <a:t>2D</a:t>
            </a:r>
          </a:p>
        </p:txBody>
      </p:sp>
    </p:spTree>
    <p:extLst>
      <p:ext uri="{BB962C8B-B14F-4D97-AF65-F5344CB8AC3E}">
        <p14:creationId xmlns:p14="http://schemas.microsoft.com/office/powerpoint/2010/main" val="2068374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42"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animEffect transition="in" filter="fade">
                                      <p:cBhvr>
                                        <p:cTn id="9" dur="1000"/>
                                        <p:tgtEl>
                                          <p:spTgt spid="11"/>
                                        </p:tgtEl>
                                      </p:cBhvr>
                                    </p:animEffect>
                                    <p:anim calcmode="lin" valueType="num">
                                      <p:cBhvr>
                                        <p:cTn id="10" dur="1000" fill="hold"/>
                                        <p:tgtEl>
                                          <p:spTgt spid="11"/>
                                        </p:tgtEl>
                                        <p:attrNameLst>
                                          <p:attrName>ppt_x</p:attrName>
                                        </p:attrNameLst>
                                      </p:cBhvr>
                                      <p:tavLst>
                                        <p:tav tm="0">
                                          <p:val>
                                            <p:strVal val="#ppt_x"/>
                                          </p:val>
                                        </p:tav>
                                        <p:tav tm="100000">
                                          <p:val>
                                            <p:strVal val="#ppt_x"/>
                                          </p:val>
                                        </p:tav>
                                      </p:tavLst>
                                    </p:anim>
                                    <p:anim calcmode="lin" valueType="num">
                                      <p:cBhvr>
                                        <p:cTn id="11" dur="1000" fill="hold"/>
                                        <p:tgtEl>
                                          <p:spTgt spid="11"/>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0" y="-34924"/>
            <a:ext cx="12192000" cy="1325563"/>
          </a:xfrm>
        </p:spPr>
        <p:txBody>
          <a:bodyPr>
            <a:normAutofit/>
          </a:bodyPr>
          <a:lstStyle/>
          <a:p>
            <a:pPr algn="ctr"/>
            <a:r>
              <a:rPr lang="fr-FR" sz="4800"/>
              <a:t>Portail ARENA</a:t>
            </a:r>
          </a:p>
        </p:txBody>
      </p:sp>
      <p:sp>
        <p:nvSpPr>
          <p:cNvPr id="9" name="Rectangle avec coin diagonal arrondi 13"/>
          <p:cNvSpPr/>
          <p:nvPr/>
        </p:nvSpPr>
        <p:spPr>
          <a:xfrm>
            <a:off x="838200" y="1819391"/>
            <a:ext cx="5181600" cy="4357572"/>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fr-FR" sz="2400">
                <a:solidFill>
                  <a:prstClr val="black"/>
                </a:solidFill>
              </a:rPr>
              <a:t>Le portail Aréna offre un panel d’outils à destination des enseignants : </a:t>
            </a:r>
          </a:p>
          <a:p>
            <a:pPr marL="342891" indent="-342891">
              <a:buFontTx/>
              <a:buChar char="-"/>
            </a:pPr>
            <a:r>
              <a:rPr lang="fr-FR" sz="2400">
                <a:solidFill>
                  <a:prstClr val="black"/>
                </a:solidFill>
              </a:rPr>
              <a:t>formation continue (GAIA), </a:t>
            </a:r>
          </a:p>
          <a:p>
            <a:pPr marL="342891" indent="-342891">
              <a:buFontTx/>
              <a:buChar char="-"/>
            </a:pPr>
            <a:r>
              <a:rPr lang="fr-FR" sz="2400">
                <a:solidFill>
                  <a:prstClr val="black"/>
                </a:solidFill>
              </a:rPr>
              <a:t>Livret Scolaire Unique (LSU)</a:t>
            </a:r>
          </a:p>
          <a:p>
            <a:pPr marL="342891" indent="-342891">
              <a:buFontTx/>
              <a:buChar char="-"/>
            </a:pPr>
            <a:r>
              <a:rPr lang="fr-FR" sz="2400">
                <a:solidFill>
                  <a:prstClr val="black"/>
                </a:solidFill>
              </a:rPr>
              <a:t>déplacements temporaires etc.</a:t>
            </a:r>
          </a:p>
          <a:p>
            <a:pPr algn="ctr"/>
            <a:endParaRPr lang="fr-FR" sz="2400">
              <a:solidFill>
                <a:prstClr val="black"/>
              </a:solidFill>
            </a:endParaRPr>
          </a:p>
          <a:p>
            <a:pPr algn="ctr"/>
            <a:r>
              <a:rPr lang="fr-FR" sz="2400">
                <a:solidFill>
                  <a:prstClr val="black"/>
                </a:solidFill>
                <a:hlinkClick r:id="rId3"/>
              </a:rPr>
              <a:t>Accéder à Arena</a:t>
            </a:r>
            <a:endParaRPr lang="fr-FR" sz="2400">
              <a:solidFill>
                <a:prstClr val="black"/>
              </a:solidFill>
            </a:endParaRPr>
          </a:p>
        </p:txBody>
      </p:sp>
      <p:pic>
        <p:nvPicPr>
          <p:cNvPr id="3" name="Espace réservé du contenu 2"/>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72201" y="2257762"/>
            <a:ext cx="5556847" cy="3266487"/>
          </a:xfrm>
        </p:spPr>
      </p:pic>
      <p:pic>
        <p:nvPicPr>
          <p:cNvPr id="4" name="Image 3"/>
          <p:cNvPicPr>
            <a:picLocks noChangeAspect="1"/>
          </p:cNvPicPr>
          <p:nvPr/>
        </p:nvPicPr>
        <p:blipFill>
          <a:blip r:embed="rId5">
            <a:clrChange>
              <a:clrFrom>
                <a:srgbClr val="EBD2F4"/>
              </a:clrFrom>
              <a:clrTo>
                <a:srgbClr val="EBD2F4">
                  <a:alpha val="0"/>
                </a:srgbClr>
              </a:clrTo>
            </a:clrChange>
          </a:blip>
          <a:stretch>
            <a:fillRect/>
          </a:stretch>
        </p:blipFill>
        <p:spPr>
          <a:xfrm>
            <a:off x="6096000" y="180543"/>
            <a:ext cx="1748589" cy="894627"/>
          </a:xfrm>
          <a:prstGeom prst="rect">
            <a:avLst/>
          </a:prstGeom>
        </p:spPr>
      </p:pic>
      <p:pic>
        <p:nvPicPr>
          <p:cNvPr id="10" name="Image 9"/>
          <p:cNvPicPr>
            <a:picLocks noChangeAspect="1"/>
          </p:cNvPicPr>
          <p:nvPr/>
        </p:nvPicPr>
        <p:blipFill>
          <a:blip r:embed="rId6" cstate="print">
            <a:clrChange>
              <a:clrFrom>
                <a:srgbClr val="F9F8F4"/>
              </a:clrFrom>
              <a:clrTo>
                <a:srgbClr val="F9F8F4">
                  <a:alpha val="0"/>
                </a:srgbClr>
              </a:clrTo>
            </a:clrChange>
            <a:extLst>
              <a:ext uri="{28A0092B-C50C-407E-A947-70E740481C1C}">
                <a14:useLocalDpi xmlns:a14="http://schemas.microsoft.com/office/drawing/2010/main" val="0"/>
              </a:ext>
            </a:extLst>
          </a:blip>
          <a:stretch>
            <a:fillRect/>
          </a:stretch>
        </p:blipFill>
        <p:spPr>
          <a:xfrm>
            <a:off x="10156439" y="6078146"/>
            <a:ext cx="1748588" cy="674893"/>
          </a:xfrm>
          <a:prstGeom prst="rect">
            <a:avLst/>
          </a:prstGeom>
        </p:spPr>
      </p:pic>
      <p:sp>
        <p:nvSpPr>
          <p:cNvPr id="8" name="Rectangle 7"/>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a:solidFill>
                  <a:prstClr val="white"/>
                </a:solidFill>
              </a:rPr>
              <a:t>1D</a:t>
            </a:r>
          </a:p>
        </p:txBody>
      </p:sp>
      <p:sp>
        <p:nvSpPr>
          <p:cNvPr id="11" name="Rectangle 10"/>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a:r>
              <a:rPr lang="fr-FR" sz="2000" b="1" kern="0" dirty="0">
                <a:solidFill>
                  <a:prstClr val="white"/>
                </a:solidFill>
              </a:rPr>
              <a:t>2D</a:t>
            </a:r>
          </a:p>
        </p:txBody>
      </p:sp>
    </p:spTree>
    <p:extLst>
      <p:ext uri="{BB962C8B-B14F-4D97-AF65-F5344CB8AC3E}">
        <p14:creationId xmlns:p14="http://schemas.microsoft.com/office/powerpoint/2010/main" val="1858074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p:cNvSpPr txBox="1">
            <a:spLocks/>
          </p:cNvSpPr>
          <p:nvPr/>
        </p:nvSpPr>
        <p:spPr>
          <a:xfrm>
            <a:off x="0" y="5858933"/>
            <a:ext cx="11381508" cy="355599"/>
          </a:xfrm>
          <a:prstGeom prst="rect">
            <a:avLst/>
          </a:prstGeom>
          <a:solidFill>
            <a:srgbClr val="37A7E9"/>
          </a:solidFill>
        </p:spPr>
        <p:txBody>
          <a:bodyPr/>
          <a:lstStyle>
            <a:lvl1pPr marL="228594" indent="-228594" algn="l" defTabSz="914377"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a:buChar char="•"/>
              <a:defRPr sz="2400" b="0" i="0" u="none"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fr-FR" sz="2000" dirty="0" smtClean="0"/>
              <a:t>Délégation au Numérique  pour l’Education – Académie de Martinique</a:t>
            </a:r>
            <a:endParaRPr lang="fr-FR" sz="2000" dirty="0"/>
          </a:p>
        </p:txBody>
      </p:sp>
      <p:sp>
        <p:nvSpPr>
          <p:cNvPr id="3" name="Rectangle 2"/>
          <p:cNvSpPr/>
          <p:nvPr/>
        </p:nvSpPr>
        <p:spPr>
          <a:xfrm>
            <a:off x="11226801" y="0"/>
            <a:ext cx="442740" cy="6858000"/>
          </a:xfrm>
          <a:prstGeom prst="rect">
            <a:avLst/>
          </a:prstGeom>
          <a:solidFill>
            <a:srgbClr val="FA2966"/>
          </a:solidFill>
          <a:ln>
            <a:solidFill>
              <a:srgbClr val="FA2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11669541" y="0"/>
            <a:ext cx="20072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68977" y="2157904"/>
            <a:ext cx="11159063" cy="1107996"/>
          </a:xfrm>
          <a:prstGeom prst="rect">
            <a:avLst/>
          </a:prstGeom>
          <a:noFill/>
        </p:spPr>
        <p:txBody>
          <a:bodyPr wrap="square" rtlCol="0">
            <a:spAutoFit/>
          </a:bodyPr>
          <a:lstStyle/>
          <a:p>
            <a:pPr algn="ctr"/>
            <a:r>
              <a:rPr lang="fr-FR" sz="6600" b="1" dirty="0" smtClean="0">
                <a:solidFill>
                  <a:schemeClr val="accent5">
                    <a:lumMod val="75000"/>
                  </a:schemeClr>
                </a:solidFill>
              </a:rPr>
              <a:t>SE FORMER</a:t>
            </a:r>
            <a:endParaRPr lang="fr-FR" sz="6600" b="1" dirty="0">
              <a:solidFill>
                <a:schemeClr val="accent5">
                  <a:lumMod val="75000"/>
                </a:schemeClr>
              </a:solidFill>
            </a:endParaRPr>
          </a:p>
        </p:txBody>
      </p:sp>
      <p:sp>
        <p:nvSpPr>
          <p:cNvPr id="6" name="ZoneTexte 5"/>
          <p:cNvSpPr txBox="1"/>
          <p:nvPr/>
        </p:nvSpPr>
        <p:spPr>
          <a:xfrm>
            <a:off x="1354667" y="4368799"/>
            <a:ext cx="3949927" cy="830997"/>
          </a:xfrm>
          <a:prstGeom prst="rect">
            <a:avLst/>
          </a:prstGeom>
          <a:noFill/>
        </p:spPr>
        <p:txBody>
          <a:bodyPr wrap="none" rtlCol="0">
            <a:spAutoFit/>
          </a:bodyPr>
          <a:lstStyle/>
          <a:p>
            <a:pPr marL="342900" indent="-342900">
              <a:buFontTx/>
              <a:buChar char="-"/>
            </a:pPr>
            <a:r>
              <a:rPr lang="fr-FR" sz="2400" dirty="0" smtClean="0"/>
              <a:t>Formations inscrites au PAF</a:t>
            </a:r>
          </a:p>
          <a:p>
            <a:pPr marL="342900" indent="-342900">
              <a:buFontTx/>
              <a:buChar char="-"/>
            </a:pPr>
            <a:r>
              <a:rPr lang="fr-FR" sz="2400" dirty="0" smtClean="0"/>
              <a:t>Formations à distance</a:t>
            </a:r>
            <a:endParaRPr lang="fr-FR" sz="2400" dirty="0"/>
          </a:p>
        </p:txBody>
      </p:sp>
      <p:sp>
        <p:nvSpPr>
          <p:cNvPr id="7" name="Rectangle 6"/>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smtClean="0">
                <a:ln>
                  <a:noFill/>
                </a:ln>
                <a:solidFill>
                  <a:prstClr val="white"/>
                </a:solidFill>
                <a:effectLst/>
                <a:uLnTx/>
                <a:uFillTx/>
                <a:latin typeface="Calibri"/>
                <a:ea typeface=""/>
                <a:cs typeface=""/>
              </a:rPr>
              <a:t>1D</a:t>
            </a:r>
          </a:p>
        </p:txBody>
      </p:sp>
      <p:sp>
        <p:nvSpPr>
          <p:cNvPr id="8" name="Rectangle 7"/>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spTree>
    <p:extLst>
      <p:ext uri="{BB962C8B-B14F-4D97-AF65-F5344CB8AC3E}">
        <p14:creationId xmlns:p14="http://schemas.microsoft.com/office/powerpoint/2010/main" val="16271717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464152" y="1862091"/>
            <a:ext cx="2880320" cy="646331"/>
          </a:xfrm>
          <a:prstGeom prst="rect">
            <a:avLst/>
          </a:prstGeom>
          <a:noFill/>
        </p:spPr>
        <p:txBody>
          <a:bodyPr wrap="square" rtlCol="0" anchor="ctr">
            <a:spAutoFit/>
          </a:bodyPr>
          <a:lstStyle/>
          <a:p>
            <a:pPr algn="ctr"/>
            <a:r>
              <a:rPr lang="fr-FR" dirty="0"/>
              <a:t>NUMERIQUE ET USAGES PEDAGOGIQUES</a:t>
            </a:r>
          </a:p>
        </p:txBody>
      </p:sp>
      <p:sp>
        <p:nvSpPr>
          <p:cNvPr id="9" name="ZoneTexte 8"/>
          <p:cNvSpPr txBox="1"/>
          <p:nvPr/>
        </p:nvSpPr>
        <p:spPr>
          <a:xfrm>
            <a:off x="1919536" y="1862090"/>
            <a:ext cx="2880320" cy="923330"/>
          </a:xfrm>
          <a:prstGeom prst="rect">
            <a:avLst/>
          </a:prstGeom>
          <a:noFill/>
        </p:spPr>
        <p:txBody>
          <a:bodyPr wrap="square" rtlCol="0">
            <a:spAutoFit/>
          </a:bodyPr>
          <a:lstStyle/>
          <a:p>
            <a:pPr algn="ctr"/>
            <a:r>
              <a:rPr lang="fr-FR" cap="all" dirty="0"/>
              <a:t>Culture numérique  et éducation aux médias et à l’information </a:t>
            </a:r>
          </a:p>
        </p:txBody>
      </p:sp>
      <p:sp>
        <p:nvSpPr>
          <p:cNvPr id="10" name="ZoneTexte 9"/>
          <p:cNvSpPr txBox="1"/>
          <p:nvPr/>
        </p:nvSpPr>
        <p:spPr>
          <a:xfrm>
            <a:off x="4871864" y="1862091"/>
            <a:ext cx="2880320" cy="646331"/>
          </a:xfrm>
          <a:prstGeom prst="rect">
            <a:avLst/>
          </a:prstGeom>
          <a:noFill/>
        </p:spPr>
        <p:txBody>
          <a:bodyPr wrap="square" rtlCol="0">
            <a:spAutoFit/>
          </a:bodyPr>
          <a:lstStyle/>
          <a:p>
            <a:pPr algn="ctr"/>
            <a:r>
              <a:rPr lang="fr-FR" cap="all" dirty="0"/>
              <a:t>Maîtrise des usages des outils numériques </a:t>
            </a:r>
          </a:p>
        </p:txBody>
      </p:sp>
      <p:pic>
        <p:nvPicPr>
          <p:cNvPr id="13" name="Image 12"/>
          <p:cNvPicPr>
            <a:picLocks noChangeAspect="1"/>
          </p:cNvPicPr>
          <p:nvPr/>
        </p:nvPicPr>
        <p:blipFill>
          <a:blip r:embed="rId3" cstate="print">
            <a:clrChange>
              <a:clrFrom>
                <a:srgbClr val="047772"/>
              </a:clrFrom>
              <a:clrTo>
                <a:srgbClr val="047772">
                  <a:alpha val="0"/>
                </a:srgbClr>
              </a:clrTo>
            </a:clrChange>
            <a:extLst>
              <a:ext uri="{28A0092B-C50C-407E-A947-70E740481C1C}">
                <a14:useLocalDpi xmlns:a14="http://schemas.microsoft.com/office/drawing/2010/main" val="0"/>
              </a:ext>
            </a:extLst>
          </a:blip>
          <a:stretch>
            <a:fillRect/>
          </a:stretch>
        </p:blipFill>
        <p:spPr>
          <a:xfrm>
            <a:off x="2063552" y="2870202"/>
            <a:ext cx="2664296" cy="2664296"/>
          </a:xfrm>
          <a:prstGeom prst="rect">
            <a:avLst/>
          </a:prstGeom>
          <a:noFill/>
          <a:ln>
            <a:noFill/>
          </a:ln>
        </p:spPr>
      </p:pic>
      <p:pic>
        <p:nvPicPr>
          <p:cNvPr id="5" name="Image 4"/>
          <p:cNvPicPr>
            <a:picLocks noChangeAspect="1"/>
          </p:cNvPicPr>
          <p:nvPr/>
        </p:nvPicPr>
        <p:blipFill>
          <a:blip r:embed="rId4">
            <a:clrChange>
              <a:clrFrom>
                <a:srgbClr val="94B2BA"/>
              </a:clrFrom>
              <a:clrTo>
                <a:srgbClr val="94B2BA">
                  <a:alpha val="0"/>
                </a:srgbClr>
              </a:clrTo>
            </a:clrChange>
            <a:extLst>
              <a:ext uri="{28A0092B-C50C-407E-A947-70E740481C1C}">
                <a14:useLocalDpi xmlns:a14="http://schemas.microsoft.com/office/drawing/2010/main" val="0"/>
              </a:ext>
            </a:extLst>
          </a:blip>
          <a:stretch>
            <a:fillRect/>
          </a:stretch>
        </p:blipFill>
        <p:spPr>
          <a:xfrm>
            <a:off x="4943872" y="2870202"/>
            <a:ext cx="2664296" cy="2664296"/>
          </a:xfrm>
          <a:prstGeom prst="rect">
            <a:avLst/>
          </a:prstGeom>
        </p:spPr>
      </p:pic>
      <p:pic>
        <p:nvPicPr>
          <p:cNvPr id="14" name="Imag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84500" y="2658502"/>
            <a:ext cx="2875997" cy="2875997"/>
          </a:xfrm>
          <a:prstGeom prst="rect">
            <a:avLst/>
          </a:prstGeom>
        </p:spPr>
      </p:pic>
      <p:sp>
        <p:nvSpPr>
          <p:cNvPr id="15" name="Titre 6"/>
          <p:cNvSpPr>
            <a:spLocks noGrp="1"/>
          </p:cNvSpPr>
          <p:nvPr>
            <p:ph type="title"/>
          </p:nvPr>
        </p:nvSpPr>
        <p:spPr>
          <a:xfrm>
            <a:off x="0" y="-5362"/>
            <a:ext cx="12192000" cy="1325563"/>
          </a:xfrm>
        </p:spPr>
        <p:txBody>
          <a:bodyPr>
            <a:normAutofit/>
          </a:bodyPr>
          <a:lstStyle/>
          <a:p>
            <a:pPr algn="ctr"/>
            <a:r>
              <a:rPr lang="fr-FR" sz="4800">
                <a:latin typeface="+mn-lt"/>
              </a:rPr>
              <a:t>Se former</a:t>
            </a:r>
            <a:r>
              <a:rPr lang="fr-FR" sz="4800"/>
              <a:t/>
            </a:r>
            <a:br>
              <a:rPr lang="fr-FR" sz="4800"/>
            </a:br>
            <a:r>
              <a:rPr lang="fr-FR" sz="3600"/>
              <a:t>Les formations dans le PAF</a:t>
            </a:r>
            <a:endParaRPr lang="fr-FR" sz="4800"/>
          </a:p>
        </p:txBody>
      </p:sp>
      <p:sp>
        <p:nvSpPr>
          <p:cNvPr id="12" name="Rectangle 11"/>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sp>
        <p:nvSpPr>
          <p:cNvPr id="16" name="Rectangle 15"/>
          <p:cNvSpPr/>
          <p:nvPr/>
        </p:nvSpPr>
        <p:spPr>
          <a:xfrm>
            <a:off x="11422676" y="0"/>
            <a:ext cx="288032" cy="6858000"/>
          </a:xfrm>
          <a:prstGeom prst="rect">
            <a:avLst/>
          </a:prstGeom>
          <a:solidFill>
            <a:srgbClr val="FA2966"/>
          </a:solidFill>
          <a:ln>
            <a:solidFill>
              <a:srgbClr val="FA2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p:nvSpPr>
        <p:spPr>
          <a:xfrm rot="16200000">
            <a:off x="10297917" y="1130149"/>
            <a:ext cx="2474845" cy="400110"/>
          </a:xfrm>
          <a:prstGeom prst="rect">
            <a:avLst/>
          </a:prstGeom>
          <a:noFill/>
        </p:spPr>
        <p:txBody>
          <a:bodyPr wrap="none" rtlCol="0">
            <a:spAutoFit/>
          </a:bodyPr>
          <a:lstStyle/>
          <a:p>
            <a:r>
              <a:rPr lang="fr-FR" sz="2000" smtClean="0">
                <a:solidFill>
                  <a:schemeClr val="bg1"/>
                </a:solidFill>
              </a:rPr>
              <a:t>Les formations au PAF</a:t>
            </a:r>
            <a:endParaRPr lang="fr-FR" sz="2000" dirty="0">
              <a:solidFill>
                <a:schemeClr val="bg1"/>
              </a:solidFill>
            </a:endParaRPr>
          </a:p>
        </p:txBody>
      </p:sp>
      <p:sp>
        <p:nvSpPr>
          <p:cNvPr id="18" name="Rectangle 17"/>
          <p:cNvSpPr/>
          <p:nvPr/>
        </p:nvSpPr>
        <p:spPr>
          <a:xfrm>
            <a:off x="11710708" y="0"/>
            <a:ext cx="14401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18034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rotWithShape="1">
          <a:blip r:embed="rId3"/>
          <a:srcRect l="3468" t="2703" r="8671"/>
          <a:stretch/>
        </p:blipFill>
        <p:spPr>
          <a:xfrm>
            <a:off x="2353733" y="1274266"/>
            <a:ext cx="7061200" cy="5447211"/>
          </a:xfrm>
          <a:prstGeom prst="rect">
            <a:avLst/>
          </a:prstGeom>
        </p:spPr>
      </p:pic>
      <p:sp>
        <p:nvSpPr>
          <p:cNvPr id="8" name="Titre 6"/>
          <p:cNvSpPr>
            <a:spLocks noGrp="1"/>
          </p:cNvSpPr>
          <p:nvPr>
            <p:ph type="title"/>
          </p:nvPr>
        </p:nvSpPr>
        <p:spPr>
          <a:xfrm>
            <a:off x="0" y="-5362"/>
            <a:ext cx="12192000" cy="1325563"/>
          </a:xfrm>
        </p:spPr>
        <p:txBody>
          <a:bodyPr>
            <a:normAutofit/>
          </a:bodyPr>
          <a:lstStyle/>
          <a:p>
            <a:pPr algn="ctr"/>
            <a:r>
              <a:rPr lang="fr-FR" sz="4800">
                <a:latin typeface="+mn-lt"/>
              </a:rPr>
              <a:t>Se former</a:t>
            </a:r>
            <a:r>
              <a:rPr lang="fr-FR" sz="4800"/>
              <a:t/>
            </a:r>
            <a:br>
              <a:rPr lang="fr-FR" sz="4800"/>
            </a:br>
            <a:r>
              <a:rPr lang="fr-FR" sz="3600"/>
              <a:t>Les formations dans le PAF</a:t>
            </a:r>
            <a:endParaRPr lang="fr-FR" sz="4800"/>
          </a:p>
        </p:txBody>
      </p:sp>
      <p:sp>
        <p:nvSpPr>
          <p:cNvPr id="3" name="Rectangle 2"/>
          <p:cNvSpPr/>
          <p:nvPr/>
        </p:nvSpPr>
        <p:spPr>
          <a:xfrm>
            <a:off x="2368481" y="2492478"/>
            <a:ext cx="7061200" cy="855406"/>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2368481" y="4159046"/>
            <a:ext cx="7061200" cy="1843548"/>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sp>
        <p:nvSpPr>
          <p:cNvPr id="11" name="Rectangle 10"/>
          <p:cNvSpPr/>
          <p:nvPr/>
        </p:nvSpPr>
        <p:spPr>
          <a:xfrm>
            <a:off x="11422676" y="0"/>
            <a:ext cx="288032" cy="6858000"/>
          </a:xfrm>
          <a:prstGeom prst="rect">
            <a:avLst/>
          </a:prstGeom>
          <a:solidFill>
            <a:srgbClr val="FA2966"/>
          </a:solidFill>
          <a:ln>
            <a:solidFill>
              <a:srgbClr val="FA2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rot="16200000">
            <a:off x="10297917" y="1130149"/>
            <a:ext cx="2474845" cy="400110"/>
          </a:xfrm>
          <a:prstGeom prst="rect">
            <a:avLst/>
          </a:prstGeom>
          <a:noFill/>
        </p:spPr>
        <p:txBody>
          <a:bodyPr wrap="none" rtlCol="0">
            <a:spAutoFit/>
          </a:bodyPr>
          <a:lstStyle/>
          <a:p>
            <a:r>
              <a:rPr lang="fr-FR" sz="2000" smtClean="0">
                <a:solidFill>
                  <a:schemeClr val="bg1"/>
                </a:solidFill>
              </a:rPr>
              <a:t>Les formations au PAF</a:t>
            </a:r>
            <a:endParaRPr lang="fr-FR" sz="2000" dirty="0">
              <a:solidFill>
                <a:schemeClr val="bg1"/>
              </a:solidFill>
            </a:endParaRPr>
          </a:p>
        </p:txBody>
      </p:sp>
      <p:sp>
        <p:nvSpPr>
          <p:cNvPr id="13" name="Rectangle 12"/>
          <p:cNvSpPr/>
          <p:nvPr/>
        </p:nvSpPr>
        <p:spPr>
          <a:xfrm>
            <a:off x="11710708" y="0"/>
            <a:ext cx="14401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576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31219" y="1924221"/>
            <a:ext cx="6815639" cy="3539430"/>
          </a:xfrm>
          <a:prstGeom prst="rect">
            <a:avLst/>
          </a:prstGeom>
        </p:spPr>
        <p:txBody>
          <a:bodyPr wrap="square">
            <a:spAutoFit/>
          </a:bodyPr>
          <a:lstStyle/>
          <a:p>
            <a:pPr marL="285744" indent="-285744">
              <a:buFont typeface="Arial" panose="020B0604020202020204" pitchFamily="34" charset="0"/>
              <a:buChar char="•"/>
            </a:pPr>
            <a:r>
              <a:rPr lang="fr-FR" sz="2800" b="1" dirty="0">
                <a:solidFill>
                  <a:srgbClr val="7030A0"/>
                </a:solidFill>
              </a:rPr>
              <a:t>Le kit numérique de l’enseignant</a:t>
            </a:r>
          </a:p>
          <a:p>
            <a:pPr marL="285744" indent="-285744">
              <a:buFont typeface="Arial" panose="020B0604020202020204" pitchFamily="34" charset="0"/>
              <a:buChar char="•"/>
            </a:pPr>
            <a:r>
              <a:rPr lang="fr-FR" sz="2800" dirty="0"/>
              <a:t>Eduquer aux usages responsables des réseaux sociaux</a:t>
            </a:r>
          </a:p>
          <a:p>
            <a:pPr marL="285744" indent="-285744">
              <a:buFont typeface="Arial" panose="020B0604020202020204" pitchFamily="34" charset="0"/>
              <a:buChar char="•"/>
            </a:pPr>
            <a:r>
              <a:rPr lang="fr-FR" sz="2800" dirty="0"/>
              <a:t>Eduquer aux médias et à l’information dans les nouveaux programmes</a:t>
            </a:r>
          </a:p>
          <a:p>
            <a:pPr marL="285744" indent="-285744">
              <a:buFont typeface="Arial" panose="020B0604020202020204" pitchFamily="34" charset="0"/>
              <a:buChar char="•"/>
            </a:pPr>
            <a:r>
              <a:rPr lang="fr-FR" sz="2800" dirty="0"/>
              <a:t>Acquérir des connaissances et des compétences en algorithmique et en </a:t>
            </a:r>
            <a:r>
              <a:rPr lang="fr-FR" sz="2800" dirty="0" smtClean="0"/>
              <a:t>informatique</a:t>
            </a:r>
            <a:endParaRPr lang="fr-FR" sz="2800" dirty="0"/>
          </a:p>
        </p:txBody>
      </p:sp>
      <p:pic>
        <p:nvPicPr>
          <p:cNvPr id="10" name="Image 9"/>
          <p:cNvPicPr>
            <a:picLocks noChangeAspect="1"/>
          </p:cNvPicPr>
          <p:nvPr/>
        </p:nvPicPr>
        <p:blipFill>
          <a:blip r:embed="rId3" cstate="print">
            <a:clrChange>
              <a:clrFrom>
                <a:srgbClr val="F9F8F4"/>
              </a:clrFrom>
              <a:clrTo>
                <a:srgbClr val="F9F8F4">
                  <a:alpha val="0"/>
                </a:srgbClr>
              </a:clrTo>
            </a:clrChange>
            <a:extLst>
              <a:ext uri="{28A0092B-C50C-407E-A947-70E740481C1C}">
                <a14:useLocalDpi xmlns:a14="http://schemas.microsoft.com/office/drawing/2010/main" val="0"/>
              </a:ext>
            </a:extLst>
          </a:blip>
          <a:stretch>
            <a:fillRect/>
          </a:stretch>
        </p:blipFill>
        <p:spPr>
          <a:xfrm>
            <a:off x="10379242" y="6171538"/>
            <a:ext cx="1506617" cy="581501"/>
          </a:xfrm>
          <a:prstGeom prst="rect">
            <a:avLst/>
          </a:prstGeom>
        </p:spPr>
      </p:pic>
      <p:pic>
        <p:nvPicPr>
          <p:cNvPr id="4" name="Image 3"/>
          <p:cNvPicPr>
            <a:picLocks noChangeAspect="1"/>
          </p:cNvPicPr>
          <p:nvPr/>
        </p:nvPicPr>
        <p:blipFill>
          <a:blip r:embed="rId4"/>
          <a:stretch>
            <a:fillRect/>
          </a:stretch>
        </p:blipFill>
        <p:spPr>
          <a:xfrm>
            <a:off x="1005434" y="2105247"/>
            <a:ext cx="3842505" cy="35009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1005434" y="1169440"/>
            <a:ext cx="11186567" cy="584775"/>
          </a:xfrm>
          <a:prstGeom prst="rect">
            <a:avLst/>
          </a:prstGeom>
        </p:spPr>
        <p:txBody>
          <a:bodyPr wrap="square">
            <a:spAutoFit/>
          </a:bodyPr>
          <a:lstStyle/>
          <a:p>
            <a:r>
              <a:rPr lang="fr-FR" sz="3200" b="1">
                <a:solidFill>
                  <a:srgbClr val="0070C0"/>
                </a:solidFill>
              </a:rPr>
              <a:t>Culture numérique et éducation aux médias et à l’information :</a:t>
            </a:r>
          </a:p>
        </p:txBody>
      </p:sp>
      <p:sp>
        <p:nvSpPr>
          <p:cNvPr id="8" name="Titre 6"/>
          <p:cNvSpPr>
            <a:spLocks noGrp="1"/>
          </p:cNvSpPr>
          <p:nvPr>
            <p:ph type="title"/>
          </p:nvPr>
        </p:nvSpPr>
        <p:spPr>
          <a:xfrm>
            <a:off x="0" y="-5362"/>
            <a:ext cx="12192000" cy="1325563"/>
          </a:xfrm>
        </p:spPr>
        <p:txBody>
          <a:bodyPr>
            <a:normAutofit/>
          </a:bodyPr>
          <a:lstStyle/>
          <a:p>
            <a:pPr algn="ctr"/>
            <a:r>
              <a:rPr lang="fr-FR" sz="4800">
                <a:latin typeface="+mn-lt"/>
              </a:rPr>
              <a:t>Se former</a:t>
            </a:r>
            <a:r>
              <a:rPr lang="fr-FR" sz="4800"/>
              <a:t/>
            </a:r>
            <a:br>
              <a:rPr lang="fr-FR" sz="4800"/>
            </a:br>
            <a:r>
              <a:rPr lang="fr-FR" sz="3600"/>
              <a:t>Les formations dans le PAF</a:t>
            </a:r>
            <a:endParaRPr lang="fr-FR" sz="4800"/>
          </a:p>
        </p:txBody>
      </p:sp>
      <p:sp>
        <p:nvSpPr>
          <p:cNvPr id="9" name="Rectangle 8"/>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smtClean="0">
                <a:ln>
                  <a:noFill/>
                </a:ln>
                <a:solidFill>
                  <a:prstClr val="white"/>
                </a:solidFill>
                <a:effectLst/>
                <a:uLnTx/>
                <a:uFillTx/>
                <a:latin typeface="Calibri"/>
                <a:ea typeface=""/>
                <a:cs typeface=""/>
              </a:rPr>
              <a:t>1D</a:t>
            </a:r>
          </a:p>
        </p:txBody>
      </p:sp>
      <p:sp>
        <p:nvSpPr>
          <p:cNvPr id="11" name="Rectangle 10"/>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spTree>
    <p:extLst>
      <p:ext uri="{BB962C8B-B14F-4D97-AF65-F5344CB8AC3E}">
        <p14:creationId xmlns:p14="http://schemas.microsoft.com/office/powerpoint/2010/main" val="506080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re 1"/>
          <p:cNvSpPr>
            <a:spLocks noGrp="1"/>
          </p:cNvSpPr>
          <p:nvPr>
            <p:ph type="title"/>
          </p:nvPr>
        </p:nvSpPr>
        <p:spPr>
          <a:xfrm>
            <a:off x="0" y="-1069"/>
            <a:ext cx="12192000" cy="1191020"/>
          </a:xfrm>
        </p:spPr>
        <p:txBody>
          <a:bodyPr/>
          <a:lstStyle/>
          <a:p>
            <a:pPr algn="ctr"/>
            <a:r>
              <a:rPr lang="fr-FR" b="1">
                <a:solidFill>
                  <a:srgbClr val="7030A0"/>
                </a:solidFill>
                <a:ea typeface="ＭＳ Ｐゴシック" pitchFamily="34" charset="-128"/>
              </a:rPr>
              <a:t>Le kit </a:t>
            </a:r>
            <a:r>
              <a:rPr lang="fr-FR" sz="4800" b="1">
                <a:solidFill>
                  <a:srgbClr val="7030A0"/>
                </a:solidFill>
                <a:ea typeface="ＭＳ Ｐゴシック" pitchFamily="34" charset="-128"/>
              </a:rPr>
              <a:t>numérique</a:t>
            </a:r>
            <a:r>
              <a:rPr lang="fr-FR" b="1">
                <a:solidFill>
                  <a:srgbClr val="7030A0"/>
                </a:solidFill>
                <a:ea typeface="ＭＳ Ｐゴシック" pitchFamily="34" charset="-128"/>
              </a:rPr>
              <a:t> de l’enseignant</a:t>
            </a:r>
            <a:r>
              <a:rPr lang="fr-FR">
                <a:solidFill>
                  <a:srgbClr val="FFFF00"/>
                </a:solidFill>
                <a:ea typeface="ＭＳ Ｐゴシック" pitchFamily="34" charset="-128"/>
              </a:rPr>
              <a:t> </a:t>
            </a:r>
          </a:p>
        </p:txBody>
      </p:sp>
      <p:sp>
        <p:nvSpPr>
          <p:cNvPr id="15363" name="Espace réservé du contenu 2"/>
          <p:cNvSpPr>
            <a:spLocks noGrp="1"/>
          </p:cNvSpPr>
          <p:nvPr>
            <p:ph idx="1"/>
          </p:nvPr>
        </p:nvSpPr>
        <p:spPr>
          <a:xfrm>
            <a:off x="609600" y="1285862"/>
            <a:ext cx="10972800" cy="5414484"/>
          </a:xfrm>
        </p:spPr>
        <p:txBody>
          <a:bodyPr/>
          <a:lstStyle/>
          <a:p>
            <a:pPr algn="ctr">
              <a:buFont typeface="Arial" charset="0"/>
              <a:buNone/>
            </a:pPr>
            <a:r>
              <a:rPr lang="fr-FR">
                <a:ea typeface="ＭＳ Ｐゴシック" pitchFamily="34" charset="-128"/>
              </a:rPr>
              <a:t>En conseil d’enseignement, mise en pratique via les accès à: </a:t>
            </a:r>
          </a:p>
          <a:p>
            <a:pPr algn="ctr">
              <a:buNone/>
            </a:pPr>
            <a:r>
              <a:rPr lang="fr-FR">
                <a:ea typeface="ＭＳ Ｐゴシック" pitchFamily="34" charset="-128"/>
                <a:hlinkClick r:id="rId3"/>
              </a:rPr>
              <a:t>https://pia.ac-martinique.fr</a:t>
            </a:r>
            <a:endParaRPr lang="fr-FR">
              <a:ea typeface="ＭＳ Ｐゴシック" pitchFamily="34" charset="-128"/>
            </a:endParaRPr>
          </a:p>
        </p:txBody>
      </p:sp>
      <p:pic>
        <p:nvPicPr>
          <p:cNvPr id="4" name="Picture 2">
            <a:hlinkClick r:id="rId4" action="ppaction://hlinkfile"/>
          </p:cNvPr>
          <p:cNvPicPr>
            <a:picLocks noChangeAspect="1" noChangeArrowheads="1"/>
          </p:cNvPicPr>
          <p:nvPr/>
        </p:nvPicPr>
        <p:blipFill>
          <a:blip r:embed="rId5"/>
          <a:srcRect l="10069" t="16563" r="79514" b="72631"/>
          <a:stretch>
            <a:fillRect/>
          </a:stretch>
        </p:blipFill>
        <p:spPr bwMode="auto">
          <a:xfrm>
            <a:off x="8193741" y="5478185"/>
            <a:ext cx="3204746" cy="954628"/>
          </a:xfrm>
          <a:prstGeom prst="rect">
            <a:avLst/>
          </a:prstGeom>
          <a:noFill/>
          <a:ln w="9525">
            <a:noFill/>
            <a:miter lim="800000"/>
            <a:headEnd/>
            <a:tailEnd/>
          </a:ln>
          <a:effectLst/>
        </p:spPr>
      </p:pic>
      <p:pic>
        <p:nvPicPr>
          <p:cNvPr id="5" name="Picture 2"/>
          <p:cNvPicPr>
            <a:picLocks noChangeAspect="1" noChangeArrowheads="1"/>
          </p:cNvPicPr>
          <p:nvPr/>
        </p:nvPicPr>
        <p:blipFill>
          <a:blip r:embed="rId6"/>
          <a:srcRect l="520" t="14672" r="93403" b="69120"/>
          <a:stretch>
            <a:fillRect/>
          </a:stretch>
        </p:blipFill>
        <p:spPr bwMode="auto">
          <a:xfrm>
            <a:off x="9370591" y="2938637"/>
            <a:ext cx="2111389" cy="13573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age 5" descr="sogomar.png"/>
          <p:cNvPicPr>
            <a:picLocks noChangeAspect="1"/>
          </p:cNvPicPr>
          <p:nvPr/>
        </p:nvPicPr>
        <p:blipFill>
          <a:blip r:embed="rId7"/>
          <a:srcRect l="46816" t="1681" r="39385" b="56903"/>
          <a:stretch>
            <a:fillRect/>
          </a:stretch>
        </p:blipFill>
        <p:spPr>
          <a:xfrm>
            <a:off x="5524495" y="5559842"/>
            <a:ext cx="1260959" cy="1140503"/>
          </a:xfrm>
          <a:prstGeom prst="rect">
            <a:avLst/>
          </a:prstGeom>
        </p:spPr>
      </p:pic>
      <p:pic>
        <p:nvPicPr>
          <p:cNvPr id="7" name="Picture 2"/>
          <p:cNvPicPr>
            <a:picLocks noChangeAspect="1" noChangeArrowheads="1"/>
          </p:cNvPicPr>
          <p:nvPr/>
        </p:nvPicPr>
        <p:blipFill>
          <a:blip r:embed="rId8"/>
          <a:srcRect l="43924" t="11971" r="48263" b="80548"/>
          <a:stretch>
            <a:fillRect/>
          </a:stretch>
        </p:blipFill>
        <p:spPr bwMode="auto">
          <a:xfrm>
            <a:off x="4702959" y="2680913"/>
            <a:ext cx="2786083" cy="6429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Image 7" descr="éduthèque.jpg"/>
          <p:cNvPicPr>
            <a:picLocks noChangeAspect="1"/>
          </p:cNvPicPr>
          <p:nvPr/>
        </p:nvPicPr>
        <p:blipFill>
          <a:blip r:embed="rId9"/>
          <a:stretch>
            <a:fillRect/>
          </a:stretch>
        </p:blipFill>
        <p:spPr>
          <a:xfrm>
            <a:off x="838200" y="5559844"/>
            <a:ext cx="2921013" cy="602459"/>
          </a:xfrm>
          <a:prstGeom prst="rect">
            <a:avLst/>
          </a:prstGeom>
        </p:spPr>
      </p:pic>
      <p:pic>
        <p:nvPicPr>
          <p:cNvPr id="9" name="Image 8" descr="viaeduc.jpg"/>
          <p:cNvPicPr>
            <a:picLocks noChangeAspect="1"/>
          </p:cNvPicPr>
          <p:nvPr/>
        </p:nvPicPr>
        <p:blipFill>
          <a:blip r:embed="rId10"/>
          <a:srcRect l="14241" t="6818" r="14556" b="24999"/>
          <a:stretch>
            <a:fillRect/>
          </a:stretch>
        </p:blipFill>
        <p:spPr>
          <a:xfrm>
            <a:off x="4445220" y="4049920"/>
            <a:ext cx="3429024" cy="8572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Image 1"/>
          <p:cNvPicPr>
            <a:picLocks noChangeAspect="1"/>
          </p:cNvPicPr>
          <p:nvPr/>
        </p:nvPicPr>
        <p:blipFill>
          <a:blip r:embed="rId11"/>
          <a:stretch>
            <a:fillRect/>
          </a:stretch>
        </p:blipFill>
        <p:spPr>
          <a:xfrm>
            <a:off x="773446" y="2571744"/>
            <a:ext cx="2840983" cy="2091109"/>
          </a:xfrm>
          <a:prstGeom prst="rect">
            <a:avLst/>
          </a:prstGeom>
        </p:spPr>
      </p:pic>
      <p:pic>
        <p:nvPicPr>
          <p:cNvPr id="12" name="Image 11">
            <a:hlinkClick r:id="rId12"/>
          </p:cNvPr>
          <p:cNvPicPr>
            <a:picLocks noChangeAspect="1"/>
          </p:cNvPicPr>
          <p:nvPr/>
        </p:nvPicPr>
        <p:blipFill>
          <a:blip r:embed="rId13"/>
          <a:stretch>
            <a:fillRect/>
          </a:stretch>
        </p:blipFill>
        <p:spPr>
          <a:xfrm>
            <a:off x="838201" y="3929067"/>
            <a:ext cx="2576351" cy="16012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Rectangle 12"/>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smtClean="0">
                <a:ln>
                  <a:noFill/>
                </a:ln>
                <a:solidFill>
                  <a:prstClr val="white"/>
                </a:solidFill>
                <a:effectLst/>
                <a:uLnTx/>
                <a:uFillTx/>
                <a:latin typeface="Calibri"/>
                <a:ea typeface=""/>
                <a:cs typeface=""/>
              </a:rPr>
              <a:t>1D</a:t>
            </a:r>
          </a:p>
        </p:txBody>
      </p:sp>
      <p:sp>
        <p:nvSpPr>
          <p:cNvPr id="14" name="Rectangle 13"/>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spTree>
    <p:extLst>
      <p:ext uri="{BB962C8B-B14F-4D97-AF65-F5344CB8AC3E}">
        <p14:creationId xmlns:p14="http://schemas.microsoft.com/office/powerpoint/2010/main" val="18202994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0" y="-5362"/>
            <a:ext cx="12192000" cy="1325563"/>
          </a:xfrm>
        </p:spPr>
        <p:txBody>
          <a:bodyPr>
            <a:normAutofit/>
          </a:bodyPr>
          <a:lstStyle/>
          <a:p>
            <a:pPr algn="ctr"/>
            <a:r>
              <a:rPr lang="fr-FR" sz="4800">
                <a:latin typeface="+mn-lt"/>
              </a:rPr>
              <a:t>Se former</a:t>
            </a:r>
            <a:r>
              <a:rPr lang="fr-FR" sz="4800"/>
              <a:t/>
            </a:r>
            <a:br>
              <a:rPr lang="fr-FR" sz="4800"/>
            </a:br>
            <a:r>
              <a:rPr lang="fr-FR" sz="3600"/>
              <a:t>Formation à distance</a:t>
            </a:r>
            <a:endParaRPr lang="fr-FR" sz="4800"/>
          </a:p>
        </p:txBody>
      </p:sp>
      <p:sp>
        <p:nvSpPr>
          <p:cNvPr id="9" name="Rectangle avec coin diagonal arrondi 13"/>
          <p:cNvSpPr/>
          <p:nvPr/>
        </p:nvSpPr>
        <p:spPr>
          <a:xfrm>
            <a:off x="838200" y="1819391"/>
            <a:ext cx="5181600" cy="4357572"/>
          </a:xfrm>
          <a:prstGeom prst="round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sz="2400" dirty="0"/>
          </a:p>
          <a:p>
            <a:pPr algn="ctr"/>
            <a:endParaRPr lang="fr-FR" sz="2400" dirty="0"/>
          </a:p>
          <a:p>
            <a:pPr algn="ctr"/>
            <a:endParaRPr lang="fr-FR" sz="2400" dirty="0"/>
          </a:p>
          <a:p>
            <a:pPr algn="ctr"/>
            <a:endParaRPr lang="fr-FR" sz="2400" dirty="0"/>
          </a:p>
          <a:p>
            <a:pPr algn="ctr"/>
            <a:r>
              <a:rPr lang="fr-FR" sz="2400" dirty="0"/>
              <a:t>    et </a:t>
            </a:r>
          </a:p>
          <a:p>
            <a:pPr algn="ctr"/>
            <a:endParaRPr lang="fr-FR" sz="2400" dirty="0"/>
          </a:p>
          <a:p>
            <a:pPr algn="ctr"/>
            <a:r>
              <a:rPr lang="fr-FR" sz="2400" dirty="0"/>
              <a:t>(</a:t>
            </a:r>
            <a:r>
              <a:rPr lang="fr-FR" b="1" i="1" dirty="0"/>
              <a:t>D</a:t>
            </a:r>
            <a:r>
              <a:rPr lang="fr-FR" i="1" dirty="0"/>
              <a:t>ispositif de e-formation </a:t>
            </a:r>
            <a:r>
              <a:rPr lang="fr-FR" b="1" i="1" dirty="0"/>
              <a:t>l</a:t>
            </a:r>
            <a:r>
              <a:rPr lang="fr-FR" i="1" dirty="0"/>
              <a:t>ibre et </a:t>
            </a:r>
            <a:r>
              <a:rPr lang="fr-FR" i="1" dirty="0" err="1"/>
              <a:t>tutoré</a:t>
            </a:r>
            <a:r>
              <a:rPr lang="fr-FR" i="1" dirty="0"/>
              <a:t> des </a:t>
            </a:r>
            <a:r>
              <a:rPr lang="fr-FR" b="1" i="1" dirty="0"/>
              <a:t>a</a:t>
            </a:r>
            <a:r>
              <a:rPr lang="fr-FR" i="1" dirty="0"/>
              <a:t>gents</a:t>
            </a:r>
            <a:r>
              <a:rPr lang="fr-FR" sz="2400" i="1" dirty="0"/>
              <a:t>) </a:t>
            </a:r>
          </a:p>
          <a:p>
            <a:pPr algn="ctr"/>
            <a:r>
              <a:rPr lang="fr-FR" sz="2400" dirty="0"/>
              <a:t>sont vos plateformes de formation à distance</a:t>
            </a:r>
          </a:p>
          <a:p>
            <a:pPr algn="ctr"/>
            <a:r>
              <a:rPr lang="fr-FR" sz="2400" dirty="0">
                <a:hlinkClick r:id="rId2"/>
              </a:rPr>
              <a:t>Accéder à </a:t>
            </a:r>
            <a:r>
              <a:rPr lang="fr-FR" sz="2400" dirty="0" err="1">
                <a:hlinkClick r:id="rId2"/>
              </a:rPr>
              <a:t>M@gistère</a:t>
            </a:r>
            <a:endParaRPr lang="fr-FR" sz="2400" dirty="0"/>
          </a:p>
          <a:p>
            <a:pPr algn="ctr"/>
            <a:endParaRPr lang="fr-FR" sz="2400" dirty="0"/>
          </a:p>
          <a:p>
            <a:pPr algn="ctr"/>
            <a:r>
              <a:rPr lang="fr-FR" sz="2400" dirty="0">
                <a:hlinkClick r:id="rId3"/>
              </a:rPr>
              <a:t>Accéder à Delta FOAD</a:t>
            </a:r>
            <a:endParaRPr lang="fr-FR" sz="2400" dirty="0"/>
          </a:p>
          <a:p>
            <a:pPr algn="ctr"/>
            <a:endParaRPr lang="fr-FR" sz="2400" dirty="0"/>
          </a:p>
          <a:p>
            <a:pPr algn="ctr"/>
            <a:endParaRPr lang="fr-FR" sz="2400" dirty="0"/>
          </a:p>
        </p:txBody>
      </p:sp>
      <p:pic>
        <p:nvPicPr>
          <p:cNvPr id="5" name="Espace réservé du contenu 4"/>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72201" y="2112581"/>
            <a:ext cx="5699439" cy="3462807"/>
          </a:xfrm>
        </p:spPr>
      </p:pic>
      <p:pic>
        <p:nvPicPr>
          <p:cNvPr id="10" name="Image 9"/>
          <p:cNvPicPr>
            <a:picLocks noChangeAspect="1"/>
          </p:cNvPicPr>
          <p:nvPr/>
        </p:nvPicPr>
        <p:blipFill>
          <a:blip r:embed="rId5">
            <a:clrChange>
              <a:clrFrom>
                <a:srgbClr val="EEEEEE"/>
              </a:clrFrom>
              <a:clrTo>
                <a:srgbClr val="EEEEEE">
                  <a:alpha val="0"/>
                </a:srgbClr>
              </a:clrTo>
            </a:clrChange>
            <a:extLst>
              <a:ext uri="{28A0092B-C50C-407E-A947-70E740481C1C}">
                <a14:useLocalDpi xmlns:a14="http://schemas.microsoft.com/office/drawing/2010/main" val="0"/>
              </a:ext>
            </a:extLst>
          </a:blip>
          <a:stretch>
            <a:fillRect/>
          </a:stretch>
        </p:blipFill>
        <p:spPr>
          <a:xfrm>
            <a:off x="981634" y="2608300"/>
            <a:ext cx="2301619" cy="635416"/>
          </a:xfrm>
          <a:prstGeom prst="rect">
            <a:avLst/>
          </a:prstGeom>
        </p:spPr>
      </p:pic>
      <p:pic>
        <p:nvPicPr>
          <p:cNvPr id="3074" name="Picture 2" descr="Logo FOA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41186" y="2311990"/>
            <a:ext cx="1714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p:cNvPicPr>
            <a:picLocks noChangeAspect="1"/>
          </p:cNvPicPr>
          <p:nvPr/>
        </p:nvPicPr>
        <p:blipFill>
          <a:blip r:embed="rId7" cstate="print">
            <a:clrChange>
              <a:clrFrom>
                <a:srgbClr val="F9F8F4"/>
              </a:clrFrom>
              <a:clrTo>
                <a:srgbClr val="F9F8F4">
                  <a:alpha val="0"/>
                </a:srgbClr>
              </a:clrTo>
            </a:clrChange>
            <a:extLst>
              <a:ext uri="{28A0092B-C50C-407E-A947-70E740481C1C}">
                <a14:useLocalDpi xmlns:a14="http://schemas.microsoft.com/office/drawing/2010/main" val="0"/>
              </a:ext>
            </a:extLst>
          </a:blip>
          <a:stretch>
            <a:fillRect/>
          </a:stretch>
        </p:blipFill>
        <p:spPr>
          <a:xfrm>
            <a:off x="10156439" y="6078146"/>
            <a:ext cx="1748588" cy="674893"/>
          </a:xfrm>
          <a:prstGeom prst="rect">
            <a:avLst/>
          </a:prstGeom>
        </p:spPr>
      </p:pic>
      <p:sp>
        <p:nvSpPr>
          <p:cNvPr id="8" name="Rectangle 7"/>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smtClean="0">
                <a:ln>
                  <a:noFill/>
                </a:ln>
                <a:solidFill>
                  <a:prstClr val="white"/>
                </a:solidFill>
                <a:effectLst/>
                <a:uLnTx/>
                <a:uFillTx/>
                <a:latin typeface="Calibri"/>
                <a:ea typeface=""/>
                <a:cs typeface=""/>
              </a:rPr>
              <a:t>1D</a:t>
            </a:r>
          </a:p>
        </p:txBody>
      </p:sp>
      <p:sp>
        <p:nvSpPr>
          <p:cNvPr id="12" name="Rectangle 11"/>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spTree>
    <p:extLst>
      <p:ext uri="{BB962C8B-B14F-4D97-AF65-F5344CB8AC3E}">
        <p14:creationId xmlns:p14="http://schemas.microsoft.com/office/powerpoint/2010/main" val="321500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6"/>
          <p:cNvSpPr>
            <a:spLocks noGrp="1"/>
          </p:cNvSpPr>
          <p:nvPr>
            <p:ph type="title"/>
          </p:nvPr>
        </p:nvSpPr>
        <p:spPr>
          <a:xfrm>
            <a:off x="0" y="-5362"/>
            <a:ext cx="12192000" cy="1325563"/>
          </a:xfrm>
        </p:spPr>
        <p:txBody>
          <a:bodyPr>
            <a:normAutofit/>
          </a:bodyPr>
          <a:lstStyle/>
          <a:p>
            <a:pPr algn="ctr"/>
            <a:r>
              <a:rPr lang="fr-FR" sz="4800" dirty="0">
                <a:latin typeface="+mn-lt"/>
              </a:rPr>
              <a:t>Se former</a:t>
            </a:r>
            <a:r>
              <a:rPr lang="fr-FR" sz="4800" dirty="0"/>
              <a:t/>
            </a:r>
            <a:br>
              <a:rPr lang="fr-FR" sz="4800" dirty="0"/>
            </a:br>
            <a:r>
              <a:rPr lang="fr-FR" sz="3600" dirty="0"/>
              <a:t>Formation à </a:t>
            </a:r>
            <a:r>
              <a:rPr lang="fr-FR" sz="3600" dirty="0" smtClean="0"/>
              <a:t>distance – Des parcours en auto-inscription</a:t>
            </a:r>
            <a:endParaRPr lang="fr-FR" sz="4800" dirty="0"/>
          </a:p>
        </p:txBody>
      </p:sp>
      <p:pic>
        <p:nvPicPr>
          <p:cNvPr id="3" name="Offre complémentaire V2.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12231" y="1253289"/>
            <a:ext cx="8967537" cy="5604711"/>
          </a:xfrm>
          <a:prstGeom prst="rect">
            <a:avLst/>
          </a:prstGeom>
        </p:spPr>
      </p:pic>
      <p:sp>
        <p:nvSpPr>
          <p:cNvPr id="4" name="Rectangle 3"/>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smtClean="0">
                <a:ln>
                  <a:noFill/>
                </a:ln>
                <a:solidFill>
                  <a:prstClr val="white"/>
                </a:solidFill>
                <a:effectLst/>
                <a:uLnTx/>
                <a:uFillTx/>
                <a:latin typeface="Calibri"/>
                <a:ea typeface=""/>
                <a:cs typeface=""/>
              </a:rPr>
              <a:t>1D</a:t>
            </a:r>
          </a:p>
        </p:txBody>
      </p:sp>
      <p:sp>
        <p:nvSpPr>
          <p:cNvPr id="5" name="Rectangle 4"/>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sp>
        <p:nvSpPr>
          <p:cNvPr id="7" name="Rectangle 6"/>
          <p:cNvSpPr/>
          <p:nvPr/>
        </p:nvSpPr>
        <p:spPr>
          <a:xfrm>
            <a:off x="11422676" y="0"/>
            <a:ext cx="288032" cy="6858000"/>
          </a:xfrm>
          <a:prstGeom prst="rect">
            <a:avLst/>
          </a:prstGeom>
          <a:solidFill>
            <a:srgbClr val="FA2966"/>
          </a:solidFill>
          <a:ln>
            <a:solidFill>
              <a:srgbClr val="FA2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rot="16200000">
            <a:off x="10347517" y="1130149"/>
            <a:ext cx="2375650" cy="400110"/>
          </a:xfrm>
          <a:prstGeom prst="rect">
            <a:avLst/>
          </a:prstGeom>
          <a:noFill/>
        </p:spPr>
        <p:txBody>
          <a:bodyPr wrap="none" rtlCol="0">
            <a:spAutoFit/>
          </a:bodyPr>
          <a:lstStyle/>
          <a:p>
            <a:r>
              <a:rPr lang="fr-FR" sz="2000" dirty="0" smtClean="0">
                <a:solidFill>
                  <a:schemeClr val="bg1"/>
                </a:solidFill>
              </a:rPr>
              <a:t>Formation à distance</a:t>
            </a:r>
            <a:endParaRPr lang="fr-FR" sz="2000" dirty="0">
              <a:solidFill>
                <a:schemeClr val="bg1"/>
              </a:solidFill>
            </a:endParaRPr>
          </a:p>
        </p:txBody>
      </p:sp>
      <p:sp>
        <p:nvSpPr>
          <p:cNvPr id="9" name="Rectangle 8"/>
          <p:cNvSpPr/>
          <p:nvPr/>
        </p:nvSpPr>
        <p:spPr>
          <a:xfrm>
            <a:off x="11710708" y="0"/>
            <a:ext cx="14401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6165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3"/>
                                        </p:tgtEl>
                                      </p:cBhvr>
                                    </p:cmd>
                                  </p:childTnLst>
                                </p:cTn>
                              </p:par>
                            </p:childTnLst>
                          </p:cTn>
                        </p:par>
                      </p:childTnLst>
                    </p:cTn>
                  </p:par>
                </p:childTnLst>
              </p:cTn>
              <p:nextCondLst>
                <p:cond evt="onClick" delay="0">
                  <p:tgtEl>
                    <p:spTgt spid="3"/>
                  </p:tgtEl>
                </p:cond>
              </p:nextCondLst>
            </p:seq>
            <p:video>
              <p:cMediaNode vol="80000">
                <p:cTn id="14" fill="hold" display="0">
                  <p:stCondLst>
                    <p:cond delay="indefinite"/>
                  </p:stCondLst>
                </p:cTn>
                <p:tgtEl>
                  <p:spTgt spid="3"/>
                </p:tgtEl>
              </p:cMediaNode>
            </p:video>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3">
            <a:extLst>
              <a:ext uri="{28A0092B-C50C-407E-A947-70E740481C1C}">
                <a14:useLocalDpi xmlns:a14="http://schemas.microsoft.com/office/drawing/2010/main" val="0"/>
              </a:ext>
            </a:extLst>
          </a:blip>
          <a:srcRect l="399" t="1082" r="777" b="64291"/>
          <a:stretch/>
        </p:blipFill>
        <p:spPr>
          <a:xfrm rot="16200000">
            <a:off x="-15866" y="3089015"/>
            <a:ext cx="5002363" cy="1275575"/>
          </a:xfrm>
          <a:prstGeom prst="rect">
            <a:avLst/>
          </a:prstGeom>
        </p:spPr>
      </p:pic>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7728" y="1552310"/>
            <a:ext cx="6033864" cy="4475726"/>
          </a:xfrm>
          <a:prstGeom prst="rect">
            <a:avLst/>
          </a:prstGeom>
        </p:spPr>
      </p:pic>
      <p:sp>
        <p:nvSpPr>
          <p:cNvPr id="6" name="Titre 6"/>
          <p:cNvSpPr>
            <a:spLocks noGrp="1"/>
          </p:cNvSpPr>
          <p:nvPr>
            <p:ph type="title"/>
          </p:nvPr>
        </p:nvSpPr>
        <p:spPr>
          <a:xfrm>
            <a:off x="0" y="-5362"/>
            <a:ext cx="12192000" cy="1325563"/>
          </a:xfrm>
        </p:spPr>
        <p:txBody>
          <a:bodyPr>
            <a:normAutofit/>
          </a:bodyPr>
          <a:lstStyle/>
          <a:p>
            <a:pPr algn="ctr"/>
            <a:r>
              <a:rPr lang="fr-FR" sz="4800">
                <a:latin typeface="+mn-lt"/>
              </a:rPr>
              <a:t>Se former</a:t>
            </a:r>
            <a:r>
              <a:rPr lang="fr-FR" sz="4800"/>
              <a:t/>
            </a:r>
            <a:br>
              <a:rPr lang="fr-FR" sz="4800"/>
            </a:br>
            <a:r>
              <a:rPr lang="fr-FR" sz="3600"/>
              <a:t>Formation à distance</a:t>
            </a:r>
            <a:endParaRPr lang="fr-FR" sz="4800"/>
          </a:p>
        </p:txBody>
      </p:sp>
      <p:sp>
        <p:nvSpPr>
          <p:cNvPr id="7" name="Rectangle 6"/>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smtClean="0">
                <a:ln>
                  <a:noFill/>
                </a:ln>
                <a:solidFill>
                  <a:prstClr val="white"/>
                </a:solidFill>
                <a:effectLst/>
                <a:uLnTx/>
                <a:uFillTx/>
                <a:latin typeface="Calibri"/>
                <a:ea typeface=""/>
                <a:cs typeface=""/>
              </a:rPr>
              <a:t>1D</a:t>
            </a:r>
          </a:p>
        </p:txBody>
      </p:sp>
      <p:sp>
        <p:nvSpPr>
          <p:cNvPr id="8" name="Rectangle 7"/>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sp>
        <p:nvSpPr>
          <p:cNvPr id="9" name="Rectangle 8"/>
          <p:cNvSpPr/>
          <p:nvPr/>
        </p:nvSpPr>
        <p:spPr>
          <a:xfrm>
            <a:off x="11422676" y="0"/>
            <a:ext cx="288032" cy="6858000"/>
          </a:xfrm>
          <a:prstGeom prst="rect">
            <a:avLst/>
          </a:prstGeom>
          <a:solidFill>
            <a:srgbClr val="FA2966"/>
          </a:solidFill>
          <a:ln>
            <a:solidFill>
              <a:srgbClr val="FA2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rot="16200000">
            <a:off x="10347517" y="1130149"/>
            <a:ext cx="2375650" cy="400110"/>
          </a:xfrm>
          <a:prstGeom prst="rect">
            <a:avLst/>
          </a:prstGeom>
          <a:noFill/>
        </p:spPr>
        <p:txBody>
          <a:bodyPr wrap="none" rtlCol="0">
            <a:spAutoFit/>
          </a:bodyPr>
          <a:lstStyle/>
          <a:p>
            <a:r>
              <a:rPr lang="fr-FR" sz="2000" dirty="0" smtClean="0">
                <a:solidFill>
                  <a:schemeClr val="bg1"/>
                </a:solidFill>
              </a:rPr>
              <a:t>Formation à distance</a:t>
            </a:r>
            <a:endParaRPr lang="fr-FR" sz="2000" dirty="0">
              <a:solidFill>
                <a:schemeClr val="bg1"/>
              </a:solidFill>
            </a:endParaRPr>
          </a:p>
        </p:txBody>
      </p:sp>
      <p:sp>
        <p:nvSpPr>
          <p:cNvPr id="11" name="Rectangle 10"/>
          <p:cNvSpPr/>
          <p:nvPr/>
        </p:nvSpPr>
        <p:spPr>
          <a:xfrm>
            <a:off x="11710708" y="0"/>
            <a:ext cx="14401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9437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3">
            <a:extLst>
              <a:ext uri="{28A0092B-C50C-407E-A947-70E740481C1C}">
                <a14:useLocalDpi xmlns:a14="http://schemas.microsoft.com/office/drawing/2010/main" val="0"/>
              </a:ext>
            </a:extLst>
          </a:blip>
          <a:srcRect l="399" t="1082" r="777" b="64291"/>
          <a:stretch/>
        </p:blipFill>
        <p:spPr>
          <a:xfrm rot="16200000">
            <a:off x="-1370531" y="3386725"/>
            <a:ext cx="5002363" cy="1275575"/>
          </a:xfrm>
          <a:prstGeom prst="rect">
            <a:avLst/>
          </a:prstGeom>
        </p:spPr>
      </p:pic>
      <p:sp>
        <p:nvSpPr>
          <p:cNvPr id="3" name="ZoneTexte 2"/>
          <p:cNvSpPr txBox="1"/>
          <p:nvPr/>
        </p:nvSpPr>
        <p:spPr>
          <a:xfrm>
            <a:off x="5303913" y="982761"/>
            <a:ext cx="2575385" cy="1015663"/>
          </a:xfrm>
          <a:prstGeom prst="rect">
            <a:avLst/>
          </a:prstGeom>
          <a:noFill/>
        </p:spPr>
        <p:txBody>
          <a:bodyPr wrap="none" rtlCol="0">
            <a:spAutoFit/>
          </a:bodyPr>
          <a:lstStyle/>
          <a:p>
            <a:r>
              <a:rPr lang="fr-FR" sz="6000" b="1" dirty="0"/>
              <a:t>ACCES :</a:t>
            </a:r>
          </a:p>
        </p:txBody>
      </p:sp>
      <p:sp>
        <p:nvSpPr>
          <p:cNvPr id="9" name="ZoneTexte 8"/>
          <p:cNvSpPr txBox="1"/>
          <p:nvPr/>
        </p:nvSpPr>
        <p:spPr>
          <a:xfrm>
            <a:off x="1913467" y="2318855"/>
            <a:ext cx="10278532" cy="1200329"/>
          </a:xfrm>
          <a:prstGeom prst="rect">
            <a:avLst/>
          </a:prstGeom>
          <a:noFill/>
        </p:spPr>
        <p:txBody>
          <a:bodyPr wrap="square" rtlCol="0">
            <a:spAutoFit/>
          </a:bodyPr>
          <a:lstStyle/>
          <a:p>
            <a:r>
              <a:rPr lang="fr-FR" sz="3600" b="1" dirty="0">
                <a:hlinkClick r:id="rId4"/>
              </a:rPr>
              <a:t>https://</a:t>
            </a:r>
            <a:r>
              <a:rPr lang="fr-FR" sz="3600" b="1" dirty="0" smtClean="0">
                <a:hlinkClick r:id="rId4"/>
              </a:rPr>
              <a:t>magistere.education.fr/ac-rennes/course/view.php?id=3175&amp;pageid=39757</a:t>
            </a:r>
            <a:endParaRPr lang="fr-FR" sz="3600" b="1" dirty="0"/>
          </a:p>
        </p:txBody>
      </p:sp>
      <p:sp>
        <p:nvSpPr>
          <p:cNvPr id="10" name="Rectangle 9"/>
          <p:cNvSpPr/>
          <p:nvPr/>
        </p:nvSpPr>
        <p:spPr>
          <a:xfrm>
            <a:off x="0" y="10943"/>
            <a:ext cx="12191999" cy="769441"/>
          </a:xfrm>
          <a:prstGeom prst="rect">
            <a:avLst/>
          </a:prstGeom>
          <a:noFill/>
        </p:spPr>
        <p:txBody>
          <a:bodyPr wrap="square" lIns="91440" tIns="45720" rIns="91440" bIns="45720">
            <a:spAutoFit/>
          </a:bodyPr>
          <a:lstStyle/>
          <a:p>
            <a:pPr algn="ctr" defTabSz="457200"/>
            <a:r>
              <a:rPr lang="fr-FR" sz="4400" b="1" dirty="0" smtClean="0">
                <a:ln w="22225">
                  <a:solidFill>
                    <a:srgbClr val="2E83C3"/>
                  </a:solidFill>
                  <a:prstDash val="solid"/>
                </a:ln>
                <a:solidFill>
                  <a:schemeClr val="accent1">
                    <a:lumMod val="60000"/>
                    <a:lumOff val="40000"/>
                  </a:schemeClr>
                </a:solidFill>
              </a:rPr>
              <a:t>Découverte et appropriation de ressources</a:t>
            </a:r>
            <a:endParaRPr lang="fr-FR" sz="4400" b="1" dirty="0">
              <a:ln w="22225">
                <a:solidFill>
                  <a:srgbClr val="2E83C3"/>
                </a:solidFill>
                <a:prstDash val="solid"/>
              </a:ln>
              <a:solidFill>
                <a:schemeClr val="accent1">
                  <a:lumMod val="60000"/>
                  <a:lumOff val="40000"/>
                </a:schemeClr>
              </a:solidFill>
            </a:endParaRPr>
          </a:p>
        </p:txBody>
      </p:sp>
      <p:pic>
        <p:nvPicPr>
          <p:cNvPr id="2" name="Imag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5298" y="3536895"/>
            <a:ext cx="2794000" cy="2743200"/>
          </a:xfrm>
          <a:prstGeom prst="rect">
            <a:avLst/>
          </a:prstGeom>
        </p:spPr>
      </p:pic>
      <p:sp>
        <p:nvSpPr>
          <p:cNvPr id="7" name="Rectangle 6"/>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smtClean="0">
                <a:ln>
                  <a:noFill/>
                </a:ln>
                <a:solidFill>
                  <a:prstClr val="white"/>
                </a:solidFill>
                <a:effectLst/>
                <a:uLnTx/>
                <a:uFillTx/>
                <a:latin typeface="Calibri"/>
                <a:ea typeface=""/>
                <a:cs typeface=""/>
              </a:rPr>
              <a:t>1D</a:t>
            </a:r>
          </a:p>
        </p:txBody>
      </p:sp>
      <p:sp>
        <p:nvSpPr>
          <p:cNvPr id="8" name="Rectangle 7"/>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sp>
        <p:nvSpPr>
          <p:cNvPr id="11" name="Rectangle 10"/>
          <p:cNvSpPr/>
          <p:nvPr/>
        </p:nvSpPr>
        <p:spPr>
          <a:xfrm>
            <a:off x="11422676" y="0"/>
            <a:ext cx="288032" cy="6858000"/>
          </a:xfrm>
          <a:prstGeom prst="rect">
            <a:avLst/>
          </a:prstGeom>
          <a:solidFill>
            <a:srgbClr val="FA2966"/>
          </a:solidFill>
          <a:ln>
            <a:solidFill>
              <a:srgbClr val="FA2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rot="16200000">
            <a:off x="10347517" y="1130149"/>
            <a:ext cx="2375650" cy="400110"/>
          </a:xfrm>
          <a:prstGeom prst="rect">
            <a:avLst/>
          </a:prstGeom>
          <a:noFill/>
        </p:spPr>
        <p:txBody>
          <a:bodyPr wrap="none" rtlCol="0">
            <a:spAutoFit/>
          </a:bodyPr>
          <a:lstStyle/>
          <a:p>
            <a:r>
              <a:rPr lang="fr-FR" sz="2000" dirty="0" smtClean="0">
                <a:solidFill>
                  <a:schemeClr val="bg1"/>
                </a:solidFill>
              </a:rPr>
              <a:t>Formation à distance</a:t>
            </a:r>
            <a:endParaRPr lang="fr-FR" sz="2000" dirty="0">
              <a:solidFill>
                <a:schemeClr val="bg1"/>
              </a:solidFill>
            </a:endParaRPr>
          </a:p>
        </p:txBody>
      </p:sp>
      <p:sp>
        <p:nvSpPr>
          <p:cNvPr id="13" name="Rectangle 12"/>
          <p:cNvSpPr/>
          <p:nvPr/>
        </p:nvSpPr>
        <p:spPr>
          <a:xfrm>
            <a:off x="11710708" y="0"/>
            <a:ext cx="14401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82973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p:cNvSpPr txBox="1">
            <a:spLocks/>
          </p:cNvSpPr>
          <p:nvPr/>
        </p:nvSpPr>
        <p:spPr>
          <a:xfrm>
            <a:off x="0" y="5858933"/>
            <a:ext cx="11381508" cy="355599"/>
          </a:xfrm>
          <a:prstGeom prst="rect">
            <a:avLst/>
          </a:prstGeom>
          <a:solidFill>
            <a:srgbClr val="37A7E9"/>
          </a:solidFill>
        </p:spPr>
        <p:txBody>
          <a:bodyPr/>
          <a:lstStyle>
            <a:lvl1pPr marL="228594" indent="-228594" algn="l" defTabSz="914377"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a:buChar char="•"/>
              <a:defRPr sz="2400" b="0" i="0" u="none"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fr-FR" sz="2000" dirty="0" smtClean="0"/>
              <a:t>Délégation au Numérique  pour l’Education – Académie de Martinique</a:t>
            </a:r>
            <a:endParaRPr lang="fr-FR" sz="2000" dirty="0"/>
          </a:p>
        </p:txBody>
      </p:sp>
      <p:sp>
        <p:nvSpPr>
          <p:cNvPr id="3" name="Rectangle 2"/>
          <p:cNvSpPr/>
          <p:nvPr/>
        </p:nvSpPr>
        <p:spPr>
          <a:xfrm>
            <a:off x="11226801" y="0"/>
            <a:ext cx="442740" cy="6858000"/>
          </a:xfrm>
          <a:prstGeom prst="rect">
            <a:avLst/>
          </a:prstGeom>
          <a:solidFill>
            <a:srgbClr val="FA2966"/>
          </a:solidFill>
          <a:ln>
            <a:solidFill>
              <a:srgbClr val="FA2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11669541" y="0"/>
            <a:ext cx="20072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68977" y="2157904"/>
            <a:ext cx="11159063" cy="2123658"/>
          </a:xfrm>
          <a:prstGeom prst="rect">
            <a:avLst/>
          </a:prstGeom>
          <a:noFill/>
        </p:spPr>
        <p:txBody>
          <a:bodyPr wrap="square" rtlCol="0">
            <a:spAutoFit/>
          </a:bodyPr>
          <a:lstStyle/>
          <a:p>
            <a:pPr algn="ctr"/>
            <a:r>
              <a:rPr lang="fr-FR" sz="6600" b="1" dirty="0" smtClean="0">
                <a:solidFill>
                  <a:schemeClr val="accent5">
                    <a:lumMod val="75000"/>
                  </a:schemeClr>
                </a:solidFill>
              </a:rPr>
              <a:t>DES RESSOURCES NUMÉRIQUES</a:t>
            </a:r>
            <a:endParaRPr lang="fr-FR" sz="6600" b="1" dirty="0">
              <a:solidFill>
                <a:schemeClr val="accent5">
                  <a:lumMod val="75000"/>
                </a:schemeClr>
              </a:solidFill>
            </a:endParaRPr>
          </a:p>
        </p:txBody>
      </p:sp>
      <p:sp>
        <p:nvSpPr>
          <p:cNvPr id="6" name="Rectangle 5"/>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smtClean="0">
                <a:ln>
                  <a:noFill/>
                </a:ln>
                <a:solidFill>
                  <a:prstClr val="white"/>
                </a:solidFill>
                <a:effectLst/>
                <a:uLnTx/>
                <a:uFillTx/>
                <a:latin typeface="Calibri"/>
                <a:ea typeface=""/>
                <a:cs typeface=""/>
              </a:rPr>
              <a:t>1D</a:t>
            </a:r>
          </a:p>
        </p:txBody>
      </p:sp>
      <p:sp>
        <p:nvSpPr>
          <p:cNvPr id="7" name="Rectangle 6"/>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spTree>
    <p:extLst>
      <p:ext uri="{BB962C8B-B14F-4D97-AF65-F5344CB8AC3E}">
        <p14:creationId xmlns:p14="http://schemas.microsoft.com/office/powerpoint/2010/main" val="6422498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12192000" cy="1270710"/>
          </a:xfrm>
          <a:noFill/>
          <a:ln>
            <a:noFill/>
          </a:ln>
        </p:spPr>
        <p:style>
          <a:lnRef idx="2">
            <a:schemeClr val="accent3"/>
          </a:lnRef>
          <a:fillRef idx="1">
            <a:schemeClr val="lt1"/>
          </a:fillRef>
          <a:effectRef idx="0">
            <a:schemeClr val="accent3"/>
          </a:effectRef>
          <a:fontRef idx="minor">
            <a:schemeClr val="dk1"/>
          </a:fontRef>
        </p:style>
        <p:txBody>
          <a:bodyPr>
            <a:normAutofit/>
          </a:bodyPr>
          <a:lstStyle/>
          <a:p>
            <a:r>
              <a:rPr lang="fr-FR" sz="4800">
                <a:solidFill>
                  <a:schemeClr val="tx1"/>
                </a:solidFill>
                <a:latin typeface="+mj-lt"/>
                <a:cs typeface="Times New Roman"/>
              </a:rPr>
              <a:t>Des ressources numériques</a:t>
            </a:r>
            <a:br>
              <a:rPr lang="fr-FR" sz="4800">
                <a:solidFill>
                  <a:schemeClr val="tx1"/>
                </a:solidFill>
                <a:latin typeface="+mj-lt"/>
                <a:cs typeface="Times New Roman"/>
              </a:rPr>
            </a:br>
            <a:r>
              <a:rPr lang="fr-FR" sz="3200">
                <a:solidFill>
                  <a:schemeClr val="tx1"/>
                </a:solidFill>
                <a:latin typeface="+mj-lt"/>
                <a:cs typeface="Times New Roman"/>
              </a:rPr>
              <a:t>mises à disposition des enseignants</a:t>
            </a:r>
            <a:endParaRPr lang="fr-FR" sz="4800">
              <a:solidFill>
                <a:schemeClr val="tx1"/>
              </a:solidFill>
              <a:latin typeface="+mj-lt"/>
              <a:cs typeface="Times New Roman"/>
            </a:endParaRPr>
          </a:p>
        </p:txBody>
      </p:sp>
      <p:pic>
        <p:nvPicPr>
          <p:cNvPr id="6" name="Image 5">
            <a:hlinkClick r:id="rId3"/>
          </p:cNvPr>
          <p:cNvPicPr>
            <a:picLocks noChangeAspect="1"/>
          </p:cNvPicPr>
          <p:nvPr/>
        </p:nvPicPr>
        <p:blipFill>
          <a:blip r:embed="rId4"/>
          <a:stretch>
            <a:fillRect/>
          </a:stretch>
        </p:blipFill>
        <p:spPr>
          <a:xfrm>
            <a:off x="993484" y="4565047"/>
            <a:ext cx="2515085" cy="15130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Image 11">
            <a:hlinkClick r:id="rId5"/>
          </p:cNvPr>
          <p:cNvPicPr>
            <a:picLocks noChangeAspect="1"/>
          </p:cNvPicPr>
          <p:nvPr/>
        </p:nvPicPr>
        <p:blipFill>
          <a:blip r:embed="rId6"/>
          <a:stretch>
            <a:fillRect/>
          </a:stretch>
        </p:blipFill>
        <p:spPr>
          <a:xfrm>
            <a:off x="7442793" y="4526968"/>
            <a:ext cx="2576351" cy="16012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Image 13">
            <a:hlinkClick r:id="rId7"/>
          </p:cNvPr>
          <p:cNvPicPr>
            <a:picLocks noChangeAspect="1"/>
          </p:cNvPicPr>
          <p:nvPr/>
        </p:nvPicPr>
        <p:blipFill rotWithShape="1">
          <a:blip r:embed="rId8"/>
          <a:srcRect l="4433" t="9729" r="37429" b="56633"/>
          <a:stretch/>
        </p:blipFill>
        <p:spPr>
          <a:xfrm>
            <a:off x="6587904" y="3047967"/>
            <a:ext cx="4352213" cy="932611"/>
          </a:xfrm>
          <a:prstGeom prst="rect">
            <a:avLst/>
          </a:prstGeom>
          <a:ln>
            <a:noFill/>
          </a:ln>
          <a:effectLst>
            <a:softEdge rad="112500"/>
          </a:effectLst>
        </p:spPr>
      </p:pic>
      <p:pic>
        <p:nvPicPr>
          <p:cNvPr id="16" name="Image 15">
            <a:hlinkClick r:id="rId9"/>
          </p:cNvPr>
          <p:cNvPicPr>
            <a:picLocks noChangeAspect="1"/>
          </p:cNvPicPr>
          <p:nvPr/>
        </p:nvPicPr>
        <p:blipFill rotWithShape="1">
          <a:blip r:embed="rId10"/>
          <a:srcRect l="3975" t="14958" r="12455" b="55998"/>
          <a:stretch/>
        </p:blipFill>
        <p:spPr>
          <a:xfrm>
            <a:off x="598415" y="2950303"/>
            <a:ext cx="5019376" cy="10302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Image 17">
            <a:hlinkClick r:id="rId11"/>
          </p:cNvPr>
          <p:cNvPicPr>
            <a:picLocks noChangeAspect="1"/>
          </p:cNvPicPr>
          <p:nvPr/>
        </p:nvPicPr>
        <p:blipFill rotWithShape="1">
          <a:blip r:embed="rId12"/>
          <a:srcRect l="8920" t="19364" r="56913" b="49770"/>
          <a:stretch/>
        </p:blipFill>
        <p:spPr>
          <a:xfrm>
            <a:off x="598415" y="1526460"/>
            <a:ext cx="3653231" cy="839375"/>
          </a:xfrm>
          <a:prstGeom prst="rect">
            <a:avLst/>
          </a:prstGeom>
          <a:solidFill>
            <a:srgbClr val="FFFFFF">
              <a:shade val="85000"/>
            </a:srgbClr>
          </a:solidFill>
          <a:ln w="88900" cap="sq">
            <a:noFill/>
            <a:miter lim="800000"/>
          </a:ln>
          <a:effectLst/>
        </p:spPr>
      </p:pic>
      <p:pic>
        <p:nvPicPr>
          <p:cNvPr id="19" name="Image 18"/>
          <p:cNvPicPr>
            <a:picLocks noChangeAspect="1"/>
          </p:cNvPicPr>
          <p:nvPr/>
        </p:nvPicPr>
        <p:blipFill>
          <a:blip r:embed="rId13" cstate="print">
            <a:clrChange>
              <a:clrFrom>
                <a:srgbClr val="F9F8F4"/>
              </a:clrFrom>
              <a:clrTo>
                <a:srgbClr val="F9F8F4">
                  <a:alpha val="0"/>
                </a:srgbClr>
              </a:clrTo>
            </a:clrChange>
            <a:extLst>
              <a:ext uri="{28A0092B-C50C-407E-A947-70E740481C1C}">
                <a14:useLocalDpi xmlns:a14="http://schemas.microsoft.com/office/drawing/2010/main" val="0"/>
              </a:ext>
            </a:extLst>
          </a:blip>
          <a:stretch>
            <a:fillRect/>
          </a:stretch>
        </p:blipFill>
        <p:spPr>
          <a:xfrm>
            <a:off x="10156439" y="6078146"/>
            <a:ext cx="1748588" cy="674893"/>
          </a:xfrm>
          <a:prstGeom prst="rect">
            <a:avLst/>
          </a:prstGeom>
        </p:spPr>
      </p:pic>
      <p:pic>
        <p:nvPicPr>
          <p:cNvPr id="3" name="Image 2"/>
          <p:cNvPicPr>
            <a:picLocks noChangeAspect="1"/>
          </p:cNvPicPr>
          <p:nvPr/>
        </p:nvPicPr>
        <p:blipFill>
          <a:blip r:embed="rId14"/>
          <a:stretch>
            <a:fillRect/>
          </a:stretch>
        </p:blipFill>
        <p:spPr>
          <a:xfrm>
            <a:off x="8458200" y="1425819"/>
            <a:ext cx="2807069" cy="10365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Image 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154511" y="3980031"/>
            <a:ext cx="2968183" cy="2344865"/>
          </a:xfrm>
          <a:prstGeom prst="rect">
            <a:avLst/>
          </a:prstGeom>
        </p:spPr>
      </p:pic>
      <p:sp>
        <p:nvSpPr>
          <p:cNvPr id="11" name="Rectangle 10"/>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smtClean="0">
                <a:ln>
                  <a:noFill/>
                </a:ln>
                <a:solidFill>
                  <a:prstClr val="white"/>
                </a:solidFill>
                <a:effectLst/>
                <a:uLnTx/>
                <a:uFillTx/>
                <a:latin typeface="Calibri"/>
                <a:ea typeface=""/>
                <a:cs typeface=""/>
              </a:rPr>
              <a:t>1D</a:t>
            </a:r>
          </a:p>
        </p:txBody>
      </p:sp>
      <p:sp>
        <p:nvSpPr>
          <p:cNvPr id="13" name="Rectangle 12"/>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spTree>
    <p:extLst>
      <p:ext uri="{BB962C8B-B14F-4D97-AF65-F5344CB8AC3E}">
        <p14:creationId xmlns:p14="http://schemas.microsoft.com/office/powerpoint/2010/main" val="10395787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12192000" cy="1270710"/>
          </a:xfrm>
          <a:noFill/>
          <a:ln>
            <a:noFill/>
          </a:ln>
        </p:spPr>
        <p:style>
          <a:lnRef idx="2">
            <a:schemeClr val="accent3"/>
          </a:lnRef>
          <a:fillRef idx="1">
            <a:schemeClr val="lt1"/>
          </a:fillRef>
          <a:effectRef idx="0">
            <a:schemeClr val="accent3"/>
          </a:effectRef>
          <a:fontRef idx="minor">
            <a:schemeClr val="dk1"/>
          </a:fontRef>
        </p:style>
        <p:txBody>
          <a:bodyPr>
            <a:normAutofit/>
          </a:bodyPr>
          <a:lstStyle/>
          <a:p>
            <a:r>
              <a:rPr lang="fr-FR" sz="4800">
                <a:solidFill>
                  <a:schemeClr val="tx1"/>
                </a:solidFill>
                <a:latin typeface="+mj-lt"/>
                <a:cs typeface="Times New Roman"/>
              </a:rPr>
              <a:t>Des ressources numériques</a:t>
            </a:r>
            <a:br>
              <a:rPr lang="fr-FR" sz="4800">
                <a:solidFill>
                  <a:schemeClr val="tx1"/>
                </a:solidFill>
                <a:latin typeface="+mj-lt"/>
                <a:cs typeface="Times New Roman"/>
              </a:rPr>
            </a:br>
            <a:r>
              <a:rPr lang="fr-FR" sz="3200">
                <a:solidFill>
                  <a:schemeClr val="tx1"/>
                </a:solidFill>
                <a:latin typeface="+mj-lt"/>
                <a:cs typeface="Times New Roman"/>
              </a:rPr>
              <a:t>mises à disposition des enseignants</a:t>
            </a:r>
            <a:endParaRPr lang="fr-FR" sz="4800">
              <a:solidFill>
                <a:schemeClr val="tx1"/>
              </a:solidFill>
              <a:latin typeface="+mj-lt"/>
              <a:cs typeface="Times New Roman"/>
            </a:endParaRPr>
          </a:p>
        </p:txBody>
      </p:sp>
      <p:pic>
        <p:nvPicPr>
          <p:cNvPr id="19" name="Image 18"/>
          <p:cNvPicPr>
            <a:picLocks noChangeAspect="1"/>
          </p:cNvPicPr>
          <p:nvPr/>
        </p:nvPicPr>
        <p:blipFill>
          <a:blip r:embed="rId3" cstate="print">
            <a:clrChange>
              <a:clrFrom>
                <a:srgbClr val="F9F8F4"/>
              </a:clrFrom>
              <a:clrTo>
                <a:srgbClr val="F9F8F4">
                  <a:alpha val="0"/>
                </a:srgbClr>
              </a:clrTo>
            </a:clrChange>
            <a:extLst>
              <a:ext uri="{28A0092B-C50C-407E-A947-70E740481C1C}">
                <a14:useLocalDpi xmlns:a14="http://schemas.microsoft.com/office/drawing/2010/main" val="0"/>
              </a:ext>
            </a:extLst>
          </a:blip>
          <a:stretch>
            <a:fillRect/>
          </a:stretch>
        </p:blipFill>
        <p:spPr>
          <a:xfrm>
            <a:off x="10156439" y="6078146"/>
            <a:ext cx="1748588" cy="674893"/>
          </a:xfrm>
          <a:prstGeom prst="rect">
            <a:avLst/>
          </a:prstGeom>
        </p:spPr>
      </p:pic>
      <p:pic>
        <p:nvPicPr>
          <p:cNvPr id="5" name="Image 6" descr="http://www.tice-education.fr/images/stories/img/pix.png"/>
          <p:cNvPicPr>
            <a:picLocks noChangeAspect="1"/>
          </p:cNvPicPr>
          <p:nvPr/>
        </p:nvPicPr>
        <p:blipFill>
          <a:blip r:embed="rId4"/>
          <a:stretch>
            <a:fillRect/>
          </a:stretch>
        </p:blipFill>
        <p:spPr>
          <a:xfrm>
            <a:off x="5486400" y="3143250"/>
            <a:ext cx="2019404" cy="1231963"/>
          </a:xfrm>
          <a:prstGeom prst="rect">
            <a:avLst/>
          </a:prstGeom>
        </p:spPr>
      </p:pic>
      <p:pic>
        <p:nvPicPr>
          <p:cNvPr id="7" name="Image 7" descr="http://agence-limite.fr/wp-content/uploads/2015/06/LOGO1_RVB.png"/>
          <p:cNvPicPr>
            <a:picLocks noChangeAspect="1"/>
          </p:cNvPicPr>
          <p:nvPr/>
        </p:nvPicPr>
        <p:blipFill>
          <a:blip r:embed="rId5"/>
          <a:stretch>
            <a:fillRect/>
          </a:stretch>
        </p:blipFill>
        <p:spPr>
          <a:xfrm>
            <a:off x="9265041" y="3800475"/>
            <a:ext cx="1765979" cy="1801430"/>
          </a:xfrm>
          <a:prstGeom prst="rect">
            <a:avLst/>
          </a:prstGeom>
        </p:spPr>
      </p:pic>
      <p:pic>
        <p:nvPicPr>
          <p:cNvPr id="15" name="Image 16" descr="http://codingdojo.eu/wp-content/uploads/2016/01/Capture-Logo-ClassCode.jpg"/>
          <p:cNvPicPr>
            <a:picLocks noChangeAspect="1"/>
          </p:cNvPicPr>
          <p:nvPr/>
        </p:nvPicPr>
        <p:blipFill rotWithShape="1">
          <a:blip r:embed="rId6"/>
          <a:srcRect l="3073" t="33331" b="20124"/>
          <a:stretch/>
        </p:blipFill>
        <p:spPr>
          <a:xfrm>
            <a:off x="469061" y="1814423"/>
            <a:ext cx="3300890" cy="1293651"/>
          </a:xfrm>
          <a:prstGeom prst="rect">
            <a:avLst/>
          </a:prstGeom>
        </p:spPr>
      </p:pic>
      <p:pic>
        <p:nvPicPr>
          <p:cNvPr id="20" name="Image 20" descr="http://codeweekeu.s3.amazonaws.com/event_picture/logocodedecodeokrvb_textbicolorhorizontal_98f2af6d-9e6b-4241-95ff-7beca96c0178.png"/>
          <p:cNvPicPr>
            <a:picLocks noChangeAspect="1"/>
          </p:cNvPicPr>
          <p:nvPr/>
        </p:nvPicPr>
        <p:blipFill>
          <a:blip r:embed="rId7"/>
          <a:stretch>
            <a:fillRect/>
          </a:stretch>
        </p:blipFill>
        <p:spPr>
          <a:xfrm>
            <a:off x="8934450" y="1814423"/>
            <a:ext cx="2743200" cy="1284871"/>
          </a:xfrm>
          <a:prstGeom prst="rect">
            <a:avLst/>
          </a:prstGeom>
        </p:spPr>
      </p:pic>
      <p:pic>
        <p:nvPicPr>
          <p:cNvPr id="3" name="Image 2" descr="viaeduc.jpg"/>
          <p:cNvPicPr>
            <a:picLocks noChangeAspect="1"/>
          </p:cNvPicPr>
          <p:nvPr/>
        </p:nvPicPr>
        <p:blipFill>
          <a:blip r:embed="rId8"/>
          <a:srcRect l="14241" t="6818" r="14556" b="24999"/>
          <a:stretch>
            <a:fillRect/>
          </a:stretch>
        </p:blipFill>
        <p:spPr>
          <a:xfrm>
            <a:off x="404363" y="4438650"/>
            <a:ext cx="3429024" cy="8572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Rectangle 8"/>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smtClean="0">
                <a:ln>
                  <a:noFill/>
                </a:ln>
                <a:solidFill>
                  <a:prstClr val="white"/>
                </a:solidFill>
                <a:effectLst/>
                <a:uLnTx/>
                <a:uFillTx/>
                <a:latin typeface="Calibri"/>
                <a:ea typeface=""/>
                <a:cs typeface=""/>
              </a:rPr>
              <a:t>1D</a:t>
            </a:r>
          </a:p>
        </p:txBody>
      </p:sp>
      <p:sp>
        <p:nvSpPr>
          <p:cNvPr id="10" name="Rectangle 9"/>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spTree>
    <p:extLst>
      <p:ext uri="{BB962C8B-B14F-4D97-AF65-F5344CB8AC3E}">
        <p14:creationId xmlns:p14="http://schemas.microsoft.com/office/powerpoint/2010/main" val="1260479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a:lum bright="70000" contrast="-70000"/>
          </a:blip>
          <a:srcRect t="6099" b="13910"/>
          <a:stretch/>
        </p:blipFill>
        <p:spPr>
          <a:xfrm>
            <a:off x="17928" y="-1"/>
            <a:ext cx="12174071" cy="6858001"/>
          </a:xfrm>
          <a:prstGeom prst="rect">
            <a:avLst/>
          </a:prstGeom>
        </p:spPr>
      </p:pic>
      <p:sp>
        <p:nvSpPr>
          <p:cNvPr id="2" name="Titre 1"/>
          <p:cNvSpPr>
            <a:spLocks noGrp="1"/>
          </p:cNvSpPr>
          <p:nvPr>
            <p:ph type="ctrTitle"/>
            <p:extLst/>
          </p:nvPr>
        </p:nvSpPr>
        <p:spPr>
          <a:xfrm>
            <a:off x="1018673" y="2365796"/>
            <a:ext cx="10373357" cy="1087821"/>
          </a:xfrm>
          <a:prstGeom prst="roundRect">
            <a:avLst>
              <a:gd name="adj" fmla="val 6280"/>
            </a:avLst>
          </a:prstGeom>
          <a:ln w="3175"/>
        </p:spPr>
        <p:style>
          <a:lnRef idx="1">
            <a:schemeClr val="dk1"/>
          </a:lnRef>
          <a:fillRef idx="2">
            <a:schemeClr val="dk1"/>
          </a:fillRef>
          <a:effectRef idx="1">
            <a:schemeClr val="dk1"/>
          </a:effectRef>
          <a:fontRef idx="minor">
            <a:schemeClr val="dk1"/>
          </a:fontRef>
        </p:style>
        <p:txBody>
          <a:bodyPr>
            <a:normAutofit/>
          </a:bodyPr>
          <a:lstStyle/>
          <a:p>
            <a:r>
              <a:rPr lang="fr-FR" b="1" dirty="0" smtClean="0">
                <a:solidFill>
                  <a:schemeClr val="bg1"/>
                </a:solidFill>
              </a:rPr>
              <a:t>La </a:t>
            </a:r>
            <a:r>
              <a:rPr lang="fr-FR" b="1" smtClean="0">
                <a:solidFill>
                  <a:schemeClr val="bg1"/>
                </a:solidFill>
              </a:rPr>
              <a:t>clé numérique de rentrée</a:t>
            </a:r>
            <a:endParaRPr lang="fr-FR" b="1" dirty="0">
              <a:solidFill>
                <a:schemeClr val="bg1"/>
              </a:solidFill>
            </a:endParaRPr>
          </a:p>
        </p:txBody>
      </p:sp>
      <p:pic>
        <p:nvPicPr>
          <p:cNvPr id="4" name="Image 3"/>
          <p:cNvPicPr>
            <a:picLocks noChangeAspect="1"/>
          </p:cNvPicPr>
          <p:nvPr/>
        </p:nvPicPr>
        <p:blipFill>
          <a:blip r:embed="rId4" cstate="print">
            <a:clrChange>
              <a:clrFrom>
                <a:srgbClr val="F8F7F3"/>
              </a:clrFrom>
              <a:clrTo>
                <a:srgbClr val="F8F7F3">
                  <a:alpha val="0"/>
                </a:srgbClr>
              </a:clrTo>
            </a:clrChange>
            <a:extLst>
              <a:ext uri="{28A0092B-C50C-407E-A947-70E740481C1C}">
                <a14:useLocalDpi xmlns:a14="http://schemas.microsoft.com/office/drawing/2010/main" val="0"/>
              </a:ext>
            </a:extLst>
          </a:blip>
          <a:stretch>
            <a:fillRect/>
          </a:stretch>
        </p:blipFill>
        <p:spPr>
          <a:xfrm>
            <a:off x="8684850" y="5766786"/>
            <a:ext cx="2707180" cy="1076987"/>
          </a:xfrm>
          <a:prstGeom prst="rect">
            <a:avLst/>
          </a:prstGeom>
        </p:spPr>
      </p:pic>
      <p:sp>
        <p:nvSpPr>
          <p:cNvPr id="5" name="Titre 1"/>
          <p:cNvSpPr txBox="1">
            <a:spLocks/>
          </p:cNvSpPr>
          <p:nvPr/>
        </p:nvSpPr>
        <p:spPr>
          <a:xfrm>
            <a:off x="0" y="3978027"/>
            <a:ext cx="12139448" cy="1087821"/>
          </a:xfrm>
          <a:prstGeom prst="roundRect">
            <a:avLst>
              <a:gd name="adj" fmla="val 6280"/>
            </a:avLst>
          </a:prstGeom>
          <a:solidFill>
            <a:schemeClr val="accent2">
              <a:lumMod val="60000"/>
              <a:lumOff val="40000"/>
            </a:schemeClr>
          </a:solidFill>
          <a:ln w="3175" cap="flat" cmpd="sng" algn="ctr">
            <a:solidFill>
              <a:schemeClr val="dk1"/>
            </a:solidFill>
            <a:prstDash val="solid"/>
            <a:miter lim="800000"/>
          </a:ln>
        </p:spPr>
        <p:style>
          <a:lnRef idx="1">
            <a:schemeClr val="dk1"/>
          </a:lnRef>
          <a:fillRef idx="2">
            <a:schemeClr val="dk1"/>
          </a:fillRef>
          <a:effectRef idx="1">
            <a:schemeClr val="dk1"/>
          </a:effectRef>
          <a:fontRef idx="minor">
            <a:schemeClr val="dk1"/>
          </a:fontRef>
        </p:style>
        <p:txBody>
          <a:bodyPr vert="horz" lIns="91440" tIns="45720" rIns="91440" bIns="45720" rtlCol="0" anchor="b">
            <a:normAutofit/>
          </a:bodyPr>
          <a:lstStyle>
            <a:lvl1pPr algn="ctr" defTabSz="914377" rtl="0" eaLnBrk="1" latinLnBrk="0" hangingPunct="1">
              <a:lnSpc>
                <a:spcPct val="90000"/>
              </a:lnSpc>
              <a:spcBef>
                <a:spcPct val="0"/>
              </a:spcBef>
              <a:buNone/>
              <a:defRPr sz="6000" b="0" i="0" u="none"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fr-FR" b="1">
                <a:solidFill>
                  <a:schemeClr val="bg1"/>
                </a:solidFill>
              </a:rPr>
              <a:t>Merci de votre attention</a:t>
            </a:r>
          </a:p>
        </p:txBody>
      </p:sp>
      <p:sp>
        <p:nvSpPr>
          <p:cNvPr id="6" name="Rectangle 5"/>
          <p:cNvSpPr/>
          <p:nvPr/>
        </p:nvSpPr>
        <p:spPr>
          <a:xfrm>
            <a:off x="7911" y="-30764"/>
            <a:ext cx="505438" cy="431819"/>
          </a:xfrm>
          <a:prstGeom prst="rect">
            <a:avLst/>
          </a:prstGeom>
          <a:solidFill>
            <a:srgbClr val="C0504D"/>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smtClean="0">
                <a:ln>
                  <a:noFill/>
                </a:ln>
                <a:solidFill>
                  <a:prstClr val="white"/>
                </a:solidFill>
                <a:effectLst/>
                <a:uLnTx/>
                <a:uFillTx/>
                <a:latin typeface="Calibri"/>
                <a:ea typeface=""/>
                <a:cs typeface=""/>
              </a:rPr>
              <a:t>1D</a:t>
            </a:r>
          </a:p>
        </p:txBody>
      </p:sp>
      <p:sp>
        <p:nvSpPr>
          <p:cNvPr id="7" name="Rectangle 6"/>
          <p:cNvSpPr/>
          <p:nvPr/>
        </p:nvSpPr>
        <p:spPr>
          <a:xfrm>
            <a:off x="513235" y="-38784"/>
            <a:ext cx="505438" cy="431819"/>
          </a:xfrm>
          <a:prstGeom prst="rect">
            <a:avLst/>
          </a:prstGeom>
          <a:solidFill>
            <a:srgbClr val="4BACC6">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solidFill>
                  <a:prstClr val="white"/>
                </a:solidFill>
                <a:effectLst/>
                <a:uLnTx/>
                <a:uFillTx/>
                <a:latin typeface="Calibri"/>
                <a:ea typeface=""/>
                <a:cs typeface=""/>
              </a:rPr>
              <a:t>2D</a:t>
            </a:r>
          </a:p>
        </p:txBody>
      </p:sp>
    </p:spTree>
    <p:extLst>
      <p:ext uri="{BB962C8B-B14F-4D97-AF65-F5344CB8AC3E}">
        <p14:creationId xmlns:p14="http://schemas.microsoft.com/office/powerpoint/2010/main" val="1406158426"/>
      </p:ext>
    </p:extLst>
  </p:cSld>
  <p:clrMapOvr>
    <a:masterClrMapping/>
  </p:clrMapOvr>
  <p:timing>
    <p:tnLst>
      <p:par>
        <p:cTn id="1" dur="indefinite" restart="never" nodeType="tmRoot"/>
      </p:par>
    </p:tnLst>
  </p:timing>
</p:sld>
</file>

<file path=ppt/theme/theme1.xml><?xml version="1.0" encoding="utf-8"?>
<a:theme xmlns:a="http://schemas.openxmlformats.org/drawingml/2006/main" name="page de presentation et de 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TotalTime>
  <Words>1857</Words>
  <Application>Microsoft Office PowerPoint</Application>
  <PresentationFormat>Grand écran</PresentationFormat>
  <Paragraphs>420</Paragraphs>
  <Slides>31</Slides>
  <Notes>26</Notes>
  <HiddenSlides>0</HiddenSlides>
  <MMClips>1</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31</vt:i4>
      </vt:variant>
    </vt:vector>
  </HeadingPairs>
  <TitlesOfParts>
    <vt:vector size="40" baseType="lpstr">
      <vt:lpstr>ＭＳ Ｐゴシック</vt:lpstr>
      <vt:lpstr>Arial</vt:lpstr>
      <vt:lpstr>Calibri</vt:lpstr>
      <vt:lpstr>Calibri Light</vt:lpstr>
      <vt:lpstr>Cambria</vt:lpstr>
      <vt:lpstr>Times New Roman</vt:lpstr>
      <vt:lpstr>Wingdings</vt:lpstr>
      <vt:lpstr>page de presentation et de partie</vt:lpstr>
      <vt:lpstr>1_Thème Office</vt:lpstr>
      <vt:lpstr>Présentation PowerPoint</vt:lpstr>
      <vt:lpstr>  - La circulaire de rentrée  - Le réseau du numérique  - Les ressources internes  - Des outils pour votre gestion administrative   - Des ressources mises à disposition des enseignants   - Se former  </vt:lpstr>
      <vt:lpstr>Présentation PowerPoint</vt:lpstr>
      <vt:lpstr>Circulaire de Rentrée 2017</vt:lpstr>
      <vt:lpstr>Présentation PowerPoint</vt:lpstr>
      <vt:lpstr>Présentation PowerPoint</vt:lpstr>
      <vt:lpstr>Présentation PowerPoint</vt:lpstr>
      <vt:lpstr>La commission numérique, c’est quoi ? (Dans les EPLE)</vt:lpstr>
      <vt:lpstr>Présentation PowerPoint</vt:lpstr>
      <vt:lpstr>Ressources internes Espace Numérique de Travail (ENT)</vt:lpstr>
      <vt:lpstr>Ressources internes Le matériel disponible</vt:lpstr>
      <vt:lpstr>Ressources internes Autres</vt:lpstr>
      <vt:lpstr>Présentation PowerPoint</vt:lpstr>
      <vt:lpstr>Des outils pour votre gestion administrative</vt:lpstr>
      <vt:lpstr>Messagerie Académique</vt:lpstr>
      <vt:lpstr>Antivirus</vt:lpstr>
      <vt:lpstr>I-Prof</vt:lpstr>
      <vt:lpstr>Portail ARENA</vt:lpstr>
      <vt:lpstr>Présentation PowerPoint</vt:lpstr>
      <vt:lpstr>Se former Les formations dans le PAF</vt:lpstr>
      <vt:lpstr>Se former Les formations dans le PAF</vt:lpstr>
      <vt:lpstr>Se former Les formations dans le PAF</vt:lpstr>
      <vt:lpstr>Le kit numérique de l’enseignant </vt:lpstr>
      <vt:lpstr>Se former Formation à distance</vt:lpstr>
      <vt:lpstr>Se former Formation à distance – Des parcours en auto-inscription</vt:lpstr>
      <vt:lpstr>Se former Formation à distance</vt:lpstr>
      <vt:lpstr>Présentation PowerPoint</vt:lpstr>
      <vt:lpstr>Présentation PowerPoint</vt:lpstr>
      <vt:lpstr>Des ressources numériques mises à disposition des enseignants</vt:lpstr>
      <vt:lpstr>Des ressources numériques mises à disposition des enseignants</vt:lpstr>
      <vt:lpstr>La clé numérique de rentrée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Alexandre Bavarin</dc:creator>
  <cp:lastModifiedBy>Jean-Claude GENNADE</cp:lastModifiedBy>
  <cp:revision>24</cp:revision>
  <dcterms:created xsi:type="dcterms:W3CDTF">2017-07-13T19:32:00Z</dcterms:created>
  <dcterms:modified xsi:type="dcterms:W3CDTF">2017-08-31T13:23:24Z</dcterms:modified>
</cp:coreProperties>
</file>