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
  </p:notesMasterIdLst>
  <p:sldIdLst>
    <p:sldId id="256" r:id="rId2"/>
    <p:sldId id="257" r:id="rId3"/>
    <p:sldId id="258" r:id="rId4"/>
    <p:sldId id="259" r:id="rId5"/>
    <p:sldId id="263" r:id="rId6"/>
    <p:sldId id="260" r:id="rId7"/>
    <p:sldId id="261" r:id="rId8"/>
    <p:sldId id="262" r:id="rId9"/>
    <p:sldId id="264"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B2B2B2"/>
    <a:srgbClr val="8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707" autoAdjust="0"/>
  </p:normalViewPr>
  <p:slideViewPr>
    <p:cSldViewPr>
      <p:cViewPr>
        <p:scale>
          <a:sx n="90" d="100"/>
          <a:sy n="90" d="100"/>
        </p:scale>
        <p:origin x="-372" y="14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048F49-67A4-448F-A82D-2CD44A5A5119}" type="datetimeFigureOut">
              <a:rPr lang="fr-FR" smtClean="0"/>
              <a:pPr/>
              <a:t>17/04/2016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3B3F9C-4BC6-471F-8615-9E4489A6E2D0}"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339988A1-D317-47EF-BD9D-43497A296DFE}" type="slidenum">
              <a:rPr lang="fr-FR" smtClean="0"/>
              <a:pPr/>
              <a:t>‹N°›</a:t>
            </a:fld>
            <a:endParaRPr lang="fr-F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39988A1-D317-47EF-BD9D-43497A296DFE}" type="slidenum">
              <a:rPr lang="fr-FR" smtClean="0"/>
              <a:pPr/>
              <a:t>‹N°›</a:t>
            </a:fld>
            <a:endParaRPr lang="fr-FR"/>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5" name="Espace réservé du pied de page 4"/>
          <p:cNvSpPr>
            <a:spLocks noGrp="1"/>
          </p:cNvSpPr>
          <p:nvPr>
            <p:ph type="ftr" sz="quarter" idx="11"/>
          </p:nvPr>
        </p:nvSpPr>
        <p:spPr>
          <a:xfrm>
            <a:off x="800100" y="6172200"/>
            <a:ext cx="4000500" cy="457200"/>
          </a:xfrm>
        </p:spPr>
        <p:txBody>
          <a:bodyPr/>
          <a:lstStyle/>
          <a:p>
            <a:endParaRPr lang="fr-F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339988A1-D317-47EF-BD9D-43497A296DFE}"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39988A1-D317-47EF-BD9D-43497A296DFE}" type="slidenum">
              <a:rPr lang="fr-FR" smtClean="0"/>
              <a:pPr/>
              <a:t>‹N°›</a:t>
            </a:fld>
            <a:endParaRPr lang="fr-FR"/>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39988A1-D317-47EF-BD9D-43497A296DFE}" type="slidenum">
              <a:rPr lang="fr-FR" smtClean="0"/>
              <a:pPr/>
              <a:t>‹N°›</a:t>
            </a:fld>
            <a:endParaRPr lang="fr-FR"/>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39988A1-D317-47EF-BD9D-43497A296DF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39988A1-D317-47EF-BD9D-43497A296DF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39988A1-D317-47EF-BD9D-43497A296DFE}" type="slidenum">
              <a:rPr lang="fr-FR" smtClean="0"/>
              <a:pPr/>
              <a:t>‹N°›</a:t>
            </a:fld>
            <a:endParaRPr lang="fr-FR"/>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6" name="Espace réservé du pied de page 5"/>
          <p:cNvSpPr>
            <a:spLocks noGrp="1"/>
          </p:cNvSpPr>
          <p:nvPr>
            <p:ph type="ftr" sz="quarter" idx="11"/>
          </p:nvPr>
        </p:nvSpPr>
        <p:spPr>
          <a:xfrm>
            <a:off x="914400" y="6172200"/>
            <a:ext cx="3886200" cy="457200"/>
          </a:xfrm>
        </p:spPr>
        <p:txBody>
          <a:bodyPr/>
          <a:lstStyle/>
          <a:p>
            <a:endParaRPr lang="fr-FR"/>
          </a:p>
        </p:txBody>
      </p:sp>
      <p:sp>
        <p:nvSpPr>
          <p:cNvPr id="7" name="Espace réservé du numéro de diapositive 6"/>
          <p:cNvSpPr>
            <a:spLocks noGrp="1"/>
          </p:cNvSpPr>
          <p:nvPr>
            <p:ph type="sldNum" sz="quarter" idx="12"/>
          </p:nvPr>
        </p:nvSpPr>
        <p:spPr>
          <a:xfrm>
            <a:off x="146304" y="6208776"/>
            <a:ext cx="457200" cy="457200"/>
          </a:xfrm>
        </p:spPr>
        <p:txBody>
          <a:bodyPr/>
          <a:lstStyle/>
          <a:p>
            <a:fld id="{339988A1-D317-47EF-BD9D-43497A296DFE}" type="slidenum">
              <a:rPr lang="fr-FR" smtClean="0"/>
              <a:pPr/>
              <a:t>‹N°›</a:t>
            </a:fld>
            <a:endParaRPr lang="fr-F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39988A1-D317-47EF-BD9D-43497A296DF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D88CCC0-A6B1-4539-B618-82281DB72239}" type="datetimeFigureOut">
              <a:rPr lang="fr-FR" smtClean="0"/>
              <a:pPr/>
              <a:t>17/04/2016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39988A1-D317-47EF-BD9D-43497A296DF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D88CCC0-A6B1-4539-B618-82281DB72239}" type="datetimeFigureOut">
              <a:rPr lang="fr-FR" smtClean="0"/>
              <a:pPr/>
              <a:t>17/04/2016</a:t>
            </a:fld>
            <a:endParaRPr lang="fr-FR"/>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FR"/>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39988A1-D317-47EF-BD9D-43497A296DFE}"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r>
              <a:rPr lang="fr-FR" b="1" dirty="0" err="1" smtClean="0"/>
              <a:t>Euzhan</a:t>
            </a:r>
            <a:r>
              <a:rPr lang="fr-FR" b="1" dirty="0" smtClean="0"/>
              <a:t> PALCY fait son </a:t>
            </a:r>
            <a:r>
              <a:rPr lang="fr-FR" b="1" dirty="0" smtClean="0"/>
              <a:t>cinéma…</a:t>
            </a:r>
            <a:endParaRPr lang="fr-FR" b="1" dirty="0" smtClean="0"/>
          </a:p>
          <a:p>
            <a:endParaRPr lang="fr-FR" dirty="0"/>
          </a:p>
        </p:txBody>
      </p:sp>
      <p:sp>
        <p:nvSpPr>
          <p:cNvPr id="2" name="Titre 1"/>
          <p:cNvSpPr>
            <a:spLocks noGrp="1"/>
          </p:cNvSpPr>
          <p:nvPr>
            <p:ph type="ctrTitle"/>
          </p:nvPr>
        </p:nvSpPr>
        <p:spPr/>
        <p:txBody>
          <a:bodyPr/>
          <a:lstStyle/>
          <a:p>
            <a:pPr algn="l"/>
            <a:r>
              <a:rPr lang="fr-FR" dirty="0" smtClean="0"/>
              <a:t>            Littérature et Société</a:t>
            </a:r>
            <a:endParaRPr lang="fr-FR"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402 Poste6\Bureau\clé\Euzhan-Palcy.jpg"/>
          <p:cNvPicPr>
            <a:picLocks noChangeAspect="1" noChangeArrowheads="1"/>
          </p:cNvPicPr>
          <p:nvPr/>
        </p:nvPicPr>
        <p:blipFill>
          <a:blip r:embed="rId2" cstate="print"/>
          <a:srcRect/>
          <a:stretch>
            <a:fillRect/>
          </a:stretch>
        </p:blipFill>
        <p:spPr bwMode="auto">
          <a:xfrm>
            <a:off x="-540568" y="-171400"/>
            <a:ext cx="10500349" cy="7029400"/>
          </a:xfrm>
          <a:prstGeom prst="rect">
            <a:avLst/>
          </a:prstGeom>
          <a:noFill/>
        </p:spPr>
      </p:pic>
      <p:sp>
        <p:nvSpPr>
          <p:cNvPr id="3" name="Espace réservé du contenu 2"/>
          <p:cNvSpPr>
            <a:spLocks noGrp="1"/>
          </p:cNvSpPr>
          <p:nvPr>
            <p:ph sz="quarter" idx="1"/>
          </p:nvPr>
        </p:nvSpPr>
        <p:spPr>
          <a:xfrm>
            <a:off x="6228184" y="476672"/>
            <a:ext cx="2771800" cy="3456384"/>
          </a:xfrm>
          <a:ln>
            <a:noFill/>
          </a:ln>
        </p:spPr>
        <p:txBody>
          <a:bodyPr>
            <a:normAutofit fontScale="85000" lnSpcReduction="20000"/>
          </a:bodyPr>
          <a:lstStyle/>
          <a:p>
            <a:pPr algn="r">
              <a:buNone/>
            </a:pPr>
            <a:r>
              <a:rPr lang="fr-FR" b="1" dirty="0" smtClean="0">
                <a:solidFill>
                  <a:schemeClr val="bg1"/>
                </a:solidFill>
                <a:latin typeface="Calibri"/>
                <a:ea typeface="Calibri"/>
                <a:cs typeface="Times New Roman"/>
              </a:rPr>
              <a:t>Durant cette année scolaire </a:t>
            </a:r>
            <a:r>
              <a:rPr lang="fr-FR" b="1" dirty="0" smtClean="0">
                <a:solidFill>
                  <a:schemeClr val="bg1"/>
                </a:solidFill>
                <a:latin typeface="Calibri"/>
                <a:ea typeface="Calibri"/>
                <a:cs typeface="Times New Roman"/>
              </a:rPr>
              <a:t>2015-2016, les </a:t>
            </a:r>
            <a:r>
              <a:rPr lang="fr-FR" b="1" dirty="0" smtClean="0">
                <a:solidFill>
                  <a:schemeClr val="bg1"/>
                </a:solidFill>
                <a:latin typeface="Calibri"/>
                <a:ea typeface="Calibri"/>
                <a:cs typeface="Times New Roman"/>
              </a:rPr>
              <a:t>élèves </a:t>
            </a:r>
            <a:r>
              <a:rPr lang="fr-FR" b="1" dirty="0" smtClean="0">
                <a:solidFill>
                  <a:schemeClr val="bg1"/>
                </a:solidFill>
                <a:latin typeface="Calibri"/>
                <a:ea typeface="Calibri"/>
                <a:cs typeface="Times New Roman"/>
              </a:rPr>
              <a:t>des classes de seconde </a:t>
            </a:r>
            <a:r>
              <a:rPr lang="fr-FR" b="1" dirty="0" smtClean="0">
                <a:solidFill>
                  <a:schemeClr val="bg1"/>
                </a:solidFill>
                <a:latin typeface="Calibri"/>
                <a:ea typeface="Calibri"/>
                <a:cs typeface="Times New Roman"/>
              </a:rPr>
              <a:t>de l’enseignement d’exploration littérature et société ont travaillé sur la réalisatrice Martiniquaise </a:t>
            </a:r>
            <a:r>
              <a:rPr lang="fr-FR" b="1" dirty="0" err="1" smtClean="0">
                <a:solidFill>
                  <a:schemeClr val="bg1"/>
                </a:solidFill>
                <a:latin typeface="Calibri"/>
                <a:ea typeface="Calibri"/>
                <a:cs typeface="Times New Roman"/>
              </a:rPr>
              <a:t>Euzhan</a:t>
            </a:r>
            <a:r>
              <a:rPr lang="fr-FR" sz="100" b="1" dirty="0" smtClean="0">
                <a:solidFill>
                  <a:schemeClr val="bg1"/>
                </a:solidFill>
                <a:latin typeface="Calibri"/>
                <a:ea typeface="Calibri"/>
                <a:cs typeface="Times New Roman"/>
              </a:rPr>
              <a:t>             </a:t>
            </a:r>
            <a:r>
              <a:rPr lang="fr-FR" b="1" dirty="0" smtClean="0">
                <a:solidFill>
                  <a:schemeClr val="bg1"/>
                </a:solidFill>
                <a:latin typeface="Calibri"/>
                <a:ea typeface="Calibri"/>
                <a:cs typeface="Times New Roman"/>
              </a:rPr>
              <a:t>Palcy</a:t>
            </a:r>
            <a:r>
              <a:rPr lang="fr-FR" sz="2800" b="1" dirty="0" smtClean="0">
                <a:solidFill>
                  <a:schemeClr val="bg1"/>
                </a:solidFill>
                <a:latin typeface="Calibri"/>
                <a:ea typeface="Calibri"/>
                <a:cs typeface="Times New Roman"/>
              </a:rPr>
              <a:t>. </a:t>
            </a:r>
            <a:r>
              <a:rPr lang="fr-FR" b="1" dirty="0" smtClean="0"/>
              <a:t/>
            </a:r>
            <a:br>
              <a:rPr lang="fr-FR" b="1" dirty="0" smtClean="0"/>
            </a:br>
            <a:endParaRPr lang="fr-FR" b="1" dirty="0"/>
          </a:p>
        </p:txBody>
      </p:sp>
      <p:sp>
        <p:nvSpPr>
          <p:cNvPr id="8194" name="AutoShape 2" descr="Résultat de recherche d'images pour &quot;euzhan palcy&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8196" name="AutoShape 4" descr="Résultat de recherche d'images pour &quot;euzhan palcy&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26" name="Picture 2" descr="C:\Documents and Settings\402 Poste6\Bureau\Lol\Images\210143_ae51afe1f51a40e577e88155ecc5447f.jpg"/>
          <p:cNvPicPr>
            <a:picLocks noChangeAspect="1" noChangeArrowheads="1"/>
          </p:cNvPicPr>
          <p:nvPr/>
        </p:nvPicPr>
        <p:blipFill>
          <a:blip r:embed="rId3" cstate="print"/>
          <a:srcRect/>
          <a:stretch>
            <a:fillRect/>
          </a:stretch>
        </p:blipFill>
        <p:spPr bwMode="auto">
          <a:xfrm>
            <a:off x="251520" y="404664"/>
            <a:ext cx="3600400" cy="5386752"/>
          </a:xfrm>
          <a:prstGeom prst="rect">
            <a:avLst/>
          </a:prstGeom>
          <a:noFill/>
        </p:spPr>
      </p:pic>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402 Poste6\Bureau\clé\4150532ihqml.jpg"/>
          <p:cNvPicPr>
            <a:picLocks noChangeAspect="1" noChangeArrowheads="1"/>
          </p:cNvPicPr>
          <p:nvPr/>
        </p:nvPicPr>
        <p:blipFill>
          <a:blip r:embed="rId2" cstate="print"/>
          <a:srcRect/>
          <a:stretch>
            <a:fillRect/>
          </a:stretch>
        </p:blipFill>
        <p:spPr bwMode="auto">
          <a:xfrm>
            <a:off x="-828600" y="0"/>
            <a:ext cx="10281768" cy="6858000"/>
          </a:xfrm>
          <a:prstGeom prst="rect">
            <a:avLst/>
          </a:prstGeom>
          <a:noFill/>
        </p:spPr>
      </p:pic>
      <p:sp>
        <p:nvSpPr>
          <p:cNvPr id="3" name="Espace réservé du contenu 2"/>
          <p:cNvSpPr>
            <a:spLocks noGrp="1"/>
          </p:cNvSpPr>
          <p:nvPr>
            <p:ph sz="quarter" idx="1"/>
          </p:nvPr>
        </p:nvSpPr>
        <p:spPr>
          <a:xfrm>
            <a:off x="539552" y="4437112"/>
            <a:ext cx="7772400" cy="2088232"/>
          </a:xfrm>
        </p:spPr>
        <p:txBody>
          <a:bodyPr>
            <a:noAutofit/>
          </a:bodyPr>
          <a:lstStyle/>
          <a:p>
            <a:pPr algn="just"/>
            <a:r>
              <a:rPr lang="fr-FR" b="1" dirty="0" smtClean="0">
                <a:solidFill>
                  <a:schemeClr val="bg1"/>
                </a:solidFill>
                <a:ea typeface="Calibri"/>
                <a:cs typeface="Times New Roman"/>
              </a:rPr>
              <a:t>Nous avons eu à étudier la vie et les productions de cette Gros-</a:t>
            </a:r>
            <a:r>
              <a:rPr lang="fr-FR" b="1" dirty="0" err="1" smtClean="0">
                <a:solidFill>
                  <a:schemeClr val="bg1"/>
                </a:solidFill>
                <a:ea typeface="Calibri"/>
                <a:cs typeface="Times New Roman"/>
              </a:rPr>
              <a:t>Mornaise</a:t>
            </a:r>
            <a:r>
              <a:rPr lang="fr-FR" b="1" dirty="0" smtClean="0">
                <a:solidFill>
                  <a:schemeClr val="bg1"/>
                </a:solidFill>
                <a:ea typeface="Calibri"/>
                <a:cs typeface="Times New Roman"/>
              </a:rPr>
              <a:t>. Nous avons visionné le premier long métrage réalisé par elle:   &lt;&lt; Rue Case Nègres &gt;&gt; adapté du  roman de Joseph </a:t>
            </a:r>
            <a:r>
              <a:rPr lang="fr-FR" b="1" dirty="0" err="1" smtClean="0">
                <a:solidFill>
                  <a:schemeClr val="bg1"/>
                </a:solidFill>
                <a:ea typeface="Calibri"/>
                <a:cs typeface="Times New Roman"/>
              </a:rPr>
              <a:t>Zobel</a:t>
            </a:r>
            <a:r>
              <a:rPr lang="fr-FR" b="1" dirty="0" smtClean="0">
                <a:solidFill>
                  <a:schemeClr val="bg1"/>
                </a:solidFill>
                <a:ea typeface="Calibri"/>
                <a:cs typeface="Times New Roman"/>
              </a:rPr>
              <a:t> nommé &lt;&lt; La rue case nègres &gt;&gt;.</a:t>
            </a:r>
            <a:endParaRPr lang="fr-FR" b="1" baseline="30000" dirty="0" smtClean="0">
              <a:solidFill>
                <a:schemeClr val="bg1"/>
              </a:solidFill>
            </a:endParaRPr>
          </a:p>
        </p:txBody>
      </p:sp>
      <p:pic>
        <p:nvPicPr>
          <p:cNvPr id="2050" name="Picture 2" descr="C:\Documents and Settings\402 Poste6\Bureau\Lol\Images\images (1).jpg"/>
          <p:cNvPicPr>
            <a:picLocks noChangeAspect="1" noChangeArrowheads="1"/>
          </p:cNvPicPr>
          <p:nvPr/>
        </p:nvPicPr>
        <p:blipFill>
          <a:blip r:embed="rId3" cstate="print"/>
          <a:srcRect/>
          <a:stretch>
            <a:fillRect/>
          </a:stretch>
        </p:blipFill>
        <p:spPr bwMode="auto">
          <a:xfrm>
            <a:off x="251520" y="332656"/>
            <a:ext cx="2592288" cy="3869915"/>
          </a:xfrm>
          <a:prstGeom prst="rect">
            <a:avLst/>
          </a:prstGeom>
          <a:noFill/>
        </p:spPr>
      </p:pic>
      <p:sp>
        <p:nvSpPr>
          <p:cNvPr id="4" name="ZoneTexte 3"/>
          <p:cNvSpPr txBox="1"/>
          <p:nvPr/>
        </p:nvSpPr>
        <p:spPr>
          <a:xfrm>
            <a:off x="179512" y="3789040"/>
            <a:ext cx="3024336" cy="353943"/>
          </a:xfrm>
          <a:prstGeom prst="rect">
            <a:avLst/>
          </a:prstGeom>
          <a:noFill/>
        </p:spPr>
        <p:txBody>
          <a:bodyPr wrap="square" rtlCol="0">
            <a:spAutoFit/>
          </a:bodyPr>
          <a:lstStyle/>
          <a:p>
            <a:r>
              <a:rPr lang="fr-FR" sz="1700" dirty="0" smtClean="0"/>
              <a:t>« La rue Case-nègres » De </a:t>
            </a:r>
            <a:r>
              <a:rPr lang="fr-FR" sz="1700" dirty="0" err="1" smtClean="0"/>
              <a:t>Zobel</a:t>
            </a:r>
            <a:endParaRPr lang="fr-FR" sz="1700" dirty="0"/>
          </a:p>
        </p:txBody>
      </p:sp>
      <p:pic>
        <p:nvPicPr>
          <p:cNvPr id="2051" name="Picture 3" descr="C:\Documents and Settings\402 Poste6\Bureau\Lol\Images\téléchargement.jpg"/>
          <p:cNvPicPr>
            <a:picLocks noChangeAspect="1" noChangeArrowheads="1"/>
          </p:cNvPicPr>
          <p:nvPr/>
        </p:nvPicPr>
        <p:blipFill>
          <a:blip r:embed="rId4" cstate="print"/>
          <a:srcRect/>
          <a:stretch>
            <a:fillRect/>
          </a:stretch>
        </p:blipFill>
        <p:spPr bwMode="auto">
          <a:xfrm>
            <a:off x="6372200" y="188640"/>
            <a:ext cx="2535015" cy="3384376"/>
          </a:xfrm>
          <a:prstGeom prst="rect">
            <a:avLst/>
          </a:prstGeom>
          <a:noFill/>
        </p:spPr>
      </p:pic>
      <p:sp>
        <p:nvSpPr>
          <p:cNvPr id="6" name="ZoneTexte 5"/>
          <p:cNvSpPr txBox="1"/>
          <p:nvPr/>
        </p:nvSpPr>
        <p:spPr>
          <a:xfrm>
            <a:off x="6300192" y="3501008"/>
            <a:ext cx="2673424" cy="369332"/>
          </a:xfrm>
          <a:prstGeom prst="rect">
            <a:avLst/>
          </a:prstGeom>
          <a:noFill/>
        </p:spPr>
        <p:txBody>
          <a:bodyPr wrap="none" rtlCol="0">
            <a:spAutoFit/>
          </a:bodyPr>
          <a:lstStyle/>
          <a:p>
            <a:r>
              <a:rPr lang="fr-FR" dirty="0" smtClean="0">
                <a:solidFill>
                  <a:schemeClr val="bg1"/>
                </a:solidFill>
              </a:rPr>
              <a:t>Film adapté par </a:t>
            </a:r>
            <a:r>
              <a:rPr lang="fr-FR" dirty="0" err="1" smtClean="0">
                <a:solidFill>
                  <a:schemeClr val="bg1"/>
                </a:solidFill>
              </a:rPr>
              <a:t>Euzhan</a:t>
            </a:r>
            <a:r>
              <a:rPr lang="fr-FR" dirty="0" smtClean="0">
                <a:solidFill>
                  <a:schemeClr val="bg1"/>
                </a:solidFill>
              </a:rPr>
              <a:t> Palcy </a:t>
            </a:r>
            <a:endParaRPr lang="fr-FR" dirty="0">
              <a:solidFill>
                <a:schemeClr val="bg1"/>
              </a:solidFill>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402 Poste6\Bureau\Lol\Images\DSC_0059.JPG"/>
          <p:cNvPicPr>
            <a:picLocks noChangeAspect="1" noChangeArrowheads="1"/>
          </p:cNvPicPr>
          <p:nvPr/>
        </p:nvPicPr>
        <p:blipFill>
          <a:blip r:embed="rId2" cstate="print"/>
          <a:srcRect/>
          <a:stretch>
            <a:fillRect/>
          </a:stretch>
        </p:blipFill>
        <p:spPr bwMode="auto">
          <a:xfrm>
            <a:off x="-846501" y="-99392"/>
            <a:ext cx="10464170" cy="6957392"/>
          </a:xfrm>
          <a:prstGeom prst="rect">
            <a:avLst/>
          </a:prstGeom>
          <a:noFill/>
        </p:spPr>
      </p:pic>
      <p:sp>
        <p:nvSpPr>
          <p:cNvPr id="3" name="Espace réservé du contenu 2"/>
          <p:cNvSpPr>
            <a:spLocks noGrp="1"/>
          </p:cNvSpPr>
          <p:nvPr>
            <p:ph sz="quarter" idx="1"/>
          </p:nvPr>
        </p:nvSpPr>
        <p:spPr>
          <a:xfrm>
            <a:off x="-900608" y="980728"/>
            <a:ext cx="7772400" cy="4032448"/>
          </a:xfrm>
        </p:spPr>
        <p:txBody>
          <a:bodyPr>
            <a:normAutofit/>
          </a:bodyPr>
          <a:lstStyle/>
          <a:p>
            <a:r>
              <a:rPr lang="fr-FR" sz="3200" b="1" i="1" dirty="0" smtClean="0">
                <a:solidFill>
                  <a:srgbClr val="C00000"/>
                </a:solidFill>
              </a:rPr>
              <a:t>Du livre au film</a:t>
            </a:r>
            <a:r>
              <a:rPr lang="fr-FR" sz="2800" b="1" dirty="0" smtClean="0">
                <a:solidFill>
                  <a:srgbClr val="FF0000"/>
                </a:solidFill>
              </a:rPr>
              <a:t>:</a:t>
            </a:r>
          </a:p>
          <a:p>
            <a:pPr>
              <a:buNone/>
            </a:pPr>
            <a:r>
              <a:rPr lang="fr-FR" sz="2800" dirty="0" smtClean="0"/>
              <a:t/>
            </a:r>
            <a:br>
              <a:rPr lang="fr-FR" sz="2800" dirty="0" smtClean="0"/>
            </a:br>
            <a:endParaRPr lang="fr-FR" sz="2800" dirty="0"/>
          </a:p>
        </p:txBody>
      </p:sp>
      <p:sp>
        <p:nvSpPr>
          <p:cNvPr id="4" name="ZoneTexte 3"/>
          <p:cNvSpPr txBox="1"/>
          <p:nvPr/>
        </p:nvSpPr>
        <p:spPr>
          <a:xfrm>
            <a:off x="-540568" y="4221088"/>
            <a:ext cx="9289032" cy="2677656"/>
          </a:xfrm>
          <a:prstGeom prst="rect">
            <a:avLst/>
          </a:prstGeom>
          <a:noFill/>
          <a:ln>
            <a:solidFill>
              <a:schemeClr val="accent2"/>
            </a:solidFill>
          </a:ln>
        </p:spPr>
        <p:txBody>
          <a:bodyPr wrap="square" rtlCol="0">
            <a:spAutoFit/>
          </a:bodyPr>
          <a:lstStyle/>
          <a:p>
            <a:pPr algn="just"/>
            <a:r>
              <a:rPr lang="fr-FR" sz="2400" b="1" dirty="0" smtClean="0">
                <a:solidFill>
                  <a:schemeClr val="accent5">
                    <a:lumMod val="20000"/>
                    <a:lumOff val="80000"/>
                  </a:schemeClr>
                </a:solidFill>
              </a:rPr>
              <a:t>Par la suite, nous avons visité une </a:t>
            </a:r>
            <a:r>
              <a:rPr lang="fr-FR" sz="2400" b="1" dirty="0" smtClean="0">
                <a:solidFill>
                  <a:schemeClr val="accent5">
                    <a:lumMod val="20000"/>
                    <a:lumOff val="80000"/>
                  </a:schemeClr>
                </a:solidFill>
              </a:rPr>
              <a:t>exposition sur ce même </a:t>
            </a:r>
            <a:r>
              <a:rPr lang="fr-FR" sz="2400" b="1" dirty="0" smtClean="0">
                <a:solidFill>
                  <a:schemeClr val="accent5">
                    <a:lumMod val="20000"/>
                    <a:lumOff val="80000"/>
                  </a:schemeClr>
                </a:solidFill>
              </a:rPr>
              <a:t>film, </a:t>
            </a:r>
            <a:r>
              <a:rPr lang="fr-FR" sz="2400" b="1" dirty="0" smtClean="0">
                <a:solidFill>
                  <a:schemeClr val="accent5">
                    <a:lumMod val="20000"/>
                    <a:lumOff val="80000"/>
                  </a:schemeClr>
                </a:solidFill>
              </a:rPr>
              <a:t>au </a:t>
            </a:r>
            <a:r>
              <a:rPr lang="fr-FR" sz="2400" b="1" dirty="0" smtClean="0">
                <a:solidFill>
                  <a:schemeClr val="accent5">
                    <a:lumMod val="20000"/>
                    <a:lumOff val="80000"/>
                  </a:schemeClr>
                </a:solidFill>
              </a:rPr>
              <a:t>musée de la Canne </a:t>
            </a:r>
            <a:r>
              <a:rPr lang="fr-FR" sz="2400" b="1" dirty="0" smtClean="0">
                <a:solidFill>
                  <a:schemeClr val="accent5">
                    <a:lumMod val="20000"/>
                    <a:lumOff val="80000"/>
                  </a:schemeClr>
                </a:solidFill>
              </a:rPr>
              <a:t>(</a:t>
            </a:r>
            <a:r>
              <a:rPr lang="fr-FR" sz="2400" b="1" dirty="0" smtClean="0">
                <a:solidFill>
                  <a:schemeClr val="accent5">
                    <a:lumMod val="20000"/>
                    <a:lumOff val="80000"/>
                  </a:schemeClr>
                </a:solidFill>
              </a:rPr>
              <a:t>dans </a:t>
            </a:r>
            <a:r>
              <a:rPr lang="fr-FR" sz="2400" b="1" dirty="0" smtClean="0">
                <a:solidFill>
                  <a:schemeClr val="accent5">
                    <a:lumMod val="20000"/>
                    <a:lumOff val="80000"/>
                  </a:schemeClr>
                </a:solidFill>
              </a:rPr>
              <a:t>la commune des </a:t>
            </a:r>
            <a:r>
              <a:rPr lang="fr-FR" sz="2400" b="1" dirty="0" smtClean="0">
                <a:solidFill>
                  <a:schemeClr val="accent5">
                    <a:lumMod val="20000"/>
                    <a:lumOff val="80000"/>
                  </a:schemeClr>
                </a:solidFill>
              </a:rPr>
              <a:t>Trois-Ilets)</a:t>
            </a:r>
            <a:r>
              <a:rPr lang="fr-FR" sz="2400" b="1" dirty="0" smtClean="0">
                <a:solidFill>
                  <a:schemeClr val="accent5">
                    <a:lumMod val="20000"/>
                    <a:lumOff val="80000"/>
                  </a:schemeClr>
                </a:solidFill>
              </a:rPr>
              <a:t>.</a:t>
            </a:r>
          </a:p>
          <a:p>
            <a:pPr algn="just"/>
            <a:r>
              <a:rPr lang="fr-FR" sz="2400" b="1" dirty="0" smtClean="0">
                <a:solidFill>
                  <a:schemeClr val="accent5">
                    <a:lumMod val="20000"/>
                    <a:lumOff val="80000"/>
                  </a:schemeClr>
                </a:solidFill>
              </a:rPr>
              <a:t>Cette </a:t>
            </a:r>
            <a:r>
              <a:rPr lang="fr-FR" sz="2400" b="1" dirty="0" smtClean="0">
                <a:solidFill>
                  <a:schemeClr val="accent5">
                    <a:lumMod val="20000"/>
                    <a:lumOff val="80000"/>
                  </a:schemeClr>
                </a:solidFill>
              </a:rPr>
              <a:t>exposition nous a </a:t>
            </a:r>
            <a:r>
              <a:rPr lang="fr-FR" sz="2400" b="1" dirty="0" smtClean="0">
                <a:solidFill>
                  <a:schemeClr val="accent5">
                    <a:lumMod val="20000"/>
                    <a:lumOff val="80000"/>
                  </a:schemeClr>
                </a:solidFill>
              </a:rPr>
              <a:t>permis </a:t>
            </a:r>
            <a:r>
              <a:rPr lang="fr-FR" sz="2400" b="1" dirty="0" smtClean="0">
                <a:solidFill>
                  <a:schemeClr val="accent5">
                    <a:lumMod val="20000"/>
                    <a:lumOff val="80000"/>
                  </a:schemeClr>
                </a:solidFill>
              </a:rPr>
              <a:t>de comprendre l’impact et le succès </a:t>
            </a:r>
            <a:r>
              <a:rPr lang="fr-FR" sz="2400" b="1" dirty="0" smtClean="0">
                <a:solidFill>
                  <a:schemeClr val="accent5">
                    <a:lumMod val="20000"/>
                    <a:lumOff val="80000"/>
                  </a:schemeClr>
                </a:solidFill>
              </a:rPr>
              <a:t>qu’a </a:t>
            </a:r>
            <a:r>
              <a:rPr lang="fr-FR" sz="2400" b="1" dirty="0" smtClean="0">
                <a:solidFill>
                  <a:schemeClr val="accent5">
                    <a:lumMod val="20000"/>
                    <a:lumOff val="80000"/>
                  </a:schemeClr>
                </a:solidFill>
              </a:rPr>
              <a:t>eu ce film non seulement dans le milieu cinématographique mais aussi sur les mentalités. En réalisant ce film, </a:t>
            </a:r>
            <a:r>
              <a:rPr lang="fr-FR" sz="2400" b="1" dirty="0" err="1" smtClean="0">
                <a:solidFill>
                  <a:schemeClr val="accent5">
                    <a:lumMod val="20000"/>
                    <a:lumOff val="80000"/>
                  </a:schemeClr>
                </a:solidFill>
              </a:rPr>
              <a:t>Euzhan</a:t>
            </a:r>
            <a:r>
              <a:rPr lang="fr-FR" sz="2400" b="1" dirty="0" smtClean="0">
                <a:solidFill>
                  <a:schemeClr val="accent5">
                    <a:lumMod val="20000"/>
                    <a:lumOff val="80000"/>
                  </a:schemeClr>
                </a:solidFill>
              </a:rPr>
              <a:t> Palcy a voulu rendre un hommage à la Martinique profonde et réaliser un film universel. </a:t>
            </a:r>
            <a:endParaRPr lang="fr-FR" sz="2400" b="1" dirty="0">
              <a:solidFill>
                <a:schemeClr val="accent5">
                  <a:lumMod val="20000"/>
                  <a:lumOff val="80000"/>
                </a:schemeClr>
              </a:solidFill>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quarter" idx="1"/>
          </p:nvPr>
        </p:nvSpPr>
        <p:spPr/>
        <p:txBody>
          <a:bodyPr/>
          <a:lstStyle/>
          <a:p>
            <a:endParaRPr lang="fr-FR"/>
          </a:p>
        </p:txBody>
      </p:sp>
      <p:pic>
        <p:nvPicPr>
          <p:cNvPr id="4098" name="Picture 2" descr="C:\Documents and Settings\402 Poste6\Bureau\Lol\Images\DSC_0063.JPG"/>
          <p:cNvPicPr>
            <a:picLocks noChangeAspect="1" noChangeArrowheads="1"/>
          </p:cNvPicPr>
          <p:nvPr/>
        </p:nvPicPr>
        <p:blipFill>
          <a:blip r:embed="rId2" cstate="print"/>
          <a:srcRect/>
          <a:stretch>
            <a:fillRect/>
          </a:stretch>
        </p:blipFill>
        <p:spPr bwMode="auto">
          <a:xfrm>
            <a:off x="-644924" y="0"/>
            <a:ext cx="10314682" cy="6858000"/>
          </a:xfrm>
          <a:prstGeom prst="rect">
            <a:avLst/>
          </a:prstGeom>
          <a:noFill/>
        </p:spPr>
      </p:pic>
      <p:pic>
        <p:nvPicPr>
          <p:cNvPr id="4099" name="Picture 3" descr="C:\Documents and Settings\402 Poste6\Bureau\Lol\Images\24-12-2013 254.jpg"/>
          <p:cNvPicPr>
            <a:picLocks noChangeAspect="1" noChangeArrowheads="1"/>
          </p:cNvPicPr>
          <p:nvPr/>
        </p:nvPicPr>
        <p:blipFill>
          <a:blip r:embed="rId3" cstate="print"/>
          <a:srcRect/>
          <a:stretch>
            <a:fillRect/>
          </a:stretch>
        </p:blipFill>
        <p:spPr bwMode="auto">
          <a:xfrm>
            <a:off x="-468560" y="548680"/>
            <a:ext cx="3608401" cy="2029726"/>
          </a:xfrm>
          <a:prstGeom prst="rect">
            <a:avLst/>
          </a:prstGeom>
          <a:noFill/>
        </p:spPr>
      </p:pic>
      <p:pic>
        <p:nvPicPr>
          <p:cNvPr id="1026" name="Picture 2" descr="C:\Documents and Settings\402 Poste6\Bureau\clé\Images\24-12-2013 260.jpg"/>
          <p:cNvPicPr>
            <a:picLocks noChangeAspect="1" noChangeArrowheads="1"/>
          </p:cNvPicPr>
          <p:nvPr/>
        </p:nvPicPr>
        <p:blipFill>
          <a:blip r:embed="rId4" cstate="print"/>
          <a:srcRect/>
          <a:stretch>
            <a:fillRect/>
          </a:stretch>
        </p:blipFill>
        <p:spPr bwMode="auto">
          <a:xfrm>
            <a:off x="6876256" y="764704"/>
            <a:ext cx="2592288" cy="1458162"/>
          </a:xfrm>
          <a:prstGeom prst="rect">
            <a:avLst/>
          </a:prstGeom>
          <a:noFill/>
        </p:spPr>
      </p:pic>
      <p:pic>
        <p:nvPicPr>
          <p:cNvPr id="1027" name="Picture 3" descr="C:\Documents and Settings\402 Poste6\Bureau\clé\Images\24-12-2013 266.jpg"/>
          <p:cNvPicPr>
            <a:picLocks noChangeAspect="1" noChangeArrowheads="1"/>
          </p:cNvPicPr>
          <p:nvPr/>
        </p:nvPicPr>
        <p:blipFill>
          <a:blip r:embed="rId5" cstate="print"/>
          <a:srcRect/>
          <a:stretch>
            <a:fillRect/>
          </a:stretch>
        </p:blipFill>
        <p:spPr bwMode="auto">
          <a:xfrm>
            <a:off x="2627784" y="4941168"/>
            <a:ext cx="3059832" cy="172115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Documents and Settings\402 Poste6\Bureau\clé\UneSaisonBlancheEtSeche-3.jpg"/>
          <p:cNvPicPr>
            <a:picLocks noChangeAspect="1" noChangeArrowheads="1"/>
          </p:cNvPicPr>
          <p:nvPr/>
        </p:nvPicPr>
        <p:blipFill>
          <a:blip r:embed="rId2" cstate="print"/>
          <a:srcRect/>
          <a:stretch>
            <a:fillRect/>
          </a:stretch>
        </p:blipFill>
        <p:spPr bwMode="auto">
          <a:xfrm>
            <a:off x="-540568" y="-159539"/>
            <a:ext cx="10513168" cy="7017539"/>
          </a:xfrm>
          <a:prstGeom prst="rect">
            <a:avLst/>
          </a:prstGeom>
          <a:noFill/>
        </p:spPr>
      </p:pic>
      <p:sp>
        <p:nvSpPr>
          <p:cNvPr id="3" name="Espace réservé du contenu 2"/>
          <p:cNvSpPr>
            <a:spLocks noGrp="1"/>
          </p:cNvSpPr>
          <p:nvPr>
            <p:ph sz="quarter" idx="1"/>
          </p:nvPr>
        </p:nvSpPr>
        <p:spPr>
          <a:xfrm>
            <a:off x="-180528" y="4365104"/>
            <a:ext cx="9433048" cy="2492896"/>
          </a:xfrm>
        </p:spPr>
        <p:txBody>
          <a:bodyPr>
            <a:normAutofit fontScale="32500" lnSpcReduction="20000"/>
          </a:bodyPr>
          <a:lstStyle/>
          <a:p>
            <a:pPr algn="just"/>
            <a:endParaRPr lang="fr-FR" sz="6000" b="1" dirty="0" smtClean="0">
              <a:solidFill>
                <a:schemeClr val="bg1"/>
              </a:solidFill>
            </a:endParaRPr>
          </a:p>
          <a:p>
            <a:pPr algn="just"/>
            <a:r>
              <a:rPr lang="fr-FR" sz="7400" b="1" dirty="0" smtClean="0">
                <a:solidFill>
                  <a:schemeClr val="bg1"/>
                </a:solidFill>
              </a:rPr>
              <a:t>Quelques </a:t>
            </a:r>
            <a:r>
              <a:rPr lang="fr-FR" sz="7400" b="1" dirty="0" smtClean="0">
                <a:solidFill>
                  <a:schemeClr val="bg1"/>
                </a:solidFill>
              </a:rPr>
              <a:t>temps </a:t>
            </a:r>
            <a:r>
              <a:rPr lang="fr-FR" sz="7400" b="1" dirty="0" smtClean="0">
                <a:solidFill>
                  <a:schemeClr val="bg1"/>
                </a:solidFill>
              </a:rPr>
              <a:t>après, </a:t>
            </a:r>
            <a:r>
              <a:rPr lang="fr-FR" sz="7400" b="1" dirty="0" smtClean="0">
                <a:solidFill>
                  <a:schemeClr val="bg1"/>
                </a:solidFill>
              </a:rPr>
              <a:t>nous avons visionné un second film d’</a:t>
            </a:r>
            <a:r>
              <a:rPr lang="fr-FR" sz="7400" b="1" dirty="0" err="1" smtClean="0">
                <a:solidFill>
                  <a:schemeClr val="bg1"/>
                </a:solidFill>
              </a:rPr>
              <a:t>Euzhan</a:t>
            </a:r>
            <a:r>
              <a:rPr lang="fr-FR" sz="7400" b="1" dirty="0" smtClean="0">
                <a:solidFill>
                  <a:schemeClr val="bg1"/>
                </a:solidFill>
              </a:rPr>
              <a:t> </a:t>
            </a:r>
            <a:r>
              <a:rPr lang="fr-FR" sz="7400" b="1" dirty="0" smtClean="0">
                <a:solidFill>
                  <a:schemeClr val="bg1"/>
                </a:solidFill>
              </a:rPr>
              <a:t>Palcy, </a:t>
            </a:r>
            <a:r>
              <a:rPr lang="fr-FR" sz="7400" b="1" dirty="0" smtClean="0">
                <a:solidFill>
                  <a:schemeClr val="bg1"/>
                </a:solidFill>
              </a:rPr>
              <a:t>&lt;&lt; </a:t>
            </a:r>
            <a:r>
              <a:rPr lang="fr-FR" sz="7400" b="1" i="1" dirty="0" smtClean="0">
                <a:solidFill>
                  <a:schemeClr val="bg1"/>
                </a:solidFill>
              </a:rPr>
              <a:t>A Dry White </a:t>
            </a:r>
            <a:r>
              <a:rPr lang="fr-FR" sz="7400" b="1" i="1" dirty="0" err="1" smtClean="0">
                <a:solidFill>
                  <a:schemeClr val="bg1"/>
                </a:solidFill>
              </a:rPr>
              <a:t>Season</a:t>
            </a:r>
            <a:r>
              <a:rPr lang="fr-FR" sz="7400" b="1" dirty="0" smtClean="0">
                <a:solidFill>
                  <a:schemeClr val="bg1"/>
                </a:solidFill>
              </a:rPr>
              <a:t>&gt;&gt;  (Une Saison Blanche et </a:t>
            </a:r>
            <a:r>
              <a:rPr lang="fr-FR" sz="7400" b="1" dirty="0" smtClean="0">
                <a:solidFill>
                  <a:schemeClr val="bg1"/>
                </a:solidFill>
              </a:rPr>
              <a:t>Sèche). </a:t>
            </a:r>
            <a:r>
              <a:rPr lang="fr-FR" sz="7400" b="1" dirty="0" smtClean="0">
                <a:solidFill>
                  <a:schemeClr val="bg1"/>
                </a:solidFill>
              </a:rPr>
              <a:t>U</a:t>
            </a:r>
            <a:r>
              <a:rPr lang="fr-FR" sz="7400" b="1" dirty="0" smtClean="0">
                <a:solidFill>
                  <a:schemeClr val="bg1"/>
                </a:solidFill>
              </a:rPr>
              <a:t>ne </a:t>
            </a:r>
            <a:r>
              <a:rPr lang="fr-FR" sz="7400" b="1" dirty="0" smtClean="0">
                <a:solidFill>
                  <a:schemeClr val="bg1"/>
                </a:solidFill>
              </a:rPr>
              <a:t>nouvelle adaptation cette fois ci d’un roman du romancier Sud-Africain André Brink (film qui fut interdit de publication en Afrique du Sud car il prend place durant l’Apartheid en Afrique et narre la vie d’un afrikaner qui s’est battu pour les droits des noirs</a:t>
            </a:r>
            <a:r>
              <a:rPr lang="fr-FR" sz="7400" b="1" dirty="0" smtClean="0">
                <a:solidFill>
                  <a:schemeClr val="bg1"/>
                </a:solidFill>
              </a:rPr>
              <a:t>).</a:t>
            </a:r>
          </a:p>
          <a:p>
            <a:pPr algn="just"/>
            <a:r>
              <a:rPr lang="fr-FR" dirty="0" smtClean="0">
                <a:solidFill>
                  <a:srgbClr val="FF0000"/>
                </a:solidFill>
              </a:rPr>
              <a:t/>
            </a:r>
            <a:br>
              <a:rPr lang="fr-FR" dirty="0" smtClean="0">
                <a:solidFill>
                  <a:srgbClr val="FF0000"/>
                </a:solidFill>
              </a:rPr>
            </a:br>
            <a:endParaRPr lang="fr-FR" dirty="0">
              <a:solidFill>
                <a:srgbClr val="FF0000"/>
              </a:solidFill>
            </a:endParaRPr>
          </a:p>
        </p:txBody>
      </p:sp>
      <p:pic>
        <p:nvPicPr>
          <p:cNvPr id="2050" name="Picture 2" descr="C:\Documents and Settings\402 Poste6\Bureau\clé\51WTPAH367L._.jpg"/>
          <p:cNvPicPr>
            <a:picLocks noChangeAspect="1" noChangeArrowheads="1"/>
          </p:cNvPicPr>
          <p:nvPr/>
        </p:nvPicPr>
        <p:blipFill>
          <a:blip r:embed="rId3" cstate="print"/>
          <a:srcRect/>
          <a:stretch>
            <a:fillRect/>
          </a:stretch>
        </p:blipFill>
        <p:spPr bwMode="auto">
          <a:xfrm>
            <a:off x="683568" y="836712"/>
            <a:ext cx="1728192" cy="2792147"/>
          </a:xfrm>
          <a:prstGeom prst="rect">
            <a:avLst/>
          </a:prstGeom>
          <a:noFill/>
        </p:spPr>
      </p:pic>
      <p:pic>
        <p:nvPicPr>
          <p:cNvPr id="2051" name="Picture 3" descr="C:\Documents and Settings\402 Poste6\Bureau\clé\téléchargement.jpg"/>
          <p:cNvPicPr>
            <a:picLocks noChangeAspect="1" noChangeArrowheads="1"/>
          </p:cNvPicPr>
          <p:nvPr/>
        </p:nvPicPr>
        <p:blipFill>
          <a:blip r:embed="rId4" cstate="print"/>
          <a:srcRect/>
          <a:stretch>
            <a:fillRect/>
          </a:stretch>
        </p:blipFill>
        <p:spPr bwMode="auto">
          <a:xfrm>
            <a:off x="6660232" y="404664"/>
            <a:ext cx="2160240" cy="2869242"/>
          </a:xfrm>
          <a:prstGeom prst="rect">
            <a:avLst/>
          </a:prstGeom>
          <a:noFill/>
        </p:spPr>
      </p:pic>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Documents and Settings\402 Poste6\Bureau\clé\pacific-ocean.jpg"/>
          <p:cNvPicPr>
            <a:picLocks noChangeAspect="1" noChangeArrowheads="1"/>
          </p:cNvPicPr>
          <p:nvPr/>
        </p:nvPicPr>
        <p:blipFill>
          <a:blip r:embed="rId2" cstate="print"/>
          <a:srcRect/>
          <a:stretch>
            <a:fillRect/>
          </a:stretch>
        </p:blipFill>
        <p:spPr bwMode="auto">
          <a:xfrm>
            <a:off x="-1980728" y="0"/>
            <a:ext cx="14346832" cy="7173416"/>
          </a:xfrm>
          <a:prstGeom prst="rect">
            <a:avLst/>
          </a:prstGeom>
          <a:noFill/>
        </p:spPr>
      </p:pic>
      <p:sp>
        <p:nvSpPr>
          <p:cNvPr id="3" name="Espace réservé du contenu 2"/>
          <p:cNvSpPr>
            <a:spLocks noGrp="1"/>
          </p:cNvSpPr>
          <p:nvPr>
            <p:ph sz="quarter" idx="1"/>
          </p:nvPr>
        </p:nvSpPr>
        <p:spPr>
          <a:xfrm>
            <a:off x="899592" y="5157192"/>
            <a:ext cx="8640960" cy="2016224"/>
          </a:xfrm>
        </p:spPr>
        <p:txBody>
          <a:bodyPr>
            <a:normAutofit fontScale="85000" lnSpcReduction="20000"/>
          </a:bodyPr>
          <a:lstStyle/>
          <a:p>
            <a:pPr algn="just"/>
            <a:r>
              <a:rPr lang="fr-FR" sz="3400" b="1" dirty="0" smtClean="0">
                <a:solidFill>
                  <a:schemeClr val="bg1"/>
                </a:solidFill>
              </a:rPr>
              <a:t>La dernière œuvre d’</a:t>
            </a:r>
            <a:r>
              <a:rPr lang="fr-FR" sz="3400" b="1" dirty="0" err="1" smtClean="0">
                <a:solidFill>
                  <a:schemeClr val="bg1"/>
                </a:solidFill>
              </a:rPr>
              <a:t>Euzhan</a:t>
            </a:r>
            <a:r>
              <a:rPr lang="fr-FR" sz="3400" b="1" dirty="0" smtClean="0">
                <a:solidFill>
                  <a:schemeClr val="bg1"/>
                </a:solidFill>
              </a:rPr>
              <a:t> Palcy que nous avons </a:t>
            </a:r>
            <a:r>
              <a:rPr lang="fr-FR" sz="3400" b="1" dirty="0" smtClean="0">
                <a:solidFill>
                  <a:schemeClr val="bg1"/>
                </a:solidFill>
              </a:rPr>
              <a:t>visionnée </a:t>
            </a:r>
            <a:r>
              <a:rPr lang="fr-FR" sz="3400" b="1" dirty="0" smtClean="0">
                <a:solidFill>
                  <a:schemeClr val="bg1"/>
                </a:solidFill>
              </a:rPr>
              <a:t>s’intitule &lt;&lt;Parcours de Dissidents&gt;&gt;. </a:t>
            </a:r>
            <a:endParaRPr lang="fr-FR" sz="3400" b="1" dirty="0" smtClean="0">
              <a:solidFill>
                <a:schemeClr val="bg1"/>
              </a:solidFill>
            </a:endParaRPr>
          </a:p>
          <a:p>
            <a:pPr algn="just"/>
            <a:r>
              <a:rPr lang="fr-FR" sz="3400" b="1" dirty="0" smtClean="0">
                <a:solidFill>
                  <a:schemeClr val="bg1"/>
                </a:solidFill>
              </a:rPr>
              <a:t>C </a:t>
            </a:r>
            <a:r>
              <a:rPr lang="fr-FR" sz="3400" b="1" dirty="0" smtClean="0">
                <a:solidFill>
                  <a:schemeClr val="bg1"/>
                </a:solidFill>
              </a:rPr>
              <a:t>’est un documentaire sur </a:t>
            </a:r>
            <a:r>
              <a:rPr lang="fr-FR" sz="3400" b="1" dirty="0" smtClean="0">
                <a:solidFill>
                  <a:schemeClr val="bg1"/>
                </a:solidFill>
              </a:rPr>
              <a:t>les </a:t>
            </a:r>
            <a:r>
              <a:rPr lang="fr-FR" sz="3400" b="1" dirty="0" err="1" smtClean="0">
                <a:solidFill>
                  <a:schemeClr val="bg1"/>
                </a:solidFill>
              </a:rPr>
              <a:t>antillo</a:t>
            </a:r>
            <a:r>
              <a:rPr lang="fr-FR" sz="3400" b="1" dirty="0" smtClean="0">
                <a:solidFill>
                  <a:schemeClr val="bg1"/>
                </a:solidFill>
              </a:rPr>
              <a:t>-guyanais </a:t>
            </a:r>
            <a:r>
              <a:rPr lang="fr-FR" sz="3400" b="1" dirty="0" smtClean="0">
                <a:solidFill>
                  <a:schemeClr val="bg1"/>
                </a:solidFill>
              </a:rPr>
              <a:t>qui sont partis en dissidence durant la seconde Guerre </a:t>
            </a:r>
            <a:r>
              <a:rPr lang="fr-FR" sz="3400" b="1" dirty="0" smtClean="0">
                <a:solidFill>
                  <a:schemeClr val="bg1"/>
                </a:solidFill>
              </a:rPr>
              <a:t>Mondiale.</a:t>
            </a:r>
            <a:endParaRPr lang="fr-FR" sz="3400" b="1" dirty="0" smtClean="0">
              <a:solidFill>
                <a:schemeClr val="bg1"/>
              </a:solidFill>
            </a:endParaRPr>
          </a:p>
          <a:p>
            <a:endParaRPr lang="fr-FR" dirty="0"/>
          </a:p>
        </p:txBody>
      </p:sp>
      <p:pic>
        <p:nvPicPr>
          <p:cNvPr id="5122" name="Picture 2" descr="C:\Documents and Settings\402 Poste6\Bureau\clé\images (1).jpg"/>
          <p:cNvPicPr>
            <a:picLocks noChangeAspect="1" noChangeArrowheads="1"/>
          </p:cNvPicPr>
          <p:nvPr/>
        </p:nvPicPr>
        <p:blipFill>
          <a:blip r:embed="rId3" cstate="print"/>
          <a:srcRect/>
          <a:stretch>
            <a:fillRect/>
          </a:stretch>
        </p:blipFill>
        <p:spPr bwMode="auto">
          <a:xfrm>
            <a:off x="5076056" y="548680"/>
            <a:ext cx="3162300" cy="1447800"/>
          </a:xfrm>
          <a:prstGeom prst="rect">
            <a:avLst/>
          </a:prstGeom>
          <a:noFill/>
        </p:spPr>
      </p:pic>
      <p:pic>
        <p:nvPicPr>
          <p:cNvPr id="5123" name="Picture 3" descr="C:\Documents and Settings\402 Poste6\Bureau\clé\parcours-de-dissidents_5500278_1.jpg"/>
          <p:cNvPicPr>
            <a:picLocks noChangeAspect="1" noChangeArrowheads="1"/>
          </p:cNvPicPr>
          <p:nvPr/>
        </p:nvPicPr>
        <p:blipFill>
          <a:blip r:embed="rId4" cstate="print"/>
          <a:srcRect/>
          <a:stretch>
            <a:fillRect/>
          </a:stretch>
        </p:blipFill>
        <p:spPr bwMode="auto">
          <a:xfrm>
            <a:off x="5004048" y="2348880"/>
            <a:ext cx="3352800" cy="2590800"/>
          </a:xfrm>
          <a:prstGeom prst="rect">
            <a:avLst/>
          </a:prstGeom>
          <a:noFill/>
        </p:spPr>
      </p:pic>
      <p:pic>
        <p:nvPicPr>
          <p:cNvPr id="5124" name="Picture 4" descr="C:\Documents and Settings\402 Poste6\Bureau\clé\PALCY_Euzhan_2004_Parcoursdissidents_00.jpg"/>
          <p:cNvPicPr>
            <a:picLocks noChangeAspect="1" noChangeArrowheads="1"/>
          </p:cNvPicPr>
          <p:nvPr/>
        </p:nvPicPr>
        <p:blipFill>
          <a:blip r:embed="rId5" cstate="print"/>
          <a:srcRect/>
          <a:stretch>
            <a:fillRect/>
          </a:stretch>
        </p:blipFill>
        <p:spPr bwMode="auto">
          <a:xfrm>
            <a:off x="899592" y="980728"/>
            <a:ext cx="2860556" cy="3828306"/>
          </a:xfrm>
          <a:prstGeom prst="rect">
            <a:avLst/>
          </a:prstGeom>
          <a:noFill/>
        </p:spPr>
      </p:pic>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C:\Documents and Settings\402 Poste6\Bureau\clé\tirailleurs.jpg"/>
          <p:cNvPicPr>
            <a:picLocks noChangeAspect="1" noChangeArrowheads="1"/>
          </p:cNvPicPr>
          <p:nvPr/>
        </p:nvPicPr>
        <p:blipFill>
          <a:blip r:embed="rId2" cstate="print"/>
          <a:srcRect/>
          <a:stretch>
            <a:fillRect/>
          </a:stretch>
        </p:blipFill>
        <p:spPr bwMode="auto">
          <a:xfrm>
            <a:off x="-2992560" y="0"/>
            <a:ext cx="14058800" cy="7029400"/>
          </a:xfrm>
          <a:prstGeom prst="rect">
            <a:avLst/>
          </a:prstGeom>
          <a:noFill/>
        </p:spPr>
      </p:pic>
      <p:sp>
        <p:nvSpPr>
          <p:cNvPr id="3" name="Espace réservé du contenu 2"/>
          <p:cNvSpPr>
            <a:spLocks noGrp="1"/>
          </p:cNvSpPr>
          <p:nvPr>
            <p:ph sz="quarter" idx="1"/>
          </p:nvPr>
        </p:nvSpPr>
        <p:spPr>
          <a:xfrm>
            <a:off x="-2844824" y="4653136"/>
            <a:ext cx="7344816" cy="2204864"/>
          </a:xfrm>
        </p:spPr>
        <p:txBody>
          <a:bodyPr>
            <a:normAutofit fontScale="92500"/>
          </a:bodyPr>
          <a:lstStyle/>
          <a:p>
            <a:pPr algn="just"/>
            <a:r>
              <a:rPr lang="fr-FR" b="1" dirty="0" smtClean="0">
                <a:solidFill>
                  <a:schemeClr val="accent1"/>
                </a:solidFill>
              </a:rPr>
              <a:t>Cette période </a:t>
            </a:r>
            <a:r>
              <a:rPr lang="fr-FR" b="1" dirty="0" smtClean="0">
                <a:solidFill>
                  <a:schemeClr val="accent1"/>
                </a:solidFill>
              </a:rPr>
              <a:t>a </a:t>
            </a:r>
            <a:r>
              <a:rPr lang="fr-FR" b="1" dirty="0" smtClean="0">
                <a:solidFill>
                  <a:schemeClr val="accent1"/>
                </a:solidFill>
              </a:rPr>
              <a:t>été assez dure à vivre mais représente néanmoins un moment de fierté pour les martiniquais qui </a:t>
            </a:r>
            <a:r>
              <a:rPr lang="fr-FR" b="1" dirty="0" smtClean="0">
                <a:solidFill>
                  <a:schemeClr val="accent1"/>
                </a:solidFill>
              </a:rPr>
              <a:t>ont </a:t>
            </a:r>
            <a:r>
              <a:rPr lang="fr-FR" b="1" dirty="0" smtClean="0">
                <a:solidFill>
                  <a:schemeClr val="accent1"/>
                </a:solidFill>
              </a:rPr>
              <a:t>pendant longtemps été </a:t>
            </a:r>
            <a:r>
              <a:rPr lang="fr-FR" b="1" dirty="0" smtClean="0">
                <a:solidFill>
                  <a:schemeClr val="accent1"/>
                </a:solidFill>
              </a:rPr>
              <a:t>oubliés </a:t>
            </a:r>
            <a:r>
              <a:rPr lang="fr-FR" b="1" dirty="0" smtClean="0">
                <a:solidFill>
                  <a:schemeClr val="accent1"/>
                </a:solidFill>
              </a:rPr>
              <a:t>par la </a:t>
            </a:r>
            <a:r>
              <a:rPr lang="fr-FR" b="1" dirty="0" smtClean="0">
                <a:solidFill>
                  <a:schemeClr val="accent1"/>
                </a:solidFill>
              </a:rPr>
              <a:t>France; cette </a:t>
            </a:r>
            <a:r>
              <a:rPr lang="fr-FR" b="1" dirty="0" smtClean="0">
                <a:solidFill>
                  <a:schemeClr val="accent1"/>
                </a:solidFill>
              </a:rPr>
              <a:t>même France qu’ils ont été </a:t>
            </a:r>
            <a:r>
              <a:rPr lang="fr-FR" b="1" dirty="0" smtClean="0">
                <a:solidFill>
                  <a:schemeClr val="accent1"/>
                </a:solidFill>
              </a:rPr>
              <a:t>fiers </a:t>
            </a:r>
            <a:r>
              <a:rPr lang="fr-FR" b="1" dirty="0" smtClean="0">
                <a:solidFill>
                  <a:schemeClr val="accent1"/>
                </a:solidFill>
              </a:rPr>
              <a:t>de représenter et pour laquelle ils ont </a:t>
            </a:r>
            <a:r>
              <a:rPr lang="fr-FR" b="1" dirty="0" smtClean="0">
                <a:solidFill>
                  <a:schemeClr val="accent1"/>
                </a:solidFill>
              </a:rPr>
              <a:t>risqué </a:t>
            </a:r>
            <a:r>
              <a:rPr lang="fr-FR" b="1" dirty="0" smtClean="0">
                <a:solidFill>
                  <a:schemeClr val="accent1"/>
                </a:solidFill>
              </a:rPr>
              <a:t>leur vie. </a:t>
            </a:r>
            <a:endParaRPr lang="fr-FR" b="1" dirty="0">
              <a:solidFill>
                <a:schemeClr val="accent1"/>
              </a:solidFill>
            </a:endParaRPr>
          </a:p>
        </p:txBody>
      </p:sp>
      <p:pic>
        <p:nvPicPr>
          <p:cNvPr id="6146" name="Picture 2" descr="C:\Documents and Settings\402 Poste6\Bureau\clé\header.jpg"/>
          <p:cNvPicPr>
            <a:picLocks noChangeAspect="1" noChangeArrowheads="1"/>
          </p:cNvPicPr>
          <p:nvPr/>
        </p:nvPicPr>
        <p:blipFill>
          <a:blip r:embed="rId3" cstate="print"/>
          <a:srcRect/>
          <a:stretch>
            <a:fillRect/>
          </a:stretch>
        </p:blipFill>
        <p:spPr bwMode="auto">
          <a:xfrm>
            <a:off x="4211960" y="1268760"/>
            <a:ext cx="2743200" cy="828675"/>
          </a:xfrm>
          <a:prstGeom prst="rect">
            <a:avLst/>
          </a:prstGeom>
          <a:noFill/>
        </p:spPr>
      </p:pic>
      <p:pic>
        <p:nvPicPr>
          <p:cNvPr id="6147" name="Picture 3" descr="C:\Documents and Settings\402 Poste6\Bureau\clé\images (2).jpg"/>
          <p:cNvPicPr>
            <a:picLocks noChangeAspect="1" noChangeArrowheads="1"/>
          </p:cNvPicPr>
          <p:nvPr/>
        </p:nvPicPr>
        <p:blipFill>
          <a:blip r:embed="rId4" cstate="print"/>
          <a:srcRect/>
          <a:stretch>
            <a:fillRect/>
          </a:stretch>
        </p:blipFill>
        <p:spPr bwMode="auto">
          <a:xfrm>
            <a:off x="971600" y="692696"/>
            <a:ext cx="2371725" cy="1924050"/>
          </a:xfrm>
          <a:prstGeom prst="rect">
            <a:avLst/>
          </a:prstGeom>
          <a:noFill/>
        </p:spPr>
      </p:pic>
      <p:pic>
        <p:nvPicPr>
          <p:cNvPr id="6149" name="Picture 5" descr="C:\Documents and Settings\402 Poste6\Bureau\clé\tirrailleurs.jpg"/>
          <p:cNvPicPr>
            <a:picLocks noChangeAspect="1" noChangeArrowheads="1"/>
          </p:cNvPicPr>
          <p:nvPr/>
        </p:nvPicPr>
        <p:blipFill>
          <a:blip r:embed="rId5" cstate="print"/>
          <a:srcRect/>
          <a:stretch>
            <a:fillRect/>
          </a:stretch>
        </p:blipFill>
        <p:spPr bwMode="auto">
          <a:xfrm>
            <a:off x="3779912" y="2276872"/>
            <a:ext cx="3601913" cy="240627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C:\Documents and Settings\402 Poste6\Bureau\clé\SMA-Hollande-Oliny.jpg"/>
          <p:cNvPicPr>
            <a:picLocks noChangeAspect="1" noChangeArrowheads="1"/>
          </p:cNvPicPr>
          <p:nvPr/>
        </p:nvPicPr>
        <p:blipFill>
          <a:blip r:embed="rId2" cstate="print"/>
          <a:srcRect/>
          <a:stretch>
            <a:fillRect/>
          </a:stretch>
        </p:blipFill>
        <p:spPr bwMode="auto">
          <a:xfrm>
            <a:off x="4355976" y="3573016"/>
            <a:ext cx="4638675" cy="3095678"/>
          </a:xfrm>
          <a:prstGeom prst="rect">
            <a:avLst/>
          </a:prstGeom>
          <a:noFill/>
        </p:spPr>
      </p:pic>
      <p:pic>
        <p:nvPicPr>
          <p:cNvPr id="7173" name="Picture 5" descr="C:\Documents and Settings\402 Poste6\Bureau\clé\271719_fag_13294_07_01_01_600x291.jpg"/>
          <p:cNvPicPr>
            <a:picLocks noChangeAspect="1" noChangeArrowheads="1"/>
          </p:cNvPicPr>
          <p:nvPr/>
        </p:nvPicPr>
        <p:blipFill>
          <a:blip r:embed="rId3" cstate="print"/>
          <a:srcRect/>
          <a:stretch>
            <a:fillRect/>
          </a:stretch>
        </p:blipFill>
        <p:spPr bwMode="auto">
          <a:xfrm>
            <a:off x="179512" y="188640"/>
            <a:ext cx="5715000" cy="2771775"/>
          </a:xfrm>
          <a:prstGeom prst="rect">
            <a:avLst/>
          </a:prstGeom>
          <a:noFill/>
        </p:spPr>
      </p:pic>
      <p:sp>
        <p:nvSpPr>
          <p:cNvPr id="3" name="Espace réservé du contenu 2"/>
          <p:cNvSpPr>
            <a:spLocks noGrp="1"/>
          </p:cNvSpPr>
          <p:nvPr>
            <p:ph sz="quarter" idx="1"/>
          </p:nvPr>
        </p:nvSpPr>
        <p:spPr>
          <a:xfrm>
            <a:off x="0" y="3284984"/>
            <a:ext cx="4211960" cy="3240360"/>
          </a:xfrm>
        </p:spPr>
        <p:txBody>
          <a:bodyPr>
            <a:noAutofit/>
          </a:bodyPr>
          <a:lstStyle/>
          <a:p>
            <a:pPr algn="just"/>
            <a:r>
              <a:rPr lang="fr-FR" sz="1800" b="1" dirty="0" smtClean="0"/>
              <a:t>Heureusement cela </a:t>
            </a:r>
            <a:r>
              <a:rPr lang="fr-FR" sz="1800" b="1" dirty="0" smtClean="0"/>
              <a:t>a changé </a:t>
            </a:r>
            <a:r>
              <a:rPr lang="fr-FR" sz="1800" b="1" dirty="0" smtClean="0"/>
              <a:t>et ces hommes et femmes qui ne demandaient qu</a:t>
            </a:r>
            <a:r>
              <a:rPr lang="fr-FR" sz="1800" b="1" dirty="0" smtClean="0"/>
              <a:t>’ à </a:t>
            </a:r>
            <a:r>
              <a:rPr lang="fr-FR" sz="1800" b="1" dirty="0" smtClean="0"/>
              <a:t>être </a:t>
            </a:r>
            <a:r>
              <a:rPr lang="fr-FR" sz="1800" b="1" dirty="0" smtClean="0"/>
              <a:t>reconnus </a:t>
            </a:r>
            <a:r>
              <a:rPr lang="fr-FR" sz="1800" b="1" dirty="0" smtClean="0"/>
              <a:t>à leur juste valeur sont maintenant des héros aux yeux du peuple martiniquais. </a:t>
            </a:r>
            <a:endParaRPr lang="fr-FR" sz="1800" b="1" dirty="0" smtClean="0"/>
          </a:p>
          <a:p>
            <a:pPr algn="just"/>
            <a:r>
              <a:rPr lang="fr-FR" sz="1800" b="1" dirty="0" smtClean="0"/>
              <a:t>Ce </a:t>
            </a:r>
            <a:r>
              <a:rPr lang="fr-FR" sz="1800" b="1" dirty="0" smtClean="0"/>
              <a:t>film nous a permis de prendre conscience du rôle qu’a </a:t>
            </a:r>
            <a:r>
              <a:rPr lang="fr-FR" sz="1800" b="1" dirty="0" smtClean="0"/>
              <a:t>joué </a:t>
            </a:r>
            <a:r>
              <a:rPr lang="fr-FR" sz="1800" b="1" dirty="0" smtClean="0"/>
              <a:t>notre petite Martinique dans ce Grand </a:t>
            </a:r>
            <a:r>
              <a:rPr lang="fr-FR" sz="1800" b="1" dirty="0" smtClean="0"/>
              <a:t>événement  </a:t>
            </a:r>
            <a:r>
              <a:rPr lang="fr-FR" sz="1800" b="1" dirty="0" smtClean="0"/>
              <a:t>qu’a été la seconde guerre Mondiale.</a:t>
            </a:r>
            <a:endParaRPr lang="fr-FR" sz="1800" b="1" dirty="0"/>
          </a:p>
        </p:txBody>
      </p:sp>
      <p:pic>
        <p:nvPicPr>
          <p:cNvPr id="7170" name="Picture 2" descr="C:\Documents and Settings\402 Poste6\Bureau\clé\$_35.JPG"/>
          <p:cNvPicPr>
            <a:picLocks noChangeAspect="1" noChangeArrowheads="1"/>
          </p:cNvPicPr>
          <p:nvPr/>
        </p:nvPicPr>
        <p:blipFill>
          <a:blip r:embed="rId4" cstate="print"/>
          <a:srcRect/>
          <a:stretch>
            <a:fillRect/>
          </a:stretch>
        </p:blipFill>
        <p:spPr bwMode="auto">
          <a:xfrm>
            <a:off x="6732240" y="116632"/>
            <a:ext cx="2160240" cy="2066481"/>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271</TotalTime>
  <Words>357</Words>
  <Application>Microsoft Office PowerPoint</Application>
  <PresentationFormat>Affichage à l'écran (4:3)</PresentationFormat>
  <Paragraphs>18</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Capitaux</vt:lpstr>
      <vt:lpstr>            Littérature et Société</vt:lpstr>
      <vt:lpstr>Diapositive 2</vt:lpstr>
      <vt:lpstr>Diapositive 3</vt:lpstr>
      <vt:lpstr>Diapositive 4</vt:lpstr>
      <vt:lpstr>Diapositive 5</vt:lpstr>
      <vt:lpstr>Diapositive 6</vt:lpstr>
      <vt:lpstr>Diapositive 7</vt:lpstr>
      <vt:lpstr>Diapositive 8</vt:lpstr>
      <vt:lpstr>Diapositive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 </dc:creator>
  <cp:lastModifiedBy>Sylvia</cp:lastModifiedBy>
  <cp:revision>44</cp:revision>
  <dcterms:created xsi:type="dcterms:W3CDTF">2016-02-29T17:59:49Z</dcterms:created>
  <dcterms:modified xsi:type="dcterms:W3CDTF">2016-04-18T02:50:43Z</dcterms:modified>
</cp:coreProperties>
</file>