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7"/>
  </p:notesMasterIdLst>
  <p:sldIdLst>
    <p:sldId id="256" r:id="rId3"/>
    <p:sldId id="263" r:id="rId4"/>
    <p:sldId id="259" r:id="rId5"/>
    <p:sldId id="261" r:id="rId6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649" autoAdjust="0"/>
  </p:normalViewPr>
  <p:slideViewPr>
    <p:cSldViewPr snapToGrid="0">
      <p:cViewPr varScale="1">
        <p:scale>
          <a:sx n="67" d="100"/>
          <a:sy n="67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325" cy="498174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l">
              <a:defRPr sz="11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923" y="1"/>
            <a:ext cx="2946325" cy="498174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r">
              <a:defRPr sz="1100"/>
            </a:lvl1pPr>
          </a:lstStyle>
          <a:p>
            <a:fld id="{053F11BD-A169-4FD4-8A73-EA6CF395C423}" type="datetimeFigureOut">
              <a:rPr lang="fr-FR" smtClean="0"/>
              <a:t>20/11/2021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86" tIns="41893" rIns="83786" bIns="41893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82" y="4776872"/>
            <a:ext cx="5438711" cy="3908752"/>
          </a:xfrm>
          <a:prstGeom prst="rect">
            <a:avLst/>
          </a:prstGeom>
        </p:spPr>
        <p:txBody>
          <a:bodyPr vert="horz" lIns="83786" tIns="41893" rIns="83786" bIns="41893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464"/>
            <a:ext cx="2946325" cy="498174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l">
              <a:defRPr sz="11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923" y="9428464"/>
            <a:ext cx="2946325" cy="498174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r">
              <a:defRPr sz="1100"/>
            </a:lvl1pPr>
          </a:lstStyle>
          <a:p>
            <a:fld id="{C9DBE3C8-012A-4446-ABB6-EE3CA8A4B2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4188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DBE3C8-012A-4446-ABB6-EE3CA8A4B2B8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3439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DBE3C8-012A-4446-ABB6-EE3CA8A4B2B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1417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DBE3C8-012A-4446-ABB6-EE3CA8A4B2B8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4235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DBE3C8-012A-4446-ABB6-EE3CA8A4B2B8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8786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mage 7"/>
          <p:cNvPicPr/>
          <p:nvPr/>
        </p:nvPicPr>
        <p:blipFill>
          <a:blip r:embed="rId14"/>
          <a:stretch/>
        </p:blipFill>
        <p:spPr>
          <a:xfrm>
            <a:off x="1073880" y="6310800"/>
            <a:ext cx="1653120" cy="383760"/>
          </a:xfrm>
          <a:prstGeom prst="rect">
            <a:avLst/>
          </a:prstGeom>
          <a:ln w="12700">
            <a:noFill/>
          </a:ln>
        </p:spPr>
      </p:pic>
      <p:pic>
        <p:nvPicPr>
          <p:cNvPr id="9" name="Image 1" descr="Image 1"/>
          <p:cNvPicPr/>
          <p:nvPr/>
        </p:nvPicPr>
        <p:blipFill>
          <a:blip r:embed="rId15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1270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120920" y="2238120"/>
            <a:ext cx="7768800" cy="1441800"/>
          </a:xfrm>
          <a:prstGeom prst="rect">
            <a:avLst/>
          </a:prstGeom>
        </p:spPr>
        <p:txBody>
          <a:bodyPr lIns="4572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3200" b="0" strike="noStrike" spc="-1">
                <a:solidFill>
                  <a:srgbClr val="FFFFFF"/>
                </a:solidFill>
                <a:latin typeface="Calibri Light"/>
                <a:ea typeface="Calibri Light"/>
              </a:rPr>
              <a:t>Texte du titre</a:t>
            </a:r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120920" y="3715920"/>
            <a:ext cx="7768800" cy="1386720"/>
          </a:xfrm>
          <a:prstGeom prst="rect">
            <a:avLst/>
          </a:prstGeom>
        </p:spPr>
        <p:txBody>
          <a:bodyPr lIns="45720" tIns="45000" rIns="45720" bIns="45000"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Texte niveau 1</a:t>
            </a: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Texte niveau 2</a:t>
            </a: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Texte niveau 3</a:t>
            </a: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Texte niveau 4</a:t>
            </a: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Texte niveau 5</a:t>
            </a: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245840" y="2238120"/>
            <a:ext cx="700200" cy="171360"/>
            <a:chOff x="4245840" y="2238120"/>
            <a:chExt cx="700200" cy="171360"/>
          </a:xfrm>
        </p:grpSpPr>
        <p:sp>
          <p:nvSpPr>
            <p:cNvPr id="5" name="CustomShape 4"/>
            <p:cNvSpPr/>
            <p:nvPr/>
          </p:nvSpPr>
          <p:spPr>
            <a:xfrm>
              <a:off x="4245840" y="2238120"/>
              <a:ext cx="109800" cy="171360"/>
            </a:xfrm>
            <a:prstGeom prst="rect">
              <a:avLst/>
            </a:pr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" name="CustomShape 5"/>
            <p:cNvSpPr/>
            <p:nvPr/>
          </p:nvSpPr>
          <p:spPr>
            <a:xfrm>
              <a:off x="4300920" y="2323800"/>
              <a:ext cx="645120" cy="85320"/>
            </a:xfrm>
            <a:prstGeom prst="rect">
              <a:avLst/>
            </a:pr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7" name="PlaceHolder 6"/>
          <p:cNvSpPr>
            <a:spLocks noGrp="1"/>
          </p:cNvSpPr>
          <p:nvPr>
            <p:ph type="sldNum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</p:spPr>
        <p:txBody>
          <a:bodyPr lIns="45720" tIns="45000" rIns="45720" bIns="4500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5A745693-388F-4DB4-8DC7-183B4EAC6328}" type="slidenum">
              <a:rPr lang="fr-FR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4572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Texte du titre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45720" tIns="45000" rIns="45720" bIns="45000"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Texte niveau 1</a:t>
            </a: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  <a:p>
            <a:pPr marL="723960" lvl="1" indent="-266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Texte niveau 2</a:t>
            </a: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  <a:p>
            <a:pPr marL="1234440" lvl="2" indent="-3196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Texte niveau 3</a:t>
            </a: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  <a:p>
            <a:pPr marL="1727280" lvl="3" indent="-3553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Texte niveau 4</a:t>
            </a: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  <a:p>
            <a:pPr marL="2184480" lvl="4" indent="-3553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Texte niveau 5</a:t>
            </a: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sldNum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</p:spPr>
        <p:txBody>
          <a:bodyPr lIns="45720" tIns="45000" rIns="45720" bIns="4500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41C118F8-9C8B-461E-8DA0-BED28ADEE9DC}" type="slidenum">
              <a:rPr lang="fr-FR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notesSlide" Target="../notesSlides/notesSlide4.xml"/><Relationship Id="rId7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package" Target="../embeddings/Microsoft_Word_Document.docx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 txBox="1"/>
          <p:nvPr/>
        </p:nvSpPr>
        <p:spPr>
          <a:xfrm>
            <a:off x="4120920" y="2238120"/>
            <a:ext cx="7768800" cy="14418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rm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fr-FR" sz="3600" b="1" strike="noStrike" spc="-1" dirty="0">
                <a:solidFill>
                  <a:srgbClr val="FFFFFF"/>
                </a:solidFill>
                <a:latin typeface="Calibri Light"/>
                <a:ea typeface="Calibri Light"/>
              </a:rPr>
              <a:t>CO - INTERVENTION</a:t>
            </a:r>
            <a:endParaRPr lang="fr-FR" sz="3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6" name="TextShape 2"/>
          <p:cNvSpPr txBox="1"/>
          <p:nvPr/>
        </p:nvSpPr>
        <p:spPr>
          <a:xfrm>
            <a:off x="4120920" y="4021781"/>
            <a:ext cx="7768800" cy="1545398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>
            <a:noAutofit/>
          </a:bodyPr>
          <a:lstStyle/>
          <a:p>
            <a:pPr marL="228600" indent="-228240" algn="ctr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fr-FR" sz="2800" b="1" strike="noStrike" spc="-1" dirty="0">
                <a:solidFill>
                  <a:srgbClr val="FFFFFF"/>
                </a:solidFill>
                <a:latin typeface="Calibri"/>
                <a:ea typeface="Calibri"/>
              </a:rPr>
              <a:t>Grands témoins: </a:t>
            </a:r>
          </a:p>
          <a:p>
            <a:pPr marL="360" algn="ctr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</a:pPr>
            <a:r>
              <a:rPr lang="fr-FR" sz="2800" b="1" strike="noStrike" spc="-1" dirty="0">
                <a:solidFill>
                  <a:srgbClr val="FFFFFF"/>
                </a:solidFill>
                <a:latin typeface="Calibri"/>
                <a:ea typeface="Calibri"/>
              </a:rPr>
              <a:t>LARGEN Dominique</a:t>
            </a:r>
            <a:r>
              <a:rPr lang="fr-FR" sz="2800" b="1" spc="-1" dirty="0">
                <a:solidFill>
                  <a:srgbClr val="FFFFFF"/>
                </a:solidFill>
                <a:latin typeface="Calibri"/>
                <a:ea typeface="Calibri"/>
              </a:rPr>
              <a:t>                                 </a:t>
            </a:r>
          </a:p>
          <a:p>
            <a:pPr marL="360" algn="ctr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</a:pPr>
            <a:r>
              <a:rPr lang="fr-FR" sz="2800" b="1" strike="noStrike" spc="-1" dirty="0">
                <a:solidFill>
                  <a:srgbClr val="FFFFFF"/>
                </a:solidFill>
                <a:latin typeface="Calibri"/>
                <a:ea typeface="Calibri"/>
              </a:rPr>
              <a:t>CHAULVET Christelle</a:t>
            </a:r>
            <a:endParaRPr lang="fr-F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27" name="Image 3"/>
          <p:cNvPicPr/>
          <p:nvPr/>
        </p:nvPicPr>
        <p:blipFill>
          <a:blip r:embed="rId3"/>
          <a:stretch/>
        </p:blipFill>
        <p:spPr>
          <a:xfrm>
            <a:off x="0" y="4794480"/>
            <a:ext cx="3389400" cy="1908000"/>
          </a:xfrm>
          <a:prstGeom prst="rect">
            <a:avLst/>
          </a:prstGeom>
          <a:ln w="0">
            <a:noFill/>
          </a:ln>
        </p:spPr>
      </p:pic>
      <p:pic>
        <p:nvPicPr>
          <p:cNvPr id="128" name="Image 2" descr="Image 2"/>
          <p:cNvPicPr/>
          <p:nvPr/>
        </p:nvPicPr>
        <p:blipFill>
          <a:blip r:embed="rId4"/>
          <a:stretch/>
        </p:blipFill>
        <p:spPr>
          <a:xfrm>
            <a:off x="209160" y="155160"/>
            <a:ext cx="3052080" cy="2197080"/>
          </a:xfrm>
          <a:prstGeom prst="rect">
            <a:avLst/>
          </a:prstGeom>
          <a:ln w="1270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24874">
            <a:extLst>
              <a:ext uri="{FF2B5EF4-FFF2-40B4-BE49-F238E27FC236}">
                <a16:creationId xmlns:a16="http://schemas.microsoft.com/office/drawing/2014/main" id="{D43FA92F-7302-42E9-8465-258BEC3D5A6D}"/>
              </a:ext>
            </a:extLst>
          </p:cNvPr>
          <p:cNvGrpSpPr/>
          <p:nvPr/>
        </p:nvGrpSpPr>
        <p:grpSpPr>
          <a:xfrm>
            <a:off x="1649691" y="543966"/>
            <a:ext cx="8686769" cy="3839498"/>
            <a:chOff x="0" y="1122035"/>
            <a:chExt cx="8009832" cy="3144775"/>
          </a:xfrm>
        </p:grpSpPr>
        <p:sp>
          <p:nvSpPr>
            <p:cNvPr id="42" name="Shape 4006">
              <a:extLst>
                <a:ext uri="{FF2B5EF4-FFF2-40B4-BE49-F238E27FC236}">
                  <a16:creationId xmlns:a16="http://schemas.microsoft.com/office/drawing/2014/main" id="{413DDF18-C142-4E53-AF35-F5D7024766E9}"/>
                </a:ext>
              </a:extLst>
            </p:cNvPr>
            <p:cNvSpPr/>
            <p:nvPr/>
          </p:nvSpPr>
          <p:spPr>
            <a:xfrm>
              <a:off x="0" y="1170042"/>
              <a:ext cx="5132832" cy="3025140"/>
            </a:xfrm>
            <a:custGeom>
              <a:avLst/>
              <a:gdLst/>
              <a:ahLst/>
              <a:cxnLst/>
              <a:rect l="0" t="0" r="0" b="0"/>
              <a:pathLst>
                <a:path w="5132832" h="3025140">
                  <a:moveTo>
                    <a:pt x="2566416" y="0"/>
                  </a:moveTo>
                  <a:cubicBezTo>
                    <a:pt x="3983863" y="0"/>
                    <a:pt x="5132832" y="677164"/>
                    <a:pt x="5132832" y="1512570"/>
                  </a:cubicBezTo>
                  <a:cubicBezTo>
                    <a:pt x="5132832" y="2347976"/>
                    <a:pt x="3983863" y="3025140"/>
                    <a:pt x="2566416" y="3025140"/>
                  </a:cubicBezTo>
                  <a:cubicBezTo>
                    <a:pt x="1148969" y="3025140"/>
                    <a:pt x="0" y="2347976"/>
                    <a:pt x="0" y="1512570"/>
                  </a:cubicBezTo>
                  <a:cubicBezTo>
                    <a:pt x="0" y="677164"/>
                    <a:pt x="1148969" y="0"/>
                    <a:pt x="2566416" y="0"/>
                  </a:cubicBezTo>
                  <a:close/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C2FF">
                <a:alpha val="49803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43" name="Shape 4007">
              <a:extLst>
                <a:ext uri="{FF2B5EF4-FFF2-40B4-BE49-F238E27FC236}">
                  <a16:creationId xmlns:a16="http://schemas.microsoft.com/office/drawing/2014/main" id="{9D463431-81C0-454B-B960-C6AFD230175E}"/>
                </a:ext>
              </a:extLst>
            </p:cNvPr>
            <p:cNvSpPr/>
            <p:nvPr/>
          </p:nvSpPr>
          <p:spPr>
            <a:xfrm>
              <a:off x="0" y="1170042"/>
              <a:ext cx="5132832" cy="3025140"/>
            </a:xfrm>
            <a:custGeom>
              <a:avLst/>
              <a:gdLst/>
              <a:ahLst/>
              <a:cxnLst/>
              <a:rect l="0" t="0" r="0" b="0"/>
              <a:pathLst>
                <a:path w="5132832" h="3025140">
                  <a:moveTo>
                    <a:pt x="0" y="1512570"/>
                  </a:moveTo>
                  <a:cubicBezTo>
                    <a:pt x="0" y="677164"/>
                    <a:pt x="1148969" y="0"/>
                    <a:pt x="2566416" y="0"/>
                  </a:cubicBezTo>
                  <a:cubicBezTo>
                    <a:pt x="3983863" y="0"/>
                    <a:pt x="5132832" y="677164"/>
                    <a:pt x="5132832" y="1512570"/>
                  </a:cubicBezTo>
                  <a:cubicBezTo>
                    <a:pt x="5132832" y="2347976"/>
                    <a:pt x="3983863" y="3025140"/>
                    <a:pt x="2566416" y="3025140"/>
                  </a:cubicBezTo>
                  <a:cubicBezTo>
                    <a:pt x="1148969" y="3025140"/>
                    <a:pt x="0" y="2347976"/>
                    <a:pt x="0" y="1512570"/>
                  </a:cubicBezTo>
                  <a:close/>
                </a:path>
              </a:pathLst>
            </a:custGeom>
            <a:ln w="25908" cap="flat">
              <a:round/>
            </a:ln>
          </p:spPr>
          <p:style>
            <a:lnRef idx="1">
              <a:srgbClr val="FFFFF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44" name="Shape 4008">
              <a:extLst>
                <a:ext uri="{FF2B5EF4-FFF2-40B4-BE49-F238E27FC236}">
                  <a16:creationId xmlns:a16="http://schemas.microsoft.com/office/drawing/2014/main" id="{40B1C66E-C2AD-48C5-BF31-B90F54AF2EF3}"/>
                </a:ext>
              </a:extLst>
            </p:cNvPr>
            <p:cNvSpPr/>
            <p:nvPr/>
          </p:nvSpPr>
          <p:spPr>
            <a:xfrm>
              <a:off x="2915475" y="1122035"/>
              <a:ext cx="4937760" cy="3121152"/>
            </a:xfrm>
            <a:custGeom>
              <a:avLst/>
              <a:gdLst/>
              <a:ahLst/>
              <a:cxnLst/>
              <a:rect l="0" t="0" r="0" b="0"/>
              <a:pathLst>
                <a:path w="4937760" h="3121152">
                  <a:moveTo>
                    <a:pt x="2468880" y="0"/>
                  </a:moveTo>
                  <a:cubicBezTo>
                    <a:pt x="3832352" y="0"/>
                    <a:pt x="4937760" y="698754"/>
                    <a:pt x="4937760" y="1560576"/>
                  </a:cubicBezTo>
                  <a:cubicBezTo>
                    <a:pt x="4937760" y="2422398"/>
                    <a:pt x="3832352" y="3121152"/>
                    <a:pt x="2468880" y="3121152"/>
                  </a:cubicBezTo>
                  <a:cubicBezTo>
                    <a:pt x="1105408" y="3121152"/>
                    <a:pt x="0" y="2422398"/>
                    <a:pt x="0" y="1560576"/>
                  </a:cubicBezTo>
                  <a:cubicBezTo>
                    <a:pt x="0" y="698754"/>
                    <a:pt x="1105408" y="0"/>
                    <a:pt x="2468880" y="0"/>
                  </a:cubicBezTo>
                  <a:close/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DB1E2">
                <a:alpha val="50196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45" name="Shape 4009">
              <a:extLst>
                <a:ext uri="{FF2B5EF4-FFF2-40B4-BE49-F238E27FC236}">
                  <a16:creationId xmlns:a16="http://schemas.microsoft.com/office/drawing/2014/main" id="{7FCF0743-7566-45BD-9F9B-D0D1CE610532}"/>
                </a:ext>
              </a:extLst>
            </p:cNvPr>
            <p:cNvSpPr/>
            <p:nvPr/>
          </p:nvSpPr>
          <p:spPr>
            <a:xfrm>
              <a:off x="2912364" y="1145658"/>
              <a:ext cx="4937760" cy="3121152"/>
            </a:xfrm>
            <a:custGeom>
              <a:avLst/>
              <a:gdLst/>
              <a:ahLst/>
              <a:cxnLst/>
              <a:rect l="0" t="0" r="0" b="0"/>
              <a:pathLst>
                <a:path w="4937760" h="3121152">
                  <a:moveTo>
                    <a:pt x="0" y="1560576"/>
                  </a:moveTo>
                  <a:cubicBezTo>
                    <a:pt x="0" y="698754"/>
                    <a:pt x="1105408" y="0"/>
                    <a:pt x="2468880" y="0"/>
                  </a:cubicBezTo>
                  <a:cubicBezTo>
                    <a:pt x="3832352" y="0"/>
                    <a:pt x="4937760" y="698754"/>
                    <a:pt x="4937760" y="1560576"/>
                  </a:cubicBezTo>
                  <a:cubicBezTo>
                    <a:pt x="4937760" y="2422398"/>
                    <a:pt x="3832352" y="3121152"/>
                    <a:pt x="2468880" y="3121152"/>
                  </a:cubicBezTo>
                  <a:cubicBezTo>
                    <a:pt x="1105408" y="3121152"/>
                    <a:pt x="0" y="2422398"/>
                    <a:pt x="0" y="1560576"/>
                  </a:cubicBezTo>
                  <a:close/>
                </a:path>
              </a:pathLst>
            </a:custGeom>
            <a:ln w="25908" cap="flat">
              <a:round/>
            </a:ln>
          </p:spPr>
          <p:style>
            <a:lnRef idx="1">
              <a:srgbClr val="FFFFF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C21C3AD4-24BC-4D87-AD2B-5C71A7A39AFC}"/>
                </a:ext>
              </a:extLst>
            </p:cNvPr>
            <p:cNvSpPr/>
            <p:nvPr/>
          </p:nvSpPr>
          <p:spPr>
            <a:xfrm>
              <a:off x="450066" y="2428097"/>
              <a:ext cx="1845230" cy="67479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Enseignement général</a:t>
              </a:r>
              <a:endParaRPr lang="fr-FR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2C791DBC-0166-4653-8AAA-E60EFCAA5BE7}"/>
                </a:ext>
              </a:extLst>
            </p:cNvPr>
            <p:cNvSpPr/>
            <p:nvPr/>
          </p:nvSpPr>
          <p:spPr>
            <a:xfrm>
              <a:off x="5381244" y="2418566"/>
              <a:ext cx="2628588" cy="84372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Enseignement professionnel</a:t>
              </a:r>
              <a:endParaRPr lang="fr-FR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EC273A34-19DE-4F09-95C5-AF52C4DF181B}"/>
                </a:ext>
              </a:extLst>
            </p:cNvPr>
            <p:cNvSpPr/>
            <p:nvPr/>
          </p:nvSpPr>
          <p:spPr>
            <a:xfrm>
              <a:off x="3262263" y="2622829"/>
              <a:ext cx="2826946" cy="28533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Co-intervention</a:t>
              </a:r>
              <a:endParaRPr lang="fr-FR" sz="11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B7D279D5-D190-4DCD-997A-49C9C7C564CD}"/>
              </a:ext>
            </a:extLst>
          </p:cNvPr>
          <p:cNvSpPr/>
          <p:nvPr/>
        </p:nvSpPr>
        <p:spPr>
          <a:xfrm>
            <a:off x="893141" y="4813053"/>
            <a:ext cx="10051377" cy="1938584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1 modalité pédagogique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2 enseignants</a:t>
            </a:r>
          </a:p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La mobilisation de compétences d’EG et d’EP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1 situation professionnelle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1 progression commune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fr-FR" sz="11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fr-FR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50" name="Espace réservé du contenu 3">
            <a:extLst>
              <a:ext uri="{FF2B5EF4-FFF2-40B4-BE49-F238E27FC236}">
                <a16:creationId xmlns:a16="http://schemas.microsoft.com/office/drawing/2014/main" id="{1647438E-5A02-427B-A79D-F45F5CAFEA4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9129" y="6117609"/>
            <a:ext cx="1231016" cy="740391"/>
          </a:xfrm>
          <a:prstGeom prst="rect">
            <a:avLst/>
          </a:prstGeom>
          <a:ln w="12700">
            <a:noFill/>
          </a:ln>
        </p:spPr>
      </p:pic>
    </p:spTree>
    <p:extLst>
      <p:ext uri="{BB962C8B-B14F-4D97-AF65-F5344CB8AC3E}">
        <p14:creationId xmlns:p14="http://schemas.microsoft.com/office/powerpoint/2010/main" val="1549977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5" name="Table 1"/>
          <p:cNvGraphicFramePr/>
          <p:nvPr>
            <p:extLst>
              <p:ext uri="{D42A27DB-BD31-4B8C-83A1-F6EECF244321}">
                <p14:modId xmlns:p14="http://schemas.microsoft.com/office/powerpoint/2010/main" val="3859051746"/>
              </p:ext>
            </p:extLst>
          </p:nvPr>
        </p:nvGraphicFramePr>
        <p:xfrm>
          <a:off x="160256" y="148558"/>
          <a:ext cx="11792932" cy="6370464"/>
        </p:xfrm>
        <a:graphic>
          <a:graphicData uri="http://schemas.openxmlformats.org/drawingml/2006/table">
            <a:tbl>
              <a:tblPr/>
              <a:tblGrid>
                <a:gridCol w="1259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08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12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1789">
                  <a:extLst>
                    <a:ext uri="{9D8B030D-6E8A-4147-A177-3AD203B41FA5}">
                      <a16:colId xmlns:a16="http://schemas.microsoft.com/office/drawing/2014/main" val="2884448205"/>
                    </a:ext>
                  </a:extLst>
                </a:gridCol>
              </a:tblGrid>
              <a:tr h="379866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fr-FR" sz="1200" b="1" dirty="0"/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br>
                        <a:rPr sz="1200" b="1" dirty="0"/>
                      </a:br>
                      <a:r>
                        <a:rPr lang="fr-FR" sz="1200" b="1" dirty="0"/>
                        <a:t>1</a:t>
                      </a:r>
                      <a:r>
                        <a:rPr lang="fr-FR" sz="1200" b="1" baseline="30000" dirty="0"/>
                        <a:t>ère</a:t>
                      </a:r>
                      <a:r>
                        <a:rPr lang="fr-FR" sz="1200" b="1" dirty="0"/>
                        <a:t> Bac Pro</a:t>
                      </a:r>
                      <a:endParaRPr lang="fr-FR" sz="1200" b="1" strike="noStrike" spc="-1" dirty="0">
                        <a:latin typeface="Arial"/>
                      </a:endParaRPr>
                    </a:p>
                  </a:txBody>
                  <a:tcPr marL="39960" marR="39960">
                    <a:lnL w="9360">
                      <a:solidFill>
                        <a:srgbClr val="000000"/>
                      </a:solidFill>
                    </a:lnL>
                    <a:lnR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000000"/>
                      </a:solidFill>
                    </a:lnT>
                    <a:lnB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Co-intervention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fr-FR" sz="1400" b="1" i="0" u="none" strike="noStrike" kern="1200" cap="none" spc="-1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"/>
                          <a:ea typeface="Calibri"/>
                        </a:rPr>
                        <a:t>Contexte professionnel</a:t>
                      </a:r>
                      <a:r>
                        <a:rPr kumimoji="0" lang="fr-FR" sz="1400" b="0" i="0" u="none" strike="noStrike" kern="1200" cap="none" spc="-1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"/>
                          <a:ea typeface="Calibri"/>
                        </a:rPr>
                        <a:t> : réalisation et  commercialisation d’entremets pour Pâques. </a:t>
                      </a:r>
                      <a:endParaRPr lang="fr-FR" dirty="0"/>
                    </a:p>
                  </a:txBody>
                  <a:tcPr marL="39960" marR="39960">
                    <a:lnL w="9360">
                      <a:solidFill>
                        <a:srgbClr val="000000"/>
                      </a:solidFill>
                    </a:lnL>
                    <a:lnR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000000"/>
                      </a:solidFill>
                    </a:lnT>
                    <a:lnB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39960" marR="39960">
                    <a:lnL w="9360">
                      <a:solidFill>
                        <a:srgbClr val="000000"/>
                      </a:solidFill>
                    </a:lnL>
                    <a:lnR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000000"/>
                      </a:solidFill>
                    </a:lnT>
                    <a:lnB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1" strike="noStrike" spc="-1" dirty="0">
                          <a:latin typeface="Arial"/>
                        </a:rPr>
                        <a:t>Enseignement professionnel isolé</a:t>
                      </a: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1" strike="noStrike" spc="-1" dirty="0">
                          <a:latin typeface="Arial"/>
                        </a:rPr>
                        <a:t>(atelier)</a:t>
                      </a:r>
                    </a:p>
                  </a:txBody>
                  <a:tcPr marL="39960" marR="3996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768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fr-FR" sz="1800" b="0" strike="noStrike" spc="-1" dirty="0">
                        <a:latin typeface="Arial"/>
                      </a:endParaRPr>
                    </a:p>
                  </a:txBody>
                  <a:tcPr marL="39960" marR="39960">
                    <a:lnL w="9360">
                      <a:solidFill>
                        <a:srgbClr val="000000"/>
                      </a:solidFill>
                    </a:lnL>
                    <a:lnR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1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ENSEIGNEMENT PROFESSIONNEL</a:t>
                      </a: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0" strike="noStrike" spc="-1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</a:rPr>
                        <a:t>Boulangerie-Pâtisserie</a:t>
                      </a:r>
                      <a:endParaRPr lang="fr-FR" sz="1200" b="0" strike="noStrike" spc="-1" dirty="0">
                        <a:latin typeface="Arial"/>
                      </a:endParaRPr>
                    </a:p>
                  </a:txBody>
                  <a:tcPr marL="39960" marR="39960">
                    <a:lnL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fr-FR" sz="1200" b="1" i="0" u="none" strike="noStrike" kern="1200" cap="none" spc="-1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, serif"/>
                          <a:ea typeface="Calibri"/>
                        </a:rPr>
                        <a:t>ENSEIGNEMENT GÉNÉRAL</a:t>
                      </a: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0" strike="noStrike" spc="-1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</a:rPr>
                        <a:t>Lettres-HG</a:t>
                      </a:r>
                      <a:endParaRPr lang="fr-FR" sz="1200" b="0" strike="noStrike" spc="-1" dirty="0">
                        <a:latin typeface="Arial"/>
                      </a:endParaRPr>
                    </a:p>
                  </a:txBody>
                  <a:tcPr marL="39960" marR="39960">
                    <a:lnL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fr-FR" sz="1200" b="0" strike="noStrike" spc="-1" dirty="0">
                        <a:latin typeface="Arial"/>
                      </a:endParaRPr>
                    </a:p>
                  </a:txBody>
                  <a:tcPr marL="39960" marR="39960">
                    <a:lnL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000000"/>
                      </a:solidFill>
                    </a:lnR>
                    <a:lnT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204794"/>
                  </a:ext>
                </a:extLst>
              </a:tr>
              <a:tr h="306966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1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Compétences</a:t>
                      </a:r>
                      <a:endParaRPr lang="fr-FR" sz="1200" b="0" strike="noStrike" spc="-1" dirty="0">
                        <a:latin typeface="Arial"/>
                      </a:endParaRPr>
                    </a:p>
                  </a:txBody>
                  <a:tcPr marL="39960" marR="3996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1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C1. ORGANISER</a:t>
                      </a:r>
                      <a:endParaRPr lang="fr-FR" sz="12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0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C1.3. Collecter, traiter et organiser l’information </a:t>
                      </a:r>
                      <a:endParaRPr lang="fr-FR" sz="12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0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C1.4. Préparer les espaces de travail</a:t>
                      </a:r>
                      <a:endParaRPr lang="fr-FR" sz="12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0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C1.5. Identifier les éléments de la qualité</a:t>
                      </a:r>
                      <a:endParaRPr lang="fr-FR" sz="12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0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C1.6. Planifier le travail (temps- espace)</a:t>
                      </a:r>
                      <a:endParaRPr lang="fr-FR" sz="12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fr-FR" sz="1200" b="1" strike="noStrike" spc="-1" dirty="0">
                        <a:solidFill>
                          <a:srgbClr val="000000"/>
                        </a:solidFill>
                        <a:latin typeface="Cambria, serif"/>
                        <a:ea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fr-FR" sz="1200" b="1" strike="noStrike" spc="-1" dirty="0">
                        <a:solidFill>
                          <a:srgbClr val="000000"/>
                        </a:solidFill>
                        <a:latin typeface="Cambria, serif"/>
                        <a:ea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fr-FR" sz="1200" b="1" strike="noStrike" spc="-1" dirty="0">
                        <a:solidFill>
                          <a:srgbClr val="000000"/>
                        </a:solidFill>
                        <a:latin typeface="Cambria, serif"/>
                        <a:ea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fr-FR" sz="1200" b="1" strike="noStrike" spc="-1" dirty="0">
                        <a:solidFill>
                          <a:srgbClr val="000000"/>
                        </a:solidFill>
                        <a:latin typeface="Cambria, serif"/>
                        <a:ea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fr-FR" sz="1200" b="1" strike="noStrike" spc="-1" dirty="0">
                        <a:solidFill>
                          <a:srgbClr val="000000"/>
                        </a:solidFill>
                        <a:latin typeface="Cambria, serif"/>
                        <a:ea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fr-FR" sz="1200" b="1" strike="noStrike" spc="-1" dirty="0">
                        <a:solidFill>
                          <a:srgbClr val="000000"/>
                        </a:solidFill>
                        <a:latin typeface="Cambria, serif"/>
                        <a:ea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fr-FR" sz="1200" b="1" strike="noStrike" spc="-1" dirty="0">
                        <a:solidFill>
                          <a:srgbClr val="000000"/>
                        </a:solidFill>
                        <a:latin typeface="Cambria, serif"/>
                        <a:ea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fr-FR" sz="1200" b="1" strike="noStrike" spc="-1" dirty="0">
                        <a:solidFill>
                          <a:srgbClr val="000000"/>
                        </a:solidFill>
                        <a:latin typeface="Cambria, serif"/>
                        <a:ea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fr-FR" sz="1200" b="1" strike="noStrike" spc="-1" dirty="0">
                        <a:solidFill>
                          <a:srgbClr val="000000"/>
                        </a:solidFill>
                        <a:latin typeface="Cambria, serif"/>
                        <a:ea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fr-FR" sz="1200" b="1" strike="noStrike" spc="-1" dirty="0">
                        <a:solidFill>
                          <a:srgbClr val="000000"/>
                        </a:solidFill>
                        <a:latin typeface="Cambria, serif"/>
                        <a:ea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1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C4. COMMUNIQUER- COMMERCIALISER</a:t>
                      </a:r>
                      <a:endParaRPr lang="fr-FR" sz="12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0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C4.1. Communiquer avec les membres de l’équipe, la hiérarchie, des tiers</a:t>
                      </a:r>
                      <a:endParaRPr lang="fr-FR" sz="12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0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C4.4 Commercialiser les produits</a:t>
                      </a:r>
                      <a:endParaRPr lang="fr-FR" sz="1200" b="0" strike="noStrike" spc="-1" dirty="0">
                        <a:latin typeface="Arial"/>
                      </a:endParaRPr>
                    </a:p>
                  </a:txBody>
                  <a:tcPr marL="39960" marR="3996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1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ECRIRE LE METIER</a:t>
                      </a: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fr-FR" sz="1200" b="1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0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Maitriser l’oral : lecture et explication de la légende de Pâques (culture) </a:t>
                      </a:r>
                      <a:endParaRPr lang="fr-FR" sz="12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br>
                        <a:rPr dirty="0"/>
                      </a:br>
                      <a:endParaRPr lang="fr-FR" sz="12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0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Maitriser l’écrit : textes courts et précis, titre et image, construction de flyers</a:t>
                      </a:r>
                      <a:endParaRPr lang="fr-FR" sz="12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fr-FR" sz="1200" b="0" i="0" u="none" strike="noStrike" kern="1200" cap="none" spc="-1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, serif"/>
                          <a:ea typeface="Calibri"/>
                        </a:rPr>
                        <a:t>Analyser les différents processus de construction de l’information (publicité)</a:t>
                      </a:r>
                      <a:endParaRPr kumimoji="0" lang="fr-FR" sz="1200" b="0" i="0" u="none" strike="noStrike" kern="120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br>
                        <a:rPr kumimoji="0" lang="fr-F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</a:br>
                      <a:r>
                        <a:rPr kumimoji="0" lang="fr-FR" sz="1200" b="0" i="0" u="none" strike="noStrike" kern="1200" cap="none" spc="-1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, serif"/>
                          <a:ea typeface="Calibri"/>
                        </a:rPr>
                        <a:t>Tenir compte de la situation d’énonciation</a:t>
                      </a:r>
                      <a:endParaRPr kumimoji="0" lang="fr-FR" sz="1200" b="0" i="0" u="none" strike="noStrike" kern="120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br>
                        <a:rPr dirty="0"/>
                      </a:br>
                      <a:r>
                        <a:rPr lang="fr-FR" sz="1200" b="0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Produire et diffuser l’information</a:t>
                      </a:r>
                      <a:endParaRPr lang="fr-FR" sz="1200" b="0" strike="noStrike" spc="-1" dirty="0">
                        <a:latin typeface="Arial"/>
                      </a:endParaRPr>
                    </a:p>
                  </a:txBody>
                  <a:tcPr marL="39960" marR="39960">
                    <a:lnL w="9360">
                      <a:solidFill>
                        <a:srgbClr val="000000"/>
                      </a:solidFill>
                    </a:lnL>
                    <a:lnR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fr-FR" sz="1200" b="1" strike="noStrike" spc="-1" dirty="0">
                        <a:solidFill>
                          <a:srgbClr val="000000"/>
                        </a:solidFill>
                        <a:latin typeface="Cambria, serif"/>
                        <a:ea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fr-FR" sz="1200" b="1" strike="noStrike" spc="-1" dirty="0">
                        <a:solidFill>
                          <a:srgbClr val="000000"/>
                        </a:solidFill>
                        <a:latin typeface="Cambria, serif"/>
                        <a:ea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fr-FR" sz="1200" b="1" strike="noStrike" spc="-1" dirty="0">
                        <a:solidFill>
                          <a:srgbClr val="000000"/>
                        </a:solidFill>
                        <a:latin typeface="Cambria, serif"/>
                        <a:ea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fr-FR" sz="1200" b="1" strike="noStrike" spc="-1" dirty="0">
                        <a:solidFill>
                          <a:srgbClr val="000000"/>
                        </a:solidFill>
                        <a:latin typeface="Cambria, serif"/>
                        <a:ea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fr-FR" sz="1200" b="1" strike="noStrike" spc="-1" dirty="0">
                        <a:solidFill>
                          <a:srgbClr val="000000"/>
                        </a:solidFill>
                        <a:latin typeface="Cambria, serif"/>
                        <a:ea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1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C2. RÉALISER</a:t>
                      </a:r>
                      <a:endParaRPr lang="fr-FR" sz="12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0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C2.1. Mettre en œuvre les mesures d’hygiène, de santé et de mise en sécurité</a:t>
                      </a:r>
                      <a:endParaRPr lang="fr-FR" sz="12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0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C2.3. Peser, mesurer, quantifier</a:t>
                      </a:r>
                      <a:endParaRPr lang="fr-FR" sz="12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0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C2.4. Préparer, transformer, fabriquer</a:t>
                      </a:r>
                      <a:endParaRPr lang="fr-FR" sz="12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0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C2.7. Maintenir en état les postes de travail, les équipements et les outillages</a:t>
                      </a:r>
                      <a:endParaRPr lang="fr-FR" sz="12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1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C3. CONTRÔLER</a:t>
                      </a:r>
                      <a:endParaRPr lang="fr-FR" sz="12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0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C3.5. Contrôler l’évolution des produits</a:t>
                      </a:r>
                      <a:endParaRPr lang="fr-FR" sz="1200" b="0" strike="noStrike" spc="-1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0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C3.8. Détecter les anomalies</a:t>
                      </a:r>
                      <a:endParaRPr lang="fr-FR" sz="1200" b="0" strike="noStrike" spc="-1" dirty="0">
                        <a:latin typeface="Arial"/>
                      </a:endParaRPr>
                    </a:p>
                  </a:txBody>
                  <a:tcPr marL="39960" marR="3996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7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1" strike="noStrike" spc="-1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Supports</a:t>
                      </a:r>
                      <a:endParaRPr lang="fr-FR" sz="1200" b="0" strike="noStrike" spc="-1">
                        <a:latin typeface="Arial"/>
                      </a:endParaRPr>
                    </a:p>
                  </a:txBody>
                  <a:tcPr marL="39960" marR="3996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0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Fiche technique, </a:t>
                      </a:r>
                      <a:endParaRPr lang="fr-FR" sz="1200" b="0" strike="noStrike" spc="-1" dirty="0">
                        <a:latin typeface="Arial"/>
                      </a:endParaRPr>
                    </a:p>
                  </a:txBody>
                  <a:tcPr marL="39960" marR="3996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0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Flyer </a:t>
                      </a:r>
                      <a:endParaRPr lang="fr-FR" sz="12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0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Fiche technique</a:t>
                      </a:r>
                      <a:endParaRPr lang="fr-FR" sz="1200" b="0" strike="noStrike" spc="-1" dirty="0">
                        <a:latin typeface="Arial"/>
                      </a:endParaRPr>
                    </a:p>
                  </a:txBody>
                  <a:tcPr marL="39960" marR="39960">
                    <a:lnL w="9360">
                      <a:solidFill>
                        <a:srgbClr val="000000"/>
                      </a:solidFill>
                    </a:lnL>
                    <a:lnR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fr-FR" sz="1200" b="0" i="0" u="none" strike="noStrike" kern="1200" cap="none" spc="-1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, serif"/>
                          <a:ea typeface="Calibri"/>
                        </a:rPr>
                        <a:t>Matériel et outillage, </a:t>
                      </a:r>
                      <a:endParaRPr kumimoji="0" lang="fr-FR" sz="1200" b="0" i="0" u="none" strike="noStrike" kern="120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fr-FR" sz="1200" b="0" i="0" u="none" strike="noStrike" kern="1200" cap="none" spc="-1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, serif"/>
                          <a:ea typeface="Calibri"/>
                        </a:rPr>
                        <a:t>Matières premières</a:t>
                      </a:r>
                      <a:endParaRPr lang="fr-FR" sz="1200" b="0" strike="noStrike" spc="-1" dirty="0">
                        <a:latin typeface="Arial"/>
                      </a:endParaRPr>
                    </a:p>
                  </a:txBody>
                  <a:tcPr marL="39960" marR="3996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21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200" b="1" strike="noStrike" spc="-1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Activités</a:t>
                      </a:r>
                      <a:endParaRPr lang="fr-FR" sz="1200" b="0" strike="noStrike" spc="-1">
                        <a:latin typeface="Arial"/>
                      </a:endParaRPr>
                    </a:p>
                  </a:txBody>
                  <a:tcPr marL="39960" marR="3996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fr-FR" sz="1200" b="0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Élaborer la recette de l’entremets puis sa fiche technique </a:t>
                      </a:r>
                      <a:endParaRPr lang="fr-FR" sz="12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fr-FR" sz="1200" b="0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Présenter et valoriser l’entremets (photos)</a:t>
                      </a:r>
                      <a:endParaRPr lang="fr-FR" sz="1200" b="0" strike="noStrike" spc="-1" dirty="0">
                        <a:latin typeface="Arial"/>
                      </a:endParaRPr>
                    </a:p>
                  </a:txBody>
                  <a:tcPr marL="39960" marR="3996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fr-FR" sz="1200" b="0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Rédiger la fiche technique</a:t>
                      </a:r>
                      <a:endParaRPr lang="fr-FR" sz="12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fr-FR" sz="1200" b="0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Décrire les étapes de la production (mots de liaison)</a:t>
                      </a:r>
                      <a:endParaRPr lang="fr-FR" sz="12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fr-FR" sz="1200" b="0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Utiliser le présent de l’impératif ou l’infinitif</a:t>
                      </a:r>
                      <a:endParaRPr lang="fr-FR" sz="12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fr-FR" sz="1200" b="0" strike="noStrike" spc="-1" dirty="0">
                          <a:solidFill>
                            <a:srgbClr val="000000"/>
                          </a:solidFill>
                          <a:latin typeface="Cambria, serif"/>
                          <a:ea typeface="Calibri"/>
                        </a:rPr>
                        <a:t>Réaliser un flyer pour la commercialisation (titre et textes publicitaires)</a:t>
                      </a:r>
                      <a:endParaRPr lang="fr-FR" sz="1200" b="0" strike="noStrike" spc="-1" dirty="0">
                        <a:latin typeface="Arial"/>
                      </a:endParaRPr>
                    </a:p>
                  </a:txBody>
                  <a:tcPr marL="39960" marR="39960">
                    <a:lnL w="9360">
                      <a:solidFill>
                        <a:srgbClr val="000000"/>
                      </a:solidFill>
                    </a:lnL>
                    <a:lnR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fr-FR" sz="1200" b="0" i="0" u="none" strike="noStrike" kern="1200" cap="none" spc="-1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, serif"/>
                          <a:ea typeface="Calibri"/>
                        </a:rPr>
                        <a:t>Réaliser un entremets </a:t>
                      </a:r>
                      <a:endParaRPr kumimoji="0" lang="fr-FR" sz="1200" b="0" i="0" u="none" strike="noStrike" kern="120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fr-FR" sz="1200" b="0" i="0" u="none" strike="noStrike" kern="1200" cap="none" spc="-1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, serif"/>
                          <a:ea typeface="Calibri"/>
                        </a:rPr>
                        <a:t>Présenter et valoriser l’entremets (photos)</a:t>
                      </a:r>
                      <a:endParaRPr kumimoji="0" lang="fr-FR" sz="1200" b="0" i="0" u="none" strike="noStrike" kern="120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endParaRPr lang="fr-FR" sz="1200" b="0" strike="noStrike" spc="-1" dirty="0">
                        <a:latin typeface="Arial"/>
                      </a:endParaRPr>
                    </a:p>
                  </a:txBody>
                  <a:tcPr marL="39960" marR="3996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36" name="Espace réservé du contenu 3"/>
          <p:cNvPicPr/>
          <p:nvPr/>
        </p:nvPicPr>
        <p:blipFill>
          <a:blip r:embed="rId3"/>
          <a:stretch/>
        </p:blipFill>
        <p:spPr>
          <a:xfrm>
            <a:off x="69129" y="6117609"/>
            <a:ext cx="1231016" cy="740391"/>
          </a:xfrm>
          <a:prstGeom prst="rect">
            <a:avLst/>
          </a:prstGeom>
          <a:ln w="1270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Espace réservé du contenu 3"/>
          <p:cNvPicPr/>
          <p:nvPr/>
        </p:nvPicPr>
        <p:blipFill>
          <a:blip r:embed="rId4"/>
          <a:stretch/>
        </p:blipFill>
        <p:spPr>
          <a:xfrm>
            <a:off x="0" y="6083280"/>
            <a:ext cx="1375560" cy="774360"/>
          </a:xfrm>
          <a:prstGeom prst="rect">
            <a:avLst/>
          </a:prstGeom>
          <a:ln w="12700">
            <a:noFill/>
          </a:ln>
        </p:spPr>
      </p:pic>
      <p:sp>
        <p:nvSpPr>
          <p:cNvPr id="141" name="TextShape 1"/>
          <p:cNvSpPr txBox="1"/>
          <p:nvPr/>
        </p:nvSpPr>
        <p:spPr>
          <a:xfrm>
            <a:off x="838080" y="252498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 dirty="0">
              <a:latin typeface="Arial"/>
            </a:endParaRPr>
          </a:p>
        </p:txBody>
      </p:sp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DD52E0F9-8D5C-43F3-9F68-0BABC5F928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638469"/>
              </p:ext>
            </p:extLst>
          </p:nvPr>
        </p:nvGraphicFramePr>
        <p:xfrm>
          <a:off x="1631158" y="95980"/>
          <a:ext cx="4409587" cy="6457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Document" r:id="rId5" imgW="7590160" imgH="10664995" progId="Word.Document.12">
                  <p:embed/>
                </p:oleObj>
              </mc:Choice>
              <mc:Fallback>
                <p:oleObj name="Document" r:id="rId5" imgW="7590160" imgH="1066499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31158" y="95980"/>
                        <a:ext cx="4409587" cy="64571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CA1F1A34-613A-4708-BBD4-D7E33D009E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6659150"/>
              </p:ext>
            </p:extLst>
          </p:nvPr>
        </p:nvGraphicFramePr>
        <p:xfrm>
          <a:off x="6296344" y="92075"/>
          <a:ext cx="4577982" cy="65134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Document" r:id="rId7" imgW="6689343" imgH="9807257" progId="Word.Document.12">
                  <p:embed/>
                </p:oleObj>
              </mc:Choice>
              <mc:Fallback>
                <p:oleObj name="Document" r:id="rId7" imgW="6689343" imgH="980725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96344" y="92075"/>
                        <a:ext cx="4577982" cy="65134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3318</TotalTime>
  <Words>314</Words>
  <Application>Microsoft Office PowerPoint</Application>
  <PresentationFormat>Grand écran</PresentationFormat>
  <Paragraphs>82</Paragraphs>
  <Slides>4</Slides>
  <Notes>4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3" baseType="lpstr">
      <vt:lpstr>Arial</vt:lpstr>
      <vt:lpstr>Calibri</vt:lpstr>
      <vt:lpstr>Calibri Light</vt:lpstr>
      <vt:lpstr>Cambria</vt:lpstr>
      <vt:lpstr>Cambria, serif</vt:lpstr>
      <vt:lpstr>Times New Roman</vt:lpstr>
      <vt:lpstr>Office Theme</vt:lpstr>
      <vt:lpstr>Office Theme</vt:lpstr>
      <vt:lpstr>Document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ASSISES DE L’EDUCATION</dc:title>
  <dc:subject/>
  <dc:creator>Laura CAPRICE</dc:creator>
  <dc:description/>
  <cp:lastModifiedBy>dominique LARGEN</cp:lastModifiedBy>
  <cp:revision>97</cp:revision>
  <cp:lastPrinted>2021-06-24T19:07:38Z</cp:lastPrinted>
  <dcterms:modified xsi:type="dcterms:W3CDTF">2021-11-20T16:04:20Z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Grand écran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7</vt:i4>
  </property>
</Properties>
</file>