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5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50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3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57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24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08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64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8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46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7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80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2447D-9EFC-4F48-8142-7EDB6BC0B761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9923C-7553-449A-A960-9FC48CF3BD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76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32025"/>
          </a:xfrm>
        </p:spPr>
        <p:txBody>
          <a:bodyPr>
            <a:normAutofit/>
          </a:bodyPr>
          <a:lstStyle/>
          <a:p>
            <a:r>
              <a:rPr lang="fr-FR" b="1" u="sng" dirty="0" smtClean="0">
                <a:solidFill>
                  <a:srgbClr val="FF0000"/>
                </a:solidFill>
              </a:rPr>
              <a:t>Préparer le DNB</a:t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/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</a:rPr>
              <a:t>en Histoire-Géographie-EMC</a:t>
            </a:r>
            <a:endParaRPr lang="fr-F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2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69541" y="0"/>
            <a:ext cx="7122459" cy="6858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dirty="0" smtClean="0"/>
              <a:t>Les sujets du brevet sont, depuis cette année, organisées par </a:t>
            </a:r>
            <a:r>
              <a:rPr lang="fr-FR" dirty="0" smtClean="0">
                <a:solidFill>
                  <a:srgbClr val="FF0000"/>
                </a:solidFill>
              </a:rPr>
              <a:t>compétences</a:t>
            </a:r>
            <a:r>
              <a:rPr lang="fr-FR" dirty="0" smtClean="0"/>
              <a:t>:</a:t>
            </a:r>
            <a:endParaRPr lang="fr-FR" dirty="0"/>
          </a:p>
          <a:p>
            <a:pPr marL="0" indent="0" algn="just">
              <a:buNone/>
            </a:pPr>
            <a:r>
              <a:rPr lang="fr-FR" dirty="0" smtClean="0"/>
              <a:t>1-Se repérer dans le temps (les dates)</a:t>
            </a:r>
          </a:p>
          <a:p>
            <a:pPr marL="0" indent="0" algn="just">
              <a:buNone/>
            </a:pPr>
            <a:r>
              <a:rPr lang="fr-FR" dirty="0" smtClean="0"/>
              <a:t>2-Se repérer dans l’espace (localiser et situer)</a:t>
            </a:r>
          </a:p>
          <a:p>
            <a:pPr marL="0" indent="0" algn="just">
              <a:buNone/>
            </a:pPr>
            <a:r>
              <a:rPr lang="fr-FR" dirty="0" smtClean="0"/>
              <a:t>3-Extraire des informations implicites ou explicites d’un ou plusieurs documents</a:t>
            </a:r>
          </a:p>
          <a:p>
            <a:pPr marL="0" indent="0" algn="just">
              <a:buNone/>
            </a:pPr>
            <a:r>
              <a:rPr lang="fr-FR" dirty="0" smtClean="0"/>
              <a:t>4-Raisonner et argumenter pour justifier</a:t>
            </a:r>
          </a:p>
          <a:p>
            <a:pPr marL="0" indent="0" algn="just">
              <a:buNone/>
            </a:pPr>
            <a:r>
              <a:rPr lang="fr-FR" dirty="0"/>
              <a:t>5</a:t>
            </a:r>
            <a:r>
              <a:rPr lang="fr-FR" dirty="0" smtClean="0"/>
              <a:t>-Rédiger un développement construit en respectant l’orthographe et en utilisant un vocabulaire spécifique</a:t>
            </a:r>
          </a:p>
          <a:p>
            <a:pPr marL="0" indent="0" algn="just">
              <a:buNone/>
            </a:pPr>
            <a:r>
              <a:rPr lang="fr-FR" dirty="0" smtClean="0"/>
              <a:t>6-Maîtriser le langage cartographique</a:t>
            </a:r>
            <a:endParaRPr lang="fr-FR" dirty="0"/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Les épreuves </a:t>
            </a:r>
            <a:r>
              <a:rPr lang="fr-FR" dirty="0"/>
              <a:t>portent sur des </a:t>
            </a:r>
            <a:r>
              <a:rPr lang="fr-FR" dirty="0">
                <a:solidFill>
                  <a:srgbClr val="FF0000"/>
                </a:solidFill>
              </a:rPr>
              <a:t>connaissances diverses </a:t>
            </a:r>
            <a:r>
              <a:rPr lang="fr-FR" dirty="0"/>
              <a:t>qui </a:t>
            </a:r>
            <a:r>
              <a:rPr lang="fr-FR" dirty="0" smtClean="0"/>
              <a:t>concernent </a:t>
            </a:r>
            <a:r>
              <a:rPr lang="fr-FR" dirty="0"/>
              <a:t>sur plusieurs chapitres d’histoire-géographie et EMC donc il faut réviser </a:t>
            </a:r>
            <a:r>
              <a:rPr lang="fr-FR" dirty="0">
                <a:solidFill>
                  <a:srgbClr val="FF0000"/>
                </a:solidFill>
              </a:rPr>
              <a:t>TOUS LES CHAPITRES </a:t>
            </a:r>
            <a:r>
              <a:rPr lang="fr-FR" dirty="0"/>
              <a:t>depuis le début de l’année</a:t>
            </a:r>
            <a:r>
              <a:rPr lang="fr-FR" dirty="0" smtClean="0"/>
              <a:t>.</a:t>
            </a:r>
          </a:p>
          <a:p>
            <a:pPr marL="0" indent="0" algn="just">
              <a:buNone/>
            </a:pPr>
            <a:r>
              <a:rPr lang="fr-FR" dirty="0" smtClean="0"/>
              <a:t>Voici ce que vous devez maîtriser par chapitre :</a:t>
            </a: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8" y="1557038"/>
            <a:ext cx="4596782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2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5636" y="0"/>
            <a:ext cx="8748164" cy="618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qu’il faut connaître en histoire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18565"/>
            <a:ext cx="12192000" cy="625288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Chapitre  </a:t>
            </a:r>
            <a:r>
              <a:rPr lang="fr-FR" b="1" dirty="0">
                <a:solidFill>
                  <a:srgbClr val="FF0000"/>
                </a:solidFill>
              </a:rPr>
              <a:t>1 –</a:t>
            </a:r>
            <a:r>
              <a:rPr lang="fr-FR" b="1" u="sng" dirty="0">
                <a:solidFill>
                  <a:srgbClr val="FF0000"/>
                </a:solidFill>
              </a:rPr>
              <a:t> Civils et militaires dans la Première Guerre mondiale (1914 – 1918)</a:t>
            </a:r>
            <a:endParaRPr lang="fr-FR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fr-FR" b="1" dirty="0" smtClean="0">
                <a:solidFill>
                  <a:srgbClr val="00B050"/>
                </a:solidFill>
              </a:rPr>
              <a:t>Je situe dans le temps</a:t>
            </a:r>
            <a:r>
              <a:rPr lang="fr-FR" b="1" dirty="0"/>
              <a:t> : </a:t>
            </a:r>
            <a:endParaRPr lang="fr-FR" b="1" dirty="0" smtClean="0"/>
          </a:p>
          <a:p>
            <a:pPr lvl="0"/>
            <a:r>
              <a:rPr lang="fr-FR" b="1" dirty="0" smtClean="0"/>
              <a:t>1914-1918 </a:t>
            </a:r>
            <a:r>
              <a:rPr lang="fr-FR" b="1" dirty="0"/>
              <a:t>: Grande Guerre</a:t>
            </a:r>
            <a:r>
              <a:rPr lang="fr-FR" dirty="0"/>
              <a:t> ; </a:t>
            </a:r>
            <a:r>
              <a:rPr lang="fr-FR" b="1" dirty="0" smtClean="0"/>
              <a:t>11 novembre 1918 : l’armistice</a:t>
            </a:r>
          </a:p>
          <a:p>
            <a:pPr lvl="0"/>
            <a:r>
              <a:rPr lang="fr-FR" dirty="0" smtClean="0"/>
              <a:t>1915</a:t>
            </a:r>
            <a:r>
              <a:rPr lang="fr-FR" dirty="0"/>
              <a:t> : Génocide des Arméniens ; </a:t>
            </a:r>
            <a:endParaRPr lang="fr-FR" dirty="0" smtClean="0"/>
          </a:p>
          <a:p>
            <a:pPr lvl="0"/>
            <a:r>
              <a:rPr lang="fr-FR" dirty="0" smtClean="0"/>
              <a:t>1916</a:t>
            </a:r>
            <a:r>
              <a:rPr lang="fr-FR" dirty="0"/>
              <a:t> : Verdun ; </a:t>
            </a:r>
            <a:endParaRPr lang="fr-FR" dirty="0" smtClean="0"/>
          </a:p>
          <a:p>
            <a:pPr lvl="0"/>
            <a:r>
              <a:rPr lang="fr-FR" b="1" dirty="0" smtClean="0"/>
              <a:t>1917 </a:t>
            </a:r>
            <a:r>
              <a:rPr lang="fr-FR" b="1" dirty="0"/>
              <a:t>: Révolution Russe ;</a:t>
            </a:r>
            <a:r>
              <a:rPr lang="fr-FR" dirty="0"/>
              <a:t> </a:t>
            </a:r>
            <a:endParaRPr lang="fr-FR" dirty="0" smtClean="0"/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définir</a:t>
            </a:r>
            <a:r>
              <a:rPr lang="fr-FR" dirty="0" smtClean="0"/>
              <a:t> : front ; arrière ; guerre totale ; emprunts nationaux ; violence de masse ; génocide</a:t>
            </a:r>
          </a:p>
          <a:p>
            <a:pPr marL="0" lv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/>
              <a:t>Je </a:t>
            </a:r>
            <a:r>
              <a:rPr lang="fr-FR" dirty="0" smtClean="0"/>
              <a:t>sais </a:t>
            </a:r>
            <a:r>
              <a:rPr lang="fr-FR" b="1" dirty="0" smtClean="0">
                <a:solidFill>
                  <a:srgbClr val="00B050"/>
                </a:solidFill>
              </a:rPr>
              <a:t>décrire</a:t>
            </a:r>
            <a:r>
              <a:rPr lang="fr-FR" b="1" dirty="0"/>
              <a:t> : </a:t>
            </a:r>
            <a:endParaRPr lang="fr-FR" dirty="0"/>
          </a:p>
          <a:p>
            <a:pPr marL="0" indent="0">
              <a:buNone/>
            </a:pPr>
            <a:r>
              <a:rPr lang="fr-FR" b="1" dirty="0" smtClean="0"/>
              <a:t>-les </a:t>
            </a:r>
            <a:r>
              <a:rPr lang="fr-FR" b="1" dirty="0"/>
              <a:t>causes de la guerre</a:t>
            </a:r>
            <a:r>
              <a:rPr lang="fr-FR" dirty="0"/>
              <a:t> (les rivalités entre Etats européens et la course aux armements</a:t>
            </a:r>
            <a:r>
              <a:rPr lang="fr-FR" dirty="0" smtClean="0"/>
              <a:t>)</a:t>
            </a:r>
          </a:p>
          <a:p>
            <a:pPr marL="0" indent="0">
              <a:buNone/>
            </a:pPr>
            <a:r>
              <a:rPr lang="fr-FR" dirty="0" smtClean="0"/>
              <a:t>-Les </a:t>
            </a:r>
            <a:r>
              <a:rPr lang="fr-FR" b="1" dirty="0"/>
              <a:t>deux alliances</a:t>
            </a:r>
            <a:r>
              <a:rPr lang="fr-FR" dirty="0"/>
              <a:t> qui s’opposent (avec les Etats) 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-les </a:t>
            </a:r>
            <a:r>
              <a:rPr lang="fr-FR" b="1" dirty="0"/>
              <a:t>3 phases de la guerre </a:t>
            </a:r>
            <a:r>
              <a:rPr lang="fr-FR" dirty="0"/>
              <a:t>et les </a:t>
            </a:r>
            <a:r>
              <a:rPr lang="fr-FR" b="1" dirty="0" smtClean="0"/>
              <a:t>stratégies</a:t>
            </a:r>
            <a:r>
              <a:rPr lang="fr-FR" dirty="0" smtClean="0"/>
              <a:t> employées</a:t>
            </a:r>
          </a:p>
          <a:p>
            <a:pPr marL="0" indent="0">
              <a:buNone/>
            </a:pPr>
            <a:r>
              <a:rPr lang="fr-FR" dirty="0"/>
              <a:t>-les </a:t>
            </a:r>
            <a:r>
              <a:rPr lang="fr-FR" b="1" dirty="0"/>
              <a:t>conditions de vie et </a:t>
            </a:r>
            <a:r>
              <a:rPr lang="fr-FR" b="1" dirty="0" smtClean="0"/>
              <a:t>les conditions de </a:t>
            </a:r>
            <a:r>
              <a:rPr lang="fr-FR" b="1" dirty="0"/>
              <a:t>combat </a:t>
            </a:r>
            <a:r>
              <a:rPr lang="fr-FR" dirty="0"/>
              <a:t>des soldats dans les tranchées </a:t>
            </a:r>
          </a:p>
          <a:p>
            <a:pPr marL="0" indent="0">
              <a:buNone/>
            </a:pPr>
            <a:r>
              <a:rPr lang="fr-FR" b="1" dirty="0" smtClean="0"/>
              <a:t>-les </a:t>
            </a:r>
            <a:r>
              <a:rPr lang="fr-FR" b="1" dirty="0"/>
              <a:t>pays dont le territoire diminue et </a:t>
            </a:r>
            <a:r>
              <a:rPr lang="fr-FR" dirty="0"/>
              <a:t>les </a:t>
            </a:r>
            <a:r>
              <a:rPr lang="fr-FR" b="1" dirty="0"/>
              <a:t>pays créés</a:t>
            </a:r>
            <a:r>
              <a:rPr lang="fr-FR" dirty="0"/>
              <a:t> à la fin de la guerre, </a:t>
            </a: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-quelques </a:t>
            </a:r>
            <a:r>
              <a:rPr lang="fr-FR" dirty="0"/>
              <a:t>conditions du </a:t>
            </a:r>
            <a:r>
              <a:rPr lang="fr-FR" b="1" dirty="0"/>
              <a:t>traité de </a:t>
            </a:r>
            <a:r>
              <a:rPr lang="fr-FR" b="1" dirty="0" smtClean="0"/>
              <a:t>Versailles de 1919</a:t>
            </a:r>
          </a:p>
          <a:p>
            <a:pPr marL="0" lvl="0" indent="0">
              <a:buNone/>
            </a:pPr>
            <a:r>
              <a:rPr lang="fr-FR" b="1" dirty="0" smtClean="0"/>
              <a:t>-la participation de la Martinique au conflit</a:t>
            </a:r>
          </a:p>
          <a:p>
            <a:pPr marL="0" lv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Je sais </a:t>
            </a:r>
            <a:r>
              <a:rPr lang="fr-FR" b="1" dirty="0">
                <a:solidFill>
                  <a:srgbClr val="00B050"/>
                </a:solidFill>
              </a:rPr>
              <a:t>rédiger un développement construit pour décrire et expliquer (en argumentant)</a:t>
            </a:r>
            <a:r>
              <a:rPr lang="fr-FR" b="1" dirty="0"/>
              <a:t>:</a:t>
            </a:r>
          </a:p>
          <a:p>
            <a:pPr marL="0" indent="0">
              <a:buNone/>
            </a:pPr>
            <a:r>
              <a:rPr lang="fr-FR" dirty="0" smtClean="0"/>
              <a:t>- Que la </a:t>
            </a:r>
            <a:r>
              <a:rPr lang="fr-FR" b="1" dirty="0"/>
              <a:t>bataille de Verdun</a:t>
            </a:r>
            <a:r>
              <a:rPr lang="fr-FR" dirty="0"/>
              <a:t> est une manifestation de la </a:t>
            </a:r>
            <a:r>
              <a:rPr lang="fr-FR" b="1" dirty="0"/>
              <a:t>violence de masse	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- la </a:t>
            </a:r>
            <a:r>
              <a:rPr lang="fr-FR" b="1" dirty="0"/>
              <a:t>guerre totale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213" y="1021976"/>
            <a:ext cx="2662787" cy="174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fr-FR" b="1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Chapitre </a:t>
            </a:r>
            <a:r>
              <a:rPr lang="fr-FR" b="1" u="sng" dirty="0">
                <a:solidFill>
                  <a:srgbClr val="FF0000"/>
                </a:solidFill>
              </a:rPr>
              <a:t>2 – Démocraties et expériences totalitaires (1919-1939)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Je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rgbClr val="00B050"/>
                </a:solidFill>
              </a:rPr>
              <a:t>situe dans le temps</a:t>
            </a:r>
            <a:r>
              <a:rPr lang="fr-FR" b="1" dirty="0" smtClean="0"/>
              <a:t>:</a:t>
            </a:r>
          </a:p>
          <a:p>
            <a:r>
              <a:rPr lang="fr-FR" b="1" dirty="0" smtClean="0"/>
              <a:t>1928-1953 : Staline</a:t>
            </a:r>
            <a:r>
              <a:rPr lang="fr-FR" dirty="0" smtClean="0"/>
              <a:t> au pouvoir en URSS </a:t>
            </a:r>
            <a:r>
              <a:rPr lang="fr-FR" b="1" dirty="0" smtClean="0"/>
              <a:t>; 1929 : </a:t>
            </a:r>
            <a:r>
              <a:rPr lang="fr-FR" dirty="0" smtClean="0"/>
              <a:t>La</a:t>
            </a:r>
            <a:r>
              <a:rPr lang="fr-FR" b="1" dirty="0" smtClean="0"/>
              <a:t> collectivisation </a:t>
            </a:r>
            <a:r>
              <a:rPr lang="fr-FR" dirty="0" smtClean="0"/>
              <a:t>en URSS</a:t>
            </a:r>
          </a:p>
          <a:p>
            <a:r>
              <a:rPr lang="fr-FR" b="1" dirty="0" smtClean="0"/>
              <a:t>1933-1945 : Hitler au pouvoir </a:t>
            </a:r>
            <a:r>
              <a:rPr lang="fr-FR" dirty="0" smtClean="0"/>
              <a:t>en Allemagne</a:t>
            </a:r>
            <a:r>
              <a:rPr lang="fr-FR" b="1" dirty="0" smtClean="0"/>
              <a:t>; 1935 : Lois de Nuremberg</a:t>
            </a:r>
          </a:p>
          <a:p>
            <a:r>
              <a:rPr lang="fr-FR" b="1" dirty="0" smtClean="0"/>
              <a:t>1936-1938 : le Front Populaire </a:t>
            </a:r>
            <a:r>
              <a:rPr lang="fr-FR" dirty="0" smtClean="0"/>
              <a:t>au pouvoir en France</a:t>
            </a:r>
          </a:p>
          <a:p>
            <a:endParaRPr lang="fr-FR" b="1" dirty="0" smtClean="0"/>
          </a:p>
          <a:p>
            <a:pPr marL="0" indent="0">
              <a:buNone/>
            </a:pPr>
            <a:r>
              <a:rPr lang="fr-FR" dirty="0" smtClean="0"/>
              <a:t>Je</a:t>
            </a:r>
            <a:r>
              <a:rPr lang="fr-FR" b="1" dirty="0" smtClean="0"/>
              <a:t> </a:t>
            </a:r>
            <a:r>
              <a:rPr lang="fr-FR" b="1" dirty="0" smtClean="0">
                <a:solidFill>
                  <a:srgbClr val="00B050"/>
                </a:solidFill>
              </a:rPr>
              <a:t>sais définir</a:t>
            </a:r>
            <a:r>
              <a:rPr lang="fr-FR" dirty="0"/>
              <a:t> :</a:t>
            </a:r>
          </a:p>
          <a:p>
            <a:pPr lvl="0"/>
            <a:r>
              <a:rPr lang="fr-FR" dirty="0" smtClean="0"/>
              <a:t>Les différentes </a:t>
            </a:r>
            <a:r>
              <a:rPr lang="fr-FR" b="1" dirty="0" smtClean="0"/>
              <a:t>idéologies</a:t>
            </a:r>
            <a:r>
              <a:rPr lang="fr-FR" dirty="0" smtClean="0"/>
              <a:t> : le </a:t>
            </a:r>
            <a:r>
              <a:rPr lang="fr-FR" b="1" dirty="0"/>
              <a:t>communisme </a:t>
            </a:r>
            <a:r>
              <a:rPr lang="fr-FR" b="1" dirty="0" smtClean="0"/>
              <a:t>; le nazisme</a:t>
            </a:r>
          </a:p>
          <a:p>
            <a:pPr lvl="0"/>
            <a:r>
              <a:rPr lang="fr-FR" b="1" dirty="0" smtClean="0"/>
              <a:t>Un régime totalitaire</a:t>
            </a:r>
            <a:endParaRPr lang="fr-FR" b="1" dirty="0"/>
          </a:p>
          <a:p>
            <a:pPr lvl="0"/>
            <a:r>
              <a:rPr lang="fr-FR" b="1" dirty="0" smtClean="0"/>
              <a:t>la </a:t>
            </a:r>
            <a:r>
              <a:rPr lang="fr-FR" b="1" dirty="0"/>
              <a:t>collectivisation </a:t>
            </a:r>
            <a:endParaRPr lang="fr-FR" b="1" dirty="0" smtClean="0"/>
          </a:p>
          <a:p>
            <a:pPr lvl="0"/>
            <a:r>
              <a:rPr lang="fr-FR" b="1" dirty="0" smtClean="0"/>
              <a:t>Les trois </a:t>
            </a:r>
            <a:r>
              <a:rPr lang="fr-FR" b="1" dirty="0"/>
              <a:t>aspects de la crise</a:t>
            </a:r>
            <a:r>
              <a:rPr lang="fr-FR" dirty="0"/>
              <a:t> en Allemagne et en France au début des années 1930 et </a:t>
            </a:r>
            <a:r>
              <a:rPr lang="fr-FR" b="1" dirty="0" smtClean="0"/>
              <a:t>les causes de </a:t>
            </a:r>
            <a:r>
              <a:rPr lang="fr-FR" b="1" dirty="0"/>
              <a:t>la </a:t>
            </a:r>
            <a:r>
              <a:rPr lang="fr-FR" b="1" dirty="0" smtClean="0"/>
              <a:t>crise</a:t>
            </a:r>
            <a:endParaRPr lang="fr-FR" dirty="0" smtClean="0"/>
          </a:p>
          <a:p>
            <a:r>
              <a:rPr lang="fr-FR" b="1" dirty="0" smtClean="0"/>
              <a:t>le </a:t>
            </a:r>
            <a:r>
              <a:rPr lang="fr-FR" b="1" dirty="0"/>
              <a:t>Front </a:t>
            </a:r>
            <a:r>
              <a:rPr lang="fr-FR" b="1" dirty="0" smtClean="0"/>
              <a:t>Populaire ; les </a:t>
            </a:r>
            <a:r>
              <a:rPr lang="fr-FR" b="1" dirty="0"/>
              <a:t>Lois Sociales </a:t>
            </a:r>
            <a:r>
              <a:rPr lang="fr-FR" b="1" dirty="0" smtClean="0"/>
              <a:t>du Front Populaire (Accords </a:t>
            </a:r>
            <a:r>
              <a:rPr lang="fr-FR" b="1" dirty="0"/>
              <a:t>Matignon) </a:t>
            </a:r>
            <a:endParaRPr lang="fr-FR" dirty="0"/>
          </a:p>
          <a:p>
            <a:pPr lvl="0"/>
            <a:endParaRPr lang="fr-FR" dirty="0"/>
          </a:p>
          <a:p>
            <a:pPr mar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rédiger un développement construit pour</a:t>
            </a:r>
            <a:r>
              <a:rPr lang="fr-FR" b="1" dirty="0">
                <a:solidFill>
                  <a:srgbClr val="00B050"/>
                </a:solidFill>
              </a:rPr>
              <a:t> </a:t>
            </a:r>
            <a:r>
              <a:rPr lang="fr-FR" b="1" dirty="0" smtClean="0">
                <a:solidFill>
                  <a:srgbClr val="00B050"/>
                </a:solidFill>
              </a:rPr>
              <a:t>expliquer (en argumentant)</a:t>
            </a:r>
            <a:r>
              <a:rPr lang="fr-FR" b="1" dirty="0" smtClean="0"/>
              <a:t>:</a:t>
            </a:r>
          </a:p>
          <a:p>
            <a:r>
              <a:rPr lang="fr-FR" b="1" dirty="0" smtClean="0"/>
              <a:t>En quoi le régime de Staline en URSS est totalitaire </a:t>
            </a:r>
            <a:r>
              <a:rPr lang="fr-FR" dirty="0"/>
              <a:t>(dictature + contrôle de la population par la manipulation et la Terreur</a:t>
            </a:r>
            <a:r>
              <a:rPr lang="fr-FR" dirty="0" smtClean="0"/>
              <a:t>)</a:t>
            </a:r>
            <a:endParaRPr lang="fr-FR" b="1" dirty="0" smtClean="0"/>
          </a:p>
          <a:p>
            <a:r>
              <a:rPr lang="fr-FR" b="1" dirty="0" smtClean="0"/>
              <a:t>en </a:t>
            </a:r>
            <a:r>
              <a:rPr lang="fr-FR" b="1" dirty="0"/>
              <a:t>quoi le régime nazi en Allemagne de 1933 à 1945 est totalitaire </a:t>
            </a:r>
            <a:r>
              <a:rPr lang="fr-FR" dirty="0"/>
              <a:t>(dictature + contrôle de la population par la manipulation et la Terreur)</a:t>
            </a:r>
          </a:p>
          <a:p>
            <a:pPr lvl="0"/>
            <a:r>
              <a:rPr lang="fr-FR" b="1" dirty="0"/>
              <a:t>pourquoi</a:t>
            </a:r>
            <a:r>
              <a:rPr lang="fr-FR" dirty="0"/>
              <a:t> le régime nazi en Allemagne de 1933 à 1945 est </a:t>
            </a:r>
            <a:r>
              <a:rPr lang="fr-FR" b="1" dirty="0"/>
              <a:t>raciste et antisémite </a:t>
            </a:r>
            <a:r>
              <a:rPr lang="fr-FR" dirty="0"/>
              <a:t>(les Aryens sont considérés comme supérieurs</a:t>
            </a:r>
            <a:r>
              <a:rPr lang="fr-FR" dirty="0" smtClean="0"/>
              <a:t>) et </a:t>
            </a:r>
            <a:r>
              <a:rPr lang="fr-FR" b="1" dirty="0" smtClean="0"/>
              <a:t>comment</a:t>
            </a:r>
            <a:r>
              <a:rPr lang="fr-FR" dirty="0" smtClean="0"/>
              <a:t> il </a:t>
            </a:r>
            <a:r>
              <a:rPr lang="fr-FR" b="1" dirty="0" smtClean="0"/>
              <a:t>applique </a:t>
            </a:r>
            <a:r>
              <a:rPr lang="fr-FR" b="1" dirty="0"/>
              <a:t>une politique raciste et antisémite </a:t>
            </a:r>
            <a:r>
              <a:rPr lang="fr-FR" dirty="0"/>
              <a:t>(contre les Juifs : Lois de Nuremberg, violences, Nuit de Cristal ; contre les Tziganes et Noirs..)</a:t>
            </a:r>
          </a:p>
          <a:p>
            <a:pPr lvl="0"/>
            <a:r>
              <a:rPr lang="fr-FR" b="1" dirty="0"/>
              <a:t>comment les Français ont interprété</a:t>
            </a:r>
            <a:r>
              <a:rPr lang="fr-FR" dirty="0"/>
              <a:t> la manifestation du 6 février 1934 (ils ont pensé que les Ligues voulaient prendre le pouvoir)</a:t>
            </a:r>
          </a:p>
          <a:p>
            <a:pPr lvl="0"/>
            <a:r>
              <a:rPr lang="fr-FR" b="1" dirty="0"/>
              <a:t>pourquoi le Front Populaire signe des Lois </a:t>
            </a:r>
            <a:r>
              <a:rPr lang="fr-FR" b="1" dirty="0" smtClean="0"/>
              <a:t>Sociales</a:t>
            </a:r>
            <a:r>
              <a:rPr lang="fr-FR" dirty="0" smtClean="0"/>
              <a:t> (pour sortir de la crise et améliorer les conditions de vie des ouvriers)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7" y="1089212"/>
            <a:ext cx="1703294" cy="170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57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fr-FR" b="1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Chapitre 3 – La Seconde Guerre Mondiale, une guerre d’anéantissement</a:t>
            </a:r>
          </a:p>
          <a:p>
            <a:pPr marL="0" indent="0">
              <a:buNone/>
            </a:pPr>
            <a:endParaRPr lang="fr-FR" b="1" dirty="0" smtClean="0"/>
          </a:p>
          <a:p>
            <a:pPr marL="0" lvl="0" indent="0">
              <a:buNone/>
            </a:pPr>
            <a:r>
              <a:rPr lang="fr-FR" dirty="0"/>
              <a:t>Je </a:t>
            </a:r>
            <a:r>
              <a:rPr lang="fr-FR" b="1" dirty="0" smtClean="0">
                <a:solidFill>
                  <a:srgbClr val="00B050"/>
                </a:solidFill>
              </a:rPr>
              <a:t>situe dans le temps</a:t>
            </a:r>
            <a:r>
              <a:rPr lang="fr-FR" dirty="0" smtClean="0"/>
              <a:t>:</a:t>
            </a:r>
            <a:endParaRPr lang="fr-FR" dirty="0"/>
          </a:p>
          <a:p>
            <a:r>
              <a:rPr lang="fr-FR" dirty="0"/>
              <a:t>La Seconde Guerre mondiale : </a:t>
            </a:r>
            <a:r>
              <a:rPr lang="fr-FR" dirty="0" smtClean="0"/>
              <a:t>1939-1945</a:t>
            </a:r>
          </a:p>
          <a:p>
            <a:r>
              <a:rPr lang="fr-FR" dirty="0" smtClean="0"/>
              <a:t>La bataille de Stalingrad : 1943-1943</a:t>
            </a:r>
          </a:p>
          <a:p>
            <a:r>
              <a:rPr lang="fr-FR" dirty="0" smtClean="0"/>
              <a:t>La </a:t>
            </a:r>
            <a:r>
              <a:rPr lang="fr-FR" dirty="0"/>
              <a:t>libération des camps d’extermination : </a:t>
            </a:r>
            <a:r>
              <a:rPr lang="fr-FR" dirty="0" smtClean="0"/>
              <a:t>janvier 1945</a:t>
            </a:r>
            <a:endParaRPr lang="fr-FR" dirty="0"/>
          </a:p>
          <a:p>
            <a:r>
              <a:rPr lang="fr-FR" dirty="0" smtClean="0"/>
              <a:t>Fin </a:t>
            </a:r>
            <a:r>
              <a:rPr lang="fr-FR" dirty="0"/>
              <a:t>de la Seconde Guerre mondiale en Europe : 8 mai 1945</a:t>
            </a:r>
          </a:p>
          <a:p>
            <a:r>
              <a:rPr lang="fr-FR" dirty="0" smtClean="0"/>
              <a:t>Bombes </a:t>
            </a:r>
            <a:r>
              <a:rPr lang="fr-FR" dirty="0"/>
              <a:t>atomiques sur Hiroshima et Nagasaki : août 1945</a:t>
            </a:r>
          </a:p>
          <a:p>
            <a:pPr lvl="0"/>
            <a:r>
              <a:rPr lang="fr-FR" b="1" dirty="0" smtClean="0"/>
              <a:t>les deux </a:t>
            </a:r>
            <a:r>
              <a:rPr lang="fr-FR" b="1" dirty="0"/>
              <a:t>phases</a:t>
            </a:r>
            <a:r>
              <a:rPr lang="fr-FR" dirty="0"/>
              <a:t> </a:t>
            </a:r>
            <a:r>
              <a:rPr lang="fr-FR" dirty="0" smtClean="0"/>
              <a:t>de la guerre en </a:t>
            </a:r>
            <a:r>
              <a:rPr lang="fr-FR" dirty="0"/>
              <a:t>utilisant les dates et les notions suivantes : Alliés et </a:t>
            </a:r>
            <a:r>
              <a:rPr lang="fr-FR" dirty="0" smtClean="0"/>
              <a:t>Axe</a:t>
            </a:r>
          </a:p>
          <a:p>
            <a:pPr marL="0" lvl="0" indent="0">
              <a:buNone/>
            </a:pPr>
            <a:endParaRPr lang="fr-FR" dirty="0" smtClean="0"/>
          </a:p>
          <a:p>
            <a:pPr marL="0" lvl="0" indent="0">
              <a:buNone/>
            </a:pPr>
            <a:r>
              <a:rPr lang="fr-FR" dirty="0" smtClean="0"/>
              <a:t>Je</a:t>
            </a:r>
            <a:r>
              <a:rPr lang="fr-FR" b="1" dirty="0" smtClean="0">
                <a:solidFill>
                  <a:srgbClr val="00B050"/>
                </a:solidFill>
              </a:rPr>
              <a:t> situe dans l’espace</a:t>
            </a:r>
            <a:r>
              <a:rPr lang="fr-FR" dirty="0" smtClean="0"/>
              <a:t>:</a:t>
            </a:r>
          </a:p>
          <a:p>
            <a:pPr lvl="0"/>
            <a:r>
              <a:rPr lang="fr-FR" dirty="0" smtClean="0"/>
              <a:t>Deux espaces de guerre : en Europe et dans l’Asie-Pacifique</a:t>
            </a:r>
          </a:p>
          <a:p>
            <a:pPr marL="0" lv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définir</a:t>
            </a:r>
            <a:r>
              <a:rPr lang="fr-FR" dirty="0" smtClean="0"/>
              <a:t>:</a:t>
            </a:r>
            <a:endParaRPr lang="fr-FR" dirty="0"/>
          </a:p>
          <a:p>
            <a:pPr lvl="0"/>
            <a:r>
              <a:rPr lang="fr-FR" b="1" dirty="0" smtClean="0"/>
              <a:t>les </a:t>
            </a:r>
            <a:r>
              <a:rPr lang="fr-FR" b="1" dirty="0"/>
              <a:t>oppositions idéologiques</a:t>
            </a:r>
            <a:r>
              <a:rPr lang="fr-FR" dirty="0"/>
              <a:t> des acteurs du conflit en utilisant les notions suivantes : </a:t>
            </a:r>
            <a:r>
              <a:rPr lang="fr-FR" b="1" dirty="0"/>
              <a:t>nazisme/communisme</a:t>
            </a:r>
            <a:endParaRPr lang="fr-FR" dirty="0"/>
          </a:p>
          <a:p>
            <a:pPr lvl="0"/>
            <a:r>
              <a:rPr lang="fr-FR" dirty="0" smtClean="0"/>
              <a:t>la </a:t>
            </a:r>
            <a:r>
              <a:rPr lang="fr-FR" b="1" dirty="0"/>
              <a:t>guerre </a:t>
            </a:r>
            <a:r>
              <a:rPr lang="fr-FR" b="1" dirty="0" smtClean="0"/>
              <a:t>d’anéantissement</a:t>
            </a:r>
          </a:p>
          <a:p>
            <a:pPr marL="0" lv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 smtClean="0"/>
              <a:t>Je </a:t>
            </a:r>
            <a:r>
              <a:rPr lang="fr-FR" dirty="0"/>
              <a:t>sais </a:t>
            </a:r>
            <a:r>
              <a:rPr lang="fr-FR" b="1" dirty="0" smtClean="0">
                <a:solidFill>
                  <a:srgbClr val="00B050"/>
                </a:solidFill>
              </a:rPr>
              <a:t>rédiger un développement construit pour</a:t>
            </a:r>
            <a:r>
              <a:rPr lang="fr-FR" b="1" dirty="0">
                <a:solidFill>
                  <a:srgbClr val="00B050"/>
                </a:solidFill>
              </a:rPr>
              <a:t> </a:t>
            </a:r>
            <a:r>
              <a:rPr lang="fr-FR" b="1" dirty="0" smtClean="0">
                <a:solidFill>
                  <a:srgbClr val="00B050"/>
                </a:solidFill>
              </a:rPr>
              <a:t>décrire et expliquer </a:t>
            </a:r>
            <a:r>
              <a:rPr lang="fr-FR" b="1" dirty="0">
                <a:solidFill>
                  <a:srgbClr val="00B050"/>
                </a:solidFill>
              </a:rPr>
              <a:t>(en argumentant</a:t>
            </a:r>
            <a:r>
              <a:rPr lang="fr-FR" b="1" dirty="0" smtClean="0">
                <a:solidFill>
                  <a:srgbClr val="00B050"/>
                </a:solidFill>
              </a:rPr>
              <a:t>)</a:t>
            </a:r>
            <a:r>
              <a:rPr lang="fr-FR" b="1" dirty="0" smtClean="0"/>
              <a:t>:</a:t>
            </a:r>
          </a:p>
          <a:p>
            <a:pPr marL="0" indent="0">
              <a:buNone/>
            </a:pPr>
            <a:r>
              <a:rPr lang="fr-FR" b="1" dirty="0" smtClean="0"/>
              <a:t>-</a:t>
            </a:r>
            <a:r>
              <a:rPr lang="fr-FR" b="1" dirty="0"/>
              <a:t>la bataille de Stalingrad</a:t>
            </a:r>
            <a:endParaRPr lang="fr-FR" dirty="0"/>
          </a:p>
          <a:p>
            <a:pPr marL="0" lvl="0" indent="0">
              <a:buNone/>
            </a:pPr>
            <a:r>
              <a:rPr lang="fr-FR" b="1" dirty="0" smtClean="0"/>
              <a:t>-les </a:t>
            </a:r>
            <a:r>
              <a:rPr lang="fr-FR" b="1" dirty="0"/>
              <a:t>moyens, les responsables et les victimes des génocides</a:t>
            </a:r>
            <a:r>
              <a:rPr lang="fr-FR" dirty="0"/>
              <a:t> en utilisant les notions suivantes : génocide, shoah, solution finale, </a:t>
            </a:r>
            <a:r>
              <a:rPr lang="fr-FR" dirty="0" err="1"/>
              <a:t>einsatzgruppen</a:t>
            </a:r>
            <a:r>
              <a:rPr lang="fr-FR" dirty="0"/>
              <a:t>, ghetto, camp d’extermination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679" y="805217"/>
            <a:ext cx="1446663" cy="14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2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fr-FR" b="1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Chapitre 4 – Régime de Vichy, collaboration et résistances en France (1940-1944)</a:t>
            </a:r>
          </a:p>
          <a:p>
            <a:pPr marL="0" indent="0">
              <a:buNone/>
            </a:pPr>
            <a:endParaRPr lang="fr-FR" b="1" dirty="0" smtClean="0"/>
          </a:p>
          <a:p>
            <a:pPr lvl="0"/>
            <a:r>
              <a:rPr lang="fr-FR" dirty="0" smtClean="0"/>
              <a:t>Je </a:t>
            </a:r>
            <a:r>
              <a:rPr lang="fr-FR" b="1" dirty="0" smtClean="0">
                <a:solidFill>
                  <a:srgbClr val="00B050"/>
                </a:solidFill>
              </a:rPr>
              <a:t>situe dans le temps</a:t>
            </a:r>
            <a:r>
              <a:rPr lang="fr-FR" dirty="0" smtClean="0"/>
              <a:t>:</a:t>
            </a:r>
          </a:p>
          <a:p>
            <a:pPr>
              <a:buFontTx/>
              <a:buChar char="-"/>
            </a:pPr>
            <a:r>
              <a:rPr lang="fr-FR" dirty="0" smtClean="0"/>
              <a:t>L’Appel du Général de Gaulle: 18 juin 1940</a:t>
            </a:r>
          </a:p>
          <a:p>
            <a:pPr>
              <a:buFontTx/>
              <a:buChar char="-"/>
            </a:pPr>
            <a:r>
              <a:rPr lang="fr-FR" dirty="0" smtClean="0"/>
              <a:t>L’armistice : juin 1940</a:t>
            </a:r>
          </a:p>
          <a:p>
            <a:pPr marL="0" indent="0">
              <a:buNone/>
            </a:pPr>
            <a:r>
              <a:rPr lang="fr-FR" dirty="0" smtClean="0"/>
              <a:t>- Le régime de Vichy : 1940-1944</a:t>
            </a:r>
          </a:p>
          <a:p>
            <a:pPr>
              <a:buFontTx/>
              <a:buChar char="-"/>
            </a:pPr>
            <a:r>
              <a:rPr lang="fr-FR" dirty="0" smtClean="0"/>
              <a:t>Statut des juifs et début de la collaboration : octobre 1940</a:t>
            </a:r>
          </a:p>
          <a:p>
            <a:pPr>
              <a:buFontTx/>
              <a:buChar char="-"/>
            </a:pPr>
            <a:r>
              <a:rPr lang="fr-FR" dirty="0" smtClean="0"/>
              <a:t>Débarquement des Alliés : juin 1944</a:t>
            </a:r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Je </a:t>
            </a:r>
            <a:r>
              <a:rPr lang="fr-FR" b="1" dirty="0" smtClean="0">
                <a:solidFill>
                  <a:srgbClr val="00B050"/>
                </a:solidFill>
              </a:rPr>
              <a:t>situe dans l’espace</a:t>
            </a:r>
            <a:r>
              <a:rPr lang="fr-FR" dirty="0" smtClean="0"/>
              <a:t>:</a:t>
            </a:r>
            <a:endParaRPr lang="fr-FR" dirty="0"/>
          </a:p>
          <a:p>
            <a:pPr lvl="0"/>
            <a:r>
              <a:rPr lang="fr-FR" dirty="0" smtClean="0"/>
              <a:t>La </a:t>
            </a:r>
            <a:r>
              <a:rPr lang="fr-FR" b="1" dirty="0" smtClean="0"/>
              <a:t>zone occupée et la zone libre en France</a:t>
            </a:r>
            <a:r>
              <a:rPr lang="fr-FR" dirty="0" smtClean="0"/>
              <a:t> après l’armistice</a:t>
            </a:r>
          </a:p>
          <a:p>
            <a:pPr lvl="0"/>
            <a:r>
              <a:rPr lang="fr-FR" dirty="0" smtClean="0"/>
              <a:t>La </a:t>
            </a:r>
            <a:r>
              <a:rPr lang="fr-FR" b="1" dirty="0" smtClean="0"/>
              <a:t>France libre </a:t>
            </a:r>
            <a:r>
              <a:rPr lang="fr-FR" dirty="0" smtClean="0"/>
              <a:t>dans les colonies</a:t>
            </a:r>
          </a:p>
          <a:p>
            <a:pPr lvl="0"/>
            <a:r>
              <a:rPr lang="fr-FR" b="1" dirty="0" smtClean="0"/>
              <a:t>Stalingrad</a:t>
            </a:r>
            <a:r>
              <a:rPr lang="fr-FR" dirty="0" smtClean="0"/>
              <a:t> en URSS</a:t>
            </a:r>
          </a:p>
          <a:p>
            <a:pPr lvl="0"/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Je sais </a:t>
            </a:r>
            <a:r>
              <a:rPr lang="fr-FR" b="1" dirty="0">
                <a:solidFill>
                  <a:srgbClr val="00B050"/>
                </a:solidFill>
              </a:rPr>
              <a:t>rédiger un développement construit pour décrire et expliquer (en argumentant)</a:t>
            </a:r>
            <a:r>
              <a:rPr lang="fr-FR" b="1" dirty="0"/>
              <a:t>:</a:t>
            </a:r>
          </a:p>
          <a:p>
            <a:pPr lvl="0"/>
            <a:r>
              <a:rPr lang="fr-FR" b="1" dirty="0"/>
              <a:t>le régime de Vichy </a:t>
            </a:r>
            <a:endParaRPr lang="fr-FR" b="1" dirty="0" smtClean="0"/>
          </a:p>
          <a:p>
            <a:pPr lvl="0"/>
            <a:r>
              <a:rPr lang="fr-FR" dirty="0" smtClean="0"/>
              <a:t>la </a:t>
            </a:r>
            <a:r>
              <a:rPr lang="fr-FR" b="1" dirty="0" smtClean="0"/>
              <a:t>collaboration en France sous le régime de Vichy</a:t>
            </a:r>
          </a:p>
          <a:p>
            <a:pPr lvl="0"/>
            <a:r>
              <a:rPr lang="fr-FR" b="1" dirty="0" smtClean="0"/>
              <a:t>la résistance en France sous le régime de Vichy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166" y="1035424"/>
            <a:ext cx="1900516" cy="190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2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b="1" u="sng" dirty="0" smtClean="0">
                <a:solidFill>
                  <a:srgbClr val="FF0000"/>
                </a:solidFill>
              </a:rPr>
              <a:t>Chapitre 5 – La guerre froide, un monde bipolaire</a:t>
            </a:r>
          </a:p>
          <a:p>
            <a:pPr marL="0" indent="0">
              <a:buNone/>
            </a:pPr>
            <a:endParaRPr lang="fr-FR" b="1" dirty="0" smtClean="0"/>
          </a:p>
          <a:p>
            <a:pPr lvl="0"/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situer dans le temps </a:t>
            </a:r>
            <a:r>
              <a:rPr lang="fr-FR" dirty="0" smtClean="0"/>
              <a:t>:</a:t>
            </a:r>
          </a:p>
          <a:p>
            <a:pPr marL="0" lvl="0" indent="0">
              <a:buNone/>
            </a:pPr>
            <a:r>
              <a:rPr lang="fr-FR" dirty="0" smtClean="0"/>
              <a:t>- La guerre froide : 1947-1991</a:t>
            </a:r>
          </a:p>
          <a:p>
            <a:pPr marL="0" indent="0">
              <a:buNone/>
            </a:pPr>
            <a:r>
              <a:rPr lang="fr-FR" dirty="0" smtClean="0"/>
              <a:t>- Le mur de Berlin : 1961-1989</a:t>
            </a:r>
          </a:p>
          <a:p>
            <a:pPr marL="0" indent="0">
              <a:buNone/>
            </a:pPr>
            <a:r>
              <a:rPr lang="fr-FR" dirty="0" smtClean="0"/>
              <a:t>- La crise de Cuba : 1962</a:t>
            </a:r>
          </a:p>
          <a:p>
            <a:pPr>
              <a:buFontTx/>
              <a:buChar char="-"/>
            </a:pPr>
            <a:endParaRPr lang="fr-FR" dirty="0" smtClean="0"/>
          </a:p>
          <a:p>
            <a:pPr marL="0" indent="0">
              <a:buNone/>
            </a:pPr>
            <a:r>
              <a:rPr lang="fr-FR" dirty="0"/>
              <a:t>Je sais </a:t>
            </a:r>
            <a:r>
              <a:rPr lang="fr-FR" b="1" dirty="0">
                <a:solidFill>
                  <a:srgbClr val="00B050"/>
                </a:solidFill>
              </a:rPr>
              <a:t>localiser</a:t>
            </a:r>
            <a:r>
              <a:rPr lang="fr-FR" dirty="0"/>
              <a:t> </a:t>
            </a:r>
            <a:r>
              <a:rPr lang="fr-FR" b="1" dirty="0"/>
              <a:t>le bloc de l’est </a:t>
            </a:r>
            <a:r>
              <a:rPr lang="fr-FR" dirty="0"/>
              <a:t>et </a:t>
            </a:r>
            <a:r>
              <a:rPr lang="fr-FR" b="1" dirty="0"/>
              <a:t>le bloc de l’ouest </a:t>
            </a:r>
            <a:r>
              <a:rPr lang="fr-FR" dirty="0"/>
              <a:t>sur une carte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Je sais </a:t>
            </a:r>
            <a:r>
              <a:rPr lang="fr-FR" b="1" dirty="0" smtClean="0">
                <a:solidFill>
                  <a:srgbClr val="00B050"/>
                </a:solidFill>
              </a:rPr>
              <a:t>définir</a:t>
            </a:r>
            <a:r>
              <a:rPr lang="fr-FR" dirty="0" smtClean="0"/>
              <a:t> :</a:t>
            </a:r>
          </a:p>
          <a:p>
            <a:pPr marL="0" indent="0">
              <a:buNone/>
            </a:pPr>
            <a:r>
              <a:rPr lang="fr-FR" b="1" dirty="0"/>
              <a:t>-</a:t>
            </a:r>
            <a:r>
              <a:rPr lang="fr-FR" b="1" dirty="0" smtClean="0"/>
              <a:t>la guerre </a:t>
            </a:r>
            <a:r>
              <a:rPr lang="fr-FR" b="1" dirty="0"/>
              <a:t>froide </a:t>
            </a:r>
            <a:endParaRPr lang="fr-FR" b="1" dirty="0" smtClean="0"/>
          </a:p>
          <a:p>
            <a:pPr marL="0" indent="0">
              <a:buNone/>
            </a:pPr>
            <a:r>
              <a:rPr lang="fr-FR" b="1" dirty="0"/>
              <a:t>-les acteurs de la Guerre Froide</a:t>
            </a:r>
          </a:p>
          <a:p>
            <a:pPr marL="0" indent="0">
              <a:buNone/>
            </a:pPr>
            <a:r>
              <a:rPr lang="fr-FR" b="1" dirty="0" smtClean="0"/>
              <a:t>-les </a:t>
            </a:r>
            <a:r>
              <a:rPr lang="fr-FR" b="1" dirty="0"/>
              <a:t>oppositions idéologiques</a:t>
            </a:r>
            <a:r>
              <a:rPr lang="fr-FR" dirty="0"/>
              <a:t> des acteurs du conflit en utilisant les notions suivantes : </a:t>
            </a:r>
            <a:r>
              <a:rPr lang="fr-FR" b="1" dirty="0"/>
              <a:t>démocraties libérales / communisme ; démocraties populaires</a:t>
            </a:r>
            <a:endParaRPr lang="fr-FR" dirty="0"/>
          </a:p>
          <a:p>
            <a:endParaRPr lang="fr-FR" b="1" dirty="0" smtClean="0"/>
          </a:p>
          <a:p>
            <a:pPr marL="0" indent="0">
              <a:buNone/>
            </a:pPr>
            <a:r>
              <a:rPr lang="fr-FR" dirty="0" smtClean="0"/>
              <a:t>Je </a:t>
            </a:r>
            <a:r>
              <a:rPr lang="fr-FR" dirty="0"/>
              <a:t>sais </a:t>
            </a:r>
            <a:r>
              <a:rPr lang="fr-FR" b="1" dirty="0">
                <a:solidFill>
                  <a:srgbClr val="00B050"/>
                </a:solidFill>
              </a:rPr>
              <a:t>rédiger un développement construit pour </a:t>
            </a:r>
            <a:r>
              <a:rPr lang="fr-FR" b="1" dirty="0" smtClean="0">
                <a:solidFill>
                  <a:srgbClr val="00B050"/>
                </a:solidFill>
              </a:rPr>
              <a:t>expliquer </a:t>
            </a:r>
            <a:r>
              <a:rPr lang="fr-FR" b="1" dirty="0">
                <a:solidFill>
                  <a:srgbClr val="00B050"/>
                </a:solidFill>
              </a:rPr>
              <a:t>(en argumentant)</a:t>
            </a:r>
            <a:r>
              <a:rPr lang="fr-FR" b="1" dirty="0"/>
              <a:t>:</a:t>
            </a:r>
          </a:p>
          <a:p>
            <a:pPr lvl="0" algn="just"/>
            <a:r>
              <a:rPr lang="fr-FR" b="1" dirty="0" smtClean="0"/>
              <a:t>en quoi le mur de Berlin est un symbole de la guerre froide </a:t>
            </a:r>
          </a:p>
          <a:p>
            <a:pPr lvl="0"/>
            <a:r>
              <a:rPr lang="fr-FR" b="1" dirty="0" smtClean="0"/>
              <a:t>comment s’achève la guerre froide </a:t>
            </a:r>
            <a:r>
              <a:rPr lang="fr-FR" dirty="0" smtClean="0"/>
              <a:t>(chute du mur de Berlin, disparition de l’URSS)</a:t>
            </a:r>
          </a:p>
          <a:p>
            <a:pPr marL="0" indent="0">
              <a:buNone/>
            </a:pPr>
            <a:endParaRPr lang="fr-FR" b="1" u="sng" dirty="0" smtClean="0">
              <a:solidFill>
                <a:srgbClr val="FF0000"/>
              </a:solidFill>
            </a:endParaRP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976" y="641511"/>
            <a:ext cx="2142030" cy="214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39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9762565" cy="56477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Ce que je dois savoir en géographie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564778"/>
            <a:ext cx="12192000" cy="629322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fr-F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Chapitre 1 - Les aires urbaines, géographie d'une France mondialisée.</a:t>
            </a:r>
            <a:r>
              <a:rPr lang="fr-FR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maîtrise le langage cartographique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connais et sais localiser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sur une carte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les 10 aires urbaines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les plus importantes</a:t>
            </a:r>
          </a:p>
          <a:p>
            <a:pPr lvl="0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sais dessiner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 schéma de l’aire urbaine (pôle urbain, couronne périurbaine, migrations pendulaires, étalement spatial)</a:t>
            </a:r>
          </a:p>
          <a:p>
            <a:pPr lvl="0" algn="just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sais localiser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sur une carte les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faibles et fortes densités de population en France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(la répartition de la population) ; les migrations internes de population : du nord vers le sud (les dynamiques de la population)</a:t>
            </a:r>
          </a:p>
          <a:p>
            <a:pPr mar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définir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ce qu’est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une aire urbaine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; un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pôle urbain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; une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couronne périurbaine ; la périurbanisation ; 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pourcentage de population urbaine et rurale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où se situe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aires urbaines sur le territoire (en périphérie)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aires urbaines attractives sur le territoire national (à l’ouest et au sud)</a:t>
            </a:r>
          </a:p>
          <a:p>
            <a:pPr mar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décrire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aménagement urbain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et dans quels buts il a été construit (TCSP)</a:t>
            </a:r>
          </a:p>
          <a:p>
            <a:pPr mar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expliquant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'étalement urbain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en lien avec les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mobilités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, ses causes et ses conséquences </a:t>
            </a:r>
          </a:p>
          <a:p>
            <a:pPr lvl="0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pourquoi les grandes aires urbaines ou métropoles sont des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lieux de la mondialisation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pour la France</a:t>
            </a:r>
          </a:p>
          <a:p>
            <a:pPr marL="0" lv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565" y="-1"/>
            <a:ext cx="2429435" cy="159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46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400" b="1" u="sng" dirty="0" smtClean="0">
                <a:solidFill>
                  <a:srgbClr val="FF0000"/>
                </a:solidFill>
              </a:rPr>
              <a:t>Chapitre 2 - Les espaces de faible densité et leurs atouts</a:t>
            </a:r>
            <a:r>
              <a:rPr lang="fr-FR" sz="2400" b="1" u="none" strike="noStrike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fr-FR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400" b="0" dirty="0" smtClean="0">
              <a:solidFill>
                <a:schemeClr val="tx1"/>
              </a:solidFill>
              <a:effectLst/>
            </a:endParaRPr>
          </a:p>
          <a:p>
            <a:pPr algn="just">
              <a:lnSpc>
                <a:spcPct val="115000"/>
              </a:lnSpc>
            </a:pPr>
            <a:r>
              <a:rPr lang="fr-F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maîtrise le langage cartographique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400" b="0" dirty="0" smtClean="0">
                <a:solidFill>
                  <a:schemeClr val="tx1"/>
                </a:solidFill>
                <a:effectLst/>
              </a:rPr>
              <a:t>Je sais </a:t>
            </a:r>
            <a:r>
              <a:rPr lang="fr-FR" sz="2400" b="1" dirty="0" smtClean="0">
                <a:solidFill>
                  <a:srgbClr val="00B050"/>
                </a:solidFill>
                <a:effectLst/>
              </a:rPr>
              <a:t>localiser</a:t>
            </a:r>
            <a:r>
              <a:rPr lang="fr-FR" sz="2400" b="0" dirty="0" smtClean="0">
                <a:solidFill>
                  <a:schemeClr val="tx1"/>
                </a:solidFill>
                <a:effectLst/>
              </a:rPr>
              <a:t> :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dirty="0"/>
              <a:t>L</a:t>
            </a:r>
            <a:r>
              <a:rPr lang="fr-FR" sz="2400" b="0" dirty="0" smtClean="0">
                <a:solidFill>
                  <a:schemeClr val="tx1"/>
                </a:solidFill>
                <a:effectLst/>
              </a:rPr>
              <a:t>es espaces de faible densité sur une carte du territoire national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Les 5 fleuves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b="0" dirty="0" smtClean="0">
                <a:solidFill>
                  <a:schemeClr val="tx1"/>
                </a:solidFill>
                <a:effectLst/>
              </a:rPr>
              <a:t>Les 5 montagnes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Les mers et océans</a:t>
            </a:r>
            <a:endParaRPr lang="fr-FR" sz="2400" b="0" dirty="0" smtClean="0">
              <a:solidFill>
                <a:schemeClr val="tx1"/>
              </a:solidFill>
              <a:effectLst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400" b="0" dirty="0" smtClean="0">
                <a:solidFill>
                  <a:schemeClr val="tx1"/>
                </a:solidFill>
                <a:effectLst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400" b="1" dirty="0" smtClean="0">
                <a:solidFill>
                  <a:srgbClr val="00B050"/>
                </a:solidFill>
                <a:effectLst/>
              </a:rPr>
              <a:t>Je sais caractériser </a:t>
            </a:r>
            <a:r>
              <a:rPr lang="fr-FR" sz="2400" b="0" dirty="0" smtClean="0">
                <a:solidFill>
                  <a:schemeClr val="tx1"/>
                </a:solidFill>
                <a:effectLst/>
              </a:rPr>
              <a:t>un</a:t>
            </a:r>
            <a:r>
              <a:rPr lang="fr-FR" sz="2400" b="0" baseline="0" dirty="0" smtClean="0">
                <a:solidFill>
                  <a:schemeClr val="tx1"/>
                </a:solidFill>
                <a:effectLst/>
              </a:rPr>
              <a:t> espace de faible densité et identifier ses paysages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400" b="0" baseline="0" dirty="0" smtClean="0">
              <a:solidFill>
                <a:schemeClr val="tx1"/>
              </a:solidFill>
              <a:effectLst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400" b="1" baseline="0" dirty="0" smtClean="0">
                <a:solidFill>
                  <a:srgbClr val="00B050"/>
                </a:solidFill>
                <a:effectLst/>
              </a:rPr>
              <a:t>Je sais citer </a:t>
            </a:r>
            <a:r>
              <a:rPr lang="fr-FR" sz="2400" b="0" baseline="0" dirty="0" smtClean="0">
                <a:solidFill>
                  <a:schemeClr val="tx1"/>
                </a:solidFill>
                <a:effectLst/>
              </a:rPr>
              <a:t>les </a:t>
            </a:r>
            <a:r>
              <a:rPr lang="fr-FR" sz="2400" b="1" baseline="0" dirty="0" smtClean="0">
                <a:solidFill>
                  <a:schemeClr val="tx1"/>
                </a:solidFill>
                <a:effectLst/>
              </a:rPr>
              <a:t>atouts</a:t>
            </a:r>
            <a:r>
              <a:rPr lang="fr-FR" sz="2400" b="0" baseline="0" dirty="0" smtClean="0">
                <a:solidFill>
                  <a:schemeClr val="tx1"/>
                </a:solidFill>
                <a:effectLst/>
              </a:rPr>
              <a:t> de ces espaces et les </a:t>
            </a:r>
            <a:r>
              <a:rPr lang="fr-FR" sz="2400" b="1" baseline="0" dirty="0" smtClean="0">
                <a:solidFill>
                  <a:schemeClr val="tx1"/>
                </a:solidFill>
                <a:effectLst/>
              </a:rPr>
              <a:t>activités économiques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400" b="0" dirty="0" smtClean="0">
              <a:solidFill>
                <a:schemeClr val="tx1"/>
              </a:solidFill>
              <a:effectLst/>
            </a:endParaRPr>
          </a:p>
          <a:p>
            <a:pPr>
              <a:lnSpc>
                <a:spcPct val="115000"/>
              </a:lnSpc>
            </a:pPr>
            <a:r>
              <a:rPr lang="fr-FR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expliquant 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b="0" baseline="0" dirty="0" smtClean="0">
                <a:solidFill>
                  <a:schemeClr val="tx1"/>
                </a:solidFill>
                <a:effectLst/>
              </a:rPr>
              <a:t>comment la mise en valeur de leurs atouts a permis de créer de nouvelles dynamiques dans certains espaces de faible densité 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2400" b="0" baseline="0" dirty="0" smtClean="0">
                <a:solidFill>
                  <a:schemeClr val="tx1"/>
                </a:solidFill>
                <a:effectLst/>
              </a:rPr>
              <a:t>pourquoi certains espaces de faible densité sont en déclin</a:t>
            </a:r>
            <a:endParaRPr lang="fr-FR" sz="2400" b="0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90" y="1290918"/>
            <a:ext cx="3248810" cy="203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82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u="sng" dirty="0" smtClean="0">
                <a:solidFill>
                  <a:srgbClr val="FF0000"/>
                </a:solidFill>
              </a:rPr>
              <a:t>Chapitre </a:t>
            </a:r>
            <a:r>
              <a:rPr lang="fr-FR" sz="2400" b="1" u="sng" dirty="0">
                <a:solidFill>
                  <a:srgbClr val="FF0000"/>
                </a:solidFill>
              </a:rPr>
              <a:t>3</a:t>
            </a:r>
            <a:r>
              <a:rPr lang="fr-FR" sz="2400" b="1" u="sng" dirty="0" smtClean="0">
                <a:solidFill>
                  <a:srgbClr val="FF0000"/>
                </a:solidFill>
              </a:rPr>
              <a:t> - </a:t>
            </a:r>
            <a:r>
              <a:rPr lang="fr-FR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espaces productifs et leurs </a:t>
            </a:r>
            <a:r>
              <a:rPr lang="fr-FR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évolutions sur le territoire national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</a:t>
            </a: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définir 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une activité économique ; un technopôle ; les industries innovantes ; industrie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; agriculture performante ; quartier d’affaires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citer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atouts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des espaces productifs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dynamiques (proches des axes de transports et du personnel compétent donc des grandes aires urbaines ; agriculture performante, )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espaces industriels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dynamiques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technopôle, pôles de compétitivité, ZIP)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ceux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crise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(industries traditionnelles) 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espaces de service dynamiques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(espaces du tourisme, quartier d’affaires)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acteurs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des espaces productifs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Je maîtrise le </a:t>
            </a:r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langage cartographique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b="0" dirty="0" smtClean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b="1" dirty="0" smtClean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sais localiser </a:t>
            </a:r>
            <a:r>
              <a:rPr lang="fr-FR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fr-FR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espaces industriels dynamiques </a:t>
            </a:r>
            <a:r>
              <a:rPr lang="fr-FR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(région parisienne et lyonnaise, près des métropoles) et ceux en crise (nord et est) sur le territoire national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espaces agricoles dynamiques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sur le territoire national (Beauce, Champagne)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espaces de services dynamiques </a:t>
            </a:r>
            <a:r>
              <a:rPr lang="fr-FR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(littoraux, montagnes, grands parcs d’attraction, quartier des affaires des </a:t>
            </a:r>
            <a:r>
              <a:rPr lang="fr-FR" b="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centre-villes</a:t>
            </a:r>
            <a:r>
              <a:rPr lang="fr-FR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expliquant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b="1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répartition des espaces productifs </a:t>
            </a:r>
            <a:r>
              <a:rPr lang="fr-FR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 le territoire national (proches des aires urbaines, des axes de transports, des lieux de fréquentation touristique)</a:t>
            </a:r>
            <a:r>
              <a:rPr lang="fr-FR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leurs causes (connexion au monde par les transports, recherche de performance et de personnel compétent)</a:t>
            </a:r>
            <a:endParaRPr lang="fr-FR" b="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763" y="2705668"/>
            <a:ext cx="1815153" cy="136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36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u="sng" dirty="0" smtClean="0">
                <a:solidFill>
                  <a:srgbClr val="FF0000"/>
                </a:solidFill>
              </a:rPr>
              <a:t>Chapitre 4 – </a:t>
            </a:r>
            <a:r>
              <a:rPr lang="fr-FR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Pourquoi et comment aménager le territoire français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sais </a:t>
            </a:r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situer les inégalités d’organisation du territoire métropolitain sur une carte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cœur économique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du territoire national : Paris et la région parisienne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métropoles régionales dynamiques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(grandes aires urbaines)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régions en difficulté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espaces ruraux de la diagonale des faibles densités, espaces industriels en crise du nord et de l’est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grands axes de transports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qui partent de Paris</a:t>
            </a:r>
          </a:p>
          <a:p>
            <a:pPr algn="just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</a:t>
            </a:r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définir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aménager un territoire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acteurs de l’aménagement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 aménagement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b="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décrire et expliquer </a:t>
            </a:r>
            <a:r>
              <a:rPr lang="fr-F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différents </a:t>
            </a:r>
            <a:r>
              <a:rPr lang="fr-FR" sz="2000" b="1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types d’aménagement </a:t>
            </a:r>
            <a:r>
              <a:rPr lang="fr-FR" sz="20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fr-FR" sz="20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 territoire métropolitain et leurs objectifs en citant des exemples</a:t>
            </a:r>
            <a:endParaRPr lang="fr-FR" sz="2000" b="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37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u="sng" dirty="0" smtClean="0">
                <a:solidFill>
                  <a:srgbClr val="FF0000"/>
                </a:solidFill>
              </a:rPr>
              <a:t>Chapitre 5–A</a:t>
            </a:r>
            <a:r>
              <a:rPr lang="fr-FR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ménager les territoires ultramarins français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sais </a:t>
            </a:r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localiser sur une carte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Les 5 DROM français (Martinique, Guadeloupe, Guyane, Réunion, Mayotte)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côte au vent ; la côte sous le vent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Les zones les plus urbanisés (en périphérie sur les littoraux, sur la côte au vent)</a:t>
            </a:r>
          </a:p>
          <a:p>
            <a:pPr algn="just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définir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Territoire ultramarin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 Economique Exclusive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PIB/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hbt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Niveau de développement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intégration</a:t>
            </a:r>
          </a:p>
          <a:p>
            <a:pPr algn="just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</a:t>
            </a:r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décrire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Les particularités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 territoires ultramarins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niveau de développement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ces territoires par rapport à la France métropolitaine et par rapport à leur environnement</a:t>
            </a:r>
          </a:p>
          <a:p>
            <a:pPr algn="just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sais rédiger un développement construit</a:t>
            </a:r>
            <a:r>
              <a:rPr lang="fr-F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fr-FR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décrire et expliquer </a:t>
            </a:r>
            <a:r>
              <a:rPr lang="fr-F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différents </a:t>
            </a:r>
            <a:r>
              <a:rPr lang="fr-FR" sz="2000" b="1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types d’aménagement </a:t>
            </a:r>
            <a:r>
              <a:rPr lang="fr-FR" sz="2000" b="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fr-FR" sz="20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les territoires ultramarins et leurs objectifs en citant des exemples</a:t>
            </a:r>
            <a:endParaRPr lang="fr-FR" sz="2000" b="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904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872</Words>
  <Application>Microsoft Office PowerPoint</Application>
  <PresentationFormat>Grand écran</PresentationFormat>
  <Paragraphs>197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Thème Office</vt:lpstr>
      <vt:lpstr>Préparer le DNB  en Histoire-Géographie-EMC</vt:lpstr>
      <vt:lpstr>Présentation PowerPoint</vt:lpstr>
      <vt:lpstr>Ce qu’il faut connaître en histoire:</vt:lpstr>
      <vt:lpstr>Présentation PowerPoint</vt:lpstr>
      <vt:lpstr>Présentation PowerPoint</vt:lpstr>
      <vt:lpstr>Présentation PowerPoint</vt:lpstr>
      <vt:lpstr>Présentation PowerPoint</vt:lpstr>
      <vt:lpstr>Ce que je dois savoir en géographie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Préparer le DNB  en Histoire-Géographie-EMC</dc:title>
  <dc:creator>GHISLAINE ARTIGOT</dc:creator>
  <cp:lastModifiedBy>GHISLAINE ARTIGOT</cp:lastModifiedBy>
  <cp:revision>27</cp:revision>
  <dcterms:created xsi:type="dcterms:W3CDTF">2017-06-15T03:20:22Z</dcterms:created>
  <dcterms:modified xsi:type="dcterms:W3CDTF">2017-06-16T01:18:35Z</dcterms:modified>
</cp:coreProperties>
</file>