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66" r:id="rId5"/>
    <p:sldId id="269" r:id="rId6"/>
    <p:sldId id="27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Préparer le DNB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en Histoire-Géographie-EMC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>
                <a:solidFill>
                  <a:srgbClr val="FF0000"/>
                </a:solidFill>
              </a:rPr>
              <a:t/>
            </a:r>
            <a:br>
              <a:rPr lang="fr-FR" b="1" u="sng" dirty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Partie 2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928" y="2842838"/>
            <a:ext cx="10515600" cy="41361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Tâche cartographique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Je dois savoir </a:t>
            </a:r>
            <a:r>
              <a:rPr lang="fr-FR" dirty="0" smtClean="0">
                <a:solidFill>
                  <a:srgbClr val="FF0000"/>
                </a:solidFill>
              </a:rPr>
              <a:t>compléter une légende et une carte </a:t>
            </a:r>
            <a:r>
              <a:rPr lang="fr-FR" dirty="0" smtClean="0"/>
              <a:t>pour situer </a:t>
            </a:r>
            <a:r>
              <a:rPr lang="fr-FR" dirty="0"/>
              <a:t>sur </a:t>
            </a:r>
            <a:r>
              <a:rPr lang="fr-FR" dirty="0">
                <a:solidFill>
                  <a:srgbClr val="FF0000"/>
                </a:solidFill>
              </a:rPr>
              <a:t>le territoire français </a:t>
            </a:r>
            <a:r>
              <a:rPr lang="fr-FR" dirty="0" smtClean="0">
                <a:solidFill>
                  <a:srgbClr val="FF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</a:t>
            </a:r>
            <a:r>
              <a:rPr lang="fr-FR" dirty="0" smtClean="0"/>
              <a:t>es différentes densités de population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espaces de faible densité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espaces productifs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aires urbaines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Les repères naturels : fleuves, montagnes, mers et océans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057" y="282388"/>
            <a:ext cx="3088943" cy="278004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</a:t>
            </a:r>
            <a:r>
              <a:rPr lang="fr-FR" dirty="0" smtClean="0">
                <a:solidFill>
                  <a:srgbClr val="0070C0"/>
                </a:solidFill>
              </a:rPr>
              <a:t>géographie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5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542493" cy="6886893"/>
          </a:xfrm>
        </p:spPr>
      </p:pic>
    </p:spTree>
    <p:extLst>
      <p:ext uri="{BB962C8B-B14F-4D97-AF65-F5344CB8AC3E}">
        <p14:creationId xmlns:p14="http://schemas.microsoft.com/office/powerpoint/2010/main" val="248442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</a:t>
            </a:r>
            <a:r>
              <a:rPr lang="fr-FR" b="1" u="sng" dirty="0" smtClean="0">
                <a:solidFill>
                  <a:srgbClr val="FF0000"/>
                </a:solidFill>
              </a:rPr>
              <a:t>1 </a:t>
            </a:r>
            <a:r>
              <a:rPr lang="fr-FR" b="1" u="sng" dirty="0" smtClean="0">
                <a:solidFill>
                  <a:srgbClr val="FF0000"/>
                </a:solidFill>
              </a:rPr>
              <a:t>– </a:t>
            </a:r>
            <a:r>
              <a:rPr lang="fr-FR" b="1" u="sng" dirty="0">
                <a:solidFill>
                  <a:srgbClr val="FF0000"/>
                </a:solidFill>
              </a:rPr>
              <a:t>« Les aires urbaines, géographie d’une France mondialisée »</a:t>
            </a:r>
            <a:endParaRPr lang="fr-FR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 smtClean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situer dans </a:t>
            </a:r>
            <a:r>
              <a:rPr lang="fr-FR" b="1" dirty="0" smtClean="0">
                <a:solidFill>
                  <a:srgbClr val="00B050"/>
                </a:solidFill>
              </a:rPr>
              <a:t>l’espace</a:t>
            </a:r>
            <a:r>
              <a:rPr lang="fr-FR" dirty="0"/>
              <a:t> </a:t>
            </a:r>
            <a:r>
              <a:rPr lang="fr-FR" dirty="0" smtClean="0"/>
              <a:t>les différentes aires urbaines</a:t>
            </a:r>
            <a:endParaRPr lang="fr-FR" dirty="0" smtClean="0"/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connais </a:t>
            </a:r>
            <a:r>
              <a:rPr lang="fr-FR" b="1" dirty="0">
                <a:solidFill>
                  <a:srgbClr val="00B050"/>
                </a:solidFill>
              </a:rPr>
              <a:t>les définitions</a:t>
            </a:r>
            <a:r>
              <a:rPr lang="fr-FR" dirty="0"/>
              <a:t> 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>
                <a:solidFill>
                  <a:srgbClr val="00B050"/>
                </a:solidFill>
              </a:rPr>
              <a:t>décrire et expliquer</a:t>
            </a:r>
            <a:r>
              <a:rPr lang="fr-FR" dirty="0"/>
              <a:t> :</a:t>
            </a:r>
          </a:p>
          <a:p>
            <a:pPr lvl="0"/>
            <a:r>
              <a:rPr lang="fr-FR" dirty="0"/>
              <a:t>l’évolution des aires urbaines avec l’exemple de Lyon (expliquer l'étalement urbain, ses causes et conséquences) </a:t>
            </a:r>
          </a:p>
          <a:p>
            <a:pPr lvl="0"/>
            <a:r>
              <a:rPr lang="fr-FR" dirty="0"/>
              <a:t>l’influence des aires urbaines sur le territoire français,</a:t>
            </a:r>
          </a:p>
          <a:p>
            <a:pPr lvl="0"/>
            <a:r>
              <a:rPr lang="fr-FR" dirty="0"/>
              <a:t>les aires urbaines sont connectées au monde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>
                <a:solidFill>
                  <a:srgbClr val="00B050"/>
                </a:solidFill>
              </a:rPr>
              <a:t>compléte</a:t>
            </a:r>
            <a:r>
              <a:rPr lang="fr-FR" dirty="0"/>
              <a:t>r :</a:t>
            </a:r>
          </a:p>
          <a:p>
            <a:pPr lvl="0"/>
            <a:r>
              <a:rPr lang="fr-FR" dirty="0"/>
              <a:t>le schéma de l'aire urbaine </a:t>
            </a:r>
          </a:p>
          <a:p>
            <a:pPr lvl="0"/>
            <a:r>
              <a:rPr lang="fr-FR" dirty="0"/>
              <a:t>le croquis "population et aires urbaines en France".</a:t>
            </a: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119" y="1237129"/>
            <a:ext cx="2569881" cy="2312893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99247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</a:t>
            </a:r>
            <a:r>
              <a:rPr lang="fr-FR" dirty="0" smtClean="0">
                <a:solidFill>
                  <a:srgbClr val="0070C0"/>
                </a:solidFill>
              </a:rPr>
              <a:t>géographie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9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2-</a:t>
            </a:r>
            <a:r>
              <a:rPr lang="fr-FR" sz="2400" b="1" u="sng" dirty="0" smtClean="0">
                <a:solidFill>
                  <a:srgbClr val="FF0000"/>
                </a:solidFill>
              </a:rPr>
              <a:t>«</a:t>
            </a:r>
            <a:r>
              <a:rPr lang="fr-FR" sz="2400" b="1" u="sng" dirty="0">
                <a:solidFill>
                  <a:srgbClr val="FF0000"/>
                </a:solidFill>
              </a:rPr>
              <a:t> Les espaces de faible densité et leurs atouts »</a:t>
            </a:r>
            <a:endParaRPr lang="fr-FR" sz="2400" dirty="0">
              <a:solidFill>
                <a:srgbClr val="FF0000"/>
              </a:solidFill>
            </a:endParaRPr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Je </a:t>
            </a:r>
            <a:r>
              <a:rPr lang="fr-FR" sz="2400" dirty="0"/>
              <a:t>connais les </a:t>
            </a:r>
            <a:r>
              <a:rPr lang="fr-FR" sz="2400" dirty="0">
                <a:solidFill>
                  <a:srgbClr val="00B050"/>
                </a:solidFill>
              </a:rPr>
              <a:t>définitions</a:t>
            </a:r>
            <a:r>
              <a:rPr lang="fr-FR" sz="2400" dirty="0"/>
              <a:t> </a:t>
            </a:r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Je </a:t>
            </a:r>
            <a:r>
              <a:rPr lang="fr-FR" sz="2400" dirty="0"/>
              <a:t>sais </a:t>
            </a:r>
            <a:r>
              <a:rPr lang="fr-FR" sz="2400" dirty="0">
                <a:solidFill>
                  <a:srgbClr val="00B050"/>
                </a:solidFill>
              </a:rPr>
              <a:t>localiser, situer et nommer </a:t>
            </a:r>
            <a:r>
              <a:rPr lang="fr-FR" sz="2400" dirty="0"/>
              <a:t>les espaces de faible densité</a:t>
            </a:r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Je </a:t>
            </a:r>
            <a:r>
              <a:rPr lang="fr-FR" sz="2400" dirty="0"/>
              <a:t>connais :</a:t>
            </a:r>
          </a:p>
          <a:p>
            <a:pPr marL="631825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atouts et les activités économiques des espaces de faible densité redynamisés</a:t>
            </a:r>
          </a:p>
          <a:p>
            <a:pPr marL="631825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caractéristiques des espaces de faible densité en déprise </a:t>
            </a:r>
            <a:r>
              <a:rPr lang="fr-FR" sz="2400" dirty="0" smtClean="0"/>
              <a:t>démographique</a:t>
            </a:r>
          </a:p>
          <a:p>
            <a:pPr marL="631825" lvl="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Les deux types d’espaces </a:t>
            </a:r>
            <a:r>
              <a:rPr lang="fr-FR" sz="2400" dirty="0"/>
              <a:t>de faible densité</a:t>
            </a:r>
            <a:endParaRPr lang="fr-FR" sz="2400" dirty="0"/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Je </a:t>
            </a:r>
            <a:r>
              <a:rPr lang="fr-FR" sz="2400" dirty="0"/>
              <a:t>sais </a:t>
            </a:r>
            <a:r>
              <a:rPr lang="fr-FR" sz="2400" dirty="0">
                <a:solidFill>
                  <a:srgbClr val="00B050"/>
                </a:solidFill>
              </a:rPr>
              <a:t>décrire et expliquer </a:t>
            </a:r>
            <a:r>
              <a:rPr lang="fr-FR" sz="2400" dirty="0" smtClean="0">
                <a:solidFill>
                  <a:srgbClr val="00B050"/>
                </a:solidFill>
              </a:rPr>
              <a:t>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Les dynamiques différentes des espaces de faible densité</a:t>
            </a:r>
            <a:endParaRPr lang="fr-FR" sz="24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99247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géographie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65" y="-13448"/>
            <a:ext cx="2429435" cy="159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14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endParaRPr lang="fr-FR" sz="2400" b="1" u="sng" dirty="0" smtClean="0">
              <a:solidFill>
                <a:srgbClr val="FF0000"/>
              </a:solidFill>
            </a:endParaRPr>
          </a:p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2-</a:t>
            </a:r>
            <a:r>
              <a:rPr lang="fr-FR" sz="2400" b="1" u="sng" dirty="0" smtClean="0">
                <a:solidFill>
                  <a:srgbClr val="FF0000"/>
                </a:solidFill>
              </a:rPr>
              <a:t>«</a:t>
            </a:r>
            <a:r>
              <a:rPr lang="fr-FR" sz="2400" b="1" u="sng" dirty="0">
                <a:solidFill>
                  <a:srgbClr val="FF0000"/>
                </a:solidFill>
              </a:rPr>
              <a:t> Les espaces de faible densité et leurs atouts »</a:t>
            </a:r>
            <a:endParaRPr lang="fr-FR" sz="2400" dirty="0">
              <a:solidFill>
                <a:srgbClr val="FF0000"/>
              </a:solidFill>
            </a:endParaRPr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Je </a:t>
            </a:r>
            <a:r>
              <a:rPr lang="fr-FR" sz="2400" dirty="0">
                <a:solidFill>
                  <a:srgbClr val="00B050"/>
                </a:solidFill>
              </a:rPr>
              <a:t>connais</a:t>
            </a:r>
            <a:r>
              <a:rPr lang="fr-FR" sz="2400" dirty="0"/>
              <a:t> </a:t>
            </a:r>
            <a:r>
              <a:rPr lang="fr-FR" sz="2400" dirty="0" smtClean="0"/>
              <a:t>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les </a:t>
            </a:r>
            <a:r>
              <a:rPr lang="fr-FR" sz="2400" dirty="0"/>
              <a:t>définitions 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les </a:t>
            </a:r>
            <a:r>
              <a:rPr lang="fr-FR" sz="2400" dirty="0"/>
              <a:t>différents types d’espaces productifs 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différents types d’espaces industriels 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différents types d’espaces agricoles 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différents types d’espaces tertiaires.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 smtClean="0"/>
          </a:p>
          <a:p>
            <a:r>
              <a:rPr lang="fr-FR" sz="2400" dirty="0"/>
              <a:t>Je sais </a:t>
            </a:r>
            <a:r>
              <a:rPr lang="fr-FR" sz="2400" dirty="0">
                <a:solidFill>
                  <a:srgbClr val="00B050"/>
                </a:solidFill>
              </a:rPr>
              <a:t>décrire et expliquer 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La répartition des différents espaces productifs (et pourquoi </a:t>
            </a:r>
            <a:r>
              <a:rPr lang="fr-FR" sz="2400" dirty="0"/>
              <a:t>ils sont </a:t>
            </a:r>
            <a:r>
              <a:rPr lang="fr-FR" sz="2400" dirty="0" smtClean="0"/>
              <a:t>là),</a:t>
            </a: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la </a:t>
            </a:r>
            <a:r>
              <a:rPr lang="fr-FR" sz="2400" dirty="0"/>
              <a:t>tertiarisation de </a:t>
            </a:r>
            <a:r>
              <a:rPr lang="fr-FR" sz="2400" dirty="0" smtClean="0"/>
              <a:t>l’économie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r>
              <a:rPr lang="fr-FR" sz="2400" dirty="0" smtClean="0"/>
              <a:t>Je sais </a:t>
            </a:r>
            <a:r>
              <a:rPr lang="fr-FR" sz="2400" dirty="0" smtClean="0">
                <a:solidFill>
                  <a:srgbClr val="00B050"/>
                </a:solidFill>
              </a:rPr>
              <a:t>compléter un schéma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99247" y="0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géographie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65" y="-13448"/>
            <a:ext cx="2429435" cy="159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375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87</Words>
  <Application>Microsoft Office PowerPoint</Application>
  <PresentationFormat>Grand écran</PresentationFormat>
  <Paragraphs>64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Thème Office</vt:lpstr>
      <vt:lpstr>Préparer le DNB  en Histoire-Géographie-EMC  Partie 2 </vt:lpstr>
      <vt:lpstr>Ce que je dois savoir en géographie</vt:lpstr>
      <vt:lpstr>Présentation PowerPoint</vt:lpstr>
      <vt:lpstr>Ce que je dois savoir en géographie</vt:lpstr>
      <vt:lpstr>Ce que je dois savoir en géographie</vt:lpstr>
      <vt:lpstr>Ce que je dois savoir en géographie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30</cp:revision>
  <dcterms:created xsi:type="dcterms:W3CDTF">2017-06-15T03:20:22Z</dcterms:created>
  <dcterms:modified xsi:type="dcterms:W3CDTF">2019-01-18T18:41:13Z</dcterms:modified>
</cp:coreProperties>
</file>