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20/01/2020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6562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20/01/2020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3504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20/01/2020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7230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20/01/2020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3579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20/01/2020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924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20/01/2020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6088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20/01/2020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7643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20/01/2020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6788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20/01/2020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9467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20/01/2020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8777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20/01/2020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6809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52447D-9EFC-4F48-8142-7EDB6BC0B761}" type="datetimeFigureOut">
              <a:rPr lang="fr-FR" smtClean="0"/>
              <a:t>20/01/2020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3767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732025"/>
          </a:xfrm>
        </p:spPr>
        <p:txBody>
          <a:bodyPr>
            <a:normAutofit/>
          </a:bodyPr>
          <a:lstStyle/>
          <a:p>
            <a:r>
              <a:rPr lang="fr-FR" b="1" u="sng" dirty="0" smtClean="0">
                <a:solidFill>
                  <a:srgbClr val="FF0000"/>
                </a:solidFill>
              </a:rPr>
              <a:t>Préparer le DNB</a:t>
            </a:r>
            <a:br>
              <a:rPr lang="fr-FR" b="1" u="sng" dirty="0" smtClean="0">
                <a:solidFill>
                  <a:srgbClr val="FF0000"/>
                </a:solidFill>
              </a:rPr>
            </a:br>
            <a:r>
              <a:rPr lang="fr-FR" b="1" u="sng" dirty="0" smtClean="0">
                <a:solidFill>
                  <a:srgbClr val="FF0000"/>
                </a:solidFill>
              </a:rPr>
              <a:t/>
            </a:r>
            <a:br>
              <a:rPr lang="fr-FR" b="1" u="sng" dirty="0" smtClean="0">
                <a:solidFill>
                  <a:srgbClr val="FF0000"/>
                </a:solidFill>
              </a:rPr>
            </a:br>
            <a:r>
              <a:rPr lang="fr-FR" b="1" u="sng" dirty="0" smtClean="0">
                <a:solidFill>
                  <a:srgbClr val="FF0000"/>
                </a:solidFill>
              </a:rPr>
              <a:t>en Histoire-Géographie-EMC</a:t>
            </a:r>
            <a:endParaRPr lang="fr-FR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721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-1" y="0"/>
            <a:ext cx="9615704" cy="6858000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fr-FR" dirty="0" smtClean="0"/>
              <a:t>Revoir les méthodes pour les </a:t>
            </a:r>
            <a:r>
              <a:rPr lang="fr-FR" dirty="0" smtClean="0">
                <a:solidFill>
                  <a:srgbClr val="FF0000"/>
                </a:solidFill>
              </a:rPr>
              <a:t>compétences</a:t>
            </a:r>
            <a:r>
              <a:rPr lang="fr-FR" dirty="0"/>
              <a:t> </a:t>
            </a:r>
            <a:r>
              <a:rPr lang="fr-FR" dirty="0" smtClean="0"/>
              <a:t>suivantes:</a:t>
            </a:r>
            <a:endParaRPr lang="fr-FR" dirty="0"/>
          </a:p>
          <a:p>
            <a:pPr marL="0" indent="0" algn="just">
              <a:buNone/>
            </a:pPr>
            <a:endParaRPr lang="fr-FR" dirty="0" smtClean="0"/>
          </a:p>
          <a:p>
            <a:pPr marL="0" indent="0" algn="just">
              <a:buNone/>
            </a:pPr>
            <a:r>
              <a:rPr lang="fr-FR" dirty="0" smtClean="0"/>
              <a:t>1-Se </a:t>
            </a:r>
            <a:r>
              <a:rPr lang="fr-FR" dirty="0" smtClean="0"/>
              <a:t>repérer dans le temps (dater)</a:t>
            </a:r>
          </a:p>
          <a:p>
            <a:pPr marL="0" indent="0" algn="just">
              <a:buNone/>
            </a:pPr>
            <a:endParaRPr lang="fr-FR" dirty="0" smtClean="0"/>
          </a:p>
          <a:p>
            <a:pPr marL="0" indent="0" algn="just">
              <a:buNone/>
            </a:pPr>
            <a:r>
              <a:rPr lang="fr-FR" dirty="0" smtClean="0"/>
              <a:t>2-Se repérer dans l’espace (localiser et situer)</a:t>
            </a:r>
          </a:p>
          <a:p>
            <a:pPr marL="0" indent="0" algn="just">
              <a:buNone/>
            </a:pPr>
            <a:endParaRPr lang="fr-FR" dirty="0" smtClean="0"/>
          </a:p>
          <a:p>
            <a:pPr marL="0" indent="0" algn="just">
              <a:buNone/>
            </a:pPr>
            <a:r>
              <a:rPr lang="fr-FR" dirty="0" smtClean="0"/>
              <a:t>3-Analyser et comprendre un document </a:t>
            </a:r>
          </a:p>
          <a:p>
            <a:pPr marL="631825" algn="just">
              <a:buFont typeface="Wingdings" panose="05000000000000000000" pitchFamily="2" charset="2"/>
              <a:buChar char="Ø"/>
            </a:pPr>
            <a:r>
              <a:rPr lang="fr-FR" dirty="0" smtClean="0"/>
              <a:t>1-Identifier et contextualiser</a:t>
            </a:r>
          </a:p>
          <a:p>
            <a:pPr marL="631825" algn="just">
              <a:buFont typeface="Wingdings" panose="05000000000000000000" pitchFamily="2" charset="2"/>
              <a:buChar char="Ø"/>
            </a:pPr>
            <a:r>
              <a:rPr lang="fr-FR" dirty="0" smtClean="0"/>
              <a:t>2-Décrire ou comprendre un texte</a:t>
            </a:r>
          </a:p>
          <a:p>
            <a:pPr marL="631825" algn="just">
              <a:buFont typeface="Wingdings" panose="05000000000000000000" pitchFamily="2" charset="2"/>
              <a:buChar char="Ø"/>
            </a:pPr>
            <a:r>
              <a:rPr lang="fr-FR" dirty="0" smtClean="0"/>
              <a:t>3-Répondre aux questions en interprétant</a:t>
            </a:r>
          </a:p>
          <a:p>
            <a:pPr marL="0" indent="0" algn="just">
              <a:buNone/>
            </a:pPr>
            <a:endParaRPr lang="fr-FR" dirty="0" smtClean="0"/>
          </a:p>
          <a:p>
            <a:pPr marL="0" indent="0" algn="just">
              <a:buNone/>
            </a:pPr>
            <a:r>
              <a:rPr lang="fr-FR" dirty="0" smtClean="0"/>
              <a:t>4-Raisonner et argumenter pour justifier</a:t>
            </a:r>
          </a:p>
          <a:p>
            <a:pPr marL="0" indent="0" algn="just">
              <a:buNone/>
            </a:pPr>
            <a:endParaRPr lang="fr-FR" dirty="0" smtClean="0"/>
          </a:p>
          <a:p>
            <a:pPr marL="0" indent="0" algn="just">
              <a:buNone/>
            </a:pPr>
            <a:r>
              <a:rPr lang="fr-FR" dirty="0" smtClean="0"/>
              <a:t>5-Pratiquer différents langages </a:t>
            </a:r>
          </a:p>
          <a:p>
            <a:pPr marL="631825" algn="just">
              <a:buFont typeface="Wingdings" panose="05000000000000000000" pitchFamily="2" charset="2"/>
              <a:buChar char="Ø"/>
            </a:pPr>
            <a:r>
              <a:rPr lang="fr-FR" dirty="0" smtClean="0"/>
              <a:t>Rédiger un développement construit</a:t>
            </a:r>
          </a:p>
          <a:p>
            <a:pPr marL="631825" algn="just">
              <a:buFont typeface="Wingdings" panose="05000000000000000000" pitchFamily="2" charset="2"/>
              <a:buChar char="Ø"/>
            </a:pPr>
            <a:r>
              <a:rPr lang="fr-FR" dirty="0" smtClean="0"/>
              <a:t>Tâche cartographique</a:t>
            </a:r>
          </a:p>
          <a:p>
            <a:pPr marL="631825" algn="just">
              <a:buFont typeface="Wingdings" panose="05000000000000000000" pitchFamily="2" charset="2"/>
              <a:buChar char="Ø"/>
            </a:pPr>
            <a:r>
              <a:rPr lang="fr-FR" dirty="0" smtClean="0"/>
              <a:t>Carte mentale ou schéma</a:t>
            </a:r>
          </a:p>
          <a:p>
            <a:pPr marL="0" indent="0" algn="just">
              <a:buNone/>
            </a:pPr>
            <a:endParaRPr lang="fr-FR" dirty="0" smtClean="0"/>
          </a:p>
          <a:p>
            <a:pPr marL="0" indent="0" algn="just">
              <a:buNone/>
            </a:pPr>
            <a:r>
              <a:rPr lang="fr-FR" dirty="0" smtClean="0"/>
              <a:t>Les épreuves </a:t>
            </a:r>
            <a:r>
              <a:rPr lang="fr-FR" dirty="0"/>
              <a:t>portent sur </a:t>
            </a:r>
            <a:r>
              <a:rPr lang="fr-FR" dirty="0" smtClean="0"/>
              <a:t>plusieurs </a:t>
            </a:r>
            <a:r>
              <a:rPr lang="fr-FR" dirty="0"/>
              <a:t>chapitres d’histoire-géographie et </a:t>
            </a:r>
            <a:r>
              <a:rPr lang="fr-FR" dirty="0" smtClean="0"/>
              <a:t>d’EMC. Donc </a:t>
            </a:r>
            <a:r>
              <a:rPr lang="fr-FR" dirty="0"/>
              <a:t>il faut réviser </a:t>
            </a:r>
            <a:r>
              <a:rPr lang="fr-FR" dirty="0">
                <a:solidFill>
                  <a:srgbClr val="FF0000"/>
                </a:solidFill>
              </a:rPr>
              <a:t>TOUS LES CHAPITRES </a:t>
            </a:r>
            <a:r>
              <a:rPr lang="fr-FR" dirty="0"/>
              <a:t>depuis le début de l’année</a:t>
            </a:r>
            <a:r>
              <a:rPr lang="fr-FR" dirty="0" smtClean="0"/>
              <a:t>.</a:t>
            </a:r>
          </a:p>
          <a:p>
            <a:pPr marL="0" indent="0" algn="just">
              <a:buNone/>
            </a:pPr>
            <a:r>
              <a:rPr lang="fr-FR" dirty="0" smtClean="0"/>
              <a:t>Voici ce que vous devez maîtriser par chapitre :</a:t>
            </a:r>
            <a:endParaRPr lang="fr-FR" dirty="0"/>
          </a:p>
          <a:p>
            <a:pPr marL="0" indent="0">
              <a:buNone/>
            </a:pPr>
            <a:endParaRPr lang="fr-FR" dirty="0" smtClean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703" y="1056787"/>
            <a:ext cx="3060391" cy="200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228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05636" y="0"/>
            <a:ext cx="8748164" cy="618565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>
                <a:solidFill>
                  <a:srgbClr val="0070C0"/>
                </a:solidFill>
              </a:rPr>
              <a:t>Ce qu’il faut connaître en histoire</a:t>
            </a:r>
            <a:r>
              <a:rPr lang="fr-FR" dirty="0" smtClean="0"/>
              <a:t>: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618565"/>
            <a:ext cx="12192000" cy="6252881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fr-FR" b="1" dirty="0" smtClean="0">
                <a:solidFill>
                  <a:srgbClr val="FF0000"/>
                </a:solidFill>
              </a:rPr>
              <a:t>Chapitre  </a:t>
            </a:r>
            <a:r>
              <a:rPr lang="fr-FR" b="1" dirty="0">
                <a:solidFill>
                  <a:srgbClr val="FF0000"/>
                </a:solidFill>
              </a:rPr>
              <a:t>1 –</a:t>
            </a:r>
            <a:r>
              <a:rPr lang="fr-FR" b="1" u="sng" dirty="0">
                <a:solidFill>
                  <a:srgbClr val="FF0000"/>
                </a:solidFill>
              </a:rPr>
              <a:t> Civils et militaires dans la Première Guerre mondiale (1914 – 1918)</a:t>
            </a:r>
            <a:endParaRPr lang="fr-FR" dirty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fr-FR" b="1" dirty="0" smtClean="0">
                <a:solidFill>
                  <a:srgbClr val="00B050"/>
                </a:solidFill>
              </a:rPr>
              <a:t>Je situe dans le temps</a:t>
            </a:r>
            <a:r>
              <a:rPr lang="fr-FR" b="1" dirty="0"/>
              <a:t> : </a:t>
            </a:r>
            <a:endParaRPr lang="fr-FR" b="1" dirty="0" smtClean="0"/>
          </a:p>
          <a:p>
            <a:pPr lvl="0"/>
            <a:r>
              <a:rPr lang="fr-FR" b="1" dirty="0" smtClean="0"/>
              <a:t>1914-1918 </a:t>
            </a:r>
            <a:r>
              <a:rPr lang="fr-FR" b="1" dirty="0"/>
              <a:t>: Grande Guerre</a:t>
            </a:r>
            <a:r>
              <a:rPr lang="fr-FR" dirty="0"/>
              <a:t> ; </a:t>
            </a:r>
            <a:r>
              <a:rPr lang="fr-FR" b="1" dirty="0" smtClean="0"/>
              <a:t>11 novembre 1918 : l’armistice</a:t>
            </a:r>
          </a:p>
          <a:p>
            <a:pPr lvl="0"/>
            <a:r>
              <a:rPr lang="fr-FR" dirty="0" smtClean="0"/>
              <a:t>1915</a:t>
            </a:r>
            <a:r>
              <a:rPr lang="fr-FR" dirty="0"/>
              <a:t> : Génocide des Arméniens ; </a:t>
            </a:r>
            <a:endParaRPr lang="fr-FR" dirty="0" smtClean="0"/>
          </a:p>
          <a:p>
            <a:pPr lvl="0"/>
            <a:r>
              <a:rPr lang="fr-FR" dirty="0" smtClean="0"/>
              <a:t>1916</a:t>
            </a:r>
            <a:r>
              <a:rPr lang="fr-FR" dirty="0"/>
              <a:t> : </a:t>
            </a:r>
            <a:r>
              <a:rPr lang="fr-FR" dirty="0" smtClean="0"/>
              <a:t>Bataille de la Somme</a:t>
            </a:r>
            <a:r>
              <a:rPr lang="fr-FR" dirty="0"/>
              <a:t> ; </a:t>
            </a:r>
            <a:endParaRPr lang="fr-FR" dirty="0" smtClean="0"/>
          </a:p>
          <a:p>
            <a:pPr lvl="0"/>
            <a:r>
              <a:rPr lang="fr-FR" b="1" dirty="0" smtClean="0"/>
              <a:t>1917 </a:t>
            </a:r>
            <a:r>
              <a:rPr lang="fr-FR" b="1" dirty="0"/>
              <a:t>: Révolution Russe ;</a:t>
            </a:r>
            <a:r>
              <a:rPr lang="fr-FR" dirty="0"/>
              <a:t> </a:t>
            </a:r>
            <a:endParaRPr lang="fr-FR" dirty="0" smtClean="0"/>
          </a:p>
          <a:p>
            <a:pPr marL="0" lvl="0" indent="0">
              <a:buNone/>
            </a:pPr>
            <a:endParaRPr lang="fr-FR" dirty="0" smtClean="0"/>
          </a:p>
          <a:p>
            <a:pPr marL="0" lvl="0" indent="0">
              <a:buNone/>
            </a:pPr>
            <a:r>
              <a:rPr lang="fr-FR" dirty="0" smtClean="0"/>
              <a:t>Je sais </a:t>
            </a:r>
            <a:r>
              <a:rPr lang="fr-FR" b="1" dirty="0" smtClean="0">
                <a:solidFill>
                  <a:srgbClr val="00B050"/>
                </a:solidFill>
              </a:rPr>
              <a:t>définir</a:t>
            </a:r>
            <a:r>
              <a:rPr lang="fr-FR" dirty="0" smtClean="0"/>
              <a:t> : front ; arrière ; guerre totale ; emprunts nationaux ; violence de masse ; génocide</a:t>
            </a:r>
          </a:p>
          <a:p>
            <a:pPr marL="0" lvl="0" indent="0">
              <a:buNone/>
            </a:pPr>
            <a:endParaRPr lang="fr-FR" dirty="0"/>
          </a:p>
          <a:p>
            <a:pPr marL="0" lvl="0" indent="0">
              <a:buNone/>
            </a:pPr>
            <a:r>
              <a:rPr lang="fr-FR" dirty="0"/>
              <a:t>Je </a:t>
            </a:r>
            <a:r>
              <a:rPr lang="fr-FR" dirty="0" smtClean="0"/>
              <a:t>sais </a:t>
            </a:r>
            <a:r>
              <a:rPr lang="fr-FR" b="1" dirty="0" smtClean="0">
                <a:solidFill>
                  <a:srgbClr val="00B050"/>
                </a:solidFill>
              </a:rPr>
              <a:t>décrire</a:t>
            </a:r>
            <a:r>
              <a:rPr lang="fr-FR" b="1" dirty="0"/>
              <a:t> : </a:t>
            </a:r>
            <a:endParaRPr lang="fr-FR" dirty="0"/>
          </a:p>
          <a:p>
            <a:pPr marL="0" indent="0">
              <a:buNone/>
            </a:pPr>
            <a:r>
              <a:rPr lang="fr-FR" dirty="0" smtClean="0"/>
              <a:t>-Les </a:t>
            </a:r>
            <a:r>
              <a:rPr lang="fr-FR" b="1" dirty="0"/>
              <a:t>deux alliances</a:t>
            </a:r>
            <a:r>
              <a:rPr lang="fr-FR" dirty="0"/>
              <a:t> qui s’opposent (avec les Etats) 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-les </a:t>
            </a:r>
            <a:r>
              <a:rPr lang="fr-FR" b="1" dirty="0"/>
              <a:t>3 phases de la guerre </a:t>
            </a:r>
            <a:r>
              <a:rPr lang="fr-FR" dirty="0"/>
              <a:t>et les </a:t>
            </a:r>
            <a:r>
              <a:rPr lang="fr-FR" b="1" dirty="0" smtClean="0"/>
              <a:t>stratégies</a:t>
            </a:r>
            <a:r>
              <a:rPr lang="fr-FR" dirty="0" smtClean="0"/>
              <a:t> employées</a:t>
            </a:r>
          </a:p>
          <a:p>
            <a:pPr marL="0" indent="0">
              <a:buNone/>
            </a:pPr>
            <a:r>
              <a:rPr lang="fr-FR" dirty="0"/>
              <a:t>-les </a:t>
            </a:r>
            <a:r>
              <a:rPr lang="fr-FR" b="1" dirty="0"/>
              <a:t>conditions de vie et </a:t>
            </a:r>
            <a:r>
              <a:rPr lang="fr-FR" b="1" dirty="0" smtClean="0"/>
              <a:t>les conditions de </a:t>
            </a:r>
            <a:r>
              <a:rPr lang="fr-FR" b="1" dirty="0"/>
              <a:t>combat </a:t>
            </a:r>
            <a:r>
              <a:rPr lang="fr-FR" dirty="0"/>
              <a:t>des soldats dans les tranchées </a:t>
            </a:r>
          </a:p>
          <a:p>
            <a:pPr marL="0" indent="0">
              <a:buNone/>
            </a:pPr>
            <a:r>
              <a:rPr lang="fr-FR" b="1" dirty="0" smtClean="0"/>
              <a:t>-les </a:t>
            </a:r>
            <a:r>
              <a:rPr lang="fr-FR" b="1" dirty="0"/>
              <a:t>pays dont le territoire diminue et </a:t>
            </a:r>
            <a:r>
              <a:rPr lang="fr-FR" dirty="0"/>
              <a:t>les </a:t>
            </a:r>
            <a:r>
              <a:rPr lang="fr-FR" b="1" dirty="0"/>
              <a:t>pays créés</a:t>
            </a:r>
            <a:r>
              <a:rPr lang="fr-FR" dirty="0"/>
              <a:t> à la fin de la guerre, </a:t>
            </a:r>
            <a:endParaRPr lang="fr-FR" dirty="0" smtClean="0"/>
          </a:p>
          <a:p>
            <a:pPr marL="0" lvl="0" indent="0">
              <a:buNone/>
            </a:pPr>
            <a:r>
              <a:rPr lang="fr-FR" dirty="0" smtClean="0"/>
              <a:t>-quelques </a:t>
            </a:r>
            <a:r>
              <a:rPr lang="fr-FR" dirty="0"/>
              <a:t>conditions du </a:t>
            </a:r>
            <a:r>
              <a:rPr lang="fr-FR" b="1" dirty="0"/>
              <a:t>traité de </a:t>
            </a:r>
            <a:r>
              <a:rPr lang="fr-FR" b="1" dirty="0" smtClean="0"/>
              <a:t>Versailles de 1919</a:t>
            </a:r>
          </a:p>
          <a:p>
            <a:pPr marL="0" lvl="0" indent="0">
              <a:buNone/>
            </a:pPr>
            <a:r>
              <a:rPr lang="fr-FR" b="1" dirty="0" smtClean="0"/>
              <a:t>-la participation de la Martinique au conflit</a:t>
            </a:r>
          </a:p>
          <a:p>
            <a:pPr marL="0" lv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Je sais </a:t>
            </a:r>
            <a:r>
              <a:rPr lang="fr-FR" b="1" dirty="0">
                <a:solidFill>
                  <a:srgbClr val="00B050"/>
                </a:solidFill>
              </a:rPr>
              <a:t>rédiger un développement construit pour décrire et expliquer (en argumentant)</a:t>
            </a:r>
            <a:r>
              <a:rPr lang="fr-FR" b="1" dirty="0"/>
              <a:t>:</a:t>
            </a:r>
          </a:p>
          <a:p>
            <a:pPr marL="0" indent="0">
              <a:buNone/>
            </a:pPr>
            <a:r>
              <a:rPr lang="fr-FR" dirty="0"/>
              <a:t>- la </a:t>
            </a:r>
            <a:r>
              <a:rPr lang="fr-FR" b="1" dirty="0"/>
              <a:t>guerre totale</a:t>
            </a:r>
            <a:endParaRPr lang="fr-FR" dirty="0"/>
          </a:p>
          <a:p>
            <a:pPr>
              <a:buFontTx/>
              <a:buChar char="-"/>
            </a:pPr>
            <a:r>
              <a:rPr lang="fr-FR" dirty="0" smtClean="0"/>
              <a:t>Que la </a:t>
            </a:r>
            <a:r>
              <a:rPr lang="fr-FR" b="1" dirty="0"/>
              <a:t>bataille de </a:t>
            </a:r>
            <a:r>
              <a:rPr lang="fr-FR" b="1" dirty="0" smtClean="0"/>
              <a:t>la Somme</a:t>
            </a:r>
            <a:r>
              <a:rPr lang="fr-FR" dirty="0" smtClean="0"/>
              <a:t> montre la </a:t>
            </a:r>
            <a:r>
              <a:rPr lang="fr-FR" b="1" dirty="0"/>
              <a:t>violence </a:t>
            </a:r>
            <a:r>
              <a:rPr lang="fr-FR" b="1" dirty="0" smtClean="0"/>
              <a:t>de cette guerre </a:t>
            </a:r>
            <a:r>
              <a:rPr lang="fr-FR" dirty="0" smtClean="0"/>
              <a:t>(à partir de l’exemple de la bataille de la Somme, je montre que la violence est générale dans ce conflit et j’explique pourquoi)</a:t>
            </a:r>
          </a:p>
          <a:p>
            <a:pPr>
              <a:buFontTx/>
              <a:buChar char="-"/>
            </a:pPr>
            <a:r>
              <a:rPr lang="fr-FR" dirty="0" smtClean="0"/>
              <a:t>Que les </a:t>
            </a:r>
            <a:r>
              <a:rPr lang="fr-FR" b="1" dirty="0" smtClean="0"/>
              <a:t>civils et les soldats sont confrontés à la violence</a:t>
            </a:r>
            <a:endParaRPr lang="fr-FR" b="1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9213" y="1021976"/>
            <a:ext cx="2662787" cy="174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218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endParaRPr lang="fr-FR" b="1" u="sng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fr-FR" b="1" u="sng" dirty="0" smtClean="0">
                <a:solidFill>
                  <a:srgbClr val="FF0000"/>
                </a:solidFill>
              </a:rPr>
              <a:t>Chapitre </a:t>
            </a:r>
            <a:r>
              <a:rPr lang="fr-FR" b="1" u="sng" dirty="0">
                <a:solidFill>
                  <a:srgbClr val="FF0000"/>
                </a:solidFill>
              </a:rPr>
              <a:t>2 – Démocraties et expériences totalitaires (1919-1939)</a:t>
            </a:r>
            <a:endParaRPr lang="fr-FR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 smtClean="0"/>
              <a:t>Je</a:t>
            </a:r>
            <a:r>
              <a:rPr lang="fr-FR" b="1" dirty="0" smtClean="0"/>
              <a:t> </a:t>
            </a:r>
            <a:r>
              <a:rPr lang="fr-FR" b="1" dirty="0" smtClean="0">
                <a:solidFill>
                  <a:srgbClr val="00B050"/>
                </a:solidFill>
              </a:rPr>
              <a:t>situe dans le temps</a:t>
            </a:r>
            <a:r>
              <a:rPr lang="fr-FR" b="1" dirty="0" smtClean="0"/>
              <a:t>:</a:t>
            </a:r>
          </a:p>
          <a:p>
            <a:r>
              <a:rPr lang="fr-FR" b="1" dirty="0" smtClean="0"/>
              <a:t>1928-1953 : Staline</a:t>
            </a:r>
            <a:r>
              <a:rPr lang="fr-FR" dirty="0" smtClean="0"/>
              <a:t> au pouvoir en URSS </a:t>
            </a:r>
            <a:r>
              <a:rPr lang="fr-FR" b="1" dirty="0" smtClean="0"/>
              <a:t>; 1929 : </a:t>
            </a:r>
            <a:r>
              <a:rPr lang="fr-FR" dirty="0" smtClean="0"/>
              <a:t>La</a:t>
            </a:r>
            <a:r>
              <a:rPr lang="fr-FR" b="1" dirty="0" smtClean="0"/>
              <a:t> collectivisation </a:t>
            </a:r>
            <a:r>
              <a:rPr lang="fr-FR" dirty="0" smtClean="0"/>
              <a:t>en URSS</a:t>
            </a:r>
          </a:p>
          <a:p>
            <a:r>
              <a:rPr lang="fr-FR" b="1" dirty="0" smtClean="0"/>
              <a:t>1933-1945 : Hitler au pouvoir </a:t>
            </a:r>
            <a:r>
              <a:rPr lang="fr-FR" dirty="0" smtClean="0"/>
              <a:t>en Allemagne</a:t>
            </a:r>
            <a:r>
              <a:rPr lang="fr-FR" b="1" dirty="0" smtClean="0"/>
              <a:t>; 1935 : Lois de Nuremberg</a:t>
            </a:r>
          </a:p>
          <a:p>
            <a:r>
              <a:rPr lang="fr-FR" b="1" dirty="0" smtClean="0">
                <a:solidFill>
                  <a:schemeClr val="bg1">
                    <a:lumMod val="75000"/>
                  </a:schemeClr>
                </a:solidFill>
              </a:rPr>
              <a:t>1936-1938 : le Front Populaire </a:t>
            </a:r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au pouvoir en France</a:t>
            </a:r>
          </a:p>
          <a:p>
            <a:endParaRPr lang="fr-FR" b="1" dirty="0" smtClean="0"/>
          </a:p>
          <a:p>
            <a:pPr marL="0" indent="0">
              <a:buNone/>
            </a:pPr>
            <a:r>
              <a:rPr lang="fr-FR" dirty="0" smtClean="0"/>
              <a:t>Je</a:t>
            </a:r>
            <a:r>
              <a:rPr lang="fr-FR" b="1" dirty="0" smtClean="0"/>
              <a:t> </a:t>
            </a:r>
            <a:r>
              <a:rPr lang="fr-FR" b="1" dirty="0" smtClean="0">
                <a:solidFill>
                  <a:srgbClr val="00B050"/>
                </a:solidFill>
              </a:rPr>
              <a:t>sais définir</a:t>
            </a:r>
            <a:r>
              <a:rPr lang="fr-FR" dirty="0"/>
              <a:t> :</a:t>
            </a:r>
          </a:p>
          <a:p>
            <a:pPr lvl="0"/>
            <a:r>
              <a:rPr lang="fr-FR" dirty="0" smtClean="0"/>
              <a:t>Les différentes </a:t>
            </a:r>
            <a:r>
              <a:rPr lang="fr-FR" b="1" dirty="0" smtClean="0"/>
              <a:t>idéologies</a:t>
            </a:r>
            <a:r>
              <a:rPr lang="fr-FR" dirty="0" smtClean="0"/>
              <a:t> : le </a:t>
            </a:r>
            <a:r>
              <a:rPr lang="fr-FR" b="1" dirty="0"/>
              <a:t>communisme </a:t>
            </a:r>
            <a:r>
              <a:rPr lang="fr-FR" b="1" dirty="0" smtClean="0"/>
              <a:t>; le nazisme</a:t>
            </a:r>
          </a:p>
          <a:p>
            <a:pPr lvl="0"/>
            <a:r>
              <a:rPr lang="fr-FR" b="1" dirty="0" smtClean="0"/>
              <a:t>Un régime totalitaire</a:t>
            </a:r>
            <a:endParaRPr lang="fr-FR" b="1" dirty="0"/>
          </a:p>
          <a:p>
            <a:pPr lvl="0"/>
            <a:r>
              <a:rPr lang="fr-FR" b="1" dirty="0" smtClean="0"/>
              <a:t>la </a:t>
            </a:r>
            <a:r>
              <a:rPr lang="fr-FR" b="1" dirty="0"/>
              <a:t>collectivisation </a:t>
            </a:r>
            <a:endParaRPr lang="fr-FR" b="1" dirty="0" smtClean="0"/>
          </a:p>
          <a:p>
            <a:pPr lvl="0"/>
            <a:r>
              <a:rPr lang="fr-FR" b="1" dirty="0" smtClean="0"/>
              <a:t>Les quatre </a:t>
            </a:r>
            <a:r>
              <a:rPr lang="fr-FR" b="1" dirty="0"/>
              <a:t>aspects de la crise</a:t>
            </a:r>
            <a:r>
              <a:rPr lang="fr-FR" dirty="0"/>
              <a:t> en Allemagne et en France au début des années </a:t>
            </a:r>
            <a:r>
              <a:rPr lang="fr-FR" dirty="0" smtClean="0"/>
              <a:t>1930</a:t>
            </a:r>
          </a:p>
          <a:p>
            <a:r>
              <a:rPr lang="fr-FR" b="1" dirty="0" smtClean="0"/>
              <a:t>le </a:t>
            </a:r>
            <a:r>
              <a:rPr lang="fr-FR" b="1" dirty="0">
                <a:solidFill>
                  <a:schemeClr val="bg1">
                    <a:lumMod val="75000"/>
                  </a:schemeClr>
                </a:solidFill>
              </a:rPr>
              <a:t>Front </a:t>
            </a:r>
            <a:r>
              <a:rPr lang="fr-FR" b="1" dirty="0" smtClean="0">
                <a:solidFill>
                  <a:schemeClr val="bg1">
                    <a:lumMod val="75000"/>
                  </a:schemeClr>
                </a:solidFill>
              </a:rPr>
              <a:t>Populaire ; les </a:t>
            </a:r>
            <a:r>
              <a:rPr lang="fr-FR" b="1" dirty="0">
                <a:solidFill>
                  <a:schemeClr val="bg1">
                    <a:lumMod val="75000"/>
                  </a:schemeClr>
                </a:solidFill>
              </a:rPr>
              <a:t>Lois Sociales </a:t>
            </a:r>
            <a:r>
              <a:rPr lang="fr-FR" b="1" dirty="0" smtClean="0">
                <a:solidFill>
                  <a:schemeClr val="bg1">
                    <a:lumMod val="75000"/>
                  </a:schemeClr>
                </a:solidFill>
              </a:rPr>
              <a:t>du Front Populaire (Accords </a:t>
            </a:r>
            <a:r>
              <a:rPr lang="fr-FR" b="1" dirty="0">
                <a:solidFill>
                  <a:schemeClr val="bg1">
                    <a:lumMod val="75000"/>
                  </a:schemeClr>
                </a:solidFill>
              </a:rPr>
              <a:t>Matignon) </a:t>
            </a:r>
            <a:endParaRPr lang="fr-FR" dirty="0">
              <a:solidFill>
                <a:schemeClr val="bg1">
                  <a:lumMod val="75000"/>
                </a:schemeClr>
              </a:solidFill>
            </a:endParaRPr>
          </a:p>
          <a:p>
            <a:pPr lvl="0"/>
            <a:endParaRPr lang="fr-FR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fr-FR" dirty="0" smtClean="0"/>
              <a:t>Je sais </a:t>
            </a:r>
            <a:r>
              <a:rPr lang="fr-FR" b="1" dirty="0" smtClean="0">
                <a:solidFill>
                  <a:srgbClr val="00B050"/>
                </a:solidFill>
              </a:rPr>
              <a:t>rédiger un développement construit pour</a:t>
            </a:r>
            <a:r>
              <a:rPr lang="fr-FR" b="1" dirty="0">
                <a:solidFill>
                  <a:srgbClr val="00B050"/>
                </a:solidFill>
              </a:rPr>
              <a:t> </a:t>
            </a:r>
            <a:r>
              <a:rPr lang="fr-FR" b="1" dirty="0" smtClean="0">
                <a:solidFill>
                  <a:srgbClr val="00B050"/>
                </a:solidFill>
              </a:rPr>
              <a:t>expliquer (en argumentant)</a:t>
            </a:r>
            <a:r>
              <a:rPr lang="fr-FR" b="1" dirty="0" smtClean="0"/>
              <a:t>:</a:t>
            </a:r>
          </a:p>
          <a:p>
            <a:r>
              <a:rPr lang="fr-FR" b="1" dirty="0" smtClean="0"/>
              <a:t>En quoi le régime de Staline en URSS est totalitaire </a:t>
            </a:r>
            <a:r>
              <a:rPr lang="fr-FR" dirty="0"/>
              <a:t>(dictature + contrôle de la population par la manipulation et la Terreur</a:t>
            </a:r>
            <a:r>
              <a:rPr lang="fr-FR" dirty="0" smtClean="0"/>
              <a:t>)</a:t>
            </a:r>
            <a:endParaRPr lang="fr-FR" b="1" dirty="0" smtClean="0"/>
          </a:p>
          <a:p>
            <a:r>
              <a:rPr lang="fr-FR" b="1" dirty="0" smtClean="0"/>
              <a:t>en </a:t>
            </a:r>
            <a:r>
              <a:rPr lang="fr-FR" b="1" dirty="0"/>
              <a:t>quoi le régime nazi en Allemagne de 1933 à 1945 est totalitaire </a:t>
            </a:r>
            <a:r>
              <a:rPr lang="fr-FR" dirty="0"/>
              <a:t>(dictature + contrôle de la population par la manipulation et la Terreur)</a:t>
            </a:r>
          </a:p>
          <a:p>
            <a:pPr lvl="0"/>
            <a:r>
              <a:rPr lang="fr-FR" b="1" dirty="0"/>
              <a:t>pourquoi</a:t>
            </a:r>
            <a:r>
              <a:rPr lang="fr-FR" dirty="0"/>
              <a:t> le régime nazi en Allemagne de 1933 à 1945 est </a:t>
            </a:r>
            <a:r>
              <a:rPr lang="fr-FR" b="1" dirty="0"/>
              <a:t>raciste et antisémite </a:t>
            </a:r>
            <a:r>
              <a:rPr lang="fr-FR" dirty="0"/>
              <a:t>(les Aryens sont considérés comme supérieurs</a:t>
            </a:r>
            <a:r>
              <a:rPr lang="fr-FR" dirty="0" smtClean="0"/>
              <a:t>) et </a:t>
            </a:r>
            <a:r>
              <a:rPr lang="fr-FR" b="1" dirty="0" smtClean="0"/>
              <a:t>comment</a:t>
            </a:r>
            <a:r>
              <a:rPr lang="fr-FR" dirty="0" smtClean="0"/>
              <a:t> il </a:t>
            </a:r>
            <a:r>
              <a:rPr lang="fr-FR" b="1" dirty="0" smtClean="0"/>
              <a:t>applique </a:t>
            </a:r>
            <a:r>
              <a:rPr lang="fr-FR" b="1" dirty="0"/>
              <a:t>une politique raciste et antisémite </a:t>
            </a:r>
            <a:r>
              <a:rPr lang="fr-FR" dirty="0"/>
              <a:t>(contre les Juifs : Lois de Nuremberg, violences, Nuit de Cristal ; contre les Tziganes et Noirs..)</a:t>
            </a:r>
          </a:p>
          <a:p>
            <a:pPr lvl="0"/>
            <a:r>
              <a:rPr lang="fr-FR" b="1" dirty="0">
                <a:solidFill>
                  <a:schemeClr val="bg1">
                    <a:lumMod val="75000"/>
                  </a:schemeClr>
                </a:solidFill>
              </a:rPr>
              <a:t>comment les Français ont interprété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 la manifestation du 6 février 1934 (ils ont pensé que les Ligues voulaient prendre le pouvoir)</a:t>
            </a:r>
          </a:p>
          <a:p>
            <a:pPr lvl="0"/>
            <a:r>
              <a:rPr lang="fr-FR" b="1" dirty="0">
                <a:solidFill>
                  <a:schemeClr val="bg1">
                    <a:lumMod val="75000"/>
                  </a:schemeClr>
                </a:solidFill>
              </a:rPr>
              <a:t>pourquoi le Front Populaire signe des Lois </a:t>
            </a:r>
            <a:r>
              <a:rPr lang="fr-FR" b="1" dirty="0" smtClean="0">
                <a:solidFill>
                  <a:schemeClr val="bg1">
                    <a:lumMod val="75000"/>
                  </a:schemeClr>
                </a:solidFill>
              </a:rPr>
              <a:t>Sociales</a:t>
            </a:r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 (pour sortir de la crise et améliorer les conditions de vie des ouvriers)</a:t>
            </a:r>
            <a:endParaRPr lang="fr-FR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fr-FR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707" y="1089212"/>
            <a:ext cx="1703294" cy="170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65791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179</Words>
  <Application>Microsoft Office PowerPoint</Application>
  <PresentationFormat>Grand écran</PresentationFormat>
  <Paragraphs>64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Wingdings</vt:lpstr>
      <vt:lpstr>Thème Office</vt:lpstr>
      <vt:lpstr>Préparer le DNB  en Histoire-Géographie-EMC</vt:lpstr>
      <vt:lpstr>Présentation PowerPoint</vt:lpstr>
      <vt:lpstr>Ce qu’il faut connaître en histoire: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Préparer le DNB  en Histoire-Géographie-EMC</dc:title>
  <dc:creator>GHISLAINE ARTIGOT</dc:creator>
  <cp:lastModifiedBy>GHISLAINE ARTIGOT</cp:lastModifiedBy>
  <cp:revision>31</cp:revision>
  <dcterms:created xsi:type="dcterms:W3CDTF">2017-06-15T03:20:22Z</dcterms:created>
  <dcterms:modified xsi:type="dcterms:W3CDTF">2020-01-20T15:36:37Z</dcterms:modified>
</cp:coreProperties>
</file>