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68" r:id="rId5"/>
    <p:sldId id="266" r:id="rId6"/>
    <p:sldId id="274" r:id="rId7"/>
    <p:sldId id="258" r:id="rId8"/>
    <p:sldId id="261" r:id="rId9"/>
    <p:sldId id="267" r:id="rId10"/>
    <p:sldId id="276" r:id="rId11"/>
    <p:sldId id="279" r:id="rId12"/>
    <p:sldId id="278" r:id="rId13"/>
    <p:sldId id="259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5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50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3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5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2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8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64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8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6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7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80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76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32025"/>
          </a:xfrm>
        </p:spPr>
        <p:txBody>
          <a:bodyPr>
            <a:normAutofit fontScale="90000"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Préparer le DNB</a:t>
            </a:r>
            <a:br>
              <a:rPr lang="fr-FR" b="1" u="sng" dirty="0">
                <a:solidFill>
                  <a:srgbClr val="FF0000"/>
                </a:solidFill>
              </a:rPr>
            </a:b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en Histoire-Géographie-EMC</a:t>
            </a:r>
            <a:br>
              <a:rPr lang="fr-FR" b="1" u="sng" dirty="0">
                <a:solidFill>
                  <a:srgbClr val="FF0000"/>
                </a:solidFill>
              </a:rPr>
            </a:b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Partie 2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endParaRPr lang="fr-F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2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372191"/>
            <a:ext cx="10515600" cy="41361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u="sng" dirty="0">
                <a:solidFill>
                  <a:srgbClr val="FF0000"/>
                </a:solidFill>
              </a:rPr>
              <a:t>Tâche cartographique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Je dois savoir </a:t>
            </a:r>
            <a:r>
              <a:rPr lang="fr-FR" dirty="0">
                <a:solidFill>
                  <a:srgbClr val="FF0000"/>
                </a:solidFill>
              </a:rPr>
              <a:t>compléter une légende et une carte </a:t>
            </a:r>
            <a:r>
              <a:rPr lang="fr-FR" dirty="0"/>
              <a:t>pour situer sur </a:t>
            </a:r>
            <a:r>
              <a:rPr lang="fr-FR" dirty="0">
                <a:solidFill>
                  <a:srgbClr val="FF0000"/>
                </a:solidFill>
              </a:rPr>
              <a:t>le territoire français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différentes densités de population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espaces de faible densité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espaces productifs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aires urbaines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repères naturels : fleuves, montagnes, mers et océans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057" y="282388"/>
            <a:ext cx="3088943" cy="2780049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Ce que je dois savoir en géographie</a:t>
            </a:r>
          </a:p>
        </p:txBody>
      </p:sp>
    </p:spTree>
    <p:extLst>
      <p:ext uri="{BB962C8B-B14F-4D97-AF65-F5344CB8AC3E}">
        <p14:creationId xmlns:p14="http://schemas.microsoft.com/office/powerpoint/2010/main" val="628355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542493" cy="6886893"/>
          </a:xfrm>
        </p:spPr>
      </p:pic>
    </p:spTree>
    <p:extLst>
      <p:ext uri="{BB962C8B-B14F-4D97-AF65-F5344CB8AC3E}">
        <p14:creationId xmlns:p14="http://schemas.microsoft.com/office/powerpoint/2010/main" val="248442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735651"/>
          </a:xfrm>
        </p:spPr>
        <p:txBody>
          <a:bodyPr>
            <a:normAutofit fontScale="62500" lnSpcReduction="20000"/>
          </a:bodyPr>
          <a:lstStyle/>
          <a:p>
            <a:r>
              <a:rPr lang="fr-FR" b="1" u="sng" dirty="0"/>
              <a:t>Repères spatiaux à connaître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lvl="0"/>
            <a:r>
              <a:rPr lang="fr-FR" dirty="0"/>
              <a:t>Les 10 aires urbaines françaises les plus peuplées </a:t>
            </a:r>
          </a:p>
          <a:p>
            <a:r>
              <a:rPr lang="fr-FR" dirty="0"/>
              <a:t> la distribution de la population française, les principaux espaces fortement peuplés ; </a:t>
            </a:r>
          </a:p>
          <a:p>
            <a:r>
              <a:rPr lang="fr-FR" dirty="0"/>
              <a:t>des exemples d’aires urbaines dynamiques, de métropoles et d’espaces productifs insérés dans la mondialisation ; </a:t>
            </a:r>
          </a:p>
          <a:p>
            <a:r>
              <a:rPr lang="fr-FR" dirty="0"/>
              <a:t>des points d’entrée du territoire comme des ports et des aéroports, des interfaces  frontalières, des façades maritimes </a:t>
            </a:r>
          </a:p>
          <a:p>
            <a:r>
              <a:rPr lang="fr-FR" dirty="0"/>
              <a:t>des grands repères physiques : massifs montagneux et forestiers, grandes vallées et grands fleuves, domaines bioclimatiques en lien avec l’étude des dynamiques spatiales de  la population.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les 13 régions métropolitaines ; </a:t>
            </a:r>
          </a:p>
          <a:p>
            <a:r>
              <a:rPr lang="fr-FR" dirty="0"/>
              <a:t>les axes de transport ; </a:t>
            </a:r>
          </a:p>
          <a:p>
            <a:r>
              <a:rPr lang="fr-FR" dirty="0"/>
              <a:t>les grands traits de l’organisation du territoire national ;</a:t>
            </a:r>
          </a:p>
          <a:p>
            <a:r>
              <a:rPr lang="fr-FR" dirty="0"/>
              <a:t> les territoires ultra-marins parmi lesquels les 5 DROM. </a:t>
            </a:r>
          </a:p>
          <a:p>
            <a:pPr marL="0" indent="0">
              <a:buNone/>
            </a:pPr>
            <a:endParaRPr lang="fr-FR" dirty="0"/>
          </a:p>
          <a:p>
            <a:pPr lvl="0"/>
            <a:r>
              <a:rPr lang="fr-FR" dirty="0"/>
              <a:t>La carte des États membres de l’UE ; </a:t>
            </a:r>
          </a:p>
          <a:p>
            <a:r>
              <a:rPr lang="fr-FR" dirty="0"/>
              <a:t>l’UE sur un planisphère montrant les grands pôles économiques mondiaux ; </a:t>
            </a:r>
          </a:p>
          <a:p>
            <a:r>
              <a:rPr lang="fr-FR" dirty="0"/>
              <a:t>les principales métropoles européennes et les sièges des institutions européennes ; </a:t>
            </a:r>
          </a:p>
          <a:p>
            <a:r>
              <a:rPr lang="fr-FR" dirty="0"/>
              <a:t>la mégalopole européenne et les grands axes de l’espace européen ;  </a:t>
            </a:r>
          </a:p>
          <a:p>
            <a:r>
              <a:rPr lang="fr-FR" dirty="0"/>
              <a:t>les façades maritimes européennes et quelques fleuves principaux ; </a:t>
            </a:r>
          </a:p>
          <a:p>
            <a:r>
              <a:rPr lang="fr-FR" dirty="0"/>
              <a:t>le territoire français ultramarin ;</a:t>
            </a:r>
          </a:p>
          <a:p>
            <a:r>
              <a:rPr lang="fr-FR" dirty="0"/>
              <a:t>quelques États francophones dans le monde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150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fr-FR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fr-FR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b="1" u="sng" dirty="0">
                <a:solidFill>
                  <a:srgbClr val="FF0000"/>
                </a:solidFill>
              </a:rPr>
              <a:t>Chapitre 1 – « Les aires urbaines, géographie d’une France mondialisée »</a:t>
            </a:r>
          </a:p>
          <a:p>
            <a:pPr marL="0" indent="0">
              <a:buNone/>
            </a:pPr>
            <a:endParaRPr lang="fr-FR" b="1" dirty="0"/>
          </a:p>
          <a:p>
            <a:pPr marL="0" lvl="0" indent="0">
              <a:buNone/>
            </a:pPr>
            <a:r>
              <a:rPr lang="fr-FR" dirty="0"/>
              <a:t>Je sais </a:t>
            </a:r>
            <a:r>
              <a:rPr lang="fr-FR" b="1" dirty="0">
                <a:solidFill>
                  <a:srgbClr val="00B050"/>
                </a:solidFill>
              </a:rPr>
              <a:t>situer dans l’espace</a:t>
            </a:r>
            <a:r>
              <a:rPr lang="fr-FR" dirty="0"/>
              <a:t> les différentes aires urbaines</a:t>
            </a:r>
          </a:p>
          <a:p>
            <a:pPr marL="0" lv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/>
              <a:t>Je connais </a:t>
            </a:r>
            <a:r>
              <a:rPr lang="fr-FR" b="1" dirty="0">
                <a:solidFill>
                  <a:srgbClr val="00B050"/>
                </a:solidFill>
              </a:rPr>
              <a:t>les définitions</a:t>
            </a:r>
            <a:r>
              <a:rPr lang="fr-FR" dirty="0"/>
              <a:t> :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une aire urbaine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; un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pôle urbain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0" lv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couronne périurbaine ; la périurbanisation ;  </a:t>
            </a:r>
          </a:p>
          <a:p>
            <a:pPr marL="0" lv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pourcentage de population urbaine et rurale</a:t>
            </a:r>
            <a:endParaRPr lang="fr-FR" dirty="0"/>
          </a:p>
          <a:p>
            <a:pPr marL="0" lv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/>
              <a:t>Je sais </a:t>
            </a:r>
            <a:r>
              <a:rPr lang="fr-FR" b="1" dirty="0">
                <a:solidFill>
                  <a:srgbClr val="00B050"/>
                </a:solidFill>
              </a:rPr>
              <a:t>décrire et expliquer</a:t>
            </a:r>
            <a:r>
              <a:rPr lang="fr-FR" dirty="0"/>
              <a:t> :</a:t>
            </a:r>
          </a:p>
          <a:p>
            <a:pPr lvl="0"/>
            <a:r>
              <a:rPr lang="fr-FR" dirty="0"/>
              <a:t>l’évolution des aires urbaines avec l’exemple de Fort de France (expliquer l'étalement urbain, ses causes et conséquences) </a:t>
            </a:r>
          </a:p>
          <a:p>
            <a:pPr lvl="0"/>
            <a:r>
              <a:rPr lang="fr-FR" dirty="0"/>
              <a:t>l’influence des aires urbaines sur le territoire français,</a:t>
            </a:r>
          </a:p>
          <a:p>
            <a:pPr lvl="0"/>
            <a:r>
              <a:rPr lang="fr-FR" dirty="0"/>
              <a:t>les aires urbaines sont connectées au monde</a:t>
            </a:r>
          </a:p>
          <a:p>
            <a:pPr marL="0" lv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/>
              <a:t>Je sais </a:t>
            </a:r>
            <a:r>
              <a:rPr lang="fr-FR" b="1" dirty="0">
                <a:solidFill>
                  <a:srgbClr val="00B050"/>
                </a:solidFill>
              </a:rPr>
              <a:t>compléte</a:t>
            </a:r>
            <a:r>
              <a:rPr lang="fr-FR" dirty="0"/>
              <a:t>r :</a:t>
            </a:r>
          </a:p>
          <a:p>
            <a:pPr lvl="0"/>
            <a:r>
              <a:rPr lang="fr-FR" dirty="0"/>
              <a:t>le schéma de l'aire urbaine </a:t>
            </a:r>
          </a:p>
          <a:p>
            <a:pPr lvl="0"/>
            <a:r>
              <a:rPr lang="fr-FR" dirty="0"/>
              <a:t>le croquis "population et aires urbaines en France".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119" y="1237129"/>
            <a:ext cx="2569881" cy="2312893"/>
          </a:xfrm>
          <a:prstGeom prst="rect">
            <a:avLst/>
          </a:prstGeom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99247" y="0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Ce que je dois savoir en géographie</a:t>
            </a:r>
          </a:p>
        </p:txBody>
      </p:sp>
    </p:spTree>
    <p:extLst>
      <p:ext uri="{BB962C8B-B14F-4D97-AF65-F5344CB8AC3E}">
        <p14:creationId xmlns:p14="http://schemas.microsoft.com/office/powerpoint/2010/main" val="1722431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u="sng" dirty="0">
                <a:solidFill>
                  <a:srgbClr val="FF0000"/>
                </a:solidFill>
              </a:rPr>
              <a:t>Chapitre 2 - </a:t>
            </a:r>
            <a:r>
              <a:rPr lang="fr-FR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espaces productifs et leurs évolutions sur le territoire national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Je me repère dans l’espace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600" b="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1600" b="1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sais localiser </a:t>
            </a:r>
            <a:r>
              <a:rPr lang="fr-FR" sz="16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16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fr-FR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espaces industriels dynamiques </a:t>
            </a:r>
            <a:r>
              <a:rPr lang="fr-FR" sz="16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(région parisienne et lyonnaise, près des métropoles) et ceux en crise (nord et est) sur le territoire national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espaces agricoles dynamiques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sur le territoire national (Beauce, Champagne, sud-ouest, Bretagne, Normandie)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espaces de services dynamiques </a:t>
            </a:r>
            <a:r>
              <a:rPr lang="fr-FR" sz="16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(littoraux, montagnes, grands parcs d’attraction, quartier des affaires des </a:t>
            </a:r>
            <a:r>
              <a:rPr lang="fr-FR" sz="16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centre-villes</a:t>
            </a:r>
            <a:r>
              <a:rPr lang="fr-FR" sz="16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fr-FR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définir :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un espace productif ; une activité économique ; un technopôle ; les industries innovantes ; industrie ; agriculture performante ; quartier d’affaires</a:t>
            </a:r>
          </a:p>
          <a:p>
            <a:pPr algn="just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connais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atouts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des espaces productifs dynamiques (proches des axes de transports et du personnel compétent donc des métropoles  ; agriculture intensive)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espaces industriels dynamiques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(technopôle, pôles de compétitivité, ZIP) et ceux en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crise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(industries traditionnelles)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espaces de service dynamiques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(espaces du tourisme, quartier d’affaires)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acteurs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des espaces productifs</a:t>
            </a:r>
          </a:p>
          <a:p>
            <a:pPr algn="just"/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Pour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décrire un espace productif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de mon choix en indiquant les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facteurs de localisation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le rôle des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acteurs et les transformations en cours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b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1600" b="1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décrire et expliquer </a:t>
            </a:r>
            <a:r>
              <a:rPr lang="fr-FR" sz="1600" b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1600" b="1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répartition des espaces productifs </a:t>
            </a:r>
            <a:r>
              <a:rPr lang="fr-FR" sz="1600" b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 le territoire national (proches des métropoles, des axes de transports, des lieux de fréquentation touristique)</a:t>
            </a:r>
            <a:r>
              <a:rPr lang="fr-FR" sz="16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leurs causes (connexion au monde par les transports, recherche de performance et de personnel compétent)</a:t>
            </a:r>
            <a:endParaRPr lang="fr-FR" sz="1600" b="0" baseline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259" y="391531"/>
            <a:ext cx="1340224" cy="100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32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71" y="10261"/>
            <a:ext cx="9888258" cy="6847739"/>
          </a:xfrm>
        </p:spPr>
      </p:pic>
    </p:spTree>
    <p:extLst>
      <p:ext uri="{BB962C8B-B14F-4D97-AF65-F5344CB8AC3E}">
        <p14:creationId xmlns:p14="http://schemas.microsoft.com/office/powerpoint/2010/main" val="55442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400" b="1" u="sng" dirty="0">
                <a:solidFill>
                  <a:srgbClr val="FF0000"/>
                </a:solidFill>
              </a:rPr>
              <a:t>Chapitre 3 - Les espaces de faible densité et leurs atouts</a:t>
            </a:r>
            <a:r>
              <a:rPr lang="fr-FR" sz="24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400" b="0" dirty="0">
              <a:solidFill>
                <a:schemeClr val="tx1"/>
              </a:solidFill>
              <a:effectLst/>
            </a:endParaRPr>
          </a:p>
          <a:p>
            <a:pPr algn="just">
              <a:lnSpc>
                <a:spcPct val="115000"/>
              </a:lnSpc>
            </a:pPr>
            <a:r>
              <a:rPr lang="fr-F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maîtrise le langage cartographique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400" b="0" dirty="0">
                <a:solidFill>
                  <a:schemeClr val="tx1"/>
                </a:solidFill>
                <a:effectLst/>
              </a:rPr>
              <a:t>Je sais </a:t>
            </a:r>
            <a:r>
              <a:rPr lang="fr-FR" sz="2400" b="1" dirty="0">
                <a:solidFill>
                  <a:srgbClr val="00B050"/>
                </a:solidFill>
                <a:effectLst/>
              </a:rPr>
              <a:t>localiser</a:t>
            </a:r>
            <a:r>
              <a:rPr lang="fr-FR" sz="2400" b="0" dirty="0">
                <a:solidFill>
                  <a:schemeClr val="tx1"/>
                </a:solidFill>
                <a:effectLst/>
              </a:rPr>
              <a:t> :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dirty="0"/>
              <a:t>L</a:t>
            </a:r>
            <a:r>
              <a:rPr lang="fr-FR" sz="2400" b="0" dirty="0">
                <a:solidFill>
                  <a:schemeClr val="tx1"/>
                </a:solidFill>
                <a:effectLst/>
              </a:rPr>
              <a:t>es espaces de faible densité sur une carte du territoire national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dirty="0"/>
              <a:t>Les 5 fleuves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b="0" dirty="0">
                <a:solidFill>
                  <a:schemeClr val="tx1"/>
                </a:solidFill>
                <a:effectLst/>
              </a:rPr>
              <a:t>Les 5 montagnes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dirty="0"/>
              <a:t>Les mers et océans</a:t>
            </a:r>
            <a:endParaRPr lang="fr-FR" sz="2400" b="0" dirty="0">
              <a:solidFill>
                <a:schemeClr val="tx1"/>
              </a:solidFill>
              <a:effectLst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400" b="0" dirty="0">
                <a:solidFill>
                  <a:schemeClr val="tx1"/>
                </a:solidFill>
                <a:effectLst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400" b="1" dirty="0">
                <a:solidFill>
                  <a:srgbClr val="00B050"/>
                </a:solidFill>
                <a:effectLst/>
              </a:rPr>
              <a:t>Je sais caractériser </a:t>
            </a:r>
            <a:r>
              <a:rPr lang="fr-FR" sz="2400" b="0" dirty="0">
                <a:solidFill>
                  <a:schemeClr val="tx1"/>
                </a:solidFill>
                <a:effectLst/>
              </a:rPr>
              <a:t>un</a:t>
            </a:r>
            <a:r>
              <a:rPr lang="fr-FR" sz="2400" b="0" baseline="0" dirty="0">
                <a:solidFill>
                  <a:schemeClr val="tx1"/>
                </a:solidFill>
                <a:effectLst/>
              </a:rPr>
              <a:t> espace de faible densité et identifier ses paysages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400" b="0" baseline="0" dirty="0">
              <a:solidFill>
                <a:schemeClr val="tx1"/>
              </a:solidFill>
              <a:effectLst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400" b="1" baseline="0" dirty="0">
                <a:solidFill>
                  <a:srgbClr val="00B050"/>
                </a:solidFill>
                <a:effectLst/>
              </a:rPr>
              <a:t>Je sais citer </a:t>
            </a:r>
            <a:r>
              <a:rPr lang="fr-FR" sz="2400" b="0" baseline="0" dirty="0">
                <a:solidFill>
                  <a:schemeClr val="tx1"/>
                </a:solidFill>
                <a:effectLst/>
              </a:rPr>
              <a:t>les </a:t>
            </a:r>
            <a:r>
              <a:rPr lang="fr-FR" sz="2400" b="1" baseline="0" dirty="0">
                <a:solidFill>
                  <a:schemeClr val="tx1"/>
                </a:solidFill>
                <a:effectLst/>
              </a:rPr>
              <a:t>atouts</a:t>
            </a:r>
            <a:r>
              <a:rPr lang="fr-FR" sz="2400" b="0" baseline="0" dirty="0">
                <a:solidFill>
                  <a:schemeClr val="tx1"/>
                </a:solidFill>
                <a:effectLst/>
              </a:rPr>
              <a:t> de ces espaces et les </a:t>
            </a:r>
            <a:r>
              <a:rPr lang="fr-FR" sz="2400" b="1" baseline="0" dirty="0">
                <a:solidFill>
                  <a:schemeClr val="tx1"/>
                </a:solidFill>
                <a:effectLst/>
              </a:rPr>
              <a:t>activités économiques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400" b="0" dirty="0">
              <a:solidFill>
                <a:schemeClr val="tx1"/>
              </a:solidFill>
              <a:effectLst/>
            </a:endParaRPr>
          </a:p>
          <a:p>
            <a:pPr>
              <a:lnSpc>
                <a:spcPct val="115000"/>
              </a:lnSpc>
            </a:pPr>
            <a:r>
              <a:rPr lang="fr-F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expliquant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b="0" baseline="0" dirty="0">
                <a:solidFill>
                  <a:schemeClr val="tx1"/>
                </a:solidFill>
                <a:effectLst/>
              </a:rPr>
              <a:t>comment la mise en valeur de leurs atouts a permis de créer de nouvelles dynamiques dans certains espaces de faible densité 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b="0" baseline="0" dirty="0">
                <a:solidFill>
                  <a:schemeClr val="tx1"/>
                </a:solidFill>
                <a:effectLst/>
              </a:rPr>
              <a:t>pourquoi certains espaces de faible densité sont en déclin</a:t>
            </a:r>
            <a:endParaRPr lang="fr-FR" sz="2400" b="0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90" y="1290918"/>
            <a:ext cx="3248810" cy="203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82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794802"/>
            <a:ext cx="12192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u="sng" dirty="0">
                <a:solidFill>
                  <a:srgbClr val="FF0000"/>
                </a:solidFill>
              </a:rPr>
              <a:t>Chapitre 4 – </a:t>
            </a:r>
            <a:r>
              <a:rPr lang="fr-FR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Pourquoi et comment aménager le territoire français ?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me repère dans l’espace : </a:t>
            </a:r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situe les territoires dynamiques et ceux en difficulté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cœur économique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du territoire national :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Paris et la région parisienne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et les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métropoles régionales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(grandes aires urbaines)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parties du territoire dynamiques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est intégré à l’UE, ouest et sud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régions en difficulté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espaces ruraux de la diagonale des faibles densités, espaces industriels en crise du nord et de l’est, quartiers urbains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grands axes de transports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qui partent de Paris</a:t>
            </a:r>
          </a:p>
          <a:p>
            <a:pPr algn="just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définir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aménager un territoire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acteurs de l’aménagement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Un aménagement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décrire et expliquer 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différents </a:t>
            </a:r>
            <a:r>
              <a:rPr lang="fr-FR" sz="2000" b="1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types d’aménagement </a:t>
            </a:r>
            <a:r>
              <a:rPr lang="fr-FR" sz="2000" b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fr-FR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 territoire métropolitain et leurs objectifs en citant des exemples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20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37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u="sng" dirty="0">
                <a:solidFill>
                  <a:srgbClr val="FF0000"/>
                </a:solidFill>
              </a:rPr>
              <a:t>Chapitre 5–A</a:t>
            </a:r>
            <a:r>
              <a:rPr lang="fr-FR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ménager les territoires ultramarins français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sais localiser sur une carte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5 DROM français (Martinique, Guadeloupe, Guyane, Réunion, Mayotte)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zones les plus urbanisés (en périphérie sur les littoraux, sur la côte au vent)</a:t>
            </a:r>
          </a:p>
          <a:p>
            <a:pPr algn="just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définir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Territoire ultramarin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Zone Economique Exclusive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PIB/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hbt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Niveau de développement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intégration</a:t>
            </a:r>
          </a:p>
          <a:p>
            <a:pPr algn="just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décrire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Les particularités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des territoires ultramarins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niveau de développement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de ces territoires par rapport à la France métropolitaine et par rapport à leur environnement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aménagement urbain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et dans quels buts il a été construit (ex : TCSP)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décrire et expliquer 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différents </a:t>
            </a:r>
            <a:r>
              <a:rPr lang="fr-FR" sz="2000" b="1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types d’aménagement </a:t>
            </a:r>
            <a:r>
              <a:rPr lang="fr-FR" sz="2000" b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fr-FR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les territoires ultramarins et leurs objectifs en citant des exemples</a:t>
            </a:r>
            <a:endParaRPr lang="fr-FR" sz="2000" b="0" baseline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90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93" y="0"/>
            <a:ext cx="9870141" cy="51036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" y="5103674"/>
            <a:ext cx="12191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solidFill>
                  <a:srgbClr val="0000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 le planisphère (5 points) : 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fr-FR" dirty="0">
                <a:solidFill>
                  <a:srgbClr val="0000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Localisez et nommez trois océans.</a:t>
            </a:r>
            <a:r>
              <a:rPr lang="fr-F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fr-FR" dirty="0">
                <a:solidFill>
                  <a:srgbClr val="0000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Choisissez un figuré pour représenter les territoires ultramarins et placez-le dans la légende</a:t>
            </a:r>
          </a:p>
          <a:p>
            <a:pPr marL="17463" indent="-17463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Nommez et localisez trois territoires ultramarins</a:t>
            </a:r>
          </a:p>
          <a:p>
            <a:pPr marL="17463" indent="-17463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Choisissez un figuré pour représenter le territoire métropolitain et placez-le dans la légende</a:t>
            </a:r>
          </a:p>
          <a:p>
            <a:pPr marL="17463" indent="-17463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Localisez le territoire métropolitain sur le planisphère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2597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u="sng" dirty="0">
              <a:solidFill>
                <a:srgbClr val="FF0000"/>
              </a:solidFill>
            </a:endParaRPr>
          </a:p>
          <a:p>
            <a:pPr algn="ctr"/>
            <a:endParaRPr lang="fr-FR" sz="2400" b="1" u="sng" dirty="0">
              <a:solidFill>
                <a:srgbClr val="FF0000"/>
              </a:solidFill>
            </a:endParaRPr>
          </a:p>
          <a:p>
            <a:pPr algn="ctr"/>
            <a:r>
              <a:rPr lang="fr-FR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Chapitre 6 - L’Union Européenne, un territoire de référence </a:t>
            </a:r>
          </a:p>
          <a:p>
            <a:pPr algn="just"/>
            <a:endParaRPr lang="fr-FR" sz="20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me repère dans l’espace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Je sais localiser les 27 Etats-membres de l’UE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francophonie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Je sais situer les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différents niveaux de richesse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La mégalopole européenne (de Londres à Milan)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régions les moins développées (à l’est de l’UE, les RUP)</a:t>
            </a:r>
          </a:p>
          <a:p>
            <a:pPr algn="just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définir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Union Européenne</a:t>
            </a:r>
          </a:p>
          <a:p>
            <a:pPr algn="just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décrire et expliquer 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création de l’ Union Européenne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quelques inégalités au sein de l’UE et comment l’UE réduit ces inégalités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L’influence de l’UE dans le monde et ses limites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place de la France dans l’Union européenne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565" y="-13448"/>
            <a:ext cx="2429435" cy="159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23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447" y="-119170"/>
            <a:ext cx="9117106" cy="6977170"/>
          </a:xfrm>
        </p:spPr>
      </p:pic>
    </p:spTree>
    <p:extLst>
      <p:ext uri="{BB962C8B-B14F-4D97-AF65-F5344CB8AC3E}">
        <p14:creationId xmlns:p14="http://schemas.microsoft.com/office/powerpoint/2010/main" val="27594931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1161</Words>
  <Application>Microsoft Office PowerPoint</Application>
  <PresentationFormat>Grand écran</PresentationFormat>
  <Paragraphs>144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Thème Office</vt:lpstr>
      <vt:lpstr>Préparer le DNB  en Histoire-Géographie-EMC  Partie 2 </vt:lpstr>
      <vt:lpstr>Ce que je dois savoir en géographie</vt:lpstr>
      <vt:lpstr>Présentation PowerPoint</vt:lpstr>
      <vt:lpstr>Présentation PowerPoint</vt:lpstr>
      <vt:lpstr>Ce que je dois savoir en géographie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Préparer le DNB  en Histoire-Géographie-EMC</dc:title>
  <dc:creator>GHISLAINE ARTIGOT</dc:creator>
  <cp:lastModifiedBy>ghislaine Artigot</cp:lastModifiedBy>
  <cp:revision>37</cp:revision>
  <dcterms:created xsi:type="dcterms:W3CDTF">2017-06-15T03:20:22Z</dcterms:created>
  <dcterms:modified xsi:type="dcterms:W3CDTF">2021-06-22T01:06:35Z</dcterms:modified>
</cp:coreProperties>
</file>