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1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10C8"/>
    <a:srgbClr val="1DF326"/>
    <a:srgbClr val="F36B1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2F1D00-BD13-4404-86B0-79703945A0A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monmac\Desktop\Claire\Disque%20Dur%20Claire%20HP\Desktop\MES%20DOCUMENTS\Coll&#232;ge%202013-2014\Macintosh%20HD:Users:monmac:Desktop:Claire:Disque%20Dur%20Claire%20HP:Desktop:MES%20DOCUMENTS:Colle&#768;ge%202011:INITIATION%20AU%20LATIN.doc!OLE_LINK6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8458" y="324766"/>
            <a:ext cx="7829121" cy="198638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12500"/>
                <a:gd name="adj2" fmla="val -584"/>
              </a:avLst>
            </a:prstTxWarp>
            <a:spAutoFit/>
          </a:bodyPr>
          <a:lstStyle/>
          <a:p>
            <a:pPr algn="ctr"/>
            <a:r>
              <a:rPr lang="fr-FR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Pourquoi faire du latin </a:t>
            </a:r>
          </a:p>
          <a:p>
            <a:pPr algn="ctr"/>
            <a:r>
              <a:rPr lang="fr-FR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en 5</a:t>
            </a:r>
            <a:r>
              <a:rPr lang="fr-FR" sz="5400" b="1" baseline="30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ème</a:t>
            </a:r>
            <a:r>
              <a:rPr lang="fr-FR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 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944" y="2311150"/>
            <a:ext cx="3218556" cy="45468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106482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5874" y="639201"/>
            <a:ext cx="889818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Pour améliorer </a:t>
            </a:r>
          </a:p>
          <a:p>
            <a:pPr algn="ctr"/>
            <a:r>
              <a:rPr lang="fr-FR" sz="4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son vocabulaire en français.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641" y="2445716"/>
            <a:ext cx="56173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2">
                    <a:lumMod val="50000"/>
                  </a:schemeClr>
                </a:solidFill>
                <a:latin typeface="Comic Sans MS"/>
                <a:cs typeface="Comic Sans MS"/>
              </a:rPr>
              <a:t>Le français vient en effet du latin.</a:t>
            </a:r>
          </a:p>
          <a:p>
            <a:endParaRPr lang="en-US" sz="2400">
              <a:solidFill>
                <a:schemeClr val="bg2">
                  <a:lumMod val="50000"/>
                </a:schemeClr>
              </a:solidFill>
              <a:latin typeface="Comic Sans MS"/>
              <a:cs typeface="Comic Sans MS"/>
            </a:endParaRPr>
          </a:p>
          <a:p>
            <a:r>
              <a:rPr lang="en-US" sz="3600">
                <a:solidFill>
                  <a:schemeClr val="bg2">
                    <a:lumMod val="50000"/>
                  </a:schemeClr>
                </a:solidFill>
                <a:latin typeface="Comic Sans MS"/>
                <a:cs typeface="Comic Sans MS"/>
              </a:rPr>
              <a:t>A l’aide du latin, il est </a:t>
            </a:r>
          </a:p>
          <a:p>
            <a:r>
              <a:rPr lang="en-US" sz="3600">
                <a:solidFill>
                  <a:schemeClr val="bg2">
                    <a:lumMod val="50000"/>
                  </a:schemeClr>
                </a:solidFill>
                <a:latin typeface="Comic Sans MS"/>
                <a:cs typeface="Comic Sans MS"/>
              </a:rPr>
              <a:t>donc possible de comprendre certains mots français. </a:t>
            </a:r>
          </a:p>
        </p:txBody>
      </p:sp>
      <p:pic>
        <p:nvPicPr>
          <p:cNvPr id="4" name="Picture 3" descr="druidevocabula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703" y="2445716"/>
            <a:ext cx="2394637" cy="38432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95232" y="6285967"/>
            <a:ext cx="135165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/>
              <a:t>ecl.ac-orleans-tours.fr</a:t>
            </a:r>
            <a:endParaRPr lang="en-US" sz="900"/>
          </a:p>
        </p:txBody>
      </p:sp>
    </p:spTree>
    <p:extLst>
      <p:ext uri="{BB962C8B-B14F-4D97-AF65-F5344CB8AC3E}">
        <p14:creationId xmlns="" xmlns:p14="http://schemas.microsoft.com/office/powerpoint/2010/main" val="16839751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264" y="337028"/>
            <a:ext cx="84175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Par </a:t>
            </a:r>
            <a:r>
              <a:rPr lang="en-US" sz="3600" dirty="0" err="1">
                <a:solidFill>
                  <a:srgbClr val="FF0000"/>
                </a:solidFill>
                <a:latin typeface="Comic Sans MS"/>
                <a:cs typeface="Comic Sans MS"/>
              </a:rPr>
              <a:t>exemple</a:t>
            </a: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, </a:t>
            </a:r>
            <a:r>
              <a:rPr lang="en-US" sz="3600" dirty="0" err="1">
                <a:solidFill>
                  <a:srgbClr val="FF0000"/>
                </a:solidFill>
                <a:latin typeface="Comic Sans MS"/>
                <a:cs typeface="Comic Sans MS"/>
              </a:rPr>
              <a:t>sachant</a:t>
            </a: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mic Sans MS"/>
                <a:cs typeface="Comic Sans MS"/>
              </a:rPr>
              <a:t>que</a:t>
            </a: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3600" dirty="0">
                <a:solidFill>
                  <a:srgbClr val="1DF326"/>
                </a:solidFill>
                <a:latin typeface="Comic Sans MS"/>
                <a:cs typeface="Comic Sans MS"/>
              </a:rPr>
              <a:t>“</a:t>
            </a:r>
            <a:r>
              <a:rPr lang="en-US" sz="3600" dirty="0" err="1">
                <a:solidFill>
                  <a:srgbClr val="1DF326"/>
                </a:solidFill>
                <a:latin typeface="Comic Sans MS"/>
                <a:cs typeface="Comic Sans MS"/>
              </a:rPr>
              <a:t>pecunia</a:t>
            </a:r>
            <a:r>
              <a:rPr lang="en-US" sz="3600" dirty="0">
                <a:solidFill>
                  <a:srgbClr val="1DF326"/>
                </a:solidFill>
                <a:latin typeface="Comic Sans MS"/>
                <a:cs typeface="Comic Sans MS"/>
              </a:rPr>
              <a:t>, </a:t>
            </a:r>
            <a:r>
              <a:rPr lang="en-US" sz="3600" dirty="0" err="1">
                <a:solidFill>
                  <a:srgbClr val="1DF326"/>
                </a:solidFill>
                <a:latin typeface="Comic Sans MS"/>
                <a:cs typeface="Comic Sans MS"/>
              </a:rPr>
              <a:t>ae</a:t>
            </a:r>
            <a:r>
              <a:rPr lang="en-US" sz="3600" dirty="0">
                <a:solidFill>
                  <a:srgbClr val="1DF326"/>
                </a:solidFill>
                <a:latin typeface="Comic Sans MS"/>
                <a:cs typeface="Comic Sans MS"/>
              </a:rPr>
              <a:t>, f” </a:t>
            </a:r>
            <a:r>
              <a:rPr lang="en-US" sz="3600" dirty="0" err="1">
                <a:solidFill>
                  <a:srgbClr val="1DF326"/>
                </a:solidFill>
                <a:latin typeface="Comic Sans MS"/>
                <a:cs typeface="Comic Sans MS"/>
              </a:rPr>
              <a:t>signifie</a:t>
            </a:r>
            <a:r>
              <a:rPr lang="en-US" sz="3600" dirty="0">
                <a:solidFill>
                  <a:srgbClr val="1DF326"/>
                </a:solidFill>
                <a:latin typeface="Comic Sans MS"/>
                <a:cs typeface="Comic Sans MS"/>
              </a:rPr>
              <a:t> </a:t>
            </a:r>
            <a:r>
              <a:rPr lang="en-US" sz="3600" dirty="0" err="1">
                <a:solidFill>
                  <a:srgbClr val="1DF326"/>
                </a:solidFill>
                <a:latin typeface="Comic Sans MS"/>
                <a:cs typeface="Comic Sans MS"/>
              </a:rPr>
              <a:t>l’argent</a:t>
            </a: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, qui </a:t>
            </a:r>
            <a:r>
              <a:rPr lang="en-US" sz="3600" dirty="0" err="1">
                <a:solidFill>
                  <a:srgbClr val="FF0000"/>
                </a:solidFill>
                <a:latin typeface="Comic Sans MS"/>
                <a:cs typeface="Comic Sans MS"/>
              </a:rPr>
              <a:t>peut</a:t>
            </a: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 dire </a:t>
            </a:r>
            <a:r>
              <a:rPr lang="en-US" sz="3600" dirty="0" err="1">
                <a:solidFill>
                  <a:srgbClr val="FF0000"/>
                </a:solidFill>
                <a:latin typeface="Comic Sans MS"/>
                <a:cs typeface="Comic Sans MS"/>
              </a:rPr>
              <a:t>ce</a:t>
            </a: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mic Sans MS"/>
                <a:cs typeface="Comic Sans MS"/>
              </a:rPr>
              <a:t>que</a:t>
            </a: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mic Sans MS"/>
                <a:cs typeface="Comic Sans MS"/>
              </a:rPr>
              <a:t>signifie</a:t>
            </a: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3600" dirty="0">
                <a:solidFill>
                  <a:srgbClr val="1DF326"/>
                </a:solidFill>
                <a:latin typeface="Comic Sans MS"/>
                <a:cs typeface="Comic Sans MS"/>
              </a:rPr>
              <a:t>“</a:t>
            </a:r>
            <a:r>
              <a:rPr lang="en-US" sz="3600" b="1" dirty="0" err="1">
                <a:solidFill>
                  <a:srgbClr val="1DF326"/>
                </a:solidFill>
                <a:latin typeface="Comic Sans MS"/>
                <a:cs typeface="Comic Sans MS"/>
              </a:rPr>
              <a:t>une</a:t>
            </a:r>
            <a:r>
              <a:rPr lang="en-US" sz="3600" b="1" dirty="0">
                <a:solidFill>
                  <a:srgbClr val="1DF326"/>
                </a:solidFill>
                <a:latin typeface="Comic Sans MS"/>
                <a:cs typeface="Comic Sans MS"/>
              </a:rPr>
              <a:t> aide </a:t>
            </a:r>
            <a:r>
              <a:rPr lang="en-US" sz="3600" b="1" dirty="0" err="1">
                <a:solidFill>
                  <a:srgbClr val="1DF326"/>
                </a:solidFill>
                <a:latin typeface="Comic Sans MS"/>
                <a:cs typeface="Comic Sans MS"/>
              </a:rPr>
              <a:t>pécuniaire</a:t>
            </a:r>
            <a:r>
              <a:rPr lang="en-US" sz="3600" dirty="0">
                <a:solidFill>
                  <a:srgbClr val="1DF326"/>
                </a:solidFill>
                <a:latin typeface="Comic Sans MS"/>
                <a:cs typeface="Comic Sans MS"/>
              </a:rPr>
              <a:t>” </a:t>
            </a: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2377" y="4205041"/>
            <a:ext cx="3832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6600"/>
                </a:solidFill>
                <a:latin typeface="Comic Sans MS"/>
                <a:cs typeface="Comic Sans MS"/>
              </a:rPr>
              <a:t>Eh oui, c’est une </a:t>
            </a:r>
            <a:r>
              <a:rPr lang="en-US" sz="3600">
                <a:solidFill>
                  <a:srgbClr val="1DF326"/>
                </a:solidFill>
                <a:latin typeface="Comic Sans MS"/>
                <a:cs typeface="Comic Sans MS"/>
              </a:rPr>
              <a:t>aide financière </a:t>
            </a:r>
            <a:r>
              <a:rPr lang="en-US" sz="3600">
                <a:solidFill>
                  <a:srgbClr val="FF6600"/>
                </a:solidFill>
                <a:latin typeface="Comic Sans MS"/>
                <a:cs typeface="Comic Sans MS"/>
              </a:rPr>
              <a:t>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319" y="3695740"/>
            <a:ext cx="3465731" cy="23132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85489" y="6008952"/>
            <a:ext cx="178815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900"/>
              <a:t>www.assistante-maternelle.biz</a:t>
            </a:r>
            <a:endParaRPr lang="en-US" sz="900"/>
          </a:p>
        </p:txBody>
      </p:sp>
    </p:spTree>
    <p:extLst>
      <p:ext uri="{BB962C8B-B14F-4D97-AF65-F5344CB8AC3E}">
        <p14:creationId xmlns="" xmlns:p14="http://schemas.microsoft.com/office/powerpoint/2010/main" val="36811313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5833" y="453991"/>
            <a:ext cx="90410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Pour améliorer son espagnol.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6274" y="1317774"/>
            <a:ext cx="4459492" cy="504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rgbClr val="FF0000"/>
                </a:solidFill>
                <a:latin typeface="Comic Sans MS"/>
                <a:cs typeface="Comic Sans MS"/>
              </a:rPr>
              <a:t>L’espagnol comme le français, l’italien ou le portugais </a:t>
            </a:r>
            <a:r>
              <a:rPr lang="en-US" sz="2400">
                <a:latin typeface="Comic Sans MS"/>
                <a:cs typeface="Comic Sans MS"/>
              </a:rPr>
              <a:t>vient du latin.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Comic Sans MS"/>
                <a:cs typeface="Comic Sans MS"/>
              </a:rPr>
              <a:t>Si tu apprends l’une de ces langues, le latin t’aidera à mieux comprendre </a:t>
            </a:r>
            <a:r>
              <a:rPr lang="en-US" sz="2400">
                <a:solidFill>
                  <a:srgbClr val="FF0000"/>
                </a:solidFill>
                <a:latin typeface="Comic Sans MS"/>
                <a:cs typeface="Comic Sans MS"/>
              </a:rPr>
              <a:t>certains mots de vocabulaire ou certaines notions de grammaire.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862" r="15285"/>
          <a:stretch/>
        </p:blipFill>
        <p:spPr>
          <a:xfrm>
            <a:off x="5385567" y="2579054"/>
            <a:ext cx="3163139" cy="26956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47469" y="5290444"/>
            <a:ext cx="119776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900"/>
              <a:t>www.lillemetiers.fr</a:t>
            </a:r>
            <a:endParaRPr lang="en-US" sz="900"/>
          </a:p>
        </p:txBody>
      </p:sp>
    </p:spTree>
    <p:extLst>
      <p:ext uri="{BB962C8B-B14F-4D97-AF65-F5344CB8AC3E}">
        <p14:creationId xmlns="" xmlns:p14="http://schemas.microsoft.com/office/powerpoint/2010/main" val="30897335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6698" y="833854"/>
            <a:ext cx="6830113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latin typeface="Comic Sans MS"/>
                <a:cs typeface="Comic Sans MS"/>
              </a:rPr>
              <a:t>Par exemple, </a:t>
            </a:r>
            <a:r>
              <a:rPr lang="en-US" sz="2400">
                <a:solidFill>
                  <a:srgbClr val="0000FF"/>
                </a:solidFill>
                <a:latin typeface="Comic Sans MS"/>
                <a:cs typeface="Comic Sans MS"/>
              </a:rPr>
              <a:t>“pescator, oris” en latin signifie “le pêcheur”.</a:t>
            </a:r>
          </a:p>
          <a:p>
            <a:pPr>
              <a:lnSpc>
                <a:spcPct val="150000"/>
              </a:lnSpc>
            </a:pPr>
            <a:endParaRPr lang="en-US" sz="800">
              <a:solidFill>
                <a:srgbClr val="0000FF"/>
              </a:solidFill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FF0000"/>
                </a:solidFill>
                <a:latin typeface="Comic Sans MS"/>
                <a:cs typeface="Comic Sans MS"/>
              </a:rPr>
              <a:t>En espagnol et en portugais, le pêcheur se dit “pescador”.</a:t>
            </a:r>
          </a:p>
          <a:p>
            <a:pPr>
              <a:lnSpc>
                <a:spcPct val="150000"/>
              </a:lnSpc>
            </a:pPr>
            <a:endParaRPr lang="en-US" sz="800">
              <a:solidFill>
                <a:srgbClr val="FF0000"/>
              </a:solidFill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008000"/>
                </a:solidFill>
                <a:latin typeface="Comic Sans MS"/>
                <a:cs typeface="Comic Sans MS"/>
              </a:rPr>
              <a:t>En italien, on le traduit par “peccatore”.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165" y="4273034"/>
            <a:ext cx="3911600" cy="20701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09875" y="6285429"/>
            <a:ext cx="1333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/>
              <a:t> </a:t>
            </a:r>
            <a:r>
              <a:rPr lang="pt-BR" sz="900"/>
              <a:t>careli.over-blog.com</a:t>
            </a:r>
            <a:r>
              <a:rPr lang="pt-BR"/>
              <a:t> 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2923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052" y="542845"/>
            <a:ext cx="87521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Pour améliorer </a:t>
            </a:r>
          </a:p>
          <a:p>
            <a:pPr algn="ctr"/>
            <a:r>
              <a:rPr lang="fr-FR" sz="4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sa grammaire française.</a:t>
            </a:r>
            <a:endParaRPr lang="en-US" sz="4400"/>
          </a:p>
        </p:txBody>
      </p:sp>
      <p:sp>
        <p:nvSpPr>
          <p:cNvPr id="3" name="TextBox 2"/>
          <p:cNvSpPr txBox="1"/>
          <p:nvPr/>
        </p:nvSpPr>
        <p:spPr>
          <a:xfrm>
            <a:off x="675003" y="2242615"/>
            <a:ext cx="4977709" cy="3939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solidFill>
                  <a:srgbClr val="3366FF"/>
                </a:solidFill>
                <a:latin typeface="Comic Sans MS"/>
                <a:cs typeface="Comic Sans MS"/>
              </a:rPr>
              <a:t>Pour pouvoir comprendre une phrase latine, il faut reprendre les bases en français : savoir retrouver </a:t>
            </a:r>
            <a:r>
              <a:rPr lang="en-US" sz="2400" b="1">
                <a:solidFill>
                  <a:srgbClr val="3366FF"/>
                </a:solidFill>
                <a:latin typeface="Comic Sans MS"/>
                <a:cs typeface="Comic Sans MS"/>
              </a:rPr>
              <a:t>le verbe, le sujet, le COD.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3366FF"/>
                </a:solidFill>
                <a:latin typeface="Comic Sans MS"/>
                <a:cs typeface="Comic Sans MS"/>
              </a:rPr>
              <a:t>Le latin permet même de réviser </a:t>
            </a:r>
            <a:r>
              <a:rPr lang="en-US" sz="2400" b="1">
                <a:solidFill>
                  <a:srgbClr val="3366FF"/>
                </a:solidFill>
                <a:latin typeface="Comic Sans MS"/>
                <a:cs typeface="Comic Sans MS"/>
              </a:rPr>
              <a:t>ses conjugaisons </a:t>
            </a:r>
            <a:r>
              <a:rPr lang="en-US" sz="2400">
                <a:solidFill>
                  <a:srgbClr val="3366FF"/>
                </a:solidFill>
                <a:latin typeface="Comic Sans MS"/>
                <a:cs typeface="Comic Sans MS"/>
              </a:rPr>
              <a:t>en français !</a:t>
            </a:r>
          </a:p>
        </p:txBody>
      </p:sp>
      <p:pic>
        <p:nvPicPr>
          <p:cNvPr id="7" name="Picture 6" descr="faites_du_latin-potion_magique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978" y="2096573"/>
            <a:ext cx="3044450" cy="43144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785063" y="6465025"/>
            <a:ext cx="9383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900"/>
              <a:t>rapgenius.com</a:t>
            </a:r>
            <a:endParaRPr lang="en-US" sz="900"/>
          </a:p>
        </p:txBody>
      </p:sp>
    </p:spTree>
    <p:extLst>
      <p:ext uri="{BB962C8B-B14F-4D97-AF65-F5344CB8AC3E}">
        <p14:creationId xmlns="" xmlns:p14="http://schemas.microsoft.com/office/powerpoint/2010/main" val="42342715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900" y="176704"/>
            <a:ext cx="86491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Pour enrichir </a:t>
            </a:r>
          </a:p>
          <a:p>
            <a:pPr algn="ctr"/>
            <a:r>
              <a:rPr lang="fr-FR" sz="4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sa culture générale.</a:t>
            </a:r>
            <a:endParaRPr lang="en-US" sz="4400"/>
          </a:p>
        </p:txBody>
      </p:sp>
      <p:sp>
        <p:nvSpPr>
          <p:cNvPr id="3" name="TextBox 2"/>
          <p:cNvSpPr txBox="1"/>
          <p:nvPr/>
        </p:nvSpPr>
        <p:spPr>
          <a:xfrm>
            <a:off x="789411" y="2059546"/>
            <a:ext cx="414154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solidFill>
                  <a:srgbClr val="FF0000"/>
                </a:solidFill>
                <a:latin typeface="Comic Sans MS"/>
                <a:cs typeface="Comic Sans MS"/>
              </a:rPr>
              <a:t>Tu découvriras en effet la mythologie, les dieux et les héros gréco-romains.</a:t>
            </a:r>
          </a:p>
          <a:p>
            <a:pPr>
              <a:lnSpc>
                <a:spcPct val="150000"/>
              </a:lnSpc>
            </a:pPr>
            <a:endParaRPr lang="en-US" sz="2400">
              <a:solidFill>
                <a:srgbClr val="FF0000"/>
              </a:solidFill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FF0000"/>
                </a:solidFill>
                <a:latin typeface="Comic Sans MS"/>
                <a:cs typeface="Comic Sans MS"/>
              </a:rPr>
              <a:t>Tu apprendras comment les Romains vivaient alors.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770" y="2059546"/>
            <a:ext cx="3289300" cy="2463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55110" y="4668303"/>
            <a:ext cx="1876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8000"/>
                </a:solidFill>
                <a:latin typeface="Comic Sans MS"/>
                <a:cs typeface="Comic Sans MS"/>
              </a:rPr>
              <a:t>Qui suis-je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82770" y="5445088"/>
            <a:ext cx="339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>
                    <a:lumMod val="50000"/>
                  </a:schemeClr>
                </a:solidFill>
              </a:rPr>
              <a:t>Je suis Zeus, le dieu des dieux.</a:t>
            </a:r>
          </a:p>
        </p:txBody>
      </p:sp>
      <p:sp>
        <p:nvSpPr>
          <p:cNvPr id="7" name="Rectangle 6"/>
          <p:cNvSpPr/>
          <p:nvPr/>
        </p:nvSpPr>
        <p:spPr>
          <a:xfrm>
            <a:off x="7743178" y="4338680"/>
            <a:ext cx="1031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/>
              <a:t> </a:t>
            </a:r>
            <a:r>
              <a:rPr lang="pt-BR" sz="900"/>
              <a:t>comicvine.com </a:t>
            </a:r>
            <a:endParaRPr lang="en-US" sz="900"/>
          </a:p>
        </p:txBody>
      </p:sp>
    </p:spTree>
    <p:extLst>
      <p:ext uri="{BB962C8B-B14F-4D97-AF65-F5344CB8AC3E}">
        <p14:creationId xmlns="" xmlns:p14="http://schemas.microsoft.com/office/powerpoint/2010/main" val="6398603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7374" y="336891"/>
            <a:ext cx="868351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Pour avoir des points supplémentaires au brevet et au baccalauréat.</a:t>
            </a:r>
            <a:endParaRPr lang="en-US" sz="44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230" y="2696618"/>
            <a:ext cx="3462115" cy="30969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2043" y="5851098"/>
            <a:ext cx="105670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900"/>
              <a:t>www2.ac-lyon.fr </a:t>
            </a:r>
            <a:endParaRPr lang="en-US" sz="900"/>
          </a:p>
        </p:txBody>
      </p:sp>
    </p:spTree>
    <p:extLst>
      <p:ext uri="{BB962C8B-B14F-4D97-AF65-F5344CB8AC3E}">
        <p14:creationId xmlns="" xmlns:p14="http://schemas.microsoft.com/office/powerpoint/2010/main" val="92588791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4678" y="427228"/>
            <a:ext cx="8401885" cy="1512883"/>
          </a:xfrm>
          <a:prstGeom prst="rect">
            <a:avLst/>
          </a:prstGeom>
        </p:spPr>
        <p:txBody>
          <a:bodyPr wrap="square">
            <a:prstTxWarp prst="textWave1">
              <a:avLst/>
            </a:prstTxWarp>
            <a:spAutoFit/>
          </a:bodyPr>
          <a:lstStyle/>
          <a:p>
            <a:pPr algn="ctr"/>
            <a:r>
              <a:rPr lang="fr-FR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Comment se déroulent les cours de latin ?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217375" y="2208628"/>
            <a:ext cx="86491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Il y a </a:t>
            </a:r>
            <a:r>
              <a:rPr lang="en-U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2</a:t>
            </a:r>
            <a:r>
              <a:rPr lang="en-U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heures</a:t>
            </a:r>
            <a:r>
              <a:rPr lang="en-U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Comic Sans MS"/>
                <a:cs typeface="Comic Sans MS"/>
              </a:rPr>
              <a:t>de </a:t>
            </a:r>
            <a:r>
              <a:rPr lang="en-US" sz="2400" b="1" dirty="0" err="1">
                <a:solidFill>
                  <a:srgbClr val="FF0000"/>
                </a:solidFill>
                <a:latin typeface="Comic Sans MS"/>
                <a:cs typeface="Comic Sans MS"/>
              </a:rPr>
              <a:t>latin</a:t>
            </a:r>
            <a:r>
              <a:rPr lang="en-US" sz="2400" b="1" dirty="0">
                <a:solidFill>
                  <a:srgbClr val="FF0000"/>
                </a:solidFill>
                <a:latin typeface="Comic Sans MS"/>
                <a:cs typeface="Comic Sans MS"/>
              </a:rPr>
              <a:t> en </a:t>
            </a:r>
            <a:r>
              <a:rPr lang="en-U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5ème</a:t>
            </a: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lang="en-US" sz="2400" dirty="0" err="1">
                <a:solidFill>
                  <a:srgbClr val="0000FF"/>
                </a:solidFill>
                <a:latin typeface="Comic Sans MS"/>
                <a:cs typeface="Comic Sans MS"/>
              </a:rPr>
              <a:t>puis</a:t>
            </a: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n-US" sz="2400" b="1" dirty="0" smtClean="0">
                <a:solidFill>
                  <a:schemeClr val="accent6"/>
                </a:solidFill>
                <a:latin typeface="Comic Sans MS"/>
                <a:cs typeface="Comic Sans MS"/>
              </a:rPr>
              <a:t>3 </a:t>
            </a:r>
            <a:r>
              <a:rPr lang="en-US" sz="2400" b="1" dirty="0" err="1">
                <a:solidFill>
                  <a:schemeClr val="accent6"/>
                </a:solidFill>
                <a:latin typeface="Comic Sans MS"/>
                <a:cs typeface="Comic Sans MS"/>
              </a:rPr>
              <a:t>heures</a:t>
            </a:r>
            <a:r>
              <a:rPr lang="en-US" sz="2400" b="1" dirty="0">
                <a:solidFill>
                  <a:schemeClr val="accent6"/>
                </a:solidFill>
                <a:latin typeface="Comic Sans MS"/>
                <a:cs typeface="Comic Sans MS"/>
              </a:rPr>
              <a:t> </a:t>
            </a:r>
            <a:r>
              <a:rPr lang="en-US" sz="2400" dirty="0">
                <a:solidFill>
                  <a:srgbClr val="3710C8"/>
                </a:solidFill>
                <a:latin typeface="Comic Sans MS"/>
                <a:cs typeface="Comic Sans MS"/>
              </a:rPr>
              <a:t>en 4ème</a:t>
            </a:r>
            <a:r>
              <a:rPr lang="en-US" sz="2400" b="1" dirty="0">
                <a:solidFill>
                  <a:srgbClr val="3710C8"/>
                </a:solidFill>
                <a:latin typeface="Comic Sans MS"/>
                <a:cs typeface="Comic Sans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et </a:t>
            </a:r>
            <a:r>
              <a:rPr lang="en-U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2 </a:t>
            </a:r>
            <a:r>
              <a:rPr lang="en-US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heures</a:t>
            </a:r>
            <a:r>
              <a:rPr lang="en-U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en </a:t>
            </a: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3ème.</a:t>
            </a:r>
          </a:p>
          <a:p>
            <a:pPr marL="285750" indent="-285750"/>
            <a:endParaRPr lang="en-US" sz="2400" dirty="0" smtClean="0">
              <a:solidFill>
                <a:srgbClr val="0000FF"/>
              </a:solidFill>
              <a:latin typeface="Comic Sans MS"/>
              <a:cs typeface="Comic Sans MS"/>
            </a:endParaRPr>
          </a:p>
          <a:p>
            <a:pPr marL="285750" indent="-285750"/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Au </a:t>
            </a:r>
            <a:r>
              <a:rPr lang="en-US" sz="2400" dirty="0" err="1">
                <a:solidFill>
                  <a:srgbClr val="0000FF"/>
                </a:solidFill>
                <a:latin typeface="Comic Sans MS"/>
                <a:cs typeface="Comic Sans MS"/>
              </a:rPr>
              <a:t>programme</a:t>
            </a: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 en </a:t>
            </a:r>
            <a:r>
              <a:rPr lang="en-US" sz="2400" dirty="0" err="1">
                <a:solidFill>
                  <a:srgbClr val="0000FF"/>
                </a:solidFill>
                <a:latin typeface="Comic Sans MS"/>
                <a:cs typeface="Comic Sans MS"/>
              </a:rPr>
              <a:t>5ème</a:t>
            </a: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n-US" sz="2400" dirty="0">
                <a:latin typeface="Comic Sans MS"/>
                <a:cs typeface="Comic Sans MS"/>
              </a:rPr>
              <a:t>: </a:t>
            </a:r>
            <a:r>
              <a:rPr lang="en-US" sz="2400" dirty="0">
                <a:solidFill>
                  <a:srgbClr val="FF0000"/>
                </a:solidFill>
                <a:latin typeface="Comic Sans MS"/>
                <a:cs typeface="Comic Sans MS"/>
              </a:rPr>
              <a:t>les </a:t>
            </a:r>
            <a:r>
              <a:rPr lang="en-US" sz="2400" dirty="0" err="1">
                <a:solidFill>
                  <a:srgbClr val="FF0000"/>
                </a:solidFill>
                <a:latin typeface="Comic Sans MS"/>
                <a:cs typeface="Comic Sans MS"/>
              </a:rPr>
              <a:t>origines</a:t>
            </a:r>
            <a:r>
              <a:rPr lang="en-US" sz="2400" dirty="0">
                <a:solidFill>
                  <a:srgbClr val="FF0000"/>
                </a:solidFill>
                <a:latin typeface="Comic Sans MS"/>
                <a:cs typeface="Comic Sans MS"/>
              </a:rPr>
              <a:t> de Rome avec </a:t>
            </a:r>
            <a:r>
              <a:rPr lang="en-US" sz="2400" dirty="0" err="1">
                <a:solidFill>
                  <a:srgbClr val="FF0000"/>
                </a:solidFill>
                <a:latin typeface="Comic Sans MS"/>
                <a:cs typeface="Comic Sans MS"/>
              </a:rPr>
              <a:t>Enée</a:t>
            </a:r>
            <a:r>
              <a:rPr lang="en-US" sz="2400" dirty="0">
                <a:solidFill>
                  <a:srgbClr val="FF0000"/>
                </a:solidFill>
                <a:latin typeface="Comic Sans MS"/>
                <a:cs typeface="Comic Sans MS"/>
              </a:rPr>
              <a:t>, 				  Romulus et </a:t>
            </a:r>
            <a:r>
              <a:rPr lang="en-US" sz="2400" dirty="0" err="1">
                <a:solidFill>
                  <a:srgbClr val="FF0000"/>
                </a:solidFill>
                <a:latin typeface="Comic Sans MS"/>
                <a:cs typeface="Comic Sans MS"/>
              </a:rPr>
              <a:t>Rémus</a:t>
            </a:r>
            <a:r>
              <a:rPr lang="en-US" sz="2400" dirty="0">
                <a:solidFill>
                  <a:srgbClr val="FF0000"/>
                </a:solidFill>
                <a:latin typeface="Comic Sans MS"/>
                <a:cs typeface="Comic Sans MS"/>
              </a:rPr>
              <a:t>,	  </a:t>
            </a:r>
          </a:p>
          <a:p>
            <a:pPr lvl="8"/>
            <a:r>
              <a:rPr lang="en-US" sz="2400" dirty="0">
                <a:solidFill>
                  <a:srgbClr val="FF0000"/>
                </a:solidFill>
                <a:latin typeface="Comic Sans MS"/>
                <a:cs typeface="Comic Sans MS"/>
              </a:rPr>
              <a:t>  les </a:t>
            </a:r>
            <a:r>
              <a:rPr lang="en-US" sz="24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dieux</a:t>
            </a:r>
            <a:r>
              <a:rPr lang="en-US" sz="2400" dirty="0" smtClean="0">
                <a:solidFill>
                  <a:srgbClr val="FF0000"/>
                </a:solidFill>
                <a:latin typeface="Comic Sans MS"/>
                <a:cs typeface="Comic Sans MS"/>
              </a:rPr>
              <a:t>,</a:t>
            </a:r>
            <a:endParaRPr lang="en-US" sz="24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lvl="5"/>
            <a:r>
              <a:rPr lang="en-US" sz="2400" dirty="0">
                <a:solidFill>
                  <a:srgbClr val="FF0000"/>
                </a:solidFill>
                <a:latin typeface="Comic Sans MS"/>
                <a:cs typeface="Comic Sans MS"/>
              </a:rPr>
              <a:t>	   	  la vie </a:t>
            </a:r>
            <a:r>
              <a:rPr lang="en-US" sz="2400" dirty="0" err="1">
                <a:solidFill>
                  <a:srgbClr val="FF0000"/>
                </a:solidFill>
                <a:latin typeface="Comic Sans MS"/>
                <a:cs typeface="Comic Sans MS"/>
              </a:rPr>
              <a:t>quotidienne</a:t>
            </a:r>
            <a:r>
              <a:rPr lang="en-US" sz="2400" dirty="0">
                <a:solidFill>
                  <a:srgbClr val="FF0000"/>
                </a:solidFill>
                <a:latin typeface="Comic Sans MS"/>
                <a:cs typeface="Comic Sans MS"/>
              </a:rPr>
              <a:t>,</a:t>
            </a:r>
          </a:p>
          <a:p>
            <a:pPr lvl="5"/>
            <a:endParaRPr lang="en-US" sz="24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19156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utell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973" b="17594"/>
          <a:stretch/>
        </p:blipFill>
        <p:spPr>
          <a:xfrm>
            <a:off x="2714267" y="1830707"/>
            <a:ext cx="3406521" cy="31007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75002" y="400467"/>
            <a:ext cx="8042831" cy="143024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fr-FR" sz="4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Une fois qu’on y a goûté,</a:t>
            </a:r>
          </a:p>
          <a:p>
            <a:pPr algn="ctr"/>
            <a:r>
              <a:rPr lang="fr-FR" sz="4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on ne peut plus s’en passer </a:t>
            </a:r>
            <a:r>
              <a:rPr lang="fr-FR" sz="5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!</a:t>
            </a:r>
            <a:endParaRPr lang="en-US" sz="54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75615" y="5280198"/>
            <a:ext cx="55241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Faites du latin !</a:t>
            </a:r>
          </a:p>
        </p:txBody>
      </p:sp>
      <p:sp>
        <p:nvSpPr>
          <p:cNvPr id="8" name="Rectangle 7"/>
          <p:cNvSpPr/>
          <p:nvPr/>
        </p:nvSpPr>
        <p:spPr>
          <a:xfrm>
            <a:off x="5115385" y="4910866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 </a:t>
            </a:r>
            <a:r>
              <a:rPr lang="en-US" sz="900"/>
              <a:t>ac-grenoble.fr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23838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3350"/>
          <a:stretch>
            <a:fillRect/>
          </a:stretch>
        </p:blipFill>
        <p:spPr bwMode="auto">
          <a:xfrm>
            <a:off x="1327124" y="2344165"/>
            <a:ext cx="6930731" cy="2953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4905" y="4465916"/>
            <a:ext cx="447896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fr-FR" sz="60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AVE ! </a:t>
            </a:r>
          </a:p>
          <a:p>
            <a:pPr algn="ctr"/>
            <a:r>
              <a:rPr lang="fr-FR" sz="60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SALVE !</a:t>
            </a:r>
          </a:p>
        </p:txBody>
      </p:sp>
      <p:sp>
        <p:nvSpPr>
          <p:cNvPr id="3" name="Rectangle 2"/>
          <p:cNvSpPr/>
          <p:nvPr/>
        </p:nvSpPr>
        <p:spPr>
          <a:xfrm>
            <a:off x="1169608" y="438671"/>
            <a:ext cx="7027134" cy="17543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Et si nous parlions </a:t>
            </a:r>
          </a:p>
          <a:p>
            <a:pPr algn="ctr"/>
            <a:r>
              <a:rPr lang="fr-FR" sz="5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un peu latin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37737" y="5113044"/>
            <a:ext cx="1178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Bonjour !</a:t>
            </a:r>
          </a:p>
        </p:txBody>
      </p:sp>
    </p:spTree>
    <p:extLst>
      <p:ext uri="{BB962C8B-B14F-4D97-AF65-F5344CB8AC3E}">
        <p14:creationId xmlns="" xmlns:p14="http://schemas.microsoft.com/office/powerpoint/2010/main" val="5812856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526273" y="419228"/>
            <a:ext cx="8214441" cy="533605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ASTERIX heros nost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e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r est, q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i s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biit ha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e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c p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e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ric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la. Ei 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v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iro bellico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s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o h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mili stat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ra in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g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enioq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ue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 callido omnia p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e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ric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lo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s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a mandata sine 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lla d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bitation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e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 committ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nt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r. 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V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im pl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s q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am h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manam ex potion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e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 ma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g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ica Panorami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g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is Dr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u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idae 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mic Sans MS" charset="0"/>
                <a:ea typeface="ÇlÇr ñæí©" charset="0"/>
              </a:rPr>
              <a:t>j</a:t>
            </a:r>
            <a:r>
              <a:rPr kumimoji="0" lang="en-GB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  <a:ea typeface="ÇlÇr ñæí©" charset="0"/>
              </a:rPr>
              <a:t>am trahit…</a:t>
            </a:r>
            <a:endParaRPr kumimoji="0" 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084" y="4831779"/>
            <a:ext cx="1465882" cy="18470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26742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58299" y="137626"/>
            <a:ext cx="6796261" cy="115981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r-FR" sz="4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</a:t>
            </a:r>
            <a:r>
              <a:rPr lang="fr-FR" sz="4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. Comment prononce-t-on </a:t>
            </a:r>
          </a:p>
          <a:p>
            <a:pPr algn="ctr"/>
            <a:r>
              <a:rPr lang="fr-FR" sz="4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les lettres en latin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596" y="1258134"/>
            <a:ext cx="8489018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>
                <a:latin typeface="Comic Sans MS"/>
                <a:cs typeface="Comic Sans MS"/>
              </a:rPr>
              <a:t>Le </a:t>
            </a:r>
            <a:r>
              <a:rPr lang="fr-FR" sz="2800" b="1">
                <a:latin typeface="Comic Sans MS"/>
                <a:cs typeface="Comic Sans MS"/>
              </a:rPr>
              <a:t>j</a:t>
            </a:r>
            <a:r>
              <a:rPr lang="fr-FR" sz="2800">
                <a:latin typeface="Comic Sans MS"/>
                <a:cs typeface="Comic Sans MS"/>
              </a:rPr>
              <a:t> se prononce </a:t>
            </a:r>
            <a:endParaRPr lang="en-GB" sz="2800"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fr-FR" sz="2800">
                <a:latin typeface="Comic Sans MS"/>
                <a:cs typeface="Comic Sans MS"/>
              </a:rPr>
              <a:t>le </a:t>
            </a:r>
            <a:r>
              <a:rPr lang="fr-FR" sz="2800" b="1">
                <a:latin typeface="Comic Sans MS"/>
                <a:cs typeface="Comic Sans MS"/>
              </a:rPr>
              <a:t>u </a:t>
            </a:r>
            <a:r>
              <a:rPr lang="fr-FR" sz="2800">
                <a:latin typeface="Comic Sans MS"/>
                <a:cs typeface="Comic Sans MS"/>
              </a:rPr>
              <a:t>se prononce </a:t>
            </a:r>
            <a:endParaRPr lang="en-GB" sz="2800"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fr-FR" sz="2800">
                <a:latin typeface="Comic Sans MS"/>
                <a:cs typeface="Comic Sans MS"/>
              </a:rPr>
              <a:t>le </a:t>
            </a:r>
            <a:r>
              <a:rPr lang="fr-FR" sz="2800" b="1">
                <a:latin typeface="Comic Sans MS"/>
                <a:cs typeface="Comic Sans MS"/>
              </a:rPr>
              <a:t>e </a:t>
            </a:r>
            <a:r>
              <a:rPr lang="fr-FR" sz="2800">
                <a:latin typeface="Comic Sans MS"/>
                <a:cs typeface="Comic Sans MS"/>
              </a:rPr>
              <a:t>se prononce            et ne porte pas d’accent.</a:t>
            </a:r>
            <a:endParaRPr lang="en-GB" sz="2800"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fr-FR" sz="2800">
                <a:latin typeface="Comic Sans MS"/>
                <a:cs typeface="Comic Sans MS"/>
              </a:rPr>
              <a:t>le </a:t>
            </a:r>
            <a:r>
              <a:rPr lang="fr-FR" sz="2800" b="1">
                <a:latin typeface="Comic Sans MS"/>
                <a:cs typeface="Comic Sans MS"/>
              </a:rPr>
              <a:t>g </a:t>
            </a:r>
            <a:r>
              <a:rPr lang="fr-FR" sz="2800">
                <a:latin typeface="Comic Sans MS"/>
                <a:cs typeface="Comic Sans MS"/>
              </a:rPr>
              <a:t>se prononce </a:t>
            </a:r>
            <a:endParaRPr lang="en-GB" sz="2800"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fr-FR" sz="2800">
                <a:latin typeface="Comic Sans MS"/>
                <a:cs typeface="Comic Sans MS"/>
              </a:rPr>
              <a:t>le </a:t>
            </a:r>
            <a:r>
              <a:rPr lang="fr-FR" sz="2800" b="1">
                <a:latin typeface="Comic Sans MS"/>
                <a:cs typeface="Comic Sans MS"/>
              </a:rPr>
              <a:t>c</a:t>
            </a:r>
            <a:r>
              <a:rPr lang="fr-FR" sz="2800">
                <a:latin typeface="Comic Sans MS"/>
                <a:cs typeface="Comic Sans MS"/>
              </a:rPr>
              <a:t> se prononce </a:t>
            </a:r>
            <a:endParaRPr lang="en-GB" sz="2800"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fr-FR" sz="2800">
                <a:latin typeface="Comic Sans MS"/>
                <a:cs typeface="Comic Sans MS"/>
              </a:rPr>
              <a:t>le </a:t>
            </a:r>
            <a:r>
              <a:rPr lang="fr-FR" sz="2800" b="1">
                <a:latin typeface="Comic Sans MS"/>
                <a:cs typeface="Comic Sans MS"/>
              </a:rPr>
              <a:t>v </a:t>
            </a:r>
            <a:r>
              <a:rPr lang="fr-FR" sz="2800">
                <a:latin typeface="Comic Sans MS"/>
                <a:cs typeface="Comic Sans MS"/>
              </a:rPr>
              <a:t>se prononce </a:t>
            </a:r>
            <a:endParaRPr lang="en-GB" sz="2800"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fr-FR" sz="2800">
                <a:latin typeface="Comic Sans MS"/>
                <a:cs typeface="Comic Sans MS"/>
              </a:rPr>
              <a:t>le </a:t>
            </a:r>
            <a:r>
              <a:rPr lang="fr-FR" sz="2800" b="1">
                <a:latin typeface="Comic Sans MS"/>
                <a:cs typeface="Comic Sans MS"/>
              </a:rPr>
              <a:t>s </a:t>
            </a:r>
            <a:r>
              <a:rPr lang="fr-FR" sz="2800">
                <a:latin typeface="Comic Sans MS"/>
                <a:cs typeface="Comic Sans MS"/>
              </a:rPr>
              <a:t>se prononce </a:t>
            </a:r>
            <a:endParaRPr lang="en-US" sz="2800"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7221" y="2665967"/>
            <a:ext cx="503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omic Sans MS"/>
                <a:cs typeface="Comic Sans MS"/>
              </a:rPr>
              <a:t>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50018" y="2048103"/>
            <a:ext cx="64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8000"/>
                </a:solidFill>
                <a:latin typeface="Comic Sans MS"/>
                <a:cs typeface="Comic Sans MS"/>
              </a:rPr>
              <a:t>ou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50018" y="4717179"/>
            <a:ext cx="4381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omic Sans MS"/>
                <a:cs typeface="Comic Sans MS"/>
              </a:rPr>
              <a:t>w </a:t>
            </a:r>
            <a:r>
              <a:rPr lang="en-US" sz="2000" b="1">
                <a:latin typeface="Comic Sans MS"/>
                <a:cs typeface="Comic Sans MS"/>
              </a:rPr>
              <a:t>(comme dans what</a:t>
            </a:r>
            <a:r>
              <a:rPr lang="en-US" sz="2000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Comic Sans MS"/>
                <a:cs typeface="Comic Sans MS"/>
              </a:rPr>
              <a:t>?)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7221" y="5357926"/>
            <a:ext cx="583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omic Sans MS"/>
                <a:cs typeface="Comic Sans MS"/>
              </a:rPr>
              <a:t>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50018" y="4061881"/>
            <a:ext cx="503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omic Sans MS"/>
                <a:cs typeface="Comic Sans MS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0018" y="3389916"/>
            <a:ext cx="86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omic Sans MS"/>
                <a:cs typeface="Comic Sans MS"/>
              </a:rPr>
              <a:t>gu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07221" y="1462280"/>
            <a:ext cx="4713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00FF"/>
                </a:solidFill>
                <a:latin typeface="Comic Sans MS"/>
                <a:cs typeface="Comic Sans MS"/>
              </a:rPr>
              <a:t>y </a:t>
            </a:r>
            <a:r>
              <a:rPr lang="en-US" sz="2000" b="1">
                <a:latin typeface="Comic Sans MS"/>
                <a:cs typeface="Comic Sans MS"/>
              </a:rPr>
              <a:t>(comme dans “yeux”)</a:t>
            </a:r>
          </a:p>
        </p:txBody>
      </p:sp>
    </p:spTree>
    <p:extLst>
      <p:ext uri="{BB962C8B-B14F-4D97-AF65-F5344CB8AC3E}">
        <p14:creationId xmlns="" xmlns:p14="http://schemas.microsoft.com/office/powerpoint/2010/main" val="20158739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3476" y="606711"/>
            <a:ext cx="7939865" cy="13956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20000"/>
                <a:gd name="adj2" fmla="val 0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r-FR" sz="28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2. Qu’appelle-t-on « déclinaison » ?</a:t>
            </a:r>
            <a:endParaRPr lang="en-US" sz="2800" b="1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03817" y="1997839"/>
            <a:ext cx="704748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i="1">
                <a:solidFill>
                  <a:srgbClr val="008000"/>
                </a:solidFill>
                <a:latin typeface="Comic Sans MS"/>
                <a:cs typeface="Comic Sans MS"/>
              </a:rPr>
              <a:t>a. Observons</a:t>
            </a:r>
            <a:endParaRPr lang="en-GB" sz="2800" b="1">
              <a:solidFill>
                <a:srgbClr val="008000"/>
              </a:solidFill>
              <a:latin typeface="Comic Sans MS"/>
              <a:cs typeface="Comic Sans MS"/>
            </a:endParaRPr>
          </a:p>
          <a:p>
            <a:r>
              <a:rPr lang="fr-FR" sz="2800" i="1">
                <a:latin typeface="Comic Sans MS"/>
                <a:cs typeface="Comic Sans MS"/>
              </a:rPr>
              <a:t> </a:t>
            </a:r>
            <a:endParaRPr lang="en-GB" sz="2800">
              <a:latin typeface="Comic Sans MS"/>
              <a:cs typeface="Comic Sans MS"/>
            </a:endParaRPr>
          </a:p>
          <a:p>
            <a:r>
              <a:rPr lang="fr-FR" sz="2800">
                <a:latin typeface="Comic Sans MS"/>
                <a:cs typeface="Comic Sans MS"/>
              </a:rPr>
              <a:t>1) Asterix    </a:t>
            </a:r>
            <a:r>
              <a:rPr lang="fr-FR" sz="2800" b="1" u="sng">
                <a:latin typeface="Comic Sans MS"/>
                <a:cs typeface="Comic Sans MS"/>
              </a:rPr>
              <a:t>potionem magicam</a:t>
            </a:r>
            <a:r>
              <a:rPr lang="fr-FR" sz="2800">
                <a:latin typeface="Comic Sans MS"/>
                <a:cs typeface="Comic Sans MS"/>
              </a:rPr>
              <a:t>   bibit.</a:t>
            </a:r>
          </a:p>
          <a:p>
            <a:endParaRPr lang="fr-FR" sz="2800">
              <a:latin typeface="Comic Sans MS"/>
              <a:cs typeface="Comic Sans MS"/>
            </a:endParaRPr>
          </a:p>
          <a:p>
            <a:r>
              <a:rPr lang="fr-FR" sz="2800">
                <a:latin typeface="Comic Sans MS"/>
                <a:cs typeface="Comic Sans MS"/>
              </a:rPr>
              <a:t> </a:t>
            </a:r>
            <a:endParaRPr lang="en-GB" sz="2800">
              <a:latin typeface="Comic Sans MS"/>
              <a:cs typeface="Comic Sans MS"/>
            </a:endParaRPr>
          </a:p>
          <a:p>
            <a:endParaRPr lang="fr-FR" sz="2800" b="1" u="sng">
              <a:latin typeface="Comic Sans MS"/>
              <a:cs typeface="Comic Sans MS"/>
            </a:endParaRPr>
          </a:p>
          <a:p>
            <a:r>
              <a:rPr lang="fr-FR" sz="2800">
                <a:latin typeface="Comic Sans MS"/>
                <a:cs typeface="Comic Sans MS"/>
              </a:rPr>
              <a:t>2) </a:t>
            </a:r>
            <a:r>
              <a:rPr lang="fr-FR" sz="2800" b="1" u="sng">
                <a:latin typeface="Comic Sans MS"/>
                <a:cs typeface="Comic Sans MS"/>
              </a:rPr>
              <a:t>Potio magica</a:t>
            </a:r>
            <a:r>
              <a:rPr lang="fr-FR" sz="2800">
                <a:latin typeface="Comic Sans MS"/>
                <a:cs typeface="Comic Sans MS"/>
              </a:rPr>
              <a:t>   optima   est.</a:t>
            </a:r>
          </a:p>
          <a:p>
            <a:endParaRPr lang="fr-FR" sz="2800">
              <a:latin typeface="Comic Sans MS"/>
              <a:cs typeface="Comic Sans MS"/>
            </a:endParaRPr>
          </a:p>
          <a:p>
            <a:endParaRPr lang="en-GB" sz="2800">
              <a:latin typeface="Comic Sans MS"/>
              <a:cs typeface="Comic Sans MS"/>
            </a:endParaRPr>
          </a:p>
          <a:p>
            <a:r>
              <a:rPr lang="fr-FR" sz="2800">
                <a:latin typeface="Comic Sans MS"/>
                <a:cs typeface="Comic Sans MS"/>
              </a:rPr>
              <a:t> </a:t>
            </a:r>
            <a:endParaRPr lang="en-GB" sz="2800"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1361" y="3524111"/>
            <a:ext cx="633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omic Sans MS"/>
                <a:cs typeface="Comic Sans MS"/>
              </a:rPr>
              <a:t>Astérix boit </a:t>
            </a:r>
            <a:r>
              <a:rPr lang="en-US" sz="2400" b="1" u="sng">
                <a:solidFill>
                  <a:srgbClr val="FF0000"/>
                </a:solidFill>
                <a:latin typeface="Comic Sans MS"/>
                <a:cs typeface="Comic Sans MS"/>
              </a:rPr>
              <a:t>la potion magique</a:t>
            </a:r>
            <a:r>
              <a:rPr lang="en-US" sz="2400" b="1">
                <a:solidFill>
                  <a:srgbClr val="FF0000"/>
                </a:solidFill>
                <a:latin typeface="Comic Sans MS"/>
                <a:cs typeface="Comic Sans M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3902" y="5117728"/>
            <a:ext cx="586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rgbClr val="FF0000"/>
                </a:solidFill>
                <a:latin typeface="Comic Sans MS"/>
                <a:cs typeface="Comic Sans MS"/>
              </a:rPr>
              <a:t>La potion magique</a:t>
            </a:r>
            <a:r>
              <a:rPr lang="en-US" sz="2400" b="1">
                <a:solidFill>
                  <a:srgbClr val="FF0000"/>
                </a:solidFill>
                <a:latin typeface="Comic Sans MS"/>
                <a:cs typeface="Comic Sans MS"/>
              </a:rPr>
              <a:t> est la meilleure.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90698" y="3881203"/>
            <a:ext cx="1578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COD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81787" y="5579393"/>
            <a:ext cx="110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  <a:latin typeface="Comic Sans MS"/>
                <a:cs typeface="Comic Sans MS"/>
              </a:rPr>
              <a:t>Sujet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995" y="3702695"/>
            <a:ext cx="1933481" cy="27940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326774" y="6496743"/>
            <a:ext cx="124906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/>
              <a:t>boutique.plushtoy.fr</a:t>
            </a:r>
            <a:endParaRPr lang="en-US" sz="900"/>
          </a:p>
        </p:txBody>
      </p:sp>
    </p:spTree>
    <p:extLst>
      <p:ext uri="{BB962C8B-B14F-4D97-AF65-F5344CB8AC3E}">
        <p14:creationId xmlns="" xmlns:p14="http://schemas.microsoft.com/office/powerpoint/2010/main" val="36682979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6852" y="671043"/>
            <a:ext cx="51254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8000"/>
                </a:solidFill>
                <a:latin typeface="Comic Sans MS"/>
                <a:cs typeface="Comic Sans MS"/>
              </a:rPr>
              <a:t>b. Que remarques-tu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2207" y="1548207"/>
            <a:ext cx="8225882" cy="37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0000FF"/>
                </a:solidFill>
                <a:latin typeface="Comic Sans MS"/>
                <a:cs typeface="Comic Sans MS"/>
              </a:rPr>
              <a:t>Les mots n’ont pas d’ordre en latin.</a:t>
            </a:r>
          </a:p>
          <a:p>
            <a:pPr>
              <a:lnSpc>
                <a:spcPct val="150000"/>
              </a:lnSpc>
            </a:pPr>
            <a:r>
              <a:rPr lang="en-US" sz="3200" b="1">
                <a:solidFill>
                  <a:srgbClr val="0000FF"/>
                </a:solidFill>
                <a:latin typeface="Comic Sans MS"/>
                <a:cs typeface="Comic Sans MS"/>
              </a:rPr>
              <a:t>La terminaison des mots </a:t>
            </a:r>
          </a:p>
          <a:p>
            <a:pPr>
              <a:lnSpc>
                <a:spcPct val="150000"/>
              </a:lnSpc>
            </a:pPr>
            <a:r>
              <a:rPr lang="en-US" sz="3200" b="1">
                <a:solidFill>
                  <a:srgbClr val="0000FF"/>
                </a:solidFill>
                <a:latin typeface="Comic Sans MS"/>
                <a:cs typeface="Comic Sans MS"/>
              </a:rPr>
              <a:t>change selon la fonction </a:t>
            </a:r>
          </a:p>
          <a:p>
            <a:pPr>
              <a:lnSpc>
                <a:spcPct val="150000"/>
              </a:lnSpc>
            </a:pPr>
            <a:r>
              <a:rPr lang="en-US" sz="3200" b="1">
                <a:solidFill>
                  <a:srgbClr val="0000FF"/>
                </a:solidFill>
                <a:latin typeface="Comic Sans MS"/>
                <a:cs typeface="Comic Sans MS"/>
              </a:rPr>
              <a:t>dans la phrase (sujet, COD)</a:t>
            </a:r>
            <a:r>
              <a:rPr lang="en-US" sz="3200">
                <a:solidFill>
                  <a:srgbClr val="0000FF"/>
                </a:solidFill>
                <a:latin typeface="Comic Sans MS"/>
                <a:cs typeface="Comic Sans MS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3200">
                <a:solidFill>
                  <a:srgbClr val="0000FF"/>
                </a:solidFill>
                <a:latin typeface="Comic Sans MS"/>
                <a:cs typeface="Comic Sans MS"/>
              </a:rPr>
              <a:t>On dit que les mots </a:t>
            </a:r>
            <a:r>
              <a:rPr lang="en-US" sz="3200" b="1">
                <a:solidFill>
                  <a:srgbClr val="FF0000"/>
                </a:solidFill>
                <a:latin typeface="Comic Sans MS"/>
                <a:cs typeface="Comic Sans MS"/>
              </a:rPr>
              <a:t>se déclinent.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034" y="2503655"/>
            <a:ext cx="1821188" cy="21188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976699" y="4542444"/>
            <a:ext cx="19813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/>
              <a:t> </a:t>
            </a:r>
            <a:r>
              <a:rPr lang="pt-BR" sz="900"/>
              <a:t>madamebouquine.blogspot.com </a:t>
            </a:r>
            <a:endParaRPr lang="en-US" sz="900"/>
          </a:p>
        </p:txBody>
      </p:sp>
    </p:spTree>
    <p:extLst>
      <p:ext uri="{BB962C8B-B14F-4D97-AF65-F5344CB8AC3E}">
        <p14:creationId xmlns="" xmlns:p14="http://schemas.microsoft.com/office/powerpoint/2010/main" val="19986762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7263" y="486344"/>
            <a:ext cx="8311703" cy="184179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12500"/>
                <a:gd name="adj2" fmla="val -425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r-FR" sz="5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3. Le latin à l’origine </a:t>
            </a:r>
          </a:p>
          <a:p>
            <a:pPr algn="ctr"/>
            <a:r>
              <a:rPr lang="fr-FR" sz="5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de certains mots français</a:t>
            </a:r>
          </a:p>
        </p:txBody>
      </p:sp>
      <p:sp>
        <p:nvSpPr>
          <p:cNvPr id="3" name="Rectangle 2"/>
          <p:cNvSpPr/>
          <p:nvPr/>
        </p:nvSpPr>
        <p:spPr>
          <a:xfrm>
            <a:off x="423320" y="2553197"/>
            <a:ext cx="858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>
                <a:latin typeface="Comic Sans MS"/>
                <a:cs typeface="Comic Sans MS"/>
              </a:rPr>
              <a:t>a) Retrouve le nom correspondant à chacun des dessins (un trait = une lettre).</a:t>
            </a:r>
            <a:endParaRPr lang="en-GB">
              <a:latin typeface="Comic Sans MS"/>
              <a:cs typeface="Comic Sans MS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802" y="3316907"/>
            <a:ext cx="3002438" cy="3082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85568" y="3633300"/>
            <a:ext cx="33160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0090"/>
                </a:solidFill>
                <a:latin typeface="Comic Sans MS"/>
                <a:cs typeface="Comic Sans MS"/>
              </a:rPr>
              <a:t>A Q U A R I U M</a:t>
            </a:r>
          </a:p>
          <a:p>
            <a:endParaRPr lang="en-US" sz="2400" b="1">
              <a:solidFill>
                <a:srgbClr val="000090"/>
              </a:solidFill>
              <a:latin typeface="Comic Sans MS"/>
              <a:cs typeface="Comic Sans MS"/>
            </a:endParaRPr>
          </a:p>
          <a:p>
            <a:r>
              <a:rPr lang="en-US" sz="2400" b="1">
                <a:solidFill>
                  <a:srgbClr val="000090"/>
                </a:solidFill>
                <a:latin typeface="Comic Sans MS"/>
                <a:cs typeface="Comic Sans MS"/>
              </a:rPr>
              <a:t>    aqua : l’eau</a:t>
            </a:r>
          </a:p>
        </p:txBody>
      </p:sp>
    </p:spTree>
    <p:extLst>
      <p:ext uri="{BB962C8B-B14F-4D97-AF65-F5344CB8AC3E}">
        <p14:creationId xmlns="" xmlns:p14="http://schemas.microsoft.com/office/powerpoint/2010/main" val="19379996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51" y="1501430"/>
            <a:ext cx="3990639" cy="3990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228412" y="2036441"/>
            <a:ext cx="372967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90"/>
                </a:solidFill>
                <a:latin typeface="Comic Sans MS"/>
                <a:cs typeface="Comic Sans MS"/>
              </a:rPr>
              <a:t>L A V A B O</a:t>
            </a:r>
          </a:p>
          <a:p>
            <a:endParaRPr lang="en-US" b="1">
              <a:solidFill>
                <a:srgbClr val="000090"/>
              </a:solidFill>
              <a:latin typeface="Comic Sans MS"/>
              <a:cs typeface="Comic Sans MS"/>
            </a:endParaRPr>
          </a:p>
          <a:p>
            <a:r>
              <a:rPr lang="en-US" sz="2800" b="1">
                <a:solidFill>
                  <a:srgbClr val="000090"/>
                </a:solidFill>
                <a:latin typeface="Comic Sans MS"/>
                <a:cs typeface="Comic Sans MS"/>
              </a:rPr>
              <a:t>(lavabo : je laverai)</a:t>
            </a:r>
          </a:p>
        </p:txBody>
      </p:sp>
    </p:spTree>
    <p:extLst>
      <p:ext uri="{BB962C8B-B14F-4D97-AF65-F5344CB8AC3E}">
        <p14:creationId xmlns="" xmlns:p14="http://schemas.microsoft.com/office/powerpoint/2010/main" val="26105228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634" y="572095"/>
            <a:ext cx="6052145" cy="3471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99160" y="4565326"/>
            <a:ext cx="54915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0090"/>
                </a:solidFill>
                <a:latin typeface="Comic Sans MS"/>
                <a:cs typeface="Comic Sans MS"/>
              </a:rPr>
              <a:t>		</a:t>
            </a:r>
            <a:r>
              <a:rPr lang="en-US" sz="3600" b="1">
                <a:solidFill>
                  <a:srgbClr val="008000"/>
                </a:solidFill>
                <a:latin typeface="Comic Sans MS"/>
                <a:cs typeface="Comic Sans MS"/>
              </a:rPr>
              <a:t>E X I T</a:t>
            </a:r>
          </a:p>
          <a:p>
            <a:endParaRPr lang="en-US" sz="2400">
              <a:solidFill>
                <a:srgbClr val="008000"/>
              </a:solidFill>
              <a:latin typeface="Comic Sans MS"/>
              <a:cs typeface="Comic Sans MS"/>
            </a:endParaRPr>
          </a:p>
          <a:p>
            <a:r>
              <a:rPr lang="en-US" sz="3600">
                <a:solidFill>
                  <a:srgbClr val="008000"/>
                </a:solidFill>
                <a:latin typeface="Comic Sans MS"/>
                <a:cs typeface="Comic Sans MS"/>
              </a:rPr>
              <a:t>		(Il sort)</a:t>
            </a:r>
          </a:p>
        </p:txBody>
      </p:sp>
    </p:spTree>
    <p:extLst>
      <p:ext uri="{BB962C8B-B14F-4D97-AF65-F5344CB8AC3E}">
        <p14:creationId xmlns="" xmlns:p14="http://schemas.microsoft.com/office/powerpoint/2010/main" val="31699610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38" y="940630"/>
            <a:ext cx="4642648" cy="4074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80533" y="1784939"/>
            <a:ext cx="2997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6600"/>
                </a:solidFill>
                <a:latin typeface="Comic Sans MS"/>
                <a:cs typeface="Comic Sans MS"/>
              </a:rPr>
              <a:t>A G E N D A</a:t>
            </a:r>
          </a:p>
          <a:p>
            <a:endParaRPr lang="en-US" sz="2400">
              <a:solidFill>
                <a:srgbClr val="FF6600"/>
              </a:solidFill>
              <a:latin typeface="Comic Sans MS"/>
              <a:cs typeface="Comic Sans MS"/>
            </a:endParaRPr>
          </a:p>
          <a:p>
            <a:r>
              <a:rPr lang="en-US" sz="2400">
                <a:solidFill>
                  <a:srgbClr val="FF6600"/>
                </a:solidFill>
                <a:latin typeface="Comic Sans MS"/>
                <a:cs typeface="Comic Sans MS"/>
              </a:rPr>
              <a:t>(Les choses à faire)</a:t>
            </a:r>
          </a:p>
        </p:txBody>
      </p:sp>
    </p:spTree>
    <p:extLst>
      <p:ext uri="{BB962C8B-B14F-4D97-AF65-F5344CB8AC3E}">
        <p14:creationId xmlns="" xmlns:p14="http://schemas.microsoft.com/office/powerpoint/2010/main" val="20810124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48113080"/>
              </p:ext>
            </p:extLst>
          </p:nvPr>
        </p:nvGraphicFramePr>
        <p:xfrm>
          <a:off x="-24659732" y="799561"/>
          <a:ext cx="29646267" cy="4235181"/>
        </p:xfrm>
        <a:graphic>
          <a:graphicData uri="http://schemas.openxmlformats.org/presentationml/2006/ole">
            <p:oleObj spid="_x0000_s10246" name="Document" r:id="rId3" imgW="5677560" imgH="804240" progId="Word.Document.12">
              <p:link updateAutomatic="1"/>
            </p:oleObj>
          </a:graphicData>
        </a:graphic>
      </p:graphicFrame>
      <p:sp>
        <p:nvSpPr>
          <p:cNvPr id="4" name="Up Arrow 3"/>
          <p:cNvSpPr/>
          <p:nvPr/>
        </p:nvSpPr>
        <p:spPr>
          <a:xfrm>
            <a:off x="1434584" y="5126598"/>
            <a:ext cx="564426" cy="108175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86535" y="1505056"/>
            <a:ext cx="39737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00FF"/>
                </a:solidFill>
                <a:latin typeface="Comic Sans MS"/>
                <a:cs typeface="Comic Sans MS"/>
              </a:rPr>
              <a:t>P O S T</a:t>
            </a:r>
          </a:p>
          <a:p>
            <a:endParaRPr lang="en-US" sz="3200" b="1">
              <a:solidFill>
                <a:srgbClr val="0000FF"/>
              </a:solidFill>
              <a:latin typeface="Comic Sans MS"/>
              <a:cs typeface="Comic Sans MS"/>
            </a:endParaRPr>
          </a:p>
          <a:p>
            <a:r>
              <a:rPr lang="en-US" sz="3200" b="1">
                <a:solidFill>
                  <a:srgbClr val="0000FF"/>
                </a:solidFill>
                <a:latin typeface="Comic Sans MS"/>
                <a:cs typeface="Comic Sans MS"/>
              </a:rPr>
              <a:t>S C R I P T U M</a:t>
            </a:r>
          </a:p>
          <a:p>
            <a:endParaRPr lang="en-US" sz="3200">
              <a:solidFill>
                <a:srgbClr val="0000FF"/>
              </a:solidFill>
              <a:latin typeface="Comic Sans MS"/>
              <a:cs typeface="Comic Sans MS"/>
            </a:endParaRPr>
          </a:p>
          <a:p>
            <a:r>
              <a:rPr lang="en-US" sz="3200">
                <a:solidFill>
                  <a:srgbClr val="0000FF"/>
                </a:solidFill>
                <a:latin typeface="Comic Sans MS"/>
                <a:cs typeface="Comic Sans MS"/>
              </a:rPr>
              <a:t>(après ce qui a été écrit)</a:t>
            </a:r>
          </a:p>
        </p:txBody>
      </p:sp>
    </p:spTree>
    <p:extLst>
      <p:ext uri="{BB962C8B-B14F-4D97-AF65-F5344CB8AC3E}">
        <p14:creationId xmlns="" xmlns:p14="http://schemas.microsoft.com/office/powerpoint/2010/main" val="41486645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0425" y="1045766"/>
            <a:ext cx="82830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600">
                <a:latin typeface="Comic Sans MS"/>
                <a:cs typeface="Comic Sans MS"/>
              </a:rPr>
              <a:t>Sachant que 	</a:t>
            </a:r>
            <a:r>
              <a:rPr lang="fr-FR" sz="3600" b="1">
                <a:solidFill>
                  <a:srgbClr val="0000FF"/>
                </a:solidFill>
                <a:latin typeface="Comic Sans MS"/>
                <a:cs typeface="Comic Sans MS"/>
              </a:rPr>
              <a:t>amicus</a:t>
            </a:r>
            <a:r>
              <a:rPr lang="fr-FR" sz="3600">
                <a:latin typeface="Comic Sans MS"/>
                <a:cs typeface="Comic Sans MS"/>
              </a:rPr>
              <a:t>	signifie	</a:t>
            </a:r>
            <a:r>
              <a:rPr lang="fr-FR" sz="3600" b="1">
                <a:solidFill>
                  <a:srgbClr val="0000FF"/>
                </a:solidFill>
                <a:latin typeface="Comic Sans MS"/>
                <a:cs typeface="Comic Sans MS"/>
              </a:rPr>
              <a:t>l’ami</a:t>
            </a:r>
            <a:r>
              <a:rPr lang="fr-FR" sz="3600">
                <a:latin typeface="Comic Sans MS"/>
                <a:cs typeface="Comic Sans MS"/>
              </a:rPr>
              <a:t>			</a:t>
            </a:r>
            <a:r>
              <a:rPr lang="fr-FR" sz="3600" b="1">
                <a:solidFill>
                  <a:srgbClr val="FF0000"/>
                </a:solidFill>
                <a:latin typeface="Comic Sans MS"/>
                <a:cs typeface="Comic Sans MS"/>
              </a:rPr>
              <a:t>filius</a:t>
            </a:r>
            <a:r>
              <a:rPr lang="fr-FR" sz="3600" b="1">
                <a:latin typeface="Comic Sans MS"/>
                <a:cs typeface="Comic Sans MS"/>
              </a:rPr>
              <a:t>  	</a:t>
            </a:r>
            <a:r>
              <a:rPr lang="fr-FR" sz="3600">
                <a:latin typeface="Comic Sans MS"/>
                <a:cs typeface="Comic Sans MS"/>
              </a:rPr>
              <a:t>signifie	</a:t>
            </a:r>
            <a:r>
              <a:rPr lang="fr-FR" sz="3600" b="1">
                <a:solidFill>
                  <a:srgbClr val="FF0000"/>
                </a:solidFill>
                <a:latin typeface="Comic Sans MS"/>
                <a:cs typeface="Comic Sans MS"/>
              </a:rPr>
              <a:t>le fils</a:t>
            </a:r>
            <a:endParaRPr lang="en-GB" sz="3600" b="1">
              <a:solidFill>
                <a:srgbClr val="FF0000"/>
              </a:solidFill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fr-FR" sz="3600">
                <a:latin typeface="Comic Sans MS"/>
                <a:cs typeface="Comic Sans MS"/>
              </a:rPr>
              <a:t>			 </a:t>
            </a:r>
            <a:r>
              <a:rPr lang="fr-FR" sz="3600" b="1">
                <a:solidFill>
                  <a:srgbClr val="008000"/>
                </a:solidFill>
                <a:latin typeface="Comic Sans MS"/>
                <a:cs typeface="Comic Sans MS"/>
              </a:rPr>
              <a:t>locus		 	le lieu </a:t>
            </a:r>
            <a:r>
              <a:rPr lang="fr-FR" sz="3600">
                <a:latin typeface="Comic Sans MS"/>
                <a:cs typeface="Comic Sans MS"/>
              </a:rPr>
              <a:t>			</a:t>
            </a:r>
            <a:r>
              <a:rPr lang="fr-FR" sz="3600" b="1">
                <a:solidFill>
                  <a:srgbClr val="FF6600"/>
                </a:solidFill>
                <a:latin typeface="Comic Sans MS"/>
                <a:cs typeface="Comic Sans MS"/>
              </a:rPr>
              <a:t>deus			le dieu,</a:t>
            </a:r>
            <a:endParaRPr lang="en-GB" sz="3600" b="1">
              <a:solidFill>
                <a:srgbClr val="FF6600"/>
              </a:solidFill>
              <a:latin typeface="Comic Sans MS"/>
              <a:cs typeface="Comic Sans MS"/>
            </a:endParaRPr>
          </a:p>
          <a:p>
            <a:r>
              <a:rPr lang="fr-FR" sz="2400">
                <a:latin typeface="Comic Sans MS"/>
                <a:cs typeface="Comic Sans MS"/>
              </a:rPr>
              <a:t>		</a:t>
            </a:r>
          </a:p>
          <a:p>
            <a:endParaRPr lang="en-GB" sz="2400">
              <a:latin typeface="Comic Sans MS"/>
              <a:cs typeface="Comic Sans MS"/>
            </a:endParaRPr>
          </a:p>
          <a:p>
            <a:r>
              <a:rPr lang="fr-FR" sz="3600">
                <a:latin typeface="Comic Sans MS"/>
                <a:cs typeface="Comic Sans MS"/>
              </a:rPr>
              <a:t>explique les mots suivants :</a:t>
            </a:r>
            <a:r>
              <a:rPr lang="fr-FR" sz="2400">
                <a:latin typeface="Comic Sans MS"/>
                <a:cs typeface="Comic Sans MS"/>
              </a:rPr>
              <a:t> </a:t>
            </a:r>
          </a:p>
          <a:p>
            <a:r>
              <a:rPr lang="fr-FR" sz="2400">
                <a:latin typeface="Comic Sans MS"/>
                <a:cs typeface="Comic Sans MS"/>
              </a:rPr>
              <a:t>	</a:t>
            </a:r>
          </a:p>
        </p:txBody>
      </p:sp>
    </p:spTree>
    <p:extLst>
      <p:ext uri="{BB962C8B-B14F-4D97-AF65-F5344CB8AC3E}">
        <p14:creationId xmlns="" xmlns:p14="http://schemas.microsoft.com/office/powerpoint/2010/main" val="29700476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9579" y="732284"/>
            <a:ext cx="7608083" cy="501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>
                <a:latin typeface="Comic Sans MS"/>
                <a:cs typeface="Comic Sans MS"/>
              </a:rPr>
              <a:t>1) une réunion </a:t>
            </a:r>
            <a:r>
              <a:rPr lang="fr-FR" sz="3200" b="1" u="sng">
                <a:latin typeface="Comic Sans MS"/>
                <a:cs typeface="Comic Sans MS"/>
              </a:rPr>
              <a:t>amicale</a:t>
            </a:r>
          </a:p>
          <a:p>
            <a:pPr marL="342900" indent="-342900">
              <a:buFontTx/>
              <a:buChar char="-"/>
            </a:pPr>
            <a:endParaRPr lang="fr-FR" sz="3200" b="1" u="sng">
              <a:latin typeface="Comic Sans MS"/>
              <a:cs typeface="Comic Sans MS"/>
            </a:endParaRPr>
          </a:p>
          <a:p>
            <a:r>
              <a:rPr lang="fr-FR" sz="3200" b="1">
                <a:latin typeface="Comic Sans MS"/>
                <a:cs typeface="Comic Sans MS"/>
              </a:rPr>
              <a:t>		  </a:t>
            </a:r>
          </a:p>
          <a:p>
            <a:r>
              <a:rPr lang="fr-FR" sz="3200">
                <a:latin typeface="Comic Sans MS"/>
                <a:cs typeface="Comic Sans MS"/>
              </a:rPr>
              <a:t>2) </a:t>
            </a:r>
            <a:r>
              <a:rPr lang="fr-FR" sz="3200" b="1" u="sng">
                <a:latin typeface="Comic Sans MS"/>
                <a:cs typeface="Comic Sans MS"/>
              </a:rPr>
              <a:t>déifier</a:t>
            </a:r>
            <a:r>
              <a:rPr lang="fr-FR" sz="3200">
                <a:latin typeface="Comic Sans MS"/>
                <a:cs typeface="Comic Sans MS"/>
              </a:rPr>
              <a:t> un empereur</a:t>
            </a:r>
          </a:p>
          <a:p>
            <a:endParaRPr lang="fr-FR" sz="3200" b="1" u="sng">
              <a:latin typeface="Comic Sans MS"/>
              <a:cs typeface="Comic Sans MS"/>
            </a:endParaRPr>
          </a:p>
          <a:p>
            <a:endParaRPr lang="en-GB" sz="3200" b="1" u="sng">
              <a:latin typeface="Comic Sans MS"/>
              <a:cs typeface="Comic Sans MS"/>
            </a:endParaRPr>
          </a:p>
          <a:p>
            <a:r>
              <a:rPr lang="fr-FR" sz="3200">
                <a:latin typeface="Comic Sans MS"/>
                <a:cs typeface="Comic Sans MS"/>
              </a:rPr>
              <a:t>3) </a:t>
            </a:r>
            <a:r>
              <a:rPr lang="fr-FR" sz="3200" b="1">
                <a:latin typeface="Comic Sans MS"/>
                <a:cs typeface="Comic Sans MS"/>
              </a:rPr>
              <a:t>l</a:t>
            </a:r>
            <a:r>
              <a:rPr lang="fr-FR" sz="3200" b="1" u="sng">
                <a:latin typeface="Comic Sans MS"/>
                <a:cs typeface="Comic Sans MS"/>
              </a:rPr>
              <a:t>ocaliser</a:t>
            </a:r>
            <a:r>
              <a:rPr lang="fr-FR" sz="3200">
                <a:latin typeface="Comic Sans MS"/>
                <a:cs typeface="Comic Sans MS"/>
              </a:rPr>
              <a:t> un point sur une carte	   </a:t>
            </a:r>
          </a:p>
          <a:p>
            <a:endParaRPr lang="fr-FR" sz="3200">
              <a:latin typeface="Comic Sans MS"/>
              <a:cs typeface="Comic Sans MS"/>
            </a:endParaRPr>
          </a:p>
          <a:p>
            <a:endParaRPr lang="fr-FR" sz="3200">
              <a:latin typeface="Comic Sans MS"/>
              <a:cs typeface="Comic Sans MS"/>
            </a:endParaRPr>
          </a:p>
          <a:p>
            <a:r>
              <a:rPr lang="fr-FR" sz="3200">
                <a:latin typeface="Comic Sans MS"/>
                <a:cs typeface="Comic Sans MS"/>
              </a:rPr>
              <a:t>4) l’amour </a:t>
            </a:r>
            <a:r>
              <a:rPr lang="fr-FR" sz="3200" b="1" u="sng">
                <a:latin typeface="Comic Sans MS"/>
                <a:cs typeface="Comic Sans MS"/>
              </a:rPr>
              <a:t>filial</a:t>
            </a:r>
            <a:endParaRPr lang="en-GB" sz="3200"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56364" y="1510334"/>
            <a:ext cx="6738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0000FF"/>
                </a:solidFill>
                <a:latin typeface="Comic Sans MS"/>
                <a:cs typeface="Comic Sans MS"/>
              </a:rPr>
              <a:t>est une réunion entre amis. (amicus)</a:t>
            </a:r>
            <a:endParaRPr lang="en-US" sz="2800" b="1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2883361"/>
            <a:ext cx="7963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36B18"/>
                </a:solidFill>
                <a:latin typeface="Comic Sans MS"/>
                <a:cs typeface="Comic Sans MS"/>
              </a:rPr>
              <a:t>Signifie</a:t>
            </a:r>
            <a:r>
              <a:rPr lang="en-US" sz="2800" b="1" dirty="0" smtClean="0">
                <a:solidFill>
                  <a:srgbClr val="F36B18"/>
                </a:solidFill>
                <a:latin typeface="Comic Sans MS"/>
                <a:cs typeface="Comic Sans MS"/>
              </a:rPr>
              <a:t> “</a:t>
            </a:r>
            <a:r>
              <a:rPr lang="en-US" sz="2800" b="1" dirty="0" err="1" smtClean="0">
                <a:solidFill>
                  <a:srgbClr val="F36B18"/>
                </a:solidFill>
                <a:latin typeface="Comic Sans MS"/>
                <a:cs typeface="Comic Sans MS"/>
              </a:rPr>
              <a:t>considérer</a:t>
            </a:r>
            <a:r>
              <a:rPr lang="en-US" sz="2800" b="1" dirty="0" smtClean="0">
                <a:solidFill>
                  <a:srgbClr val="F36B18"/>
                </a:solidFill>
                <a:latin typeface="Comic Sans MS"/>
                <a:cs typeface="Comic Sans MS"/>
              </a:rPr>
              <a:t> </a:t>
            </a:r>
            <a:r>
              <a:rPr lang="en-US" sz="2800" b="1" dirty="0" err="1">
                <a:solidFill>
                  <a:srgbClr val="F36B18"/>
                </a:solidFill>
                <a:latin typeface="Comic Sans MS"/>
                <a:cs typeface="Comic Sans MS"/>
              </a:rPr>
              <a:t>comme</a:t>
            </a:r>
            <a:r>
              <a:rPr lang="en-US" sz="2800" b="1" dirty="0">
                <a:solidFill>
                  <a:srgbClr val="F36B18"/>
                </a:solidFill>
                <a:latin typeface="Comic Sans MS"/>
                <a:cs typeface="Comic Sans MS"/>
              </a:rPr>
              <a:t> un </a:t>
            </a:r>
            <a:r>
              <a:rPr lang="en-US" sz="2800" b="1" dirty="0" err="1">
                <a:solidFill>
                  <a:srgbClr val="F36B18"/>
                </a:solidFill>
                <a:latin typeface="Comic Sans MS"/>
                <a:cs typeface="Comic Sans MS"/>
              </a:rPr>
              <a:t>dieu</a:t>
            </a:r>
            <a:r>
              <a:rPr lang="en-US" sz="2800" b="1" dirty="0" smtClean="0">
                <a:solidFill>
                  <a:srgbClr val="F36B18"/>
                </a:solidFill>
                <a:latin typeface="Comic Sans MS"/>
                <a:cs typeface="Comic Sans MS"/>
              </a:rPr>
              <a:t>.” </a:t>
            </a:r>
            <a:r>
              <a:rPr lang="en-US" sz="2800" b="1" dirty="0">
                <a:solidFill>
                  <a:srgbClr val="F36B18"/>
                </a:solidFill>
                <a:latin typeface="Comic Sans MS"/>
                <a:cs typeface="Comic Sans MS"/>
              </a:rPr>
              <a:t>(</a:t>
            </a:r>
            <a:r>
              <a:rPr lang="en-US" sz="2800" b="1" dirty="0" err="1">
                <a:solidFill>
                  <a:srgbClr val="F36B18"/>
                </a:solidFill>
                <a:latin typeface="Comic Sans MS"/>
                <a:cs typeface="Comic Sans MS"/>
              </a:rPr>
              <a:t>deus</a:t>
            </a:r>
            <a:r>
              <a:rPr lang="en-US" sz="2800" b="1" dirty="0">
                <a:solidFill>
                  <a:srgbClr val="F36B18"/>
                </a:solidFill>
                <a:latin typeface="Comic Sans MS"/>
                <a:cs typeface="Comic Sans MS"/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2101555" y="4319874"/>
            <a:ext cx="50072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08000"/>
                </a:solidFill>
                <a:latin typeface="Comic Sans MS"/>
                <a:cs typeface="Comic Sans MS"/>
              </a:rPr>
              <a:t>est trouver son lieu. (locus)</a:t>
            </a:r>
          </a:p>
        </p:txBody>
      </p:sp>
      <p:sp>
        <p:nvSpPr>
          <p:cNvPr id="9" name="Rectangle 8"/>
          <p:cNvSpPr/>
          <p:nvPr/>
        </p:nvSpPr>
        <p:spPr>
          <a:xfrm>
            <a:off x="949579" y="5749041"/>
            <a:ext cx="81339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>
                <a:solidFill>
                  <a:srgbClr val="FF0000"/>
                </a:solidFill>
                <a:latin typeface="Comic Sans MS"/>
                <a:cs typeface="Comic Sans MS"/>
              </a:rPr>
              <a:t>est l’amour d’un fils pour ses parents. (filius)</a:t>
            </a:r>
          </a:p>
        </p:txBody>
      </p:sp>
    </p:spTree>
    <p:extLst>
      <p:ext uri="{BB962C8B-B14F-4D97-AF65-F5344CB8AC3E}">
        <p14:creationId xmlns="" xmlns:p14="http://schemas.microsoft.com/office/powerpoint/2010/main" val="2401225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306" y="2466852"/>
            <a:ext cx="8694952" cy="3775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/>
              <a:t> </a:t>
            </a:r>
            <a:endParaRPr lang="en-GB"/>
          </a:p>
          <a:p>
            <a:r>
              <a:rPr lang="fr-FR" sz="2400">
                <a:latin typeface="Comic Sans MS"/>
                <a:cs typeface="Comic Sans MS"/>
              </a:rPr>
              <a:t>Relie chaque mot français au mot latin dont il provient.</a:t>
            </a:r>
          </a:p>
          <a:p>
            <a:endParaRPr lang="en-GB" sz="800">
              <a:latin typeface="Comic Sans MS"/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fr-FR" sz="2400">
                <a:latin typeface="Comic Sans MS"/>
                <a:cs typeface="Comic Sans MS"/>
              </a:rPr>
              <a:t>	1</a:t>
            </a:r>
            <a:r>
              <a:rPr lang="fr-FR" sz="3200">
                <a:latin typeface="Comic Sans MS"/>
                <a:cs typeface="Comic Sans MS"/>
              </a:rPr>
              <a:t>°- </a:t>
            </a:r>
            <a:r>
              <a:rPr lang="fr-FR" sz="3200">
                <a:solidFill>
                  <a:srgbClr val="008000"/>
                </a:solidFill>
                <a:latin typeface="Comic Sans MS"/>
                <a:cs typeface="Comic Sans MS"/>
              </a:rPr>
              <a:t>doigt</a:t>
            </a:r>
            <a:r>
              <a:rPr lang="fr-FR" sz="3200">
                <a:latin typeface="Comic Sans MS"/>
                <a:cs typeface="Comic Sans MS"/>
              </a:rPr>
              <a:t> 		</a:t>
            </a:r>
          </a:p>
          <a:p>
            <a:pPr>
              <a:lnSpc>
                <a:spcPct val="150000"/>
              </a:lnSpc>
            </a:pPr>
            <a:r>
              <a:rPr lang="fr-FR" sz="3200">
                <a:latin typeface="Comic Sans MS"/>
                <a:cs typeface="Comic Sans MS"/>
              </a:rPr>
              <a:t>	2°- </a:t>
            </a:r>
            <a:r>
              <a:rPr lang="fr-FR" sz="3200">
                <a:solidFill>
                  <a:srgbClr val="FF0000"/>
                </a:solidFill>
                <a:latin typeface="Comic Sans MS"/>
                <a:cs typeface="Comic Sans MS"/>
              </a:rPr>
              <a:t>corps</a:t>
            </a:r>
            <a:r>
              <a:rPr lang="fr-FR" sz="3200">
                <a:latin typeface="Comic Sans MS"/>
                <a:cs typeface="Comic Sans MS"/>
              </a:rPr>
              <a:t> 			</a:t>
            </a:r>
          </a:p>
          <a:p>
            <a:pPr>
              <a:lnSpc>
                <a:spcPct val="150000"/>
              </a:lnSpc>
            </a:pPr>
            <a:r>
              <a:rPr lang="fr-FR" sz="3200">
                <a:latin typeface="Comic Sans MS"/>
                <a:cs typeface="Comic Sans MS"/>
              </a:rPr>
              <a:t>	3°- </a:t>
            </a:r>
            <a:r>
              <a:rPr lang="fr-FR" sz="3200">
                <a:solidFill>
                  <a:srgbClr val="0000FF"/>
                </a:solidFill>
                <a:latin typeface="Comic Sans MS"/>
                <a:cs typeface="Comic Sans MS"/>
              </a:rPr>
              <a:t>loup</a:t>
            </a:r>
            <a:r>
              <a:rPr lang="fr-FR" sz="3200">
                <a:latin typeface="Comic Sans MS"/>
                <a:cs typeface="Comic Sans MS"/>
              </a:rPr>
              <a:t> 			</a:t>
            </a:r>
          </a:p>
          <a:p>
            <a:pPr>
              <a:lnSpc>
                <a:spcPct val="150000"/>
              </a:lnSpc>
            </a:pPr>
            <a:r>
              <a:rPr lang="fr-FR" sz="3200">
                <a:latin typeface="Comic Sans MS"/>
                <a:cs typeface="Comic Sans MS"/>
              </a:rPr>
              <a:t>	4°- </a:t>
            </a:r>
            <a:r>
              <a:rPr lang="fr-FR" sz="3200">
                <a:solidFill>
                  <a:srgbClr val="FF6600"/>
                </a:solidFill>
                <a:latin typeface="Comic Sans MS"/>
                <a:cs typeface="Comic Sans MS"/>
              </a:rPr>
              <a:t>sept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597" y="240280"/>
            <a:ext cx="7990932" cy="230741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r-FR" sz="5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4) Le latin et </a:t>
            </a:r>
          </a:p>
          <a:p>
            <a:pPr algn="ctr"/>
            <a:r>
              <a:rPr lang="fr-FR" sz="5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l’orthographe française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3835" y="3466901"/>
            <a:ext cx="165890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>
                <a:solidFill>
                  <a:srgbClr val="008000"/>
                </a:solidFill>
                <a:latin typeface="Comic Sans MS"/>
                <a:cs typeface="Comic Sans MS"/>
              </a:rPr>
              <a:t>digitus</a:t>
            </a:r>
            <a:endParaRPr lang="en-US" sz="3200" b="1">
              <a:solidFill>
                <a:srgbClr val="008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249166" y="3627553"/>
            <a:ext cx="1521616" cy="2892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340693" y="4377658"/>
            <a:ext cx="1521616" cy="2892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157640" y="5106525"/>
            <a:ext cx="1521616" cy="2892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157640" y="5826650"/>
            <a:ext cx="1521616" cy="2892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011040" y="4209179"/>
            <a:ext cx="191060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Comic Sans MS"/>
                <a:cs typeface="Comic Sans MS"/>
              </a:rPr>
              <a:t>corpus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11040" y="4960691"/>
            <a:ext cx="131568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00FF"/>
                </a:solidFill>
                <a:latin typeface="Comic Sans MS"/>
                <a:cs typeface="Comic Sans MS"/>
              </a:rPr>
              <a:t>lupus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3835" y="5685001"/>
            <a:ext cx="16017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6600"/>
                </a:solidFill>
                <a:latin typeface="Comic Sans MS"/>
                <a:cs typeface="Comic Sans MS"/>
              </a:rPr>
              <a:t>septem</a:t>
            </a:r>
          </a:p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51206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8395" y="1316037"/>
            <a:ext cx="67843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>
                <a:latin typeface="Comic Sans MS"/>
                <a:cs typeface="Comic Sans MS"/>
              </a:rPr>
              <a:t>5°- </a:t>
            </a:r>
            <a:r>
              <a:rPr lang="fr-FR" sz="4000">
                <a:solidFill>
                  <a:srgbClr val="008000"/>
                </a:solidFill>
                <a:latin typeface="Comic Sans MS"/>
                <a:cs typeface="Comic Sans MS"/>
              </a:rPr>
              <a:t>vingt</a:t>
            </a:r>
          </a:p>
          <a:p>
            <a:pPr>
              <a:lnSpc>
                <a:spcPct val="150000"/>
              </a:lnSpc>
            </a:pPr>
            <a:r>
              <a:rPr lang="fr-FR" sz="4000">
                <a:latin typeface="Comic Sans MS"/>
                <a:cs typeface="Comic Sans MS"/>
              </a:rPr>
              <a:t>6°- </a:t>
            </a:r>
            <a:r>
              <a:rPr lang="fr-FR" sz="4000">
                <a:solidFill>
                  <a:srgbClr val="FF0000"/>
                </a:solidFill>
                <a:latin typeface="Comic Sans MS"/>
                <a:cs typeface="Comic Sans MS"/>
              </a:rPr>
              <a:t>froid</a:t>
            </a:r>
          </a:p>
          <a:p>
            <a:pPr>
              <a:lnSpc>
                <a:spcPct val="150000"/>
              </a:lnSpc>
            </a:pPr>
            <a:r>
              <a:rPr lang="fr-FR" sz="4000">
                <a:latin typeface="Comic Sans MS"/>
                <a:cs typeface="Comic Sans MS"/>
              </a:rPr>
              <a:t>7°- </a:t>
            </a:r>
            <a:r>
              <a:rPr lang="fr-FR" sz="4000">
                <a:solidFill>
                  <a:srgbClr val="0000FF"/>
                </a:solidFill>
                <a:latin typeface="Comic Sans MS"/>
                <a:cs typeface="Comic Sans MS"/>
              </a:rPr>
              <a:t>chaud</a:t>
            </a:r>
          </a:p>
          <a:p>
            <a:pPr>
              <a:lnSpc>
                <a:spcPct val="150000"/>
              </a:lnSpc>
            </a:pPr>
            <a:r>
              <a:rPr lang="fr-FR" sz="4000">
                <a:latin typeface="Comic Sans MS"/>
                <a:cs typeface="Comic Sans MS"/>
              </a:rPr>
              <a:t>8°- </a:t>
            </a:r>
            <a:r>
              <a:rPr lang="fr-FR" sz="4000">
                <a:solidFill>
                  <a:srgbClr val="FF6600"/>
                </a:solidFill>
                <a:latin typeface="Comic Sans MS"/>
                <a:cs typeface="Comic Sans MS"/>
              </a:rPr>
              <a:t>tête</a:t>
            </a:r>
            <a:endParaRPr lang="en-GB" sz="4000">
              <a:solidFill>
                <a:srgbClr val="FF6600"/>
              </a:solidFill>
              <a:latin typeface="Comic Sans MS"/>
              <a:cs typeface="Comic Sans MS"/>
            </a:endParaRPr>
          </a:p>
          <a:p>
            <a:endParaRPr lang="en-US" sz="4000"/>
          </a:p>
        </p:txBody>
      </p:sp>
      <p:sp>
        <p:nvSpPr>
          <p:cNvPr id="3" name="Right Arrow 2"/>
          <p:cNvSpPr/>
          <p:nvPr/>
        </p:nvSpPr>
        <p:spPr>
          <a:xfrm>
            <a:off x="3466540" y="1880105"/>
            <a:ext cx="1521616" cy="2892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3523745" y="2715390"/>
            <a:ext cx="1521616" cy="2892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759899" y="3657282"/>
            <a:ext cx="1521616" cy="2892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466540" y="4538775"/>
            <a:ext cx="1521616" cy="2892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35753" y="1573923"/>
            <a:ext cx="209365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8000"/>
                </a:solidFill>
                <a:latin typeface="Comic Sans MS"/>
                <a:cs typeface="Comic Sans MS"/>
              </a:rPr>
              <a:t>viginti</a:t>
            </a:r>
          </a:p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81515" y="2396393"/>
            <a:ext cx="259704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Comic Sans MS"/>
                <a:cs typeface="Comic Sans MS"/>
              </a:rPr>
              <a:t>frigidus</a:t>
            </a:r>
          </a:p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07363" y="3381278"/>
            <a:ext cx="192204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00FF"/>
                </a:solidFill>
                <a:latin typeface="Comic Sans MS"/>
                <a:cs typeface="Comic Sans MS"/>
              </a:rPr>
              <a:t>caldus</a:t>
            </a:r>
          </a:p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25446" y="4226578"/>
            <a:ext cx="186483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6600"/>
                </a:solidFill>
                <a:latin typeface="Comic Sans MS"/>
                <a:cs typeface="Comic Sans MS"/>
              </a:rPr>
              <a:t>testa</a:t>
            </a:r>
          </a:p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02767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904" y="215741"/>
            <a:ext cx="3169081" cy="63381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429703" y="3360072"/>
            <a:ext cx="2837999" cy="258532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r-FR" sz="5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Athéna </a:t>
            </a:r>
          </a:p>
          <a:p>
            <a:pPr algn="ctr"/>
            <a:r>
              <a:rPr lang="fr-FR" sz="5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et </a:t>
            </a:r>
          </a:p>
          <a:p>
            <a:pPr algn="ctr"/>
            <a:r>
              <a:rPr lang="fr-FR" sz="5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Arachné</a:t>
            </a:r>
            <a:endParaRPr lang="en-US" sz="5400" b="1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02108" y="6438487"/>
            <a:ext cx="10551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900"/>
              <a:t>en.wikipedia.org</a:t>
            </a:r>
            <a:endParaRPr lang="en-US" sz="900"/>
          </a:p>
        </p:txBody>
      </p:sp>
      <p:sp>
        <p:nvSpPr>
          <p:cNvPr id="6" name="TextBox 5"/>
          <p:cNvSpPr txBox="1"/>
          <p:nvPr/>
        </p:nvSpPr>
        <p:spPr>
          <a:xfrm>
            <a:off x="4972773" y="5011560"/>
            <a:ext cx="329492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rgbClr val="F36B18"/>
                </a:solidFill>
                <a:latin typeface="Comic Sans MS"/>
                <a:cs typeface="Comic Sans MS"/>
              </a:rPr>
              <a:t>Athéna ou Minerve, déesse de la sagesse</a:t>
            </a:r>
          </a:p>
        </p:txBody>
      </p:sp>
    </p:spTree>
    <p:extLst>
      <p:ext uri="{BB962C8B-B14F-4D97-AF65-F5344CB8AC3E}">
        <p14:creationId xmlns="" xmlns:p14="http://schemas.microsoft.com/office/powerpoint/2010/main" val="3746807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50" y="1350147"/>
            <a:ext cx="6999754" cy="47685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4267" y="537771"/>
            <a:ext cx="523788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0090"/>
                </a:solidFill>
                <a:latin typeface="Comic Sans MS"/>
                <a:cs typeface="Comic Sans MS"/>
              </a:rPr>
              <a:t>Athéna punissant Arachné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07501" y="6233149"/>
            <a:ext cx="321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Comic Sans MS"/>
                <a:cs typeface="Comic Sans MS"/>
              </a:rPr>
              <a:t>Hermann Postumus, 1542</a:t>
            </a:r>
          </a:p>
        </p:txBody>
      </p:sp>
    </p:spTree>
    <p:extLst>
      <p:ext uri="{BB962C8B-B14F-4D97-AF65-F5344CB8AC3E}">
        <p14:creationId xmlns="" xmlns:p14="http://schemas.microsoft.com/office/powerpoint/2010/main" val="36030522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6541" y="6018450"/>
            <a:ext cx="6612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Jacqueline Collen-Tarrolly, recherche internet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01" y="519308"/>
            <a:ext cx="7374803" cy="55105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99137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38162" y="2259133"/>
            <a:ext cx="243687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>
                <a:solidFill>
                  <a:srgbClr val="FF0000"/>
                </a:solidFill>
                <a:latin typeface="Comic Sans MS"/>
                <a:cs typeface="Comic Sans MS"/>
              </a:rPr>
              <a:t>VALE !</a:t>
            </a:r>
          </a:p>
          <a:p>
            <a:pPr algn="ctr"/>
            <a:endParaRPr lang="en-GB" sz="200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algn="ctr"/>
            <a:r>
              <a:rPr lang="fr-FR" sz="2800" i="1">
                <a:solidFill>
                  <a:srgbClr val="FF0000"/>
                </a:solidFill>
                <a:latin typeface="Comic Sans MS"/>
                <a:cs typeface="Comic Sans MS"/>
              </a:rPr>
              <a:t>(Au revoir !)</a:t>
            </a:r>
            <a:endParaRPr lang="en-GB" sz="280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545" y="0"/>
            <a:ext cx="4854356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62623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Slipstream.thmx</Template>
  <TotalTime>427</TotalTime>
  <Words>670</Words>
  <Application>Microsoft Macintosh PowerPoint</Application>
  <PresentationFormat>Affichage à l'écran (4:3)</PresentationFormat>
  <Paragraphs>165</Paragraphs>
  <Slides>28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Liaisons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0" baseType="lpstr">
      <vt:lpstr>Slipstream</vt:lpstr>
      <vt:lpstr>\\localhost\Users\monmac\Desktop\Claire\Disque Dur Claire HP\Desktop\MES DOCUMENTS\Collège 2013-2014\Macintosh HD:Users:monmac:Desktop:Claire:Disque Dur Claire HP:Desktop:MES DOCUMENTS:Collège 2011:INITIATION AU LATIN.doc!OLE_LINK6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WG</dc:creator>
  <cp:lastModifiedBy>chantal dupont</cp:lastModifiedBy>
  <cp:revision>39</cp:revision>
  <dcterms:created xsi:type="dcterms:W3CDTF">2014-05-01T15:05:38Z</dcterms:created>
  <dcterms:modified xsi:type="dcterms:W3CDTF">2019-01-14T23:26:12Z</dcterms:modified>
</cp:coreProperties>
</file>